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0" r:id="rId1"/>
    <p:sldMasterId id="2147490959" r:id="rId2"/>
    <p:sldMasterId id="2147491533" r:id="rId3"/>
    <p:sldMasterId id="2147491558" r:id="rId4"/>
    <p:sldMasterId id="2147492290" r:id="rId5"/>
    <p:sldMasterId id="2147493020" r:id="rId6"/>
    <p:sldMasterId id="2147493032" r:id="rId7"/>
    <p:sldMasterId id="2147493044" r:id="rId8"/>
    <p:sldMasterId id="2147493056" r:id="rId9"/>
    <p:sldMasterId id="2147493068" r:id="rId10"/>
    <p:sldMasterId id="2147493188" r:id="rId11"/>
    <p:sldMasterId id="2147493260" r:id="rId12"/>
    <p:sldMasterId id="2147493272" r:id="rId13"/>
    <p:sldMasterId id="2147493284" r:id="rId14"/>
    <p:sldMasterId id="2147493296" r:id="rId15"/>
  </p:sldMasterIdLst>
  <p:notesMasterIdLst>
    <p:notesMasterId r:id="rId41"/>
  </p:notesMasterIdLst>
  <p:handoutMasterIdLst>
    <p:handoutMasterId r:id="rId42"/>
  </p:handoutMasterIdLst>
  <p:sldIdLst>
    <p:sldId id="256" r:id="rId16"/>
    <p:sldId id="671" r:id="rId17"/>
    <p:sldId id="672" r:id="rId18"/>
    <p:sldId id="678" r:id="rId19"/>
    <p:sldId id="679" r:id="rId20"/>
    <p:sldId id="680" r:id="rId21"/>
    <p:sldId id="704" r:id="rId22"/>
    <p:sldId id="714" r:id="rId23"/>
    <p:sldId id="723" r:id="rId24"/>
    <p:sldId id="716" r:id="rId25"/>
    <p:sldId id="709" r:id="rId26"/>
    <p:sldId id="710" r:id="rId27"/>
    <p:sldId id="659" r:id="rId28"/>
    <p:sldId id="712" r:id="rId29"/>
    <p:sldId id="713" r:id="rId30"/>
    <p:sldId id="702" r:id="rId31"/>
    <p:sldId id="620" r:id="rId32"/>
    <p:sldId id="676" r:id="rId33"/>
    <p:sldId id="639" r:id="rId34"/>
    <p:sldId id="683" r:id="rId35"/>
    <p:sldId id="682" r:id="rId36"/>
    <p:sldId id="690" r:id="rId37"/>
    <p:sldId id="711" r:id="rId38"/>
    <p:sldId id="719" r:id="rId39"/>
    <p:sldId id="718" r:id="rId40"/>
  </p:sldIdLst>
  <p:sldSz cx="9144000" cy="6858000" type="screen4x3"/>
  <p:notesSz cx="6934200" cy="9232900"/>
  <p:embeddedFontLst>
    <p:embeddedFont>
      <p:font typeface="Tahoma" pitchFamily="34" charset="0"/>
      <p:regular r:id="rId43"/>
      <p:bold r:id="rId44"/>
    </p:embeddedFont>
    <p:embeddedFont>
      <p:font typeface="Comic Sans MS" pitchFamily="66" charset="0"/>
      <p:regular r:id="rId45"/>
      <p:bold r:id="rId46"/>
    </p:embeddedFont>
    <p:embeddedFont>
      <p:font typeface="Batang" pitchFamily="18" charset="-127"/>
      <p:regular r:id="rId47"/>
    </p:embeddedFont>
    <p:embeddedFont>
      <p:font typeface="MS PGothic" pitchFamily="34" charset="-128"/>
      <p:regular r:id="rId48"/>
    </p:embeddedFont>
  </p:embeddedFontLst>
  <p:defaultTex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1F2"/>
    <a:srgbClr val="FF9933"/>
    <a:srgbClr val="FFFF00"/>
    <a:srgbClr val="FF0000"/>
    <a:srgbClr val="66FFFF"/>
    <a:srgbClr val="FFCC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2" autoAdjust="0"/>
    <p:restoredTop sz="88204" autoAdjust="0"/>
  </p:normalViewPr>
  <p:slideViewPr>
    <p:cSldViewPr showGuides="1">
      <p:cViewPr>
        <p:scale>
          <a:sx n="64" d="100"/>
          <a:sy n="64" d="100"/>
        </p:scale>
        <p:origin x="-1644" y="-852"/>
      </p:cViewPr>
      <p:guideLst>
        <p:guide orient="horz" pos="2160"/>
        <p:guide pos="2880"/>
      </p:guideLst>
    </p:cSldViewPr>
  </p:slideViewPr>
  <p:outlineViewPr>
    <p:cViewPr>
      <p:scale>
        <a:sx n="33" d="100"/>
        <a:sy n="33" d="100"/>
      </p:scale>
      <p:origin x="0" y="126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font" Target="fonts/font3.fntdata"/><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Master" Target="slideMasters/slideMaster8.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9522"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88506" tIns="44255" rIns="88506" bIns="44255" numCol="1" anchor="t" anchorCtr="0" compatLnSpc="1">
            <a:prstTxWarp prst="textNoShape">
              <a:avLst/>
            </a:prstTxWarp>
          </a:bodyPr>
          <a:lstStyle>
            <a:lvl1pPr defTabSz="884762">
              <a:defRPr sz="1200" b="0">
                <a:latin typeface="Arial" charset="0"/>
              </a:defRPr>
            </a:lvl1pPr>
          </a:lstStyle>
          <a:p>
            <a:pPr>
              <a:defRPr/>
            </a:pPr>
            <a:endParaRPr lang="en-US"/>
          </a:p>
        </p:txBody>
      </p:sp>
      <p:sp>
        <p:nvSpPr>
          <p:cNvPr id="619523" name="Rectangle 3"/>
          <p:cNvSpPr>
            <a:spLocks noGrp="1" noChangeArrowheads="1"/>
          </p:cNvSpPr>
          <p:nvPr>
            <p:ph type="dt" sz="quarter" idx="1"/>
          </p:nvPr>
        </p:nvSpPr>
        <p:spPr bwMode="auto">
          <a:xfrm>
            <a:off x="3927475" y="0"/>
            <a:ext cx="3005138" cy="461963"/>
          </a:xfrm>
          <a:prstGeom prst="rect">
            <a:avLst/>
          </a:prstGeom>
          <a:noFill/>
          <a:ln w="9525">
            <a:noFill/>
            <a:miter lim="800000"/>
            <a:headEnd/>
            <a:tailEnd/>
          </a:ln>
          <a:effectLst/>
        </p:spPr>
        <p:txBody>
          <a:bodyPr vert="horz" wrap="square" lIns="88506" tIns="44255" rIns="88506" bIns="44255" numCol="1" anchor="t" anchorCtr="0" compatLnSpc="1">
            <a:prstTxWarp prst="textNoShape">
              <a:avLst/>
            </a:prstTxWarp>
          </a:bodyPr>
          <a:lstStyle>
            <a:lvl1pPr algn="r" defTabSz="884762">
              <a:defRPr sz="1200" b="0">
                <a:latin typeface="Arial" charset="0"/>
              </a:defRPr>
            </a:lvl1pPr>
          </a:lstStyle>
          <a:p>
            <a:pPr>
              <a:defRPr/>
            </a:pPr>
            <a:endParaRPr lang="en-US"/>
          </a:p>
        </p:txBody>
      </p:sp>
      <p:sp>
        <p:nvSpPr>
          <p:cNvPr id="619524" name="Rectangle 4"/>
          <p:cNvSpPr>
            <a:spLocks noGrp="1" noChangeArrowheads="1"/>
          </p:cNvSpPr>
          <p:nvPr>
            <p:ph type="ftr" sz="quarter" idx="2"/>
          </p:nvPr>
        </p:nvSpPr>
        <p:spPr bwMode="auto">
          <a:xfrm>
            <a:off x="0" y="8769350"/>
            <a:ext cx="3005138" cy="461963"/>
          </a:xfrm>
          <a:prstGeom prst="rect">
            <a:avLst/>
          </a:prstGeom>
          <a:noFill/>
          <a:ln w="9525">
            <a:noFill/>
            <a:miter lim="800000"/>
            <a:headEnd/>
            <a:tailEnd/>
          </a:ln>
          <a:effectLst/>
        </p:spPr>
        <p:txBody>
          <a:bodyPr vert="horz" wrap="square" lIns="88506" tIns="44255" rIns="88506" bIns="44255" numCol="1" anchor="b" anchorCtr="0" compatLnSpc="1">
            <a:prstTxWarp prst="textNoShape">
              <a:avLst/>
            </a:prstTxWarp>
          </a:bodyPr>
          <a:lstStyle>
            <a:lvl1pPr defTabSz="884762">
              <a:defRPr sz="1200" b="0">
                <a:latin typeface="Arial" charset="0"/>
              </a:defRPr>
            </a:lvl1pPr>
          </a:lstStyle>
          <a:p>
            <a:pPr>
              <a:defRPr/>
            </a:pPr>
            <a:endParaRPr lang="en-US"/>
          </a:p>
        </p:txBody>
      </p:sp>
      <p:sp>
        <p:nvSpPr>
          <p:cNvPr id="619525" name="Rectangle 5"/>
          <p:cNvSpPr>
            <a:spLocks noGrp="1" noChangeArrowheads="1"/>
          </p:cNvSpPr>
          <p:nvPr>
            <p:ph type="sldNum" sz="quarter" idx="3"/>
          </p:nvPr>
        </p:nvSpPr>
        <p:spPr bwMode="auto">
          <a:xfrm>
            <a:off x="3927475" y="8769350"/>
            <a:ext cx="3005138" cy="461963"/>
          </a:xfrm>
          <a:prstGeom prst="rect">
            <a:avLst/>
          </a:prstGeom>
          <a:noFill/>
          <a:ln w="9525">
            <a:noFill/>
            <a:miter lim="800000"/>
            <a:headEnd/>
            <a:tailEnd/>
          </a:ln>
          <a:effectLst/>
        </p:spPr>
        <p:txBody>
          <a:bodyPr vert="horz" wrap="square" lIns="88506" tIns="44255" rIns="88506" bIns="44255" numCol="1" anchor="b" anchorCtr="0" compatLnSpc="1">
            <a:prstTxWarp prst="textNoShape">
              <a:avLst/>
            </a:prstTxWarp>
          </a:bodyPr>
          <a:lstStyle>
            <a:lvl1pPr algn="r" defTabSz="884762">
              <a:defRPr sz="1200" b="0">
                <a:latin typeface="Arial" charset="0"/>
              </a:defRPr>
            </a:lvl1pPr>
          </a:lstStyle>
          <a:p>
            <a:pPr>
              <a:defRPr/>
            </a:pPr>
            <a:fld id="{C8BC0A69-15CE-42C8-87AC-60ED1C78E71F}" type="slidenum">
              <a:rPr lang="en-US"/>
              <a:pPr>
                <a:defRPr/>
              </a:pPr>
              <a:t>‹#›</a:t>
            </a:fld>
            <a:endParaRPr lang="en-US"/>
          </a:p>
        </p:txBody>
      </p:sp>
    </p:spTree>
    <p:extLst>
      <p:ext uri="{BB962C8B-B14F-4D97-AF65-F5344CB8AC3E}">
        <p14:creationId xmlns:p14="http://schemas.microsoft.com/office/powerpoint/2010/main" val="2342484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0370"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296" tIns="46149" rIns="92296" bIns="46149" numCol="1" anchor="t" anchorCtr="0" compatLnSpc="1">
            <a:prstTxWarp prst="textNoShape">
              <a:avLst/>
            </a:prstTxWarp>
          </a:bodyPr>
          <a:lstStyle>
            <a:lvl1pPr defTabSz="924402">
              <a:defRPr sz="1300" b="0">
                <a:latin typeface="Arial" charset="0"/>
              </a:defRPr>
            </a:lvl1pPr>
          </a:lstStyle>
          <a:p>
            <a:pPr>
              <a:defRPr/>
            </a:pPr>
            <a:endParaRPr lang="en-US"/>
          </a:p>
        </p:txBody>
      </p:sp>
      <p:sp>
        <p:nvSpPr>
          <p:cNvPr id="570371" name="Rectangle 3"/>
          <p:cNvSpPr>
            <a:spLocks noGrp="1" noChangeArrowheads="1"/>
          </p:cNvSpPr>
          <p:nvPr>
            <p:ph type="dt" idx="1"/>
          </p:nvPr>
        </p:nvSpPr>
        <p:spPr bwMode="auto">
          <a:xfrm>
            <a:off x="3927475" y="0"/>
            <a:ext cx="3005138" cy="461963"/>
          </a:xfrm>
          <a:prstGeom prst="rect">
            <a:avLst/>
          </a:prstGeom>
          <a:noFill/>
          <a:ln w="9525">
            <a:noFill/>
            <a:miter lim="800000"/>
            <a:headEnd/>
            <a:tailEnd/>
          </a:ln>
          <a:effectLst/>
        </p:spPr>
        <p:txBody>
          <a:bodyPr vert="horz" wrap="square" lIns="92296" tIns="46149" rIns="92296" bIns="46149" numCol="1" anchor="t" anchorCtr="0" compatLnSpc="1">
            <a:prstTxWarp prst="textNoShape">
              <a:avLst/>
            </a:prstTxWarp>
          </a:bodyPr>
          <a:lstStyle>
            <a:lvl1pPr algn="r" defTabSz="924402">
              <a:defRPr sz="1300" b="0">
                <a:latin typeface="Arial" charset="0"/>
              </a:defRPr>
            </a:lvl1pPr>
          </a:lstStyle>
          <a:p>
            <a:pPr>
              <a:defRPr/>
            </a:pPr>
            <a:endParaRPr lang="en-US"/>
          </a:p>
        </p:txBody>
      </p:sp>
      <p:sp>
        <p:nvSpPr>
          <p:cNvPr id="93188"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p:spPr>
      </p:sp>
      <p:sp>
        <p:nvSpPr>
          <p:cNvPr id="570373" name="Rectangle 5"/>
          <p:cNvSpPr>
            <a:spLocks noGrp="1" noChangeArrowheads="1"/>
          </p:cNvSpPr>
          <p:nvPr>
            <p:ph type="body" sz="quarter" idx="3"/>
          </p:nvPr>
        </p:nvSpPr>
        <p:spPr bwMode="auto">
          <a:xfrm>
            <a:off x="693738" y="4386263"/>
            <a:ext cx="5546725" cy="4154487"/>
          </a:xfrm>
          <a:prstGeom prst="rect">
            <a:avLst/>
          </a:prstGeom>
          <a:noFill/>
          <a:ln w="9525">
            <a:noFill/>
            <a:miter lim="800000"/>
            <a:headEnd/>
            <a:tailEnd/>
          </a:ln>
          <a:effectLst/>
        </p:spPr>
        <p:txBody>
          <a:bodyPr vert="horz" wrap="square" lIns="92296" tIns="46149" rIns="92296" bIns="461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0374" name="Rectangle 6"/>
          <p:cNvSpPr>
            <a:spLocks noGrp="1" noChangeArrowheads="1"/>
          </p:cNvSpPr>
          <p:nvPr>
            <p:ph type="ftr" sz="quarter" idx="4"/>
          </p:nvPr>
        </p:nvSpPr>
        <p:spPr bwMode="auto">
          <a:xfrm>
            <a:off x="0" y="8769350"/>
            <a:ext cx="3005138" cy="461963"/>
          </a:xfrm>
          <a:prstGeom prst="rect">
            <a:avLst/>
          </a:prstGeom>
          <a:noFill/>
          <a:ln w="9525">
            <a:noFill/>
            <a:miter lim="800000"/>
            <a:headEnd/>
            <a:tailEnd/>
          </a:ln>
          <a:effectLst/>
        </p:spPr>
        <p:txBody>
          <a:bodyPr vert="horz" wrap="square" lIns="92296" tIns="46149" rIns="92296" bIns="46149" numCol="1" anchor="b" anchorCtr="0" compatLnSpc="1">
            <a:prstTxWarp prst="textNoShape">
              <a:avLst/>
            </a:prstTxWarp>
          </a:bodyPr>
          <a:lstStyle>
            <a:lvl1pPr defTabSz="924402">
              <a:defRPr sz="1300" b="0">
                <a:latin typeface="Arial" charset="0"/>
              </a:defRPr>
            </a:lvl1pPr>
          </a:lstStyle>
          <a:p>
            <a:pPr>
              <a:defRPr/>
            </a:pPr>
            <a:endParaRPr lang="en-US"/>
          </a:p>
        </p:txBody>
      </p:sp>
      <p:sp>
        <p:nvSpPr>
          <p:cNvPr id="570375" name="Rectangle 7"/>
          <p:cNvSpPr>
            <a:spLocks noGrp="1" noChangeArrowheads="1"/>
          </p:cNvSpPr>
          <p:nvPr>
            <p:ph type="sldNum" sz="quarter" idx="5"/>
          </p:nvPr>
        </p:nvSpPr>
        <p:spPr bwMode="auto">
          <a:xfrm>
            <a:off x="3927475" y="8769350"/>
            <a:ext cx="3005138" cy="461963"/>
          </a:xfrm>
          <a:prstGeom prst="rect">
            <a:avLst/>
          </a:prstGeom>
          <a:noFill/>
          <a:ln w="9525">
            <a:noFill/>
            <a:miter lim="800000"/>
            <a:headEnd/>
            <a:tailEnd/>
          </a:ln>
          <a:effectLst/>
        </p:spPr>
        <p:txBody>
          <a:bodyPr vert="horz" wrap="square" lIns="92296" tIns="46149" rIns="92296" bIns="46149" numCol="1" anchor="b" anchorCtr="0" compatLnSpc="1">
            <a:prstTxWarp prst="textNoShape">
              <a:avLst/>
            </a:prstTxWarp>
          </a:bodyPr>
          <a:lstStyle>
            <a:lvl1pPr algn="r" defTabSz="924402">
              <a:defRPr sz="1300" b="0">
                <a:latin typeface="Arial" charset="0"/>
              </a:defRPr>
            </a:lvl1pPr>
          </a:lstStyle>
          <a:p>
            <a:pPr>
              <a:defRPr/>
            </a:pPr>
            <a:fld id="{7D2F9273-08AB-4BE8-8273-8EE697C8F915}" type="slidenum">
              <a:rPr lang="en-US"/>
              <a:pPr>
                <a:defRPr/>
              </a:pPr>
              <a:t>‹#›</a:t>
            </a:fld>
            <a:endParaRPr lang="en-US"/>
          </a:p>
        </p:txBody>
      </p:sp>
    </p:spTree>
    <p:extLst>
      <p:ext uri="{BB962C8B-B14F-4D97-AF65-F5344CB8AC3E}">
        <p14:creationId xmlns:p14="http://schemas.microsoft.com/office/powerpoint/2010/main" val="36052459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23925"/>
            <a:fld id="{AB5AD1ED-D410-4C40-AD67-4106E7226481}" type="slidenum">
              <a:rPr lang="en-US" smtClean="0"/>
              <a:pPr defTabSz="923925"/>
              <a:t>1</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pPr defTabSz="923925"/>
            <a:fld id="{2FFD1AE4-E189-4589-ADB1-472FEBB8F009}" type="slidenum">
              <a:rPr lang="en-US">
                <a:solidFill>
                  <a:srgbClr val="000000"/>
                </a:solidFill>
              </a:rPr>
              <a:pPr defTabSz="923925"/>
              <a:t>10</a:t>
            </a:fld>
            <a:endParaRPr lang="en-US">
              <a:solidFill>
                <a:srgbClr val="000000"/>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baseline="0" dirty="0" smtClean="0"/>
              <a:t>Note observed estimates are 12-22 cm/yr.</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Arial" charset="0"/>
              </a:defRPr>
            </a:lvl1pPr>
            <a:lvl2pPr marL="742950" indent="-285750" defTabSz="923925" eaLnBrk="0" hangingPunct="0">
              <a:defRPr sz="2400" b="1">
                <a:solidFill>
                  <a:schemeClr val="tx1"/>
                </a:solidFill>
                <a:latin typeface="Arial" charset="0"/>
              </a:defRPr>
            </a:lvl2pPr>
            <a:lvl3pPr marL="1143000" indent="-228600" defTabSz="923925" eaLnBrk="0" hangingPunct="0">
              <a:defRPr sz="2400" b="1">
                <a:solidFill>
                  <a:schemeClr val="tx1"/>
                </a:solidFill>
                <a:latin typeface="Arial" charset="0"/>
              </a:defRPr>
            </a:lvl3pPr>
            <a:lvl4pPr marL="1600200" indent="-228600" defTabSz="923925" eaLnBrk="0" hangingPunct="0">
              <a:defRPr sz="2400" b="1">
                <a:solidFill>
                  <a:schemeClr val="tx1"/>
                </a:solidFill>
                <a:latin typeface="Arial" charset="0"/>
              </a:defRPr>
            </a:lvl4pPr>
            <a:lvl5pPr marL="2057400" indent="-228600" defTabSz="923925" eaLnBrk="0" hangingPunct="0">
              <a:defRPr sz="2400" b="1">
                <a:solidFill>
                  <a:schemeClr val="tx1"/>
                </a:solidFill>
                <a:latin typeface="Arial" charset="0"/>
              </a:defRPr>
            </a:lvl5pPr>
            <a:lvl6pPr marL="2514600" indent="-228600" defTabSz="923925" eaLnBrk="0" fontAlgn="base" hangingPunct="0">
              <a:spcBef>
                <a:spcPct val="0"/>
              </a:spcBef>
              <a:spcAft>
                <a:spcPct val="0"/>
              </a:spcAft>
              <a:defRPr sz="2400" b="1">
                <a:solidFill>
                  <a:schemeClr val="tx1"/>
                </a:solidFill>
                <a:latin typeface="Arial" charset="0"/>
              </a:defRPr>
            </a:lvl6pPr>
            <a:lvl7pPr marL="2971800" indent="-228600" defTabSz="923925" eaLnBrk="0" fontAlgn="base" hangingPunct="0">
              <a:spcBef>
                <a:spcPct val="0"/>
              </a:spcBef>
              <a:spcAft>
                <a:spcPct val="0"/>
              </a:spcAft>
              <a:defRPr sz="2400" b="1">
                <a:solidFill>
                  <a:schemeClr val="tx1"/>
                </a:solidFill>
                <a:latin typeface="Arial" charset="0"/>
              </a:defRPr>
            </a:lvl7pPr>
            <a:lvl8pPr marL="3429000" indent="-228600" defTabSz="923925" eaLnBrk="0" fontAlgn="base" hangingPunct="0">
              <a:spcBef>
                <a:spcPct val="0"/>
              </a:spcBef>
              <a:spcAft>
                <a:spcPct val="0"/>
              </a:spcAft>
              <a:defRPr sz="2400" b="1">
                <a:solidFill>
                  <a:schemeClr val="tx1"/>
                </a:solidFill>
                <a:latin typeface="Arial" charset="0"/>
              </a:defRPr>
            </a:lvl8pPr>
            <a:lvl9pPr marL="3886200" indent="-228600" defTabSz="923925" eaLnBrk="0" fontAlgn="base" hangingPunct="0">
              <a:spcBef>
                <a:spcPct val="0"/>
              </a:spcBef>
              <a:spcAft>
                <a:spcPct val="0"/>
              </a:spcAft>
              <a:defRPr sz="2400" b="1">
                <a:solidFill>
                  <a:schemeClr val="tx1"/>
                </a:solidFill>
                <a:latin typeface="Arial" charset="0"/>
              </a:defRPr>
            </a:lvl9pPr>
          </a:lstStyle>
          <a:p>
            <a:pPr eaLnBrk="1" hangingPunct="1"/>
            <a:fld id="{3DADEB80-8366-4B2E-ACDD-A7D9DB0DD0C5}" type="slidenum">
              <a:rPr lang="en-US" sz="1300" b="0">
                <a:solidFill>
                  <a:srgbClr val="000000"/>
                </a:solidFill>
              </a:rPr>
              <a:pPr eaLnBrk="1" hangingPunct="1"/>
              <a:t>11</a:t>
            </a:fld>
            <a:endParaRPr lang="en-US" sz="1300" b="0">
              <a:solidFill>
                <a:srgbClr val="000000"/>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Arial" charset="0"/>
              </a:defRPr>
            </a:lvl1pPr>
            <a:lvl2pPr marL="742950" indent="-285750" defTabSz="923925" eaLnBrk="0" hangingPunct="0">
              <a:defRPr sz="2400" b="1">
                <a:solidFill>
                  <a:schemeClr val="tx1"/>
                </a:solidFill>
                <a:latin typeface="Arial" charset="0"/>
              </a:defRPr>
            </a:lvl2pPr>
            <a:lvl3pPr marL="1143000" indent="-228600" defTabSz="923925" eaLnBrk="0" hangingPunct="0">
              <a:defRPr sz="2400" b="1">
                <a:solidFill>
                  <a:schemeClr val="tx1"/>
                </a:solidFill>
                <a:latin typeface="Arial" charset="0"/>
              </a:defRPr>
            </a:lvl3pPr>
            <a:lvl4pPr marL="1600200" indent="-228600" defTabSz="923925" eaLnBrk="0" hangingPunct="0">
              <a:defRPr sz="2400" b="1">
                <a:solidFill>
                  <a:schemeClr val="tx1"/>
                </a:solidFill>
                <a:latin typeface="Arial" charset="0"/>
              </a:defRPr>
            </a:lvl4pPr>
            <a:lvl5pPr marL="2057400" indent="-228600" defTabSz="923925" eaLnBrk="0" hangingPunct="0">
              <a:defRPr sz="2400" b="1">
                <a:solidFill>
                  <a:schemeClr val="tx1"/>
                </a:solidFill>
                <a:latin typeface="Arial" charset="0"/>
              </a:defRPr>
            </a:lvl5pPr>
            <a:lvl6pPr marL="2514600" indent="-228600" defTabSz="923925" eaLnBrk="0" fontAlgn="base" hangingPunct="0">
              <a:spcBef>
                <a:spcPct val="0"/>
              </a:spcBef>
              <a:spcAft>
                <a:spcPct val="0"/>
              </a:spcAft>
              <a:defRPr sz="2400" b="1">
                <a:solidFill>
                  <a:schemeClr val="tx1"/>
                </a:solidFill>
                <a:latin typeface="Arial" charset="0"/>
              </a:defRPr>
            </a:lvl6pPr>
            <a:lvl7pPr marL="2971800" indent="-228600" defTabSz="923925" eaLnBrk="0" fontAlgn="base" hangingPunct="0">
              <a:spcBef>
                <a:spcPct val="0"/>
              </a:spcBef>
              <a:spcAft>
                <a:spcPct val="0"/>
              </a:spcAft>
              <a:defRPr sz="2400" b="1">
                <a:solidFill>
                  <a:schemeClr val="tx1"/>
                </a:solidFill>
                <a:latin typeface="Arial" charset="0"/>
              </a:defRPr>
            </a:lvl7pPr>
            <a:lvl8pPr marL="3429000" indent="-228600" defTabSz="923925" eaLnBrk="0" fontAlgn="base" hangingPunct="0">
              <a:spcBef>
                <a:spcPct val="0"/>
              </a:spcBef>
              <a:spcAft>
                <a:spcPct val="0"/>
              </a:spcAft>
              <a:defRPr sz="2400" b="1">
                <a:solidFill>
                  <a:schemeClr val="tx1"/>
                </a:solidFill>
                <a:latin typeface="Arial" charset="0"/>
              </a:defRPr>
            </a:lvl8pPr>
            <a:lvl9pPr marL="3886200" indent="-228600" defTabSz="923925" eaLnBrk="0" fontAlgn="base" hangingPunct="0">
              <a:spcBef>
                <a:spcPct val="0"/>
              </a:spcBef>
              <a:spcAft>
                <a:spcPct val="0"/>
              </a:spcAft>
              <a:defRPr sz="2400" b="1">
                <a:solidFill>
                  <a:schemeClr val="tx1"/>
                </a:solidFill>
                <a:latin typeface="Arial" charset="0"/>
              </a:defRPr>
            </a:lvl9pPr>
          </a:lstStyle>
          <a:p>
            <a:pPr eaLnBrk="1" hangingPunct="1"/>
            <a:fld id="{B7CED05C-A824-4EC2-93B4-C7B1CE8D3714}" type="slidenum">
              <a:rPr lang="en-US" sz="1200">
                <a:solidFill>
                  <a:srgbClr val="000000"/>
                </a:solidFill>
              </a:rPr>
              <a:pPr eaLnBrk="1" hangingPunct="1"/>
              <a:t>12</a:t>
            </a:fld>
            <a:endParaRPr lang="en-US" sz="1200">
              <a:solidFill>
                <a:srgbClr val="000000"/>
              </a:solidFill>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23925"/>
            <a:fld id="{C31AABEB-AB3B-421D-B4E3-F12D54BEE2A8}" type="slidenum">
              <a:rPr lang="en-US" sz="1200" b="1" smtClean="0">
                <a:solidFill>
                  <a:srgbClr val="000000"/>
                </a:solidFill>
              </a:rPr>
              <a:pPr defTabSz="923925"/>
              <a:t>13</a:t>
            </a:fld>
            <a:endParaRPr lang="en-US" sz="1200" b="1" smtClea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Arial" charset="0"/>
              </a:defRPr>
            </a:lvl1pPr>
            <a:lvl2pPr marL="742950" indent="-285750" defTabSz="923925" eaLnBrk="0" hangingPunct="0">
              <a:defRPr sz="2400" b="1">
                <a:solidFill>
                  <a:schemeClr val="tx1"/>
                </a:solidFill>
                <a:latin typeface="Arial" charset="0"/>
              </a:defRPr>
            </a:lvl2pPr>
            <a:lvl3pPr marL="1143000" indent="-228600" defTabSz="923925" eaLnBrk="0" hangingPunct="0">
              <a:defRPr sz="2400" b="1">
                <a:solidFill>
                  <a:schemeClr val="tx1"/>
                </a:solidFill>
                <a:latin typeface="Arial" charset="0"/>
              </a:defRPr>
            </a:lvl3pPr>
            <a:lvl4pPr marL="1600200" indent="-228600" defTabSz="923925" eaLnBrk="0" hangingPunct="0">
              <a:defRPr sz="2400" b="1">
                <a:solidFill>
                  <a:schemeClr val="tx1"/>
                </a:solidFill>
                <a:latin typeface="Arial" charset="0"/>
              </a:defRPr>
            </a:lvl4pPr>
            <a:lvl5pPr marL="2057400" indent="-228600" defTabSz="923925" eaLnBrk="0" hangingPunct="0">
              <a:defRPr sz="2400" b="1">
                <a:solidFill>
                  <a:schemeClr val="tx1"/>
                </a:solidFill>
                <a:latin typeface="Arial" charset="0"/>
              </a:defRPr>
            </a:lvl5pPr>
            <a:lvl6pPr marL="2514600" indent="-228600" defTabSz="923925" eaLnBrk="0" fontAlgn="base" hangingPunct="0">
              <a:spcBef>
                <a:spcPct val="0"/>
              </a:spcBef>
              <a:spcAft>
                <a:spcPct val="0"/>
              </a:spcAft>
              <a:defRPr sz="2400" b="1">
                <a:solidFill>
                  <a:schemeClr val="tx1"/>
                </a:solidFill>
                <a:latin typeface="Arial" charset="0"/>
              </a:defRPr>
            </a:lvl6pPr>
            <a:lvl7pPr marL="2971800" indent="-228600" defTabSz="923925" eaLnBrk="0" fontAlgn="base" hangingPunct="0">
              <a:spcBef>
                <a:spcPct val="0"/>
              </a:spcBef>
              <a:spcAft>
                <a:spcPct val="0"/>
              </a:spcAft>
              <a:defRPr sz="2400" b="1">
                <a:solidFill>
                  <a:schemeClr val="tx1"/>
                </a:solidFill>
                <a:latin typeface="Arial" charset="0"/>
              </a:defRPr>
            </a:lvl7pPr>
            <a:lvl8pPr marL="3429000" indent="-228600" defTabSz="923925" eaLnBrk="0" fontAlgn="base" hangingPunct="0">
              <a:spcBef>
                <a:spcPct val="0"/>
              </a:spcBef>
              <a:spcAft>
                <a:spcPct val="0"/>
              </a:spcAft>
              <a:defRPr sz="2400" b="1">
                <a:solidFill>
                  <a:schemeClr val="tx1"/>
                </a:solidFill>
                <a:latin typeface="Arial" charset="0"/>
              </a:defRPr>
            </a:lvl8pPr>
            <a:lvl9pPr marL="3886200" indent="-228600" defTabSz="923925" eaLnBrk="0" fontAlgn="base" hangingPunct="0">
              <a:spcBef>
                <a:spcPct val="0"/>
              </a:spcBef>
              <a:spcAft>
                <a:spcPct val="0"/>
              </a:spcAft>
              <a:defRPr sz="2400" b="1">
                <a:solidFill>
                  <a:schemeClr val="tx1"/>
                </a:solidFill>
                <a:latin typeface="Arial" charset="0"/>
              </a:defRPr>
            </a:lvl9pPr>
          </a:lstStyle>
          <a:p>
            <a:pPr eaLnBrk="1" hangingPunct="1"/>
            <a:fld id="{A79132F9-1742-405A-8DD1-9D3723411D15}" type="slidenum">
              <a:rPr lang="en-US" sz="1200">
                <a:solidFill>
                  <a:srgbClr val="000000"/>
                </a:solidFill>
              </a:rPr>
              <a:pPr eaLnBrk="1" hangingPunct="1"/>
              <a:t>14</a:t>
            </a:fld>
            <a:endParaRPr lang="en-US" sz="1200">
              <a:solidFill>
                <a:srgbClr val="000000"/>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Arial" charset="0"/>
              </a:defRPr>
            </a:lvl1pPr>
            <a:lvl2pPr marL="742950" indent="-285750" defTabSz="923925" eaLnBrk="0" hangingPunct="0">
              <a:defRPr sz="2400" b="1">
                <a:solidFill>
                  <a:schemeClr val="tx1"/>
                </a:solidFill>
                <a:latin typeface="Arial" charset="0"/>
              </a:defRPr>
            </a:lvl2pPr>
            <a:lvl3pPr marL="1143000" indent="-228600" defTabSz="923925" eaLnBrk="0" hangingPunct="0">
              <a:defRPr sz="2400" b="1">
                <a:solidFill>
                  <a:schemeClr val="tx1"/>
                </a:solidFill>
                <a:latin typeface="Arial" charset="0"/>
              </a:defRPr>
            </a:lvl3pPr>
            <a:lvl4pPr marL="1600200" indent="-228600" defTabSz="923925" eaLnBrk="0" hangingPunct="0">
              <a:defRPr sz="2400" b="1">
                <a:solidFill>
                  <a:schemeClr val="tx1"/>
                </a:solidFill>
                <a:latin typeface="Arial" charset="0"/>
              </a:defRPr>
            </a:lvl4pPr>
            <a:lvl5pPr marL="2057400" indent="-228600" defTabSz="923925" eaLnBrk="0" hangingPunct="0">
              <a:defRPr sz="2400" b="1">
                <a:solidFill>
                  <a:schemeClr val="tx1"/>
                </a:solidFill>
                <a:latin typeface="Arial" charset="0"/>
              </a:defRPr>
            </a:lvl5pPr>
            <a:lvl6pPr marL="2514600" indent="-228600" defTabSz="923925" eaLnBrk="0" fontAlgn="base" hangingPunct="0">
              <a:spcBef>
                <a:spcPct val="0"/>
              </a:spcBef>
              <a:spcAft>
                <a:spcPct val="0"/>
              </a:spcAft>
              <a:defRPr sz="2400" b="1">
                <a:solidFill>
                  <a:schemeClr val="tx1"/>
                </a:solidFill>
                <a:latin typeface="Arial" charset="0"/>
              </a:defRPr>
            </a:lvl6pPr>
            <a:lvl7pPr marL="2971800" indent="-228600" defTabSz="923925" eaLnBrk="0" fontAlgn="base" hangingPunct="0">
              <a:spcBef>
                <a:spcPct val="0"/>
              </a:spcBef>
              <a:spcAft>
                <a:spcPct val="0"/>
              </a:spcAft>
              <a:defRPr sz="2400" b="1">
                <a:solidFill>
                  <a:schemeClr val="tx1"/>
                </a:solidFill>
                <a:latin typeface="Arial" charset="0"/>
              </a:defRPr>
            </a:lvl7pPr>
            <a:lvl8pPr marL="3429000" indent="-228600" defTabSz="923925" eaLnBrk="0" fontAlgn="base" hangingPunct="0">
              <a:spcBef>
                <a:spcPct val="0"/>
              </a:spcBef>
              <a:spcAft>
                <a:spcPct val="0"/>
              </a:spcAft>
              <a:defRPr sz="2400" b="1">
                <a:solidFill>
                  <a:schemeClr val="tx1"/>
                </a:solidFill>
                <a:latin typeface="Arial" charset="0"/>
              </a:defRPr>
            </a:lvl8pPr>
            <a:lvl9pPr marL="3886200" indent="-228600" defTabSz="923925" eaLnBrk="0" fontAlgn="base" hangingPunct="0">
              <a:spcBef>
                <a:spcPct val="0"/>
              </a:spcBef>
              <a:spcAft>
                <a:spcPct val="0"/>
              </a:spcAft>
              <a:defRPr sz="2400" b="1">
                <a:solidFill>
                  <a:schemeClr val="tx1"/>
                </a:solidFill>
                <a:latin typeface="Arial" charset="0"/>
              </a:defRPr>
            </a:lvl9pPr>
          </a:lstStyle>
          <a:p>
            <a:pPr eaLnBrk="1" hangingPunct="1"/>
            <a:fld id="{2BD08410-E963-431F-B6AE-57A94D42E9D5}" type="slidenum">
              <a:rPr lang="en-US" sz="1200">
                <a:solidFill>
                  <a:srgbClr val="000000"/>
                </a:solidFill>
              </a:rPr>
              <a:pPr eaLnBrk="1" hangingPunct="1"/>
              <a:t>15</a:t>
            </a:fld>
            <a:endParaRPr lang="en-US" sz="1200">
              <a:solidFill>
                <a:srgbClr val="000000"/>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Temp 60m above bottom.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Arial" charset="0"/>
              </a:defRPr>
            </a:lvl1pPr>
            <a:lvl2pPr marL="742950" indent="-285750" defTabSz="923925" eaLnBrk="0" hangingPunct="0">
              <a:defRPr sz="2400" b="1">
                <a:solidFill>
                  <a:schemeClr val="tx1"/>
                </a:solidFill>
                <a:latin typeface="Arial" charset="0"/>
              </a:defRPr>
            </a:lvl2pPr>
            <a:lvl3pPr marL="1143000" indent="-228600" defTabSz="923925" eaLnBrk="0" hangingPunct="0">
              <a:defRPr sz="2400" b="1">
                <a:solidFill>
                  <a:schemeClr val="tx1"/>
                </a:solidFill>
                <a:latin typeface="Arial" charset="0"/>
              </a:defRPr>
            </a:lvl3pPr>
            <a:lvl4pPr marL="1600200" indent="-228600" defTabSz="923925" eaLnBrk="0" hangingPunct="0">
              <a:defRPr sz="2400" b="1">
                <a:solidFill>
                  <a:schemeClr val="tx1"/>
                </a:solidFill>
                <a:latin typeface="Arial" charset="0"/>
              </a:defRPr>
            </a:lvl4pPr>
            <a:lvl5pPr marL="2057400" indent="-228600" defTabSz="923925" eaLnBrk="0" hangingPunct="0">
              <a:defRPr sz="2400" b="1">
                <a:solidFill>
                  <a:schemeClr val="tx1"/>
                </a:solidFill>
                <a:latin typeface="Arial" charset="0"/>
              </a:defRPr>
            </a:lvl5pPr>
            <a:lvl6pPr marL="2514600" indent="-228600" defTabSz="923925" eaLnBrk="0" fontAlgn="base" hangingPunct="0">
              <a:spcBef>
                <a:spcPct val="0"/>
              </a:spcBef>
              <a:spcAft>
                <a:spcPct val="0"/>
              </a:spcAft>
              <a:defRPr sz="2400" b="1">
                <a:solidFill>
                  <a:schemeClr val="tx1"/>
                </a:solidFill>
                <a:latin typeface="Arial" charset="0"/>
              </a:defRPr>
            </a:lvl6pPr>
            <a:lvl7pPr marL="2971800" indent="-228600" defTabSz="923925" eaLnBrk="0" fontAlgn="base" hangingPunct="0">
              <a:spcBef>
                <a:spcPct val="0"/>
              </a:spcBef>
              <a:spcAft>
                <a:spcPct val="0"/>
              </a:spcAft>
              <a:defRPr sz="2400" b="1">
                <a:solidFill>
                  <a:schemeClr val="tx1"/>
                </a:solidFill>
                <a:latin typeface="Arial" charset="0"/>
              </a:defRPr>
            </a:lvl7pPr>
            <a:lvl8pPr marL="3429000" indent="-228600" defTabSz="923925" eaLnBrk="0" fontAlgn="base" hangingPunct="0">
              <a:spcBef>
                <a:spcPct val="0"/>
              </a:spcBef>
              <a:spcAft>
                <a:spcPct val="0"/>
              </a:spcAft>
              <a:defRPr sz="2400" b="1">
                <a:solidFill>
                  <a:schemeClr val="tx1"/>
                </a:solidFill>
                <a:latin typeface="Arial" charset="0"/>
              </a:defRPr>
            </a:lvl8pPr>
            <a:lvl9pPr marL="3886200" indent="-228600" defTabSz="923925" eaLnBrk="0" fontAlgn="base" hangingPunct="0">
              <a:spcBef>
                <a:spcPct val="0"/>
              </a:spcBef>
              <a:spcAft>
                <a:spcPct val="0"/>
              </a:spcAft>
              <a:defRPr sz="2400" b="1">
                <a:solidFill>
                  <a:schemeClr val="tx1"/>
                </a:solidFill>
                <a:latin typeface="Arial" charset="0"/>
              </a:defRPr>
            </a:lvl9pPr>
          </a:lstStyle>
          <a:p>
            <a:pPr eaLnBrk="1" hangingPunct="1"/>
            <a:fld id="{B473DF6A-8F5F-405C-855B-2C7107D7439B}" type="slidenum">
              <a:rPr lang="en-US" sz="1200">
                <a:solidFill>
                  <a:srgbClr val="000000"/>
                </a:solidFill>
              </a:rPr>
              <a:pPr eaLnBrk="1" hangingPunct="1"/>
              <a:t>16</a:t>
            </a:fld>
            <a:endParaRPr lang="en-US" sz="1200">
              <a:solidFill>
                <a:srgbClr val="000000"/>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pPr defTabSz="923925"/>
            <a:fld id="{8F7BB7C8-9D98-4364-A13E-B968D0655485}" type="slidenum">
              <a:rPr lang="en-US" sz="1200" b="1" smtClean="0">
                <a:solidFill>
                  <a:srgbClr val="000000"/>
                </a:solidFill>
              </a:rPr>
              <a:pPr defTabSz="923925"/>
              <a:t>17</a:t>
            </a:fld>
            <a:endParaRPr lang="en-US" sz="1200" b="1" smtClean="0">
              <a:solidFill>
                <a:srgbClr val="000000"/>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pPr algn="r" defTabSz="923925" rtl="0" fontAlgn="base">
              <a:spcBef>
                <a:spcPct val="0"/>
              </a:spcBef>
              <a:spcAft>
                <a:spcPct val="0"/>
              </a:spcAft>
            </a:pPr>
            <a:fld id="{6496A72D-54E7-4F18-BF85-5843101BE2AC}" type="slidenum">
              <a:rPr lang="en-US" sz="1200" b="1" kern="1200">
                <a:solidFill>
                  <a:srgbClr val="000000"/>
                </a:solidFill>
                <a:latin typeface="Arial" charset="0"/>
                <a:ea typeface="+mn-ea"/>
                <a:cs typeface="+mn-cs"/>
              </a:rPr>
              <a:pPr algn="r" defTabSz="923925" rtl="0" fontAlgn="base">
                <a:spcBef>
                  <a:spcPct val="0"/>
                </a:spcBef>
                <a:spcAft>
                  <a:spcPct val="0"/>
                </a:spcAft>
              </a:pPr>
              <a:t>18</a:t>
            </a:fld>
            <a:endParaRPr lang="en-US" sz="1200" b="1" kern="1200">
              <a:solidFill>
                <a:srgbClr val="000000"/>
              </a:solidFill>
              <a:latin typeface="Arial" charset="0"/>
              <a:ea typeface="+mn-ea"/>
              <a:cs typeface="+mn-cs"/>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dirty="0" smtClean="0"/>
              <a:t>Observations are from</a:t>
            </a:r>
            <a:r>
              <a:rPr lang="en-US" baseline="0" dirty="0" smtClean="0"/>
              <a:t> cruise and glider data</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pPr defTabSz="923925"/>
            <a:fld id="{83E33F37-5044-4AC1-A010-162454C46226}" type="slidenum">
              <a:rPr lang="en-US" sz="1200" b="1" smtClean="0">
                <a:solidFill>
                  <a:srgbClr val="000000"/>
                </a:solidFill>
              </a:rPr>
              <a:pPr defTabSz="923925"/>
              <a:t>19</a:t>
            </a:fld>
            <a:endParaRPr lang="en-US" sz="1200" b="1" smtClean="0">
              <a:solidFill>
                <a:srgbClr val="000000"/>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r>
              <a:rPr lang="en-US" dirty="0" smtClean="0"/>
              <a:t>Jacobs and Giulivi, 2010. FIG. 5.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algn="r" defTabSz="923925" rtl="0" fontAlgn="base">
              <a:spcBef>
                <a:spcPct val="0"/>
              </a:spcBef>
              <a:spcAft>
                <a:spcPct val="0"/>
              </a:spcAft>
            </a:pPr>
            <a:fld id="{7B9C15D3-B153-49B2-96CC-7653188D3964}" type="slidenum">
              <a:rPr lang="en-US" sz="1200" b="1" kern="1200">
                <a:solidFill>
                  <a:srgbClr val="000000"/>
                </a:solidFill>
                <a:latin typeface="Arial" pitchFamily="34" charset="0"/>
                <a:ea typeface="+mn-ea"/>
                <a:cs typeface="+mn-cs"/>
              </a:rPr>
              <a:pPr algn="r" defTabSz="923925" rtl="0" fontAlgn="base">
                <a:spcBef>
                  <a:spcPct val="0"/>
                </a:spcBef>
                <a:spcAft>
                  <a:spcPct val="0"/>
                </a:spcAft>
              </a:pPr>
              <a:t>2</a:t>
            </a:fld>
            <a:endParaRPr lang="en-US" sz="1200" b="1" kern="1200">
              <a:solidFill>
                <a:srgbClr val="000000"/>
              </a:solidFill>
              <a:latin typeface="Arial" pitchFamily="34" charset="0"/>
              <a:ea typeface="+mn-ea"/>
              <a:cs typeface="+mn-c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pPr algn="r" defTabSz="923925" rtl="0" fontAlgn="base">
              <a:spcBef>
                <a:spcPct val="0"/>
              </a:spcBef>
              <a:spcAft>
                <a:spcPct val="0"/>
              </a:spcAft>
            </a:pPr>
            <a:fld id="{2FFD1AE4-E189-4589-ADB1-472FEBB8F009}" type="slidenum">
              <a:rPr lang="en-US" sz="1200" b="1" kern="1200">
                <a:solidFill>
                  <a:srgbClr val="000000"/>
                </a:solidFill>
                <a:latin typeface="Arial" charset="0"/>
                <a:ea typeface="+mn-ea"/>
                <a:cs typeface="+mn-cs"/>
              </a:rPr>
              <a:pPr algn="r" defTabSz="923925" rtl="0" fontAlgn="base">
                <a:spcBef>
                  <a:spcPct val="0"/>
                </a:spcBef>
                <a:spcAft>
                  <a:spcPct val="0"/>
                </a:spcAft>
              </a:pPr>
              <a:t>20</a:t>
            </a:fld>
            <a:endParaRPr lang="en-US" sz="1200" b="1" kern="1200">
              <a:solidFill>
                <a:srgbClr val="000000"/>
              </a:solidFill>
              <a:latin typeface="Arial" charset="0"/>
              <a:ea typeface="+mn-ea"/>
              <a:cs typeface="+mn-cs"/>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pPr algn="r" defTabSz="923925" rtl="0" fontAlgn="base">
              <a:spcBef>
                <a:spcPct val="0"/>
              </a:spcBef>
              <a:spcAft>
                <a:spcPct val="0"/>
              </a:spcAft>
            </a:pPr>
            <a:fld id="{2FFD1AE4-E189-4589-ADB1-472FEBB8F009}" type="slidenum">
              <a:rPr lang="en-US" sz="1200" b="1" kern="1200">
                <a:solidFill>
                  <a:srgbClr val="000000"/>
                </a:solidFill>
                <a:latin typeface="Arial" charset="0"/>
                <a:ea typeface="+mn-ea"/>
                <a:cs typeface="+mn-cs"/>
              </a:rPr>
              <a:pPr algn="r" defTabSz="923925" rtl="0" fontAlgn="base">
                <a:spcBef>
                  <a:spcPct val="0"/>
                </a:spcBef>
                <a:spcAft>
                  <a:spcPct val="0"/>
                </a:spcAft>
              </a:pPr>
              <a:t>21</a:t>
            </a:fld>
            <a:endParaRPr lang="en-US" sz="1200" b="1" kern="1200">
              <a:solidFill>
                <a:srgbClr val="000000"/>
              </a:solidFill>
              <a:latin typeface="Arial" charset="0"/>
              <a:ea typeface="+mn-ea"/>
              <a:cs typeface="+mn-cs"/>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pPr algn="r" defTabSz="923925" rtl="0" fontAlgn="base">
              <a:spcBef>
                <a:spcPct val="0"/>
              </a:spcBef>
              <a:spcAft>
                <a:spcPct val="0"/>
              </a:spcAft>
            </a:pPr>
            <a:fld id="{2FFD1AE4-E189-4589-ADB1-472FEBB8F009}" type="slidenum">
              <a:rPr lang="en-US" sz="1200" b="1" kern="1200">
                <a:solidFill>
                  <a:srgbClr val="000000"/>
                </a:solidFill>
                <a:latin typeface="Arial" charset="0"/>
                <a:ea typeface="+mn-ea"/>
                <a:cs typeface="+mn-cs"/>
              </a:rPr>
              <a:pPr algn="r" defTabSz="923925" rtl="0" fontAlgn="base">
                <a:spcBef>
                  <a:spcPct val="0"/>
                </a:spcBef>
                <a:spcAft>
                  <a:spcPct val="0"/>
                </a:spcAft>
              </a:pPr>
              <a:t>22</a:t>
            </a:fld>
            <a:endParaRPr lang="en-US" sz="1200" b="1" kern="1200">
              <a:solidFill>
                <a:srgbClr val="000000"/>
              </a:solidFill>
              <a:latin typeface="Arial" charset="0"/>
              <a:ea typeface="+mn-ea"/>
              <a:cs typeface="+mn-cs"/>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Arial" charset="0"/>
              </a:defRPr>
            </a:lvl1pPr>
            <a:lvl2pPr marL="742950" indent="-285750" defTabSz="923925" eaLnBrk="0" hangingPunct="0">
              <a:defRPr sz="2400" b="1">
                <a:solidFill>
                  <a:schemeClr val="tx1"/>
                </a:solidFill>
                <a:latin typeface="Arial" charset="0"/>
              </a:defRPr>
            </a:lvl2pPr>
            <a:lvl3pPr marL="1143000" indent="-228600" defTabSz="923925" eaLnBrk="0" hangingPunct="0">
              <a:defRPr sz="2400" b="1">
                <a:solidFill>
                  <a:schemeClr val="tx1"/>
                </a:solidFill>
                <a:latin typeface="Arial" charset="0"/>
              </a:defRPr>
            </a:lvl3pPr>
            <a:lvl4pPr marL="1600200" indent="-228600" defTabSz="923925" eaLnBrk="0" hangingPunct="0">
              <a:defRPr sz="2400" b="1">
                <a:solidFill>
                  <a:schemeClr val="tx1"/>
                </a:solidFill>
                <a:latin typeface="Arial" charset="0"/>
              </a:defRPr>
            </a:lvl4pPr>
            <a:lvl5pPr marL="2057400" indent="-228600" defTabSz="923925" eaLnBrk="0" hangingPunct="0">
              <a:defRPr sz="2400" b="1">
                <a:solidFill>
                  <a:schemeClr val="tx1"/>
                </a:solidFill>
                <a:latin typeface="Arial" charset="0"/>
              </a:defRPr>
            </a:lvl5pPr>
            <a:lvl6pPr marL="2514600" indent="-228600" defTabSz="923925" eaLnBrk="0" fontAlgn="base" hangingPunct="0">
              <a:spcBef>
                <a:spcPct val="0"/>
              </a:spcBef>
              <a:spcAft>
                <a:spcPct val="0"/>
              </a:spcAft>
              <a:defRPr sz="2400" b="1">
                <a:solidFill>
                  <a:schemeClr val="tx1"/>
                </a:solidFill>
                <a:latin typeface="Arial" charset="0"/>
              </a:defRPr>
            </a:lvl6pPr>
            <a:lvl7pPr marL="2971800" indent="-228600" defTabSz="923925" eaLnBrk="0" fontAlgn="base" hangingPunct="0">
              <a:spcBef>
                <a:spcPct val="0"/>
              </a:spcBef>
              <a:spcAft>
                <a:spcPct val="0"/>
              </a:spcAft>
              <a:defRPr sz="2400" b="1">
                <a:solidFill>
                  <a:schemeClr val="tx1"/>
                </a:solidFill>
                <a:latin typeface="Arial" charset="0"/>
              </a:defRPr>
            </a:lvl7pPr>
            <a:lvl8pPr marL="3429000" indent="-228600" defTabSz="923925" eaLnBrk="0" fontAlgn="base" hangingPunct="0">
              <a:spcBef>
                <a:spcPct val="0"/>
              </a:spcBef>
              <a:spcAft>
                <a:spcPct val="0"/>
              </a:spcAft>
              <a:defRPr sz="2400" b="1">
                <a:solidFill>
                  <a:schemeClr val="tx1"/>
                </a:solidFill>
                <a:latin typeface="Arial" charset="0"/>
              </a:defRPr>
            </a:lvl8pPr>
            <a:lvl9pPr marL="3886200" indent="-228600" defTabSz="923925" eaLnBrk="0" fontAlgn="base" hangingPunct="0">
              <a:spcBef>
                <a:spcPct val="0"/>
              </a:spcBef>
              <a:spcAft>
                <a:spcPct val="0"/>
              </a:spcAft>
              <a:defRPr sz="2400" b="1">
                <a:solidFill>
                  <a:schemeClr val="tx1"/>
                </a:solidFill>
                <a:latin typeface="Arial" charset="0"/>
              </a:defRPr>
            </a:lvl9pPr>
          </a:lstStyle>
          <a:p>
            <a:pPr eaLnBrk="1" hangingPunct="1"/>
            <a:fld id="{D8C7BB82-ECB9-4E5D-BDCF-3C4BD61555AC}" type="slidenum">
              <a:rPr lang="en-US" sz="1200">
                <a:solidFill>
                  <a:srgbClr val="000000"/>
                </a:solidFill>
              </a:rPr>
              <a:pPr eaLnBrk="1" hangingPunct="1"/>
              <a:t>23</a:t>
            </a:fld>
            <a:endParaRPr lang="en-US" sz="1200">
              <a:solidFill>
                <a:srgbClr val="000000"/>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is actually 2050F, not 2100F as it says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23925"/>
            <a:fld id="{C31AABEB-AB3B-421D-B4E3-F12D54BEE2A8}" type="slidenum">
              <a:rPr lang="en-US" smtClean="0">
                <a:solidFill>
                  <a:srgbClr val="000000"/>
                </a:solidFill>
              </a:rPr>
              <a:pPr defTabSz="923925"/>
              <a:t>24</a:t>
            </a:fld>
            <a:endParaRPr lang="en-US" smtClea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23925"/>
            <a:fld id="{C31AABEB-AB3B-421D-B4E3-F12D54BEE2A8}" type="slidenum">
              <a:rPr lang="en-US" smtClean="0">
                <a:solidFill>
                  <a:srgbClr val="000000"/>
                </a:solidFill>
              </a:rPr>
              <a:pPr defTabSz="923925"/>
              <a:t>25</a:t>
            </a:fld>
            <a:endParaRPr lang="en-US" smtClean="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algn="r" defTabSz="923925" rtl="0" fontAlgn="base">
              <a:spcBef>
                <a:spcPct val="0"/>
              </a:spcBef>
              <a:spcAft>
                <a:spcPct val="0"/>
              </a:spcAft>
            </a:pPr>
            <a:fld id="{D84B51F4-256C-47BE-9696-F4D6E38ABBDA}" type="slidenum">
              <a:rPr lang="en-US" sz="1200" b="1" kern="1200">
                <a:solidFill>
                  <a:srgbClr val="FF0000"/>
                </a:solidFill>
                <a:latin typeface="Arial" charset="0"/>
                <a:ea typeface="+mn-ea"/>
                <a:cs typeface="+mn-cs"/>
              </a:rPr>
              <a:pPr algn="r" defTabSz="923925" rtl="0" fontAlgn="base">
                <a:spcBef>
                  <a:spcPct val="0"/>
                </a:spcBef>
                <a:spcAft>
                  <a:spcPct val="0"/>
                </a:spcAft>
              </a:pPr>
              <a:t>3</a:t>
            </a:fld>
            <a:endParaRPr lang="en-US" sz="1200" b="1" kern="1200">
              <a:solidFill>
                <a:srgbClr val="FF0000"/>
              </a:solidFill>
              <a:latin typeface="Arial" charset="0"/>
              <a:ea typeface="+mn-ea"/>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dirty="0"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algn="r" defTabSz="923925" rtl="0" fontAlgn="base">
              <a:spcBef>
                <a:spcPct val="0"/>
              </a:spcBef>
              <a:spcAft>
                <a:spcPct val="0"/>
              </a:spcAft>
            </a:pPr>
            <a:fld id="{009248FC-B12E-4AAC-8D94-1B7EAD66F6B0}" type="slidenum">
              <a:rPr lang="en-US" sz="1200" b="1" kern="1200">
                <a:solidFill>
                  <a:srgbClr val="000000"/>
                </a:solidFill>
                <a:latin typeface="Arial" charset="0"/>
                <a:ea typeface="+mn-ea"/>
                <a:cs typeface="+mn-cs"/>
              </a:rPr>
              <a:pPr algn="r" defTabSz="923925" rtl="0" fontAlgn="base">
                <a:spcBef>
                  <a:spcPct val="0"/>
                </a:spcBef>
                <a:spcAft>
                  <a:spcPct val="0"/>
                </a:spcAft>
              </a:pPr>
              <a:t>4</a:t>
            </a:fld>
            <a:endParaRPr lang="en-US" sz="1200" b="1" kern="1200">
              <a:solidFill>
                <a:srgbClr val="000000"/>
              </a:solidFill>
              <a:latin typeface="Arial" charset="0"/>
              <a:ea typeface="+mn-ea"/>
              <a:cs typeface="+mn-cs"/>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algn="r" defTabSz="923925" rtl="0" fontAlgn="base">
              <a:spcBef>
                <a:spcPct val="0"/>
              </a:spcBef>
              <a:spcAft>
                <a:spcPct val="0"/>
              </a:spcAft>
            </a:pPr>
            <a:fld id="{8CD4ED2C-2144-44DE-8782-6C976B1031CF}" type="slidenum">
              <a:rPr lang="en-US" sz="1200" b="1" kern="1200">
                <a:solidFill>
                  <a:prstClr val="black"/>
                </a:solidFill>
                <a:latin typeface="Arial" pitchFamily="34" charset="0"/>
                <a:ea typeface="+mn-ea"/>
                <a:cs typeface="+mn-cs"/>
              </a:rPr>
              <a:pPr algn="r" defTabSz="923925" rtl="0" fontAlgn="base">
                <a:spcBef>
                  <a:spcPct val="0"/>
                </a:spcBef>
                <a:spcAft>
                  <a:spcPct val="0"/>
                </a:spcAft>
              </a:pPr>
              <a:t>5</a:t>
            </a:fld>
            <a:endParaRPr lang="en-US" sz="1200" b="1" kern="1200">
              <a:solidFill>
                <a:prstClr val="black"/>
              </a:solidFill>
              <a:latin typeface="Arial" pitchFamily="34"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pPr algn="r" defTabSz="923925" rtl="0" fontAlgn="base">
              <a:spcBef>
                <a:spcPct val="0"/>
              </a:spcBef>
              <a:spcAft>
                <a:spcPct val="0"/>
              </a:spcAft>
            </a:pPr>
            <a:fld id="{2FFD1AE4-E189-4589-ADB1-472FEBB8F009}" type="slidenum">
              <a:rPr lang="en-US" sz="1200" b="1" kern="1200">
                <a:solidFill>
                  <a:srgbClr val="000000"/>
                </a:solidFill>
                <a:latin typeface="Arial" charset="0"/>
                <a:ea typeface="+mn-ea"/>
                <a:cs typeface="+mn-cs"/>
              </a:rPr>
              <a:pPr algn="r" defTabSz="923925" rtl="0" fontAlgn="base">
                <a:spcBef>
                  <a:spcPct val="0"/>
                </a:spcBef>
                <a:spcAft>
                  <a:spcPct val="0"/>
                </a:spcAft>
              </a:pPr>
              <a:t>6</a:t>
            </a:fld>
            <a:endParaRPr lang="en-US" sz="1200" b="1" kern="1200">
              <a:solidFill>
                <a:srgbClr val="000000"/>
              </a:solidFill>
              <a:latin typeface="Arial" charset="0"/>
              <a:ea typeface="+mn-ea"/>
              <a:cs typeface="+mn-cs"/>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dirty="0" smtClean="0"/>
              <a:t>This is simulated ice-area over just</a:t>
            </a:r>
            <a:r>
              <a:rPr lang="en-US" baseline="0" dirty="0" smtClean="0"/>
              <a:t> the continental shelf.  </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Arial" charset="0"/>
              </a:defRPr>
            </a:lvl1pPr>
            <a:lvl2pPr marL="742950" indent="-285750" defTabSz="923925" eaLnBrk="0" hangingPunct="0">
              <a:defRPr sz="2400" b="1">
                <a:solidFill>
                  <a:schemeClr val="tx1"/>
                </a:solidFill>
                <a:latin typeface="Arial" charset="0"/>
              </a:defRPr>
            </a:lvl2pPr>
            <a:lvl3pPr marL="1143000" indent="-228600" defTabSz="923925" eaLnBrk="0" hangingPunct="0">
              <a:defRPr sz="2400" b="1">
                <a:solidFill>
                  <a:schemeClr val="tx1"/>
                </a:solidFill>
                <a:latin typeface="Arial" charset="0"/>
              </a:defRPr>
            </a:lvl3pPr>
            <a:lvl4pPr marL="1600200" indent="-228600" defTabSz="923925" eaLnBrk="0" hangingPunct="0">
              <a:defRPr sz="2400" b="1">
                <a:solidFill>
                  <a:schemeClr val="tx1"/>
                </a:solidFill>
                <a:latin typeface="Arial" charset="0"/>
              </a:defRPr>
            </a:lvl4pPr>
            <a:lvl5pPr marL="2057400" indent="-228600" defTabSz="923925" eaLnBrk="0" hangingPunct="0">
              <a:defRPr sz="2400" b="1">
                <a:solidFill>
                  <a:schemeClr val="tx1"/>
                </a:solidFill>
                <a:latin typeface="Arial" charset="0"/>
              </a:defRPr>
            </a:lvl5pPr>
            <a:lvl6pPr marL="2514600" indent="-228600" defTabSz="923925" eaLnBrk="0" fontAlgn="base" hangingPunct="0">
              <a:spcBef>
                <a:spcPct val="0"/>
              </a:spcBef>
              <a:spcAft>
                <a:spcPct val="0"/>
              </a:spcAft>
              <a:defRPr sz="2400" b="1">
                <a:solidFill>
                  <a:schemeClr val="tx1"/>
                </a:solidFill>
                <a:latin typeface="Arial" charset="0"/>
              </a:defRPr>
            </a:lvl6pPr>
            <a:lvl7pPr marL="2971800" indent="-228600" defTabSz="923925" eaLnBrk="0" fontAlgn="base" hangingPunct="0">
              <a:spcBef>
                <a:spcPct val="0"/>
              </a:spcBef>
              <a:spcAft>
                <a:spcPct val="0"/>
              </a:spcAft>
              <a:defRPr sz="2400" b="1">
                <a:solidFill>
                  <a:schemeClr val="tx1"/>
                </a:solidFill>
                <a:latin typeface="Arial" charset="0"/>
              </a:defRPr>
            </a:lvl7pPr>
            <a:lvl8pPr marL="3429000" indent="-228600" defTabSz="923925" eaLnBrk="0" fontAlgn="base" hangingPunct="0">
              <a:spcBef>
                <a:spcPct val="0"/>
              </a:spcBef>
              <a:spcAft>
                <a:spcPct val="0"/>
              </a:spcAft>
              <a:defRPr sz="2400" b="1">
                <a:solidFill>
                  <a:schemeClr val="tx1"/>
                </a:solidFill>
                <a:latin typeface="Arial" charset="0"/>
              </a:defRPr>
            </a:lvl8pPr>
            <a:lvl9pPr marL="3886200" indent="-228600" defTabSz="923925" eaLnBrk="0" fontAlgn="base" hangingPunct="0">
              <a:spcBef>
                <a:spcPct val="0"/>
              </a:spcBef>
              <a:spcAft>
                <a:spcPct val="0"/>
              </a:spcAft>
              <a:defRPr sz="2400" b="1">
                <a:solidFill>
                  <a:schemeClr val="tx1"/>
                </a:solidFill>
                <a:latin typeface="Arial" charset="0"/>
              </a:defRPr>
            </a:lvl9pPr>
          </a:lstStyle>
          <a:p>
            <a:pPr eaLnBrk="1" hangingPunct="1"/>
            <a:fld id="{8B7D72BF-D73F-4ABB-A1EB-426BE55CB5D3}" type="slidenum">
              <a:rPr lang="en-US" sz="1300" b="0">
                <a:solidFill>
                  <a:srgbClr val="000000"/>
                </a:solidFill>
              </a:rPr>
              <a:pPr eaLnBrk="1" hangingPunct="1"/>
              <a:t>7</a:t>
            </a:fld>
            <a:endParaRPr lang="en-US" sz="1300" b="0">
              <a:solidFill>
                <a:srgbClr val="000000"/>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ECHAM5 temperatures were way too cold (esp. near the coast).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pPr defTabSz="923925"/>
            <a:fld id="{2FFD1AE4-E189-4589-ADB1-472FEBB8F009}" type="slidenum">
              <a:rPr lang="en-US">
                <a:solidFill>
                  <a:srgbClr val="000000"/>
                </a:solidFill>
              </a:rPr>
              <a:pPr defTabSz="923925"/>
              <a:t>8</a:t>
            </a:fld>
            <a:endParaRPr lang="en-US">
              <a:solidFill>
                <a:srgbClr val="000000"/>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dirty="0" smtClean="0"/>
              <a:t>This is simulated ice-area over just</a:t>
            </a:r>
            <a:r>
              <a:rPr lang="en-US" baseline="0" dirty="0" smtClean="0"/>
              <a:t> the continental shelf.  </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b="1">
                <a:solidFill>
                  <a:schemeClr val="tx1"/>
                </a:solidFill>
                <a:latin typeface="Arial" charset="0"/>
              </a:defRPr>
            </a:lvl1pPr>
            <a:lvl2pPr marL="742950" indent="-285750" defTabSz="923925" eaLnBrk="0" hangingPunct="0">
              <a:defRPr sz="2400" b="1">
                <a:solidFill>
                  <a:schemeClr val="tx1"/>
                </a:solidFill>
                <a:latin typeface="Arial" charset="0"/>
              </a:defRPr>
            </a:lvl2pPr>
            <a:lvl3pPr marL="1143000" indent="-228600" defTabSz="923925" eaLnBrk="0" hangingPunct="0">
              <a:defRPr sz="2400" b="1">
                <a:solidFill>
                  <a:schemeClr val="tx1"/>
                </a:solidFill>
                <a:latin typeface="Arial" charset="0"/>
              </a:defRPr>
            </a:lvl3pPr>
            <a:lvl4pPr marL="1600200" indent="-228600" defTabSz="923925" eaLnBrk="0" hangingPunct="0">
              <a:defRPr sz="2400" b="1">
                <a:solidFill>
                  <a:schemeClr val="tx1"/>
                </a:solidFill>
                <a:latin typeface="Arial" charset="0"/>
              </a:defRPr>
            </a:lvl4pPr>
            <a:lvl5pPr marL="2057400" indent="-228600" defTabSz="923925" eaLnBrk="0" hangingPunct="0">
              <a:defRPr sz="2400" b="1">
                <a:solidFill>
                  <a:schemeClr val="tx1"/>
                </a:solidFill>
                <a:latin typeface="Arial" charset="0"/>
              </a:defRPr>
            </a:lvl5pPr>
            <a:lvl6pPr marL="2514600" indent="-228600" defTabSz="923925" eaLnBrk="0" fontAlgn="base" hangingPunct="0">
              <a:spcBef>
                <a:spcPct val="0"/>
              </a:spcBef>
              <a:spcAft>
                <a:spcPct val="0"/>
              </a:spcAft>
              <a:defRPr sz="2400" b="1">
                <a:solidFill>
                  <a:schemeClr val="tx1"/>
                </a:solidFill>
                <a:latin typeface="Arial" charset="0"/>
              </a:defRPr>
            </a:lvl6pPr>
            <a:lvl7pPr marL="2971800" indent="-228600" defTabSz="923925" eaLnBrk="0" fontAlgn="base" hangingPunct="0">
              <a:spcBef>
                <a:spcPct val="0"/>
              </a:spcBef>
              <a:spcAft>
                <a:spcPct val="0"/>
              </a:spcAft>
              <a:defRPr sz="2400" b="1">
                <a:solidFill>
                  <a:schemeClr val="tx1"/>
                </a:solidFill>
                <a:latin typeface="Arial" charset="0"/>
              </a:defRPr>
            </a:lvl7pPr>
            <a:lvl8pPr marL="3429000" indent="-228600" defTabSz="923925" eaLnBrk="0" fontAlgn="base" hangingPunct="0">
              <a:spcBef>
                <a:spcPct val="0"/>
              </a:spcBef>
              <a:spcAft>
                <a:spcPct val="0"/>
              </a:spcAft>
              <a:defRPr sz="2400" b="1">
                <a:solidFill>
                  <a:schemeClr val="tx1"/>
                </a:solidFill>
                <a:latin typeface="Arial" charset="0"/>
              </a:defRPr>
            </a:lvl8pPr>
            <a:lvl9pPr marL="3886200" indent="-228600" defTabSz="923925" eaLnBrk="0" fontAlgn="base" hangingPunct="0">
              <a:spcBef>
                <a:spcPct val="0"/>
              </a:spcBef>
              <a:spcAft>
                <a:spcPct val="0"/>
              </a:spcAft>
              <a:defRPr sz="2400" b="1">
                <a:solidFill>
                  <a:schemeClr val="tx1"/>
                </a:solidFill>
                <a:latin typeface="Arial" charset="0"/>
              </a:defRPr>
            </a:lvl9pPr>
          </a:lstStyle>
          <a:p>
            <a:pPr eaLnBrk="1" hangingPunct="1"/>
            <a:fld id="{9A3BB2B2-2FCA-4959-BF96-087DEBBC11FF}" type="slidenum">
              <a:rPr lang="en-US" sz="1300" b="0">
                <a:solidFill>
                  <a:srgbClr val="000000"/>
                </a:solidFill>
              </a:rPr>
              <a:pPr eaLnBrk="1" hangingPunct="1"/>
              <a:t>9</a:t>
            </a:fld>
            <a:endParaRPr lang="en-US" sz="1300" b="0">
              <a:solidFill>
                <a:srgbClr val="000000"/>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932D787D-E25A-4DB8-A92C-F08854A923F7}"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9AE470-7061-4FCD-8457-912A359A3C70}"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C73B268A-A2CD-4D95-98C3-C2B804361CD5}"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lgn="l" rtl="0" fontAlgn="base">
              <a:spcBef>
                <a:spcPct val="0"/>
              </a:spcBef>
              <a:spcAft>
                <a:spcPct val="0"/>
              </a:spcAft>
              <a:defRPr/>
            </a:pPr>
            <a:endParaRPr lang="en-US" sz="2400" b="1" kern="1200">
              <a:solidFill>
                <a:srgbClr val="FFFFFF"/>
              </a:solidFill>
              <a:latin typeface="Arial" charset="0"/>
              <a:ea typeface="+mn-ea"/>
              <a:cs typeface="+mn-cs"/>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1"/>
          </p:nvPr>
        </p:nvSpPr>
        <p:spPr/>
        <p:txBody>
          <a:bodyPr/>
          <a:lstStyle>
            <a:lvl1pPr>
              <a:defRPr/>
            </a:lvl1pPr>
          </a:lstStyle>
          <a:p>
            <a:pPr algn="r" rtl="0" fontAlgn="base">
              <a:spcBef>
                <a:spcPct val="0"/>
              </a:spcBef>
              <a:spcAft>
                <a:spcPct val="0"/>
              </a:spcAft>
              <a:defRPr/>
            </a:pPr>
            <a:fld id="{932D787D-E25A-4DB8-A92C-F08854A923F7}"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Rectangle 7"/>
          <p:cNvSpPr>
            <a:spLocks noGrp="1" noChangeArrowheads="1"/>
          </p:cNvSpPr>
          <p:nvPr>
            <p:ph type="dt" sz="quarter" idx="12"/>
          </p:nvPr>
        </p:nvSpPr>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616AE2D6-4126-405E-88D5-88141A55AD12}"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54CFB8A-E97D-4679-BE1A-6F14C1082165}"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628B106E-9C4B-4D89-9DB7-AAF87C4B16B0}"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763764EB-2587-44E2-A403-204267982B46}"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B225164-AD9E-42CA-B297-DFA569A4F90F}"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4046787C-3707-4E2B-83DC-37A14DF817EB}"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06444FB-A0F4-4838-B4A2-B6F1F04F190E}"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A0491C4-69C8-4F57-BC85-2045C27E227D}"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3B268A-A2CD-4D95-98C3-C2B804361CD5}"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269AE470-7061-4FCD-8457-912A359A3C70}"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C73B268A-A2CD-4D95-98C3-C2B804361CD5}"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423E23EB-CAAD-4873-A523-CBC10F6DEE7A}"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653849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4A985A-126D-4866-B37C-D0E06BCECE4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389343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07A52B-2CF7-4274-A9B8-404E2B9B00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398096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3F5217-FB09-419D-BEC5-360EC87537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66695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C58ED-4CB9-4D71-A42A-DEC31703443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983914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AA2DF0-EE9F-4CD7-9013-CC34D17BBD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35450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517E92A-D709-43A5-832F-1C6AC76C2B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673914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C1A088-071C-4757-B55E-BE47DFB693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5086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solidFill>
                <a:srgbClr val="FFFFFF"/>
              </a:solidFill>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E7ACEAAC-9959-45E3-A0B1-F1256BC1DF9E}"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E8CFC6-7CE9-4162-8402-F96144EB0D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078240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314F5E-908C-4976-A59E-16EF44D9E55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58428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B9668E-05AE-4685-AA59-37021EDBA9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10650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76146523-06D6-414B-BD19-634490F13AB9}"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8314118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B092BB-2F62-4AA1-AC38-6D0992E61F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269357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D3FB3-D535-4267-B5FD-2BAC2E7EFC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281805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7249B3-5E28-40C9-87B7-55A959EEF8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021328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2BC62B-B630-4261-950F-5F39FC3EC5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390453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5E3A49-4968-47C8-82EC-E63BC3C0A49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547302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720016-D235-43E0-B033-5DCF107D31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54775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7200FC-4A0F-43EF-8DF8-6F378AA4ADC5}"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B271DF-C255-41A1-81A2-51E2542064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75630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09B5CC-5058-4A24-A9CA-64AA2B1A65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813959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19F812-2C9F-49CA-91FC-96420E08F5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2396263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C1106B-59CE-404E-BAB9-2C369D3F17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7804585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76146523-06D6-414B-BD19-634490F13AB9}"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062630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B092BB-2F62-4AA1-AC38-6D0992E61F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423188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D3FB3-D535-4267-B5FD-2BAC2E7EFC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075728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7249B3-5E28-40C9-87B7-55A959EEF8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4152105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2BC62B-B630-4261-950F-5F39FC3EC5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3406412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5E3A49-4968-47C8-82EC-E63BC3C0A49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02855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9320D3-6DD6-4165-B1BB-BBB8F68D75F7}"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720016-D235-43E0-B033-5DCF107D31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72404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B271DF-C255-41A1-81A2-51E2542064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4060102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09B5CC-5058-4A24-A9CA-64AA2B1A65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321328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19F812-2C9F-49CA-91FC-96420E08F5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0977757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C1106B-59CE-404E-BAB9-2C369D3F17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051877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76146523-06D6-414B-BD19-634490F13AB9}"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6866299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B092BB-2F62-4AA1-AC38-6D0992E61F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619299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D3FB3-D535-4267-B5FD-2BAC2E7EFC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8076415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7249B3-5E28-40C9-87B7-55A959EEF8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448958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2BC62B-B630-4261-950F-5F39FC3EC55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96770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B77CF2-9D33-459F-9892-A2CF4B3C5E3E}"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5E3A49-4968-47C8-82EC-E63BC3C0A49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633259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720016-D235-43E0-B033-5DCF107D31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5887025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B271DF-C255-41A1-81A2-51E2542064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7301205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09B5CC-5058-4A24-A9CA-64AA2B1A65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41952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19F812-2C9F-49CA-91FC-96420E08F5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99340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C1106B-59CE-404E-BAB9-2C369D3F17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517217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solidFill>
                <a:srgbClr val="FFFFFF"/>
              </a:solidFill>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932D787D-E25A-4DB8-A92C-F08854A923F7}"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41410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6AE2D6-4126-405E-88D5-88141A55AD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340937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4CFB8A-E97D-4679-BE1A-6F14C10821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6933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8B106E-9C4B-4D89-9DB7-AAF87C4B16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88296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7C4C845-CB62-4F4C-A922-B13AD0A6CC58}"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63764EB-2587-44E2-A403-204267982B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6511691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225164-AD9E-42CA-B297-DFA569A4F9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19829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046787C-3707-4E2B-83DC-37A14DF817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908272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6444FB-A0F4-4838-B4A2-B6F1F04F19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9282360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0491C4-69C8-4F57-BC85-2045C27E22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042651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9AE470-7061-4FCD-8457-912A359A3C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1068935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3B268A-A2CD-4D95-98C3-C2B804361C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2366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DC771D-6E54-4D59-A5DD-C5B1A11F19D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D1A67A0-5D24-49B6-8135-6E2A19FFF29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09AD14-D6ED-4341-9EDE-02A823600DA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6AE2D6-4126-405E-88D5-88141A55AD1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E91548-C5B6-40E5-855B-F6CD1F64892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C3921D-2740-4F2A-AE45-76049CDBFBB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3FE6A5-F72F-49D4-A3BD-345C857F2D6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7E2CBC-18F9-4203-AC79-EB08048E0AB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8A959E-7E37-49B1-B3CE-F431657F2425}"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B3BAD9-4AC5-4D71-B03E-A21895F8270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1F664A-389D-453D-A07F-1FDA91ABD519}"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9BC7CB-E094-4CF9-B098-CBF24069BE2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3707B7-C2D5-4894-9E80-437485D7943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4CFB8A-E97D-4679-BE1A-6F14C108216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73319A-35F2-4ED8-93D4-74CA4F2F5859}"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AE4B6-F8D8-4238-86CF-C021A479DEFE}"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C6718D-C59B-42F9-AA71-DB23255B6F9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627BBF-4C46-4712-B2C8-53996112B10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A30744-648B-40B2-8C02-395B54AA785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solidFill>
                <a:srgbClr val="FFFFFF"/>
              </a:solidFill>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73D0238D-3158-4855-90D4-6D8F060BE3F1}"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B1226F-F0C4-4BE7-BC28-4569FC03C429}"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75BDD5-ACDF-42CF-9744-B54ECDFF5F4B}"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6581A9-DF2A-4AE1-A79C-9F5C0CBE5F82}"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4EEDF9-C509-4531-A6C3-BD676AF07DD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8B106E-9C4B-4D89-9DB7-AAF87C4B16B0}"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DA8739-1998-481E-B653-AFC58AD98E05}"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CE2936-7D6F-4CBE-8980-CC0B29BD9560}"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2EDDC7-ABF2-4A06-A7E6-45E384131307}"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C7994D-6921-4146-9832-B055A46F8B55}"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D5D9B1-526D-4376-A8B2-EC7D20178A80}"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1FDB74-3BC3-4B90-BECC-B75A7D6AB223}"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solidFill>
                <a:srgbClr val="FFFFFF"/>
              </a:solidFill>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71A2F8BA-0BA7-4E2E-83DA-812792D74EFE}"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5E89DB-5F13-43B1-81D6-C7586F7A9449}"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FC64D0-5C55-442B-AF6E-CFAABC4AEDBC}"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01723B-F6B3-4B30-BBE8-248E2DB68D2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63764EB-2587-44E2-A403-204267982B4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011536-F54F-4C8F-ACB4-28D61227D87D}"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CF6A12-97A7-459F-AED2-5E12441D9665}"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8BF6FF0-8FAC-412E-B507-ACB2321FBCFD}"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F80819-2B70-4702-A726-96311CA72800}"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7369BD-48A3-4B9B-9ABF-75334355BEB9}"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A11E68-73B5-40ED-AEBC-EDE6D47FBB51}"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657DDD-4B47-4D57-A608-6B8A389F4A8C}"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lgn="l" rtl="0" fontAlgn="base">
              <a:spcBef>
                <a:spcPct val="0"/>
              </a:spcBef>
              <a:spcAft>
                <a:spcPct val="0"/>
              </a:spcAft>
              <a:defRPr/>
            </a:pPr>
            <a:endParaRPr lang="en-US" sz="2400" b="1" kern="1200">
              <a:solidFill>
                <a:srgbClr val="FFFFFF"/>
              </a:solidFill>
              <a:latin typeface="Arial" charset="0"/>
              <a:ea typeface="+mn-ea"/>
              <a:cs typeface="+mn-cs"/>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1"/>
          </p:nvPr>
        </p:nvSpPr>
        <p:spPr/>
        <p:txBody>
          <a:bodyPr/>
          <a:lstStyle>
            <a:lvl1pPr>
              <a:defRPr/>
            </a:lvl1pPr>
          </a:lstStyle>
          <a:p>
            <a:pPr algn="r" rtl="0" fontAlgn="base">
              <a:spcBef>
                <a:spcPct val="0"/>
              </a:spcBef>
              <a:spcAft>
                <a:spcPct val="0"/>
              </a:spcAft>
              <a:defRPr/>
            </a:pPr>
            <a:fld id="{00404677-B529-4610-AF52-6E40AD5BE542}"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Rectangle 7"/>
          <p:cNvSpPr>
            <a:spLocks noGrp="1" noChangeArrowheads="1"/>
          </p:cNvSpPr>
          <p:nvPr>
            <p:ph type="dt" sz="quarter" idx="12"/>
          </p:nvPr>
        </p:nvSpPr>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BE070D2-D60E-429F-918A-7FC93E3D8AFE}"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6DDEE85A-F604-4509-B91D-212FAE250247}"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225164-AD9E-42CA-B297-DFA569A4F90F}"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817ECC22-8CA1-49A2-9973-FEFCB6E43CFA}"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581CE812-A159-453B-821B-1D1C0C15D803}"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601A0E30-FEBB-49B8-A62F-15235396CF28}"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2C887DF7-096F-4631-BB8A-8EFD9BB98498}"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99FEF20E-41FA-42CF-B8A9-25B753C4D341}"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DA0279D-1541-4CE7-9237-02CF531B33B9}"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66485CA9-9145-435F-AC71-A0318A61F3C0}"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497F0D42-9924-4C61-B9D8-DCD5D66D89E9}"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lgn="ctr" rtl="0" fontAlgn="base">
              <a:spcBef>
                <a:spcPct val="0"/>
              </a:spcBef>
              <a:spcAft>
                <a:spcPct val="0"/>
              </a:spcAft>
              <a:defRPr/>
            </a:pPr>
            <a:endParaRPr lang="en-US" sz="2400" b="1" kern="1200">
              <a:solidFill>
                <a:srgbClr val="FF0000"/>
              </a:solidFill>
              <a:latin typeface="Arial" charset="0"/>
              <a:ea typeface="+mn-ea"/>
              <a:cs typeface="+mn-cs"/>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1"/>
          </p:nvPr>
        </p:nvSpPr>
        <p:spPr/>
        <p:txBody>
          <a:bodyPr/>
          <a:lstStyle>
            <a:lvl1pPr>
              <a:defRPr/>
            </a:lvl1pPr>
          </a:lstStyle>
          <a:p>
            <a:pPr algn="r" rtl="0" fontAlgn="base">
              <a:spcBef>
                <a:spcPct val="0"/>
              </a:spcBef>
              <a:spcAft>
                <a:spcPct val="0"/>
              </a:spcAft>
              <a:defRPr/>
            </a:pPr>
            <a:fld id="{EDBBA981-DC95-4767-9112-A0B680EC1DA1}"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Rectangle 7"/>
          <p:cNvSpPr>
            <a:spLocks noGrp="1" noChangeArrowheads="1"/>
          </p:cNvSpPr>
          <p:nvPr>
            <p:ph type="dt" sz="quarter" idx="12"/>
          </p:nvPr>
        </p:nvSpPr>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908D7CBD-24C1-46DD-91C8-72E1E283F048}"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046787C-3707-4E2B-83DC-37A14DF817EB}"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D50DA357-0A96-443C-88F6-228F816A985E}"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712AAACC-BED3-4A81-B448-37891F45527E}"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3F304E18-96E0-406C-A7B3-2B45CA709AD0}"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C2EC3B8-3EB4-422B-861F-05880087708C}"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4BAB418A-99FD-4E6B-8A75-902EDABBF9CC}"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D5E90CE4-6FD7-4EA0-BA40-2F1F24280BD7}"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C9BD40B-C7B4-4534-ACF2-7972F798B6B9}"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63BE30B-6CD7-4D6E-BAA0-D08AB41A35D8}"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CABD02A-EC4E-4EB0-9D44-6411A1074AC6}"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lgn="l" rtl="0" fontAlgn="base">
              <a:spcBef>
                <a:spcPct val="0"/>
              </a:spcBef>
              <a:spcAft>
                <a:spcPct val="0"/>
              </a:spcAft>
              <a:defRPr/>
            </a:pPr>
            <a:endParaRPr lang="en-US" sz="2400" b="1" kern="1200">
              <a:solidFill>
                <a:srgbClr val="FFFFFF"/>
              </a:solidFill>
              <a:latin typeface="Arial" charset="0"/>
              <a:ea typeface="+mn-ea"/>
              <a:cs typeface="+mn-cs"/>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1"/>
          </p:nvPr>
        </p:nvSpPr>
        <p:spPr/>
        <p:txBody>
          <a:bodyPr/>
          <a:lstStyle>
            <a:lvl1pPr>
              <a:defRPr/>
            </a:lvl1pPr>
          </a:lstStyle>
          <a:p>
            <a:pPr algn="r" rtl="0" fontAlgn="base">
              <a:spcBef>
                <a:spcPct val="0"/>
              </a:spcBef>
              <a:spcAft>
                <a:spcPct val="0"/>
              </a:spcAft>
              <a:defRPr/>
            </a:pPr>
            <a:fld id="{932D787D-E25A-4DB8-A92C-F08854A923F7}"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Rectangle 7"/>
          <p:cNvSpPr>
            <a:spLocks noGrp="1" noChangeArrowheads="1"/>
          </p:cNvSpPr>
          <p:nvPr>
            <p:ph type="dt" sz="quarter" idx="12"/>
          </p:nvPr>
        </p:nvSpPr>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6444FB-A0F4-4838-B4A2-B6F1F04F190E}"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616AE2D6-4126-405E-88D5-88141A55AD12}"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54CFB8A-E97D-4679-BE1A-6F14C1082165}"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628B106E-9C4B-4D89-9DB7-AAF87C4B16B0}"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763764EB-2587-44E2-A403-204267982B46}"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B225164-AD9E-42CA-B297-DFA569A4F90F}"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4046787C-3707-4E2B-83DC-37A14DF817EB}"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06444FB-A0F4-4838-B4A2-B6F1F04F190E}"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A0491C4-69C8-4F57-BC85-2045C27E227D}"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269AE470-7061-4FCD-8457-912A359A3C70}"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C73B268A-A2CD-4D95-98C3-C2B804361CD5}"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0491C4-69C8-4F57-BC85-2045C27E227D}"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lgn="l" rtl="0" fontAlgn="base">
              <a:spcBef>
                <a:spcPct val="0"/>
              </a:spcBef>
              <a:spcAft>
                <a:spcPct val="0"/>
              </a:spcAft>
              <a:defRPr/>
            </a:pPr>
            <a:endParaRPr lang="en-US" sz="2400" b="1" kern="1200">
              <a:solidFill>
                <a:srgbClr val="FFFFFF"/>
              </a:solidFill>
              <a:latin typeface="Arial" charset="0"/>
              <a:ea typeface="+mn-ea"/>
              <a:cs typeface="+mn-cs"/>
            </a:endParaRPr>
          </a:p>
        </p:txBody>
      </p:sp>
      <p:sp>
        <p:nvSpPr>
          <p:cNvPr id="588802" name="Rectangle 2"/>
          <p:cNvSpPr>
            <a:spLocks noGrp="1" noChangeArrowheads="1"/>
          </p:cNvSpPr>
          <p:nvPr>
            <p:ph type="ctrTitle" sz="quarter"/>
          </p:nvPr>
        </p:nvSpPr>
        <p:spPr>
          <a:xfrm>
            <a:off x="685800" y="1997075"/>
            <a:ext cx="7772400" cy="1431925"/>
          </a:xfrm>
        </p:spPr>
        <p:txBody>
          <a:bodyPr anchor="b" anchorCtr="1"/>
          <a:lstStyle>
            <a:lvl1pPr>
              <a:defRPr/>
            </a:lvl1pPr>
          </a:lstStyle>
          <a:p>
            <a:r>
              <a:rPr lang="en-US"/>
              <a:t>Click to edit Master title style</a:t>
            </a:r>
          </a:p>
        </p:txBody>
      </p:sp>
      <p:sp>
        <p:nvSpPr>
          <p:cNvPr id="58880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1"/>
          </p:nvPr>
        </p:nvSpPr>
        <p:spPr/>
        <p:txBody>
          <a:bodyPr/>
          <a:lstStyle>
            <a:lvl1pPr>
              <a:defRPr/>
            </a:lvl1pPr>
          </a:lstStyle>
          <a:p>
            <a:pPr algn="r" rtl="0" fontAlgn="base">
              <a:spcBef>
                <a:spcPct val="0"/>
              </a:spcBef>
              <a:spcAft>
                <a:spcPct val="0"/>
              </a:spcAft>
              <a:defRPr/>
            </a:pPr>
            <a:fld id="{932D787D-E25A-4DB8-A92C-F08854A923F7}"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Rectangle 7"/>
          <p:cNvSpPr>
            <a:spLocks noGrp="1" noChangeArrowheads="1"/>
          </p:cNvSpPr>
          <p:nvPr>
            <p:ph type="dt" sz="quarter" idx="12"/>
          </p:nvPr>
        </p:nvSpPr>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616AE2D6-4126-405E-88D5-88141A55AD12}"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54CFB8A-E97D-4679-BE1A-6F14C1082165}"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628B106E-9C4B-4D89-9DB7-AAF87C4B16B0}"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763764EB-2587-44E2-A403-204267982B46}"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B225164-AD9E-42CA-B297-DFA569A4F90F}"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4046787C-3707-4E2B-83DC-37A14DF817EB}"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06444FB-A0F4-4838-B4A2-B6F1F04F190E}"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A0491C4-69C8-4F57-BC85-2045C27E227D}"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FFFFFF"/>
              </a:solidFill>
              <a:effectLst>
                <a:outerShdw blurRad="38100" dist="38100" dir="2700000" algn="tl">
                  <a:srgbClr val="000000"/>
                </a:outerShdw>
              </a:effectLst>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269AE470-7061-4FCD-8457-912A359A3C70}" type="slidenum">
              <a:rPr lang="en-US" sz="1400" kern="1200">
                <a:solidFill>
                  <a:srgbClr val="FFFFFF"/>
                </a:solidFill>
                <a:effectLst>
                  <a:outerShdw blurRad="38100" dist="38100" dir="2700000" algn="tl">
                    <a:srgbClr val="000000"/>
                  </a:outerShdw>
                </a:effectLst>
                <a:latin typeface="Arial" charset="0"/>
                <a:ea typeface="+mn-ea"/>
                <a:cs typeface="+mn-cs"/>
              </a:rPr>
              <a:pPr algn="r" rtl="0" fontAlgn="base">
                <a:spcBef>
                  <a:spcPct val="0"/>
                </a:spcBef>
                <a:spcAft>
                  <a:spcPct val="0"/>
                </a:spcAft>
                <a:defRPr/>
              </a:pPr>
              <a:t>‹#›</a:t>
            </a:fld>
            <a:endParaRPr lang="en-US" sz="1400" kern="1200">
              <a:solidFill>
                <a:srgbClr val="FFFFFF"/>
              </a:solidFill>
              <a:effectLst>
                <a:outerShdw blurRad="38100" dist="38100" dir="2700000" algn="tl">
                  <a:srgbClr val="000000"/>
                </a:outerShdw>
              </a:effectLst>
              <a:latin typeface="Arial"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1.jpe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defRPr/>
            </a:pPr>
            <a:endParaRPr lang="en-US"/>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a:defRPr/>
            </a:pPr>
            <a:endParaRPr lang="en-US"/>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a:defRPr/>
            </a:pPr>
            <a:fld id="{04D492EE-B65E-4061-B96B-3B2132A4504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2997" r:id="rId1"/>
    <p:sldLayoutId id="2147492744" r:id="rId2"/>
    <p:sldLayoutId id="2147492745" r:id="rId3"/>
    <p:sldLayoutId id="2147492746" r:id="rId4"/>
    <p:sldLayoutId id="2147492747" r:id="rId5"/>
    <p:sldLayoutId id="2147492748" r:id="rId6"/>
    <p:sldLayoutId id="2147492749" r:id="rId7"/>
    <p:sldLayoutId id="2147492750" r:id="rId8"/>
    <p:sldLayoutId id="2147492751" r:id="rId9"/>
    <p:sldLayoutId id="2147492752" r:id="rId10"/>
    <p:sldLayoutId id="2147492753"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lgn="l" rtl="0" fontAlgn="base">
              <a:spcBef>
                <a:spcPct val="0"/>
              </a:spcBef>
              <a:spcAft>
                <a:spcPct val="0"/>
              </a:spcAft>
              <a:defRPr/>
            </a:pPr>
            <a:endParaRPr lang="en-US" kern="1200">
              <a:solidFill>
                <a:srgbClr val="FFFFFF"/>
              </a:solidFill>
              <a:ea typeface="+mn-ea"/>
              <a:cs typeface="+mn-cs"/>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rtl="0" fontAlgn="base">
              <a:spcBef>
                <a:spcPct val="0"/>
              </a:spcBef>
              <a:spcAft>
                <a:spcPct val="0"/>
              </a:spcAft>
              <a:defRPr/>
            </a:pPr>
            <a:endParaRPr lang="en-US" kern="1200">
              <a:solidFill>
                <a:srgbClr val="FFFFFF"/>
              </a:solidFill>
              <a:ea typeface="+mn-ea"/>
              <a:cs typeface="+mn-cs"/>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rtl="0" fontAlgn="base">
              <a:spcBef>
                <a:spcPct val="0"/>
              </a:spcBef>
              <a:spcAft>
                <a:spcPct val="0"/>
              </a:spcAft>
              <a:defRPr/>
            </a:pPr>
            <a:fld id="{04D492EE-B65E-4061-B96B-3B2132A45043}" type="slidenum">
              <a:rPr lang="en-US" kern="1200">
                <a:solidFill>
                  <a:srgbClr val="FFFFFF"/>
                </a:solidFill>
                <a:ea typeface="+mn-ea"/>
                <a:cs typeface="+mn-cs"/>
              </a:rPr>
              <a:pPr rtl="0" fontAlgn="base">
                <a:spcBef>
                  <a:spcPct val="0"/>
                </a:spcBef>
                <a:spcAft>
                  <a:spcPct val="0"/>
                </a:spcAft>
                <a:defRPr/>
              </a:pPr>
              <a:t>‹#›</a:t>
            </a:fld>
            <a:endParaRPr lang="en-US" kern="1200">
              <a:solidFill>
                <a:srgbClr val="FFFFFF"/>
              </a:solidFill>
              <a:ea typeface="+mn-ea"/>
              <a:cs typeface="+mn-cs"/>
            </a:endParaRPr>
          </a:p>
        </p:txBody>
      </p:sp>
    </p:spTree>
  </p:cSld>
  <p:clrMap bg1="dk2" tx1="lt1" bg2="dk1" tx2="lt2" accent1="accent1" accent2="accent2" accent3="accent3" accent4="accent4" accent5="accent5" accent6="accent6" hlink="hlink" folHlink="folHlink"/>
  <p:sldLayoutIdLst>
    <p:sldLayoutId id="2147493069" r:id="rId1"/>
    <p:sldLayoutId id="2147493070" r:id="rId2"/>
    <p:sldLayoutId id="2147493071" r:id="rId3"/>
    <p:sldLayoutId id="2147493072" r:id="rId4"/>
    <p:sldLayoutId id="2147493073" r:id="rId5"/>
    <p:sldLayoutId id="2147493074" r:id="rId6"/>
    <p:sldLayoutId id="2147493075" r:id="rId7"/>
    <p:sldLayoutId id="2147493076" r:id="rId8"/>
    <p:sldLayoutId id="2147493077" r:id="rId9"/>
    <p:sldLayoutId id="2147493078" r:id="rId10"/>
    <p:sldLayoutId id="2147493079"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a:defRPr/>
            </a:pPr>
            <a:fld id="{DD9F849B-5513-4906-B9EA-276C59C33B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22070630"/>
      </p:ext>
    </p:extLst>
  </p:cSld>
  <p:clrMap bg1="dk2" tx1="lt1" bg2="dk1" tx2="lt2" accent1="accent1" accent2="accent2" accent3="accent3" accent4="accent4" accent5="accent5" accent6="accent6" hlink="hlink" folHlink="folHlink"/>
  <p:sldLayoutIdLst>
    <p:sldLayoutId id="2147493189" r:id="rId1"/>
    <p:sldLayoutId id="2147493190" r:id="rId2"/>
    <p:sldLayoutId id="2147493191" r:id="rId3"/>
    <p:sldLayoutId id="2147493192" r:id="rId4"/>
    <p:sldLayoutId id="2147493193" r:id="rId5"/>
    <p:sldLayoutId id="2147493194" r:id="rId6"/>
    <p:sldLayoutId id="2147493195" r:id="rId7"/>
    <p:sldLayoutId id="2147493196" r:id="rId8"/>
    <p:sldLayoutId id="2147493197" r:id="rId9"/>
    <p:sldLayoutId id="2147493198" r:id="rId10"/>
    <p:sldLayoutId id="2147493199"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a:defRPr/>
            </a:pPr>
            <a:fld id="{D467E31B-A027-402E-A47E-391B639898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3390486"/>
      </p:ext>
    </p:extLst>
  </p:cSld>
  <p:clrMap bg1="dk2" tx1="lt1" bg2="dk1" tx2="lt2" accent1="accent1" accent2="accent2" accent3="accent3" accent4="accent4" accent5="accent5" accent6="accent6" hlink="hlink" folHlink="folHlink"/>
  <p:sldLayoutIdLst>
    <p:sldLayoutId id="2147493261" r:id="rId1"/>
    <p:sldLayoutId id="2147493262" r:id="rId2"/>
    <p:sldLayoutId id="2147493263" r:id="rId3"/>
    <p:sldLayoutId id="2147493264" r:id="rId4"/>
    <p:sldLayoutId id="2147493265" r:id="rId5"/>
    <p:sldLayoutId id="2147493266" r:id="rId6"/>
    <p:sldLayoutId id="2147493267" r:id="rId7"/>
    <p:sldLayoutId id="2147493268" r:id="rId8"/>
    <p:sldLayoutId id="2147493269" r:id="rId9"/>
    <p:sldLayoutId id="2147493270" r:id="rId10"/>
    <p:sldLayoutId id="2147493271"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a:defRPr/>
            </a:pPr>
            <a:fld id="{D467E31B-A027-402E-A47E-391B639898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2833124"/>
      </p:ext>
    </p:extLst>
  </p:cSld>
  <p:clrMap bg1="dk2" tx1="lt1" bg2="dk1" tx2="lt2" accent1="accent1" accent2="accent2" accent3="accent3" accent4="accent4" accent5="accent5" accent6="accent6" hlink="hlink" folHlink="folHlink"/>
  <p:sldLayoutIdLst>
    <p:sldLayoutId id="2147493273" r:id="rId1"/>
    <p:sldLayoutId id="2147493274" r:id="rId2"/>
    <p:sldLayoutId id="2147493275" r:id="rId3"/>
    <p:sldLayoutId id="2147493276" r:id="rId4"/>
    <p:sldLayoutId id="2147493277" r:id="rId5"/>
    <p:sldLayoutId id="2147493278" r:id="rId6"/>
    <p:sldLayoutId id="2147493279" r:id="rId7"/>
    <p:sldLayoutId id="2147493280" r:id="rId8"/>
    <p:sldLayoutId id="2147493281" r:id="rId9"/>
    <p:sldLayoutId id="2147493282" r:id="rId10"/>
    <p:sldLayoutId id="2147493283"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a:defRPr/>
            </a:pPr>
            <a:fld id="{D467E31B-A027-402E-A47E-391B639898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5620380"/>
      </p:ext>
    </p:extLst>
  </p:cSld>
  <p:clrMap bg1="dk2" tx1="lt1" bg2="dk1" tx2="lt2" accent1="accent1" accent2="accent2" accent3="accent3" accent4="accent4" accent5="accent5" accent6="accent6" hlink="hlink" folHlink="folHlink"/>
  <p:sldLayoutIdLst>
    <p:sldLayoutId id="2147493285" r:id="rId1"/>
    <p:sldLayoutId id="2147493286" r:id="rId2"/>
    <p:sldLayoutId id="2147493287" r:id="rId3"/>
    <p:sldLayoutId id="2147493288" r:id="rId4"/>
    <p:sldLayoutId id="2147493289" r:id="rId5"/>
    <p:sldLayoutId id="2147493290" r:id="rId6"/>
    <p:sldLayoutId id="2147493291" r:id="rId7"/>
    <p:sldLayoutId id="2147493292" r:id="rId8"/>
    <p:sldLayoutId id="2147493293" r:id="rId9"/>
    <p:sldLayoutId id="2147493294" r:id="rId10"/>
    <p:sldLayoutId id="2147493295"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a:defRPr/>
            </a:pPr>
            <a:endParaRPr lang="en-US">
              <a:solidFill>
                <a:srgbClr val="FFFFFF"/>
              </a:solidFill>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a:defRPr/>
            </a:pPr>
            <a:fld id="{04D492EE-B65E-4061-B96B-3B2132A450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97817593"/>
      </p:ext>
    </p:extLst>
  </p:cSld>
  <p:clrMap bg1="dk2" tx1="lt1" bg2="dk1" tx2="lt2" accent1="accent1" accent2="accent2" accent3="accent3" accent4="accent4" accent5="accent5" accent6="accent6" hlink="hlink" folHlink="folHlink"/>
  <p:sldLayoutIdLst>
    <p:sldLayoutId id="2147493297" r:id="rId1"/>
    <p:sldLayoutId id="2147493298" r:id="rId2"/>
    <p:sldLayoutId id="2147493299" r:id="rId3"/>
    <p:sldLayoutId id="2147493300" r:id="rId4"/>
    <p:sldLayoutId id="2147493301" r:id="rId5"/>
    <p:sldLayoutId id="2147493302" r:id="rId6"/>
    <p:sldLayoutId id="2147493303" r:id="rId7"/>
    <p:sldLayoutId id="2147493304" r:id="rId8"/>
    <p:sldLayoutId id="2147493305" r:id="rId9"/>
    <p:sldLayoutId id="2147493306" r:id="rId10"/>
    <p:sldLayoutId id="2147493307"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solidFill>
                  <a:srgbClr val="FFFFFF"/>
                </a:solidFill>
                <a:effectLst>
                  <a:outerShdw blurRad="38100" dist="38100" dir="2700000" algn="tl">
                    <a:srgbClr val="000000"/>
                  </a:outerShdw>
                </a:effectLst>
                <a:latin typeface="Arial" charset="0"/>
              </a:defRPr>
            </a:lvl1pPr>
          </a:lstStyle>
          <a:p>
            <a:pPr>
              <a:defRPr/>
            </a:pPr>
            <a:fld id="{C89E6494-EA6A-40FC-B676-E49BF4A549E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3004" r:id="rId1"/>
    <p:sldLayoutId id="2147492814" r:id="rId2"/>
    <p:sldLayoutId id="2147492815" r:id="rId3"/>
    <p:sldLayoutId id="2147492816" r:id="rId4"/>
    <p:sldLayoutId id="2147492817" r:id="rId5"/>
    <p:sldLayoutId id="2147492818" r:id="rId6"/>
    <p:sldLayoutId id="2147492819" r:id="rId7"/>
    <p:sldLayoutId id="2147492820" r:id="rId8"/>
    <p:sldLayoutId id="2147492821" r:id="rId9"/>
    <p:sldLayoutId id="2147492822" r:id="rId10"/>
    <p:sldLayoutId id="2147492823"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Arial" pitchFamily="34" charset="0"/>
                <a:ea typeface="Geneva" pitchFamily="34" charset="0"/>
                <a:cs typeface="Geneva"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pitchFamily="34" charset="0"/>
                <a:ea typeface="Geneva" pitchFamily="34" charset="0"/>
                <a:cs typeface="Geneva"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pitchFamily="34" charset="0"/>
              </a:defRPr>
            </a:lvl1pPr>
          </a:lstStyle>
          <a:p>
            <a:pPr>
              <a:defRPr/>
            </a:pPr>
            <a:fld id="{4A221214-2197-4F94-8AEA-8C81FB53E7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006" r:id="rId1"/>
    <p:sldLayoutId id="2147492834" r:id="rId2"/>
    <p:sldLayoutId id="2147492835" r:id="rId3"/>
    <p:sldLayoutId id="2147492836" r:id="rId4"/>
    <p:sldLayoutId id="2147492837" r:id="rId5"/>
    <p:sldLayoutId id="2147492838" r:id="rId6"/>
    <p:sldLayoutId id="2147492839" r:id="rId7"/>
    <p:sldLayoutId id="2147492840" r:id="rId8"/>
    <p:sldLayoutId id="2147492841" r:id="rId9"/>
    <p:sldLayoutId id="2147492842" r:id="rId10"/>
    <p:sldLayoutId id="2147492843" r:id="rId11"/>
    <p:sldLayoutId id="2147492844" r:id="rId12"/>
  </p:sldLayoutIdLst>
  <p:txStyles>
    <p:titleStyle>
      <a:lvl1pPr algn="ctr" rtl="0" eaLnBrk="0" fontAlgn="base" hangingPunct="0">
        <a:spcBef>
          <a:spcPct val="0"/>
        </a:spcBef>
        <a:spcAft>
          <a:spcPct val="0"/>
        </a:spcAft>
        <a:defRPr sz="4400">
          <a:solidFill>
            <a:schemeClr val="bg1"/>
          </a:solidFill>
          <a:latin typeface="+mj-lt"/>
          <a:ea typeface="MS PGothic" pitchFamily="34" charset="-128"/>
          <a:cs typeface="MS PGothic" pitchFamily="34" charset="-128"/>
        </a:defRPr>
      </a:lvl1pPr>
      <a:lvl2pPr algn="ctr" rtl="0" eaLnBrk="0" fontAlgn="base" hangingPunct="0">
        <a:spcBef>
          <a:spcPct val="0"/>
        </a:spcBef>
        <a:spcAft>
          <a:spcPct val="0"/>
        </a:spcAft>
        <a:defRPr sz="4400">
          <a:solidFill>
            <a:schemeClr val="bg1"/>
          </a:solidFill>
          <a:latin typeface="Arial" charset="0"/>
          <a:ea typeface="MS PGothic" pitchFamily="34" charset="-128"/>
          <a:cs typeface="MS PGothic" pitchFamily="34" charset="-128"/>
        </a:defRPr>
      </a:lvl2pPr>
      <a:lvl3pPr algn="ctr" rtl="0" eaLnBrk="0" fontAlgn="base" hangingPunct="0">
        <a:spcBef>
          <a:spcPct val="0"/>
        </a:spcBef>
        <a:spcAft>
          <a:spcPct val="0"/>
        </a:spcAft>
        <a:defRPr sz="4400">
          <a:solidFill>
            <a:schemeClr val="bg1"/>
          </a:solidFill>
          <a:latin typeface="Arial" charset="0"/>
          <a:ea typeface="MS PGothic" pitchFamily="34" charset="-128"/>
          <a:cs typeface="MS PGothic" pitchFamily="34" charset="-128"/>
        </a:defRPr>
      </a:lvl3pPr>
      <a:lvl4pPr algn="ctr" rtl="0" eaLnBrk="0" fontAlgn="base" hangingPunct="0">
        <a:spcBef>
          <a:spcPct val="0"/>
        </a:spcBef>
        <a:spcAft>
          <a:spcPct val="0"/>
        </a:spcAft>
        <a:defRPr sz="4400">
          <a:solidFill>
            <a:schemeClr val="bg1"/>
          </a:solidFill>
          <a:latin typeface="Arial" charset="0"/>
          <a:ea typeface="MS PGothic" pitchFamily="34" charset="-128"/>
          <a:cs typeface="MS PGothic" pitchFamily="34" charset="-128"/>
        </a:defRPr>
      </a:lvl4pPr>
      <a:lvl5pPr algn="ctr" rtl="0" eaLnBrk="0" fontAlgn="base" hangingPunct="0">
        <a:spcBef>
          <a:spcPct val="0"/>
        </a:spcBef>
        <a:spcAft>
          <a:spcPct val="0"/>
        </a:spcAft>
        <a:defRPr sz="4400">
          <a:solidFill>
            <a:schemeClr val="bg1"/>
          </a:solidFill>
          <a:latin typeface="Arial" charset="0"/>
          <a:ea typeface="MS PGothic" pitchFamily="34" charset="-128"/>
          <a:cs typeface="MS PGothic" pitchFamily="34" charset="-128"/>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bg1"/>
          </a:solidFill>
          <a:latin typeface="+mn-lt"/>
          <a:ea typeface="MS PGothic" pitchFamily="34" charset="-128"/>
          <a:cs typeface="Geneva" charset="0"/>
        </a:defRPr>
      </a:lvl2pPr>
      <a:lvl3pPr marL="1143000" indent="-228600" algn="l" rtl="0" eaLnBrk="0" fontAlgn="base" hangingPunct="0">
        <a:spcBef>
          <a:spcPct val="20000"/>
        </a:spcBef>
        <a:spcAft>
          <a:spcPct val="0"/>
        </a:spcAft>
        <a:buChar char="•"/>
        <a:defRPr sz="2400">
          <a:solidFill>
            <a:schemeClr val="bg1"/>
          </a:solidFill>
          <a:latin typeface="+mn-lt"/>
          <a:ea typeface="MS PGothic" pitchFamily="34" charset="-128"/>
          <a:cs typeface="Geneva" charset="0"/>
        </a:defRPr>
      </a:lvl3pPr>
      <a:lvl4pPr marL="1600200" indent="-228600" algn="l" rtl="0" eaLnBrk="0" fontAlgn="base" hangingPunct="0">
        <a:spcBef>
          <a:spcPct val="20000"/>
        </a:spcBef>
        <a:spcAft>
          <a:spcPct val="0"/>
        </a:spcAft>
        <a:buChar char="–"/>
        <a:defRPr sz="2000">
          <a:solidFill>
            <a:schemeClr val="bg1"/>
          </a:solidFill>
          <a:latin typeface="+mn-lt"/>
          <a:ea typeface="MS PGothic" pitchFamily="34" charset="-128"/>
          <a:cs typeface="Geneva" charset="0"/>
        </a:defRPr>
      </a:lvl4pPr>
      <a:lvl5pPr marL="2057400" indent="-228600" algn="l" rtl="0" eaLnBrk="0" fontAlgn="base" hangingPunct="0">
        <a:spcBef>
          <a:spcPct val="20000"/>
        </a:spcBef>
        <a:spcAft>
          <a:spcPct val="0"/>
        </a:spcAft>
        <a:buChar char="»"/>
        <a:defRPr sz="2000">
          <a:solidFill>
            <a:schemeClr val="bg1"/>
          </a:solidFill>
          <a:latin typeface="+mn-lt"/>
          <a:ea typeface="MS PGothic" pitchFamily="34" charset="-128"/>
          <a:cs typeface="Geneva"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solidFill>
                  <a:srgbClr val="FFFFFF"/>
                </a:solidFill>
                <a:effectLst>
                  <a:outerShdw blurRad="38100" dist="38100" dir="2700000" algn="tl">
                    <a:srgbClr val="000000"/>
                  </a:outerShdw>
                </a:effectLst>
                <a:latin typeface="Arial" charset="0"/>
              </a:defRPr>
            </a:lvl1pPr>
          </a:lstStyle>
          <a:p>
            <a:pPr>
              <a:defRPr/>
            </a:pPr>
            <a:fld id="{B6F39B3A-9895-472E-A1A6-AB7D522482C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3007" r:id="rId1"/>
    <p:sldLayoutId id="2147492845" r:id="rId2"/>
    <p:sldLayoutId id="2147492846" r:id="rId3"/>
    <p:sldLayoutId id="2147492847" r:id="rId4"/>
    <p:sldLayoutId id="2147492848" r:id="rId5"/>
    <p:sldLayoutId id="2147492849" r:id="rId6"/>
    <p:sldLayoutId id="2147492850" r:id="rId7"/>
    <p:sldLayoutId id="2147492851" r:id="rId8"/>
    <p:sldLayoutId id="2147492852" r:id="rId9"/>
    <p:sldLayoutId id="2147492853" r:id="rId10"/>
    <p:sldLayoutId id="2147492854"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solidFill>
                  <a:srgbClr val="FFFFFF"/>
                </a:solidFill>
                <a:effectLst>
                  <a:outerShdw blurRad="38100" dist="38100" dir="2700000" algn="tl">
                    <a:srgbClr val="000000"/>
                  </a:outerShdw>
                </a:effectLst>
                <a:latin typeface="Arial" charset="0"/>
              </a:defRPr>
            </a:lvl1pPr>
          </a:lstStyle>
          <a:p>
            <a:pPr>
              <a:defRPr/>
            </a:pPr>
            <a:fld id="{E541BE3E-8079-4604-8AAB-02F75485D04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3014" r:id="rId1"/>
    <p:sldLayoutId id="2147492915" r:id="rId2"/>
    <p:sldLayoutId id="2147492916" r:id="rId3"/>
    <p:sldLayoutId id="2147492917" r:id="rId4"/>
    <p:sldLayoutId id="2147492918" r:id="rId5"/>
    <p:sldLayoutId id="2147492919" r:id="rId6"/>
    <p:sldLayoutId id="2147492920" r:id="rId7"/>
    <p:sldLayoutId id="2147492921" r:id="rId8"/>
    <p:sldLayoutId id="2147492922" r:id="rId9"/>
    <p:sldLayoutId id="2147492923" r:id="rId10"/>
    <p:sldLayoutId id="2147492924"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lgn="l" rtl="0" fontAlgn="base">
              <a:spcBef>
                <a:spcPct val="0"/>
              </a:spcBef>
              <a:spcAft>
                <a:spcPct val="0"/>
              </a:spcAft>
              <a:defRPr/>
            </a:pPr>
            <a:endParaRPr lang="en-US" kern="1200">
              <a:solidFill>
                <a:srgbClr val="FFFFFF"/>
              </a:solidFill>
              <a:ea typeface="+mn-ea"/>
              <a:cs typeface="+mn-cs"/>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rtl="0" fontAlgn="base">
              <a:spcBef>
                <a:spcPct val="0"/>
              </a:spcBef>
              <a:spcAft>
                <a:spcPct val="0"/>
              </a:spcAft>
              <a:defRPr/>
            </a:pPr>
            <a:endParaRPr lang="en-US" kern="1200">
              <a:solidFill>
                <a:srgbClr val="FFFFFF"/>
              </a:solidFill>
              <a:ea typeface="+mn-ea"/>
              <a:cs typeface="+mn-cs"/>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rtl="0" fontAlgn="base">
              <a:spcBef>
                <a:spcPct val="0"/>
              </a:spcBef>
              <a:spcAft>
                <a:spcPct val="0"/>
              </a:spcAft>
              <a:defRPr/>
            </a:pPr>
            <a:fld id="{BAA46D63-E015-4853-BE8D-04873A32FEEE}" type="slidenum">
              <a:rPr lang="en-US" kern="1200">
                <a:solidFill>
                  <a:srgbClr val="FFFFFF"/>
                </a:solidFill>
                <a:ea typeface="+mn-ea"/>
                <a:cs typeface="+mn-cs"/>
              </a:rPr>
              <a:pPr rtl="0" fontAlgn="base">
                <a:spcBef>
                  <a:spcPct val="0"/>
                </a:spcBef>
                <a:spcAft>
                  <a:spcPct val="0"/>
                </a:spcAft>
                <a:defRPr/>
              </a:pPr>
              <a:t>‹#›</a:t>
            </a:fld>
            <a:endParaRPr lang="en-US" kern="1200">
              <a:solidFill>
                <a:srgbClr val="FFFFFF"/>
              </a:solidFill>
              <a:ea typeface="+mn-ea"/>
              <a:cs typeface="+mn-cs"/>
            </a:endParaRPr>
          </a:p>
        </p:txBody>
      </p:sp>
    </p:spTree>
  </p:cSld>
  <p:clrMap bg1="dk2" tx1="lt1" bg2="dk1" tx2="lt2" accent1="accent1" accent2="accent2" accent3="accent3" accent4="accent4" accent5="accent5" accent6="accent6" hlink="hlink" folHlink="folHlink"/>
  <p:sldLayoutIdLst>
    <p:sldLayoutId id="2147493021" r:id="rId1"/>
    <p:sldLayoutId id="2147493022" r:id="rId2"/>
    <p:sldLayoutId id="2147493023" r:id="rId3"/>
    <p:sldLayoutId id="2147493024" r:id="rId4"/>
    <p:sldLayoutId id="2147493025" r:id="rId5"/>
    <p:sldLayoutId id="2147493026" r:id="rId6"/>
    <p:sldLayoutId id="2147493027" r:id="rId7"/>
    <p:sldLayoutId id="2147493028" r:id="rId8"/>
    <p:sldLayoutId id="2147493029" r:id="rId9"/>
    <p:sldLayoutId id="2147493030" r:id="rId10"/>
    <p:sldLayoutId id="2147493031"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0">
                <a:solidFill>
                  <a:srgbClr val="FFFFFF"/>
                </a:solidFill>
                <a:effectLst>
                  <a:outerShdw blurRad="38100" dist="38100" dir="2700000" algn="tl">
                    <a:srgbClr val="000000"/>
                  </a:outerShdw>
                </a:effectLst>
                <a:latin typeface="Arial" charset="0"/>
              </a:defRPr>
            </a:lvl1pPr>
          </a:lstStyle>
          <a:p>
            <a:pPr rtl="0" fontAlgn="base">
              <a:spcBef>
                <a:spcPct val="0"/>
              </a:spcBef>
              <a:spcAft>
                <a:spcPct val="0"/>
              </a:spcAft>
              <a:defRPr/>
            </a:pPr>
            <a:endParaRPr lang="en-US" kern="1200">
              <a:ea typeface="+mn-ea"/>
              <a:cs typeface="+mn-cs"/>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solidFill>
                  <a:srgbClr val="FFFFFF"/>
                </a:solidFill>
                <a:effectLst>
                  <a:outerShdw blurRad="38100" dist="38100" dir="2700000" algn="tl">
                    <a:srgbClr val="000000"/>
                  </a:outerShdw>
                </a:effectLst>
                <a:latin typeface="Arial" charset="0"/>
              </a:defRPr>
            </a:lvl1pPr>
          </a:lstStyle>
          <a:p>
            <a:pPr rtl="0" fontAlgn="base">
              <a:spcBef>
                <a:spcPct val="0"/>
              </a:spcBef>
              <a:spcAft>
                <a:spcPct val="0"/>
              </a:spcAft>
              <a:defRPr/>
            </a:pPr>
            <a:endParaRPr lang="en-US" kern="1200">
              <a:ea typeface="+mn-ea"/>
              <a:cs typeface="+mn-cs"/>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solidFill>
                  <a:srgbClr val="FFFFFF"/>
                </a:solidFill>
                <a:effectLst>
                  <a:outerShdw blurRad="38100" dist="38100" dir="2700000" algn="tl">
                    <a:srgbClr val="000000"/>
                  </a:outerShdw>
                </a:effectLst>
                <a:latin typeface="Arial" charset="0"/>
              </a:defRPr>
            </a:lvl1pPr>
          </a:lstStyle>
          <a:p>
            <a:pPr rtl="0" fontAlgn="base">
              <a:spcBef>
                <a:spcPct val="0"/>
              </a:spcBef>
              <a:spcAft>
                <a:spcPct val="0"/>
              </a:spcAft>
              <a:defRPr/>
            </a:pPr>
            <a:fld id="{818CA5E1-9CD7-4F33-90BD-6D421AD673CF}" type="slidenum">
              <a:rPr lang="en-US" kern="1200">
                <a:ea typeface="+mn-ea"/>
                <a:cs typeface="+mn-cs"/>
              </a:rPr>
              <a:pPr rtl="0" fontAlgn="base">
                <a:spcBef>
                  <a:spcPct val="0"/>
                </a:spcBef>
                <a:spcAft>
                  <a:spcPct val="0"/>
                </a:spcAft>
                <a:defRPr/>
              </a:pPr>
              <a:t>‹#›</a:t>
            </a:fld>
            <a:endParaRPr lang="en-US" kern="1200">
              <a:ea typeface="+mn-ea"/>
              <a:cs typeface="+mn-cs"/>
            </a:endParaRPr>
          </a:p>
        </p:txBody>
      </p:sp>
    </p:spTree>
  </p:cSld>
  <p:clrMap bg1="dk2" tx1="lt1" bg2="dk1" tx2="lt2" accent1="accent1" accent2="accent2" accent3="accent3" accent4="accent4" accent5="accent5" accent6="accent6" hlink="hlink" folHlink="folHlink"/>
  <p:sldLayoutIdLst>
    <p:sldLayoutId id="2147493033" r:id="rId1"/>
    <p:sldLayoutId id="2147493034" r:id="rId2"/>
    <p:sldLayoutId id="2147493035" r:id="rId3"/>
    <p:sldLayoutId id="2147493036" r:id="rId4"/>
    <p:sldLayoutId id="2147493037" r:id="rId5"/>
    <p:sldLayoutId id="2147493038" r:id="rId6"/>
    <p:sldLayoutId id="2147493039" r:id="rId7"/>
    <p:sldLayoutId id="2147493040" r:id="rId8"/>
    <p:sldLayoutId id="2147493041" r:id="rId9"/>
    <p:sldLayoutId id="2147493042" r:id="rId10"/>
    <p:sldLayoutId id="2147493043"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lgn="l" rtl="0" fontAlgn="base">
              <a:spcBef>
                <a:spcPct val="0"/>
              </a:spcBef>
              <a:spcAft>
                <a:spcPct val="0"/>
              </a:spcAft>
              <a:defRPr/>
            </a:pPr>
            <a:endParaRPr lang="en-US" kern="1200">
              <a:solidFill>
                <a:srgbClr val="FFFFFF"/>
              </a:solidFill>
              <a:ea typeface="+mn-ea"/>
              <a:cs typeface="+mn-cs"/>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rtl="0" fontAlgn="base">
              <a:spcBef>
                <a:spcPct val="0"/>
              </a:spcBef>
              <a:spcAft>
                <a:spcPct val="0"/>
              </a:spcAft>
              <a:defRPr/>
            </a:pPr>
            <a:endParaRPr lang="en-US" kern="1200">
              <a:solidFill>
                <a:srgbClr val="FFFFFF"/>
              </a:solidFill>
              <a:ea typeface="+mn-ea"/>
              <a:cs typeface="+mn-cs"/>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rtl="0" fontAlgn="base">
              <a:spcBef>
                <a:spcPct val="0"/>
              </a:spcBef>
              <a:spcAft>
                <a:spcPct val="0"/>
              </a:spcAft>
              <a:defRPr/>
            </a:pPr>
            <a:fld id="{04D492EE-B65E-4061-B96B-3B2132A45043}" type="slidenum">
              <a:rPr lang="en-US" kern="1200">
                <a:solidFill>
                  <a:srgbClr val="FFFFFF"/>
                </a:solidFill>
                <a:ea typeface="+mn-ea"/>
                <a:cs typeface="+mn-cs"/>
              </a:rPr>
              <a:pPr rtl="0" fontAlgn="base">
                <a:spcBef>
                  <a:spcPct val="0"/>
                </a:spcBef>
                <a:spcAft>
                  <a:spcPct val="0"/>
                </a:spcAft>
                <a:defRPr/>
              </a:pPr>
              <a:t>‹#›</a:t>
            </a:fld>
            <a:endParaRPr lang="en-US" kern="1200">
              <a:solidFill>
                <a:srgbClr val="FFFFFF"/>
              </a:solidFill>
              <a:ea typeface="+mn-ea"/>
              <a:cs typeface="+mn-cs"/>
            </a:endParaRPr>
          </a:p>
        </p:txBody>
      </p:sp>
    </p:spTree>
  </p:cSld>
  <p:clrMap bg1="dk2" tx1="lt1" bg2="dk1" tx2="lt2" accent1="accent1" accent2="accent2" accent3="accent3" accent4="accent4" accent5="accent5" accent6="accent6" hlink="hlink" folHlink="folHlink"/>
  <p:sldLayoutIdLst>
    <p:sldLayoutId id="2147493045" r:id="rId1"/>
    <p:sldLayoutId id="2147493046" r:id="rId2"/>
    <p:sldLayoutId id="2147493047" r:id="rId3"/>
    <p:sldLayoutId id="2147493048" r:id="rId4"/>
    <p:sldLayoutId id="2147493049" r:id="rId5"/>
    <p:sldLayoutId id="2147493050" r:id="rId6"/>
    <p:sldLayoutId id="2147493051" r:id="rId7"/>
    <p:sldLayoutId id="2147493052" r:id="rId8"/>
    <p:sldLayoutId id="2147493053" r:id="rId9"/>
    <p:sldLayoutId id="2147493054" r:id="rId10"/>
    <p:sldLayoutId id="2147493055"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777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77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charset="0"/>
              </a:defRPr>
            </a:lvl1pPr>
          </a:lstStyle>
          <a:p>
            <a:pPr algn="l" rtl="0" fontAlgn="base">
              <a:spcBef>
                <a:spcPct val="0"/>
              </a:spcBef>
              <a:spcAft>
                <a:spcPct val="0"/>
              </a:spcAft>
              <a:defRPr/>
            </a:pPr>
            <a:endParaRPr lang="en-US" kern="1200">
              <a:solidFill>
                <a:srgbClr val="FFFFFF"/>
              </a:solidFill>
              <a:ea typeface="+mn-ea"/>
              <a:cs typeface="+mn-cs"/>
            </a:endParaRPr>
          </a:p>
        </p:txBody>
      </p:sp>
      <p:sp>
        <p:nvSpPr>
          <p:cNvPr id="5877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outerShdw blurRad="38100" dist="38100" dir="2700000" algn="tl">
                    <a:srgbClr val="000000"/>
                  </a:outerShdw>
                </a:effectLst>
                <a:latin typeface="Arial" charset="0"/>
              </a:defRPr>
            </a:lvl1pPr>
          </a:lstStyle>
          <a:p>
            <a:pPr rtl="0" fontAlgn="base">
              <a:spcBef>
                <a:spcPct val="0"/>
              </a:spcBef>
              <a:spcAft>
                <a:spcPct val="0"/>
              </a:spcAft>
              <a:defRPr/>
            </a:pPr>
            <a:endParaRPr lang="en-US" kern="1200">
              <a:solidFill>
                <a:srgbClr val="FFFFFF"/>
              </a:solidFill>
              <a:ea typeface="+mn-ea"/>
              <a:cs typeface="+mn-cs"/>
            </a:endParaRPr>
          </a:p>
        </p:txBody>
      </p:sp>
      <p:sp>
        <p:nvSpPr>
          <p:cNvPr id="5877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charset="0"/>
              </a:defRPr>
            </a:lvl1pPr>
          </a:lstStyle>
          <a:p>
            <a:pPr rtl="0" fontAlgn="base">
              <a:spcBef>
                <a:spcPct val="0"/>
              </a:spcBef>
              <a:spcAft>
                <a:spcPct val="0"/>
              </a:spcAft>
              <a:defRPr/>
            </a:pPr>
            <a:fld id="{04D492EE-B65E-4061-B96B-3B2132A45043}" type="slidenum">
              <a:rPr lang="en-US" kern="1200">
                <a:solidFill>
                  <a:srgbClr val="FFFFFF"/>
                </a:solidFill>
                <a:ea typeface="+mn-ea"/>
                <a:cs typeface="+mn-cs"/>
              </a:rPr>
              <a:pPr rtl="0" fontAlgn="base">
                <a:spcBef>
                  <a:spcPct val="0"/>
                </a:spcBef>
                <a:spcAft>
                  <a:spcPct val="0"/>
                </a:spcAft>
                <a:defRPr/>
              </a:pPr>
              <a:t>‹#›</a:t>
            </a:fld>
            <a:endParaRPr lang="en-US" kern="1200">
              <a:solidFill>
                <a:srgbClr val="FFFFFF"/>
              </a:solidFill>
              <a:ea typeface="+mn-ea"/>
              <a:cs typeface="+mn-cs"/>
            </a:endParaRPr>
          </a:p>
        </p:txBody>
      </p:sp>
    </p:spTree>
  </p:cSld>
  <p:clrMap bg1="dk2" tx1="lt1" bg2="dk1" tx2="lt2" accent1="accent1" accent2="accent2" accent3="accent3" accent4="accent4" accent5="accent5" accent6="accent6" hlink="hlink" folHlink="folHlink"/>
  <p:sldLayoutIdLst>
    <p:sldLayoutId id="2147493057" r:id="rId1"/>
    <p:sldLayoutId id="2147493058" r:id="rId2"/>
    <p:sldLayoutId id="2147493059" r:id="rId3"/>
    <p:sldLayoutId id="2147493060" r:id="rId4"/>
    <p:sldLayoutId id="2147493061" r:id="rId5"/>
    <p:sldLayoutId id="2147493062" r:id="rId6"/>
    <p:sldLayoutId id="2147493063" r:id="rId7"/>
    <p:sldLayoutId id="2147493064" r:id="rId8"/>
    <p:sldLayoutId id="2147493065" r:id="rId9"/>
    <p:sldLayoutId id="2147493066" r:id="rId10"/>
    <p:sldLayoutId id="2147493067"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3.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0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1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7.xml"/><Relationship Id="rId5" Type="http://schemas.openxmlformats.org/officeDocument/2006/relationships/image" Target="../media/image1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92546" name="Rectangle 2"/>
          <p:cNvSpPr>
            <a:spLocks noGrp="1" noChangeArrowheads="1"/>
          </p:cNvSpPr>
          <p:nvPr>
            <p:ph type="ctrTitle"/>
          </p:nvPr>
        </p:nvSpPr>
        <p:spPr>
          <a:xfrm>
            <a:off x="533400" y="228600"/>
            <a:ext cx="8077200" cy="1431925"/>
          </a:xfrm>
        </p:spPr>
        <p:txBody>
          <a:bodyPr/>
          <a:lstStyle/>
          <a:p>
            <a:pPr algn="ctr" eaLnBrk="1" hangingPunct="1">
              <a:defRPr/>
            </a:pPr>
            <a:r>
              <a:rPr lang="en-US" sz="2800" b="1" dirty="0" smtClean="0">
                <a:solidFill>
                  <a:srgbClr val="FFFF00"/>
                </a:solidFill>
              </a:rPr>
              <a:t>Sensitivity of Water Masses in the Ross Sea to Changes in Winds and Atmospheric Temperatures</a:t>
            </a:r>
          </a:p>
        </p:txBody>
      </p:sp>
      <p:sp>
        <p:nvSpPr>
          <p:cNvPr id="50179" name="Text Box 4"/>
          <p:cNvSpPr txBox="1">
            <a:spLocks noChangeArrowheads="1"/>
          </p:cNvSpPr>
          <p:nvPr/>
        </p:nvSpPr>
        <p:spPr bwMode="auto">
          <a:xfrm>
            <a:off x="762000" y="2133600"/>
            <a:ext cx="7543800" cy="457200"/>
          </a:xfrm>
          <a:prstGeom prst="rect">
            <a:avLst/>
          </a:prstGeom>
          <a:noFill/>
          <a:ln w="9525">
            <a:noFill/>
            <a:miter lim="800000"/>
            <a:headEnd/>
            <a:tailEnd/>
          </a:ln>
        </p:spPr>
        <p:txBody>
          <a:bodyPr>
            <a:spAutoFit/>
          </a:bodyPr>
          <a:lstStyle/>
          <a:p>
            <a:pPr>
              <a:spcBef>
                <a:spcPct val="50000"/>
              </a:spcBef>
            </a:pPr>
            <a:endParaRPr lang="en-US"/>
          </a:p>
        </p:txBody>
      </p:sp>
      <p:sp>
        <p:nvSpPr>
          <p:cNvPr id="492549" name="Text Box 5"/>
          <p:cNvSpPr txBox="1">
            <a:spLocks noChangeArrowheads="1"/>
          </p:cNvSpPr>
          <p:nvPr/>
        </p:nvSpPr>
        <p:spPr bwMode="auto">
          <a:xfrm>
            <a:off x="1485900" y="1828800"/>
            <a:ext cx="6172200" cy="2862322"/>
          </a:xfrm>
          <a:prstGeom prst="rect">
            <a:avLst/>
          </a:prstGeom>
          <a:solidFill>
            <a:srgbClr val="66FFFF"/>
          </a:solidFill>
          <a:ln w="9525">
            <a:noFill/>
            <a:miter lim="800000"/>
            <a:headEnd/>
            <a:tailEnd/>
          </a:ln>
          <a:effectLst/>
        </p:spPr>
        <p:txBody>
          <a:bodyPr>
            <a:spAutoFit/>
          </a:bodyPr>
          <a:lstStyle/>
          <a:p>
            <a:pPr algn="ctr">
              <a:defRPr/>
            </a:pPr>
            <a:r>
              <a:rPr lang="en-US" sz="2000" b="0" dirty="0">
                <a:solidFill>
                  <a:schemeClr val="bg2"/>
                </a:solidFill>
                <a:effectLst>
                  <a:outerShdw blurRad="38100" dist="38100" dir="2700000" algn="tl">
                    <a:srgbClr val="FFFFFF"/>
                  </a:outerShdw>
                </a:effectLst>
                <a:latin typeface="Tahoma" pitchFamily="34" charset="0"/>
              </a:rPr>
              <a:t>Mike Dinniman</a:t>
            </a:r>
          </a:p>
          <a:p>
            <a:pPr algn="ctr">
              <a:defRPr/>
            </a:pPr>
            <a:r>
              <a:rPr lang="en-US" sz="2000" b="0" dirty="0" smtClean="0">
                <a:solidFill>
                  <a:schemeClr val="bg2"/>
                </a:solidFill>
                <a:effectLst>
                  <a:outerShdw blurRad="38100" dist="38100" dir="2700000" algn="tl">
                    <a:srgbClr val="FFFFFF"/>
                  </a:outerShdw>
                </a:effectLst>
                <a:latin typeface="Tahoma" pitchFamily="34" charset="0"/>
              </a:rPr>
              <a:t>John Klinck</a:t>
            </a:r>
            <a:endParaRPr lang="en-US" sz="2000" b="0" dirty="0">
              <a:solidFill>
                <a:schemeClr val="bg2"/>
              </a:solidFill>
              <a:effectLst>
                <a:outerShdw blurRad="38100" dist="38100" dir="2700000" algn="tl">
                  <a:srgbClr val="FFFFFF"/>
                </a:outerShdw>
              </a:effectLst>
              <a:latin typeface="Tahoma" pitchFamily="34" charset="0"/>
            </a:endParaRPr>
          </a:p>
          <a:p>
            <a:pPr algn="ctr">
              <a:defRPr/>
            </a:pPr>
            <a:r>
              <a:rPr lang="en-US" sz="2000" b="0" dirty="0">
                <a:solidFill>
                  <a:schemeClr val="bg2"/>
                </a:solidFill>
                <a:effectLst>
                  <a:outerShdw blurRad="38100" dist="38100" dir="2700000" algn="tl">
                    <a:srgbClr val="FFFFFF"/>
                  </a:outerShdw>
                </a:effectLst>
                <a:latin typeface="Tahoma" pitchFamily="34" charset="0"/>
              </a:rPr>
              <a:t>Center for Coastal Physical Oceanography</a:t>
            </a:r>
          </a:p>
          <a:p>
            <a:pPr algn="ctr">
              <a:defRPr/>
            </a:pPr>
            <a:r>
              <a:rPr lang="en-US" sz="2000" b="0" dirty="0">
                <a:solidFill>
                  <a:schemeClr val="bg2"/>
                </a:solidFill>
                <a:effectLst>
                  <a:outerShdw blurRad="38100" dist="38100" dir="2700000" algn="tl">
                    <a:srgbClr val="FFFFFF"/>
                  </a:outerShdw>
                </a:effectLst>
                <a:latin typeface="Tahoma" pitchFamily="34" charset="0"/>
              </a:rPr>
              <a:t>Old Dominion </a:t>
            </a:r>
            <a:r>
              <a:rPr lang="en-US" sz="2000" b="0" dirty="0" smtClean="0">
                <a:solidFill>
                  <a:schemeClr val="bg2"/>
                </a:solidFill>
                <a:effectLst>
                  <a:outerShdw blurRad="38100" dist="38100" dir="2700000" algn="tl">
                    <a:srgbClr val="FFFFFF"/>
                  </a:outerShdw>
                </a:effectLst>
                <a:latin typeface="Tahoma" pitchFamily="34" charset="0"/>
              </a:rPr>
              <a:t>University</a:t>
            </a:r>
          </a:p>
          <a:p>
            <a:pPr algn="ctr">
              <a:defRPr/>
            </a:pPr>
            <a:endParaRPr lang="en-US" sz="800" b="0" dirty="0" smtClean="0">
              <a:solidFill>
                <a:schemeClr val="bg2"/>
              </a:solidFill>
              <a:effectLst>
                <a:outerShdw blurRad="38100" dist="38100" dir="2700000" algn="tl">
                  <a:srgbClr val="FFFFFF"/>
                </a:outerShdw>
              </a:effectLst>
              <a:latin typeface="Tahoma" pitchFamily="34" charset="0"/>
            </a:endParaRPr>
          </a:p>
          <a:p>
            <a:pPr algn="ctr">
              <a:defRPr/>
            </a:pPr>
            <a:r>
              <a:rPr lang="en-US" sz="2000" b="0" dirty="0" smtClean="0">
                <a:solidFill>
                  <a:schemeClr val="bg2"/>
                </a:solidFill>
                <a:effectLst>
                  <a:outerShdw blurRad="38100" dist="38100" dir="2700000" algn="tl">
                    <a:srgbClr val="FFFFFF"/>
                  </a:outerShdw>
                </a:effectLst>
                <a:latin typeface="Tahoma" pitchFamily="34" charset="0"/>
              </a:rPr>
              <a:t>Walker Smith</a:t>
            </a:r>
          </a:p>
          <a:p>
            <a:pPr algn="ctr">
              <a:defRPr/>
            </a:pPr>
            <a:r>
              <a:rPr lang="en-US" sz="2000" b="0" dirty="0" smtClean="0">
                <a:solidFill>
                  <a:schemeClr val="bg2"/>
                </a:solidFill>
                <a:effectLst>
                  <a:outerShdw blurRad="38100" dist="38100" dir="2700000" algn="tl">
                    <a:srgbClr val="FFFFFF"/>
                  </a:outerShdw>
                </a:effectLst>
                <a:latin typeface="Tahoma" pitchFamily="34" charset="0"/>
              </a:rPr>
              <a:t>Virginia Institute of Marine Science</a:t>
            </a:r>
          </a:p>
          <a:p>
            <a:pPr algn="ctr">
              <a:defRPr/>
            </a:pPr>
            <a:r>
              <a:rPr lang="en-US" sz="2000" b="0" dirty="0" smtClean="0">
                <a:solidFill>
                  <a:schemeClr val="bg2"/>
                </a:solidFill>
                <a:effectLst>
                  <a:outerShdw blurRad="38100" dist="38100" dir="2700000" algn="tl">
                    <a:srgbClr val="FFFFFF"/>
                  </a:outerShdw>
                </a:effectLst>
                <a:latin typeface="Tahoma" pitchFamily="34" charset="0"/>
              </a:rPr>
              <a:t>College of William and Mary</a:t>
            </a:r>
          </a:p>
          <a:p>
            <a:pPr algn="ctr">
              <a:defRPr/>
            </a:pPr>
            <a:endParaRPr lang="en-US" sz="800" b="0" dirty="0">
              <a:solidFill>
                <a:schemeClr val="bg2"/>
              </a:solidFill>
              <a:effectLst>
                <a:outerShdw blurRad="38100" dist="38100" dir="2700000" algn="tl">
                  <a:srgbClr val="FFFFFF"/>
                </a:outerShdw>
              </a:effectLst>
              <a:latin typeface="Tahoma" pitchFamily="34" charset="0"/>
            </a:endParaRPr>
          </a:p>
          <a:p>
            <a:pPr algn="ctr">
              <a:defRPr/>
            </a:pPr>
            <a:r>
              <a:rPr lang="en-US" sz="2000" b="0" dirty="0" smtClean="0">
                <a:solidFill>
                  <a:schemeClr val="bg2"/>
                </a:solidFill>
                <a:effectLst>
                  <a:outerShdw blurRad="38100" dist="38100" dir="2700000" algn="tl">
                    <a:srgbClr val="FFFFFF"/>
                  </a:outerShdw>
                </a:effectLst>
                <a:latin typeface="Tahoma" pitchFamily="34" charset="0"/>
              </a:rPr>
              <a:t>May 1, 2013</a:t>
            </a:r>
            <a:endParaRPr lang="en-US" sz="2000" b="0" dirty="0">
              <a:solidFill>
                <a:schemeClr val="bg2"/>
              </a:solidFill>
              <a:effectLst>
                <a:outerShdw blurRad="38100" dist="38100" dir="2700000" algn="tl">
                  <a:srgbClr val="FFFFFF"/>
                </a:outerShdw>
              </a:effectLst>
              <a:latin typeface="Tahoma" pitchFamily="34" charset="0"/>
            </a:endParaRPr>
          </a:p>
        </p:txBody>
      </p:sp>
      <p:pic>
        <p:nvPicPr>
          <p:cNvPr id="50181" name="Picture 6" descr="ccpo_logo_wODU"/>
          <p:cNvPicPr>
            <a:picLocks noChangeAspect="1" noChangeArrowheads="1"/>
          </p:cNvPicPr>
          <p:nvPr/>
        </p:nvPicPr>
        <p:blipFill>
          <a:blip r:embed="rId4" cstate="print"/>
          <a:srcRect/>
          <a:stretch>
            <a:fillRect/>
          </a:stretch>
        </p:blipFill>
        <p:spPr bwMode="auto">
          <a:xfrm>
            <a:off x="1524000" y="5562600"/>
            <a:ext cx="1905000" cy="1065213"/>
          </a:xfrm>
          <a:prstGeom prst="rect">
            <a:avLst/>
          </a:prstGeom>
          <a:noFill/>
          <a:ln w="12700">
            <a:solidFill>
              <a:srgbClr val="000000"/>
            </a:solidFill>
            <a:miter lim="800000"/>
            <a:headEnd/>
            <a:tailEnd/>
          </a:ln>
        </p:spPr>
      </p:pic>
      <p:pic>
        <p:nvPicPr>
          <p:cNvPr id="6" name="Picture 30" descr="vims_logo.jpg"/>
          <p:cNvPicPr>
            <a:picLocks noChangeAspect="1"/>
          </p:cNvPicPr>
          <p:nvPr/>
        </p:nvPicPr>
        <p:blipFill>
          <a:blip r:embed="rId5" cstate="print"/>
          <a:srcRect/>
          <a:stretch>
            <a:fillRect/>
          </a:stretch>
        </p:blipFill>
        <p:spPr bwMode="auto">
          <a:xfrm>
            <a:off x="5791200" y="5562600"/>
            <a:ext cx="1905000" cy="10183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1" name="TextBox 2"/>
          <p:cNvSpPr txBox="1">
            <a:spLocks noChangeArrowheads="1"/>
          </p:cNvSpPr>
          <p:nvPr/>
        </p:nvSpPr>
        <p:spPr bwMode="auto">
          <a:xfrm>
            <a:off x="152400" y="533400"/>
            <a:ext cx="3581400" cy="5570756"/>
          </a:xfrm>
          <a:prstGeom prst="rect">
            <a:avLst/>
          </a:prstGeom>
          <a:noFill/>
          <a:ln w="9525">
            <a:noFill/>
            <a:miter lim="800000"/>
            <a:headEnd/>
            <a:tailEnd/>
          </a:ln>
        </p:spPr>
        <p:txBody>
          <a:bodyPr wrap="square">
            <a:spAutoFit/>
          </a:bodyPr>
          <a:lstStyle/>
          <a:p>
            <a:r>
              <a:rPr lang="en-US" sz="2000" b="0" dirty="0">
                <a:solidFill>
                  <a:srgbClr val="000099"/>
                </a:solidFill>
                <a:latin typeface="Comic Sans MS" pitchFamily="66" charset="0"/>
              </a:rPr>
              <a:t>Basal melt rate underneath RIS </a:t>
            </a:r>
            <a:r>
              <a:rPr lang="en-US" sz="2000" b="0" dirty="0" smtClean="0">
                <a:solidFill>
                  <a:srgbClr val="000099"/>
                </a:solidFill>
                <a:latin typeface="Comic Sans MS" pitchFamily="66" charset="0"/>
              </a:rPr>
              <a:t>increased slightly for both 2050 (6%) and 2100 (9%) and most of the increase was in summer </a:t>
            </a:r>
          </a:p>
          <a:p>
            <a:endParaRPr lang="en-US" sz="800" b="0" dirty="0" smtClean="0">
              <a:solidFill>
                <a:srgbClr val="000099"/>
              </a:solidFill>
              <a:latin typeface="Comic Sans MS" pitchFamily="66" charset="0"/>
            </a:endParaRPr>
          </a:p>
          <a:p>
            <a:r>
              <a:rPr lang="en-US" sz="2000" b="0" dirty="0" smtClean="0">
                <a:solidFill>
                  <a:srgbClr val="000099"/>
                </a:solidFill>
                <a:latin typeface="Comic Sans MS" pitchFamily="66" charset="0"/>
              </a:rPr>
              <a:t>      Difference due to warmer surface summer waters</a:t>
            </a:r>
          </a:p>
          <a:p>
            <a:endParaRPr lang="en-US" sz="2000" b="0" dirty="0" smtClean="0">
              <a:solidFill>
                <a:srgbClr val="000099"/>
              </a:solidFill>
              <a:latin typeface="Comic Sans MS" pitchFamily="66" charset="0"/>
            </a:endParaRPr>
          </a:p>
          <a:p>
            <a:r>
              <a:rPr lang="en-US" sz="2000" b="0" dirty="0" smtClean="0">
                <a:solidFill>
                  <a:srgbClr val="000099"/>
                </a:solidFill>
                <a:latin typeface="Comic Sans MS" pitchFamily="66" charset="0"/>
              </a:rPr>
              <a:t>Stronger basal melt rate increase (17% for 2050, 22% for 2100) with fresher boundary conditions and more of the difference is in fall/winter</a:t>
            </a:r>
          </a:p>
          <a:p>
            <a:endParaRPr lang="en-US" sz="800" b="0" dirty="0" smtClean="0">
              <a:solidFill>
                <a:srgbClr val="000099"/>
              </a:solidFill>
              <a:latin typeface="Comic Sans MS" pitchFamily="66" charset="0"/>
            </a:endParaRPr>
          </a:p>
          <a:p>
            <a:r>
              <a:rPr lang="en-US" sz="2000" b="0" dirty="0" smtClean="0">
                <a:solidFill>
                  <a:srgbClr val="000099"/>
                </a:solidFill>
                <a:latin typeface="Comic Sans MS" pitchFamily="66" charset="0"/>
              </a:rPr>
              <a:t>       Due to less mixing of heat out of CDW</a:t>
            </a:r>
          </a:p>
        </p:txBody>
      </p:sp>
      <p:pic>
        <p:nvPicPr>
          <p:cNvPr id="68612" name="Picture 4" descr="θ"/>
          <p:cNvPicPr>
            <a:picLocks noChangeAspect="1" noChangeArrowheads="1"/>
          </p:cNvPicPr>
          <p:nvPr/>
        </p:nvPicPr>
        <p:blipFill>
          <a:blip r:embed="rId3" cstate="print"/>
          <a:srcRect/>
          <a:stretch>
            <a:fillRect/>
          </a:stretch>
        </p:blipFill>
        <p:spPr bwMode="auto">
          <a:xfrm>
            <a:off x="10653713" y="-365125"/>
            <a:ext cx="57150" cy="114300"/>
          </a:xfrm>
          <a:prstGeom prst="rect">
            <a:avLst/>
          </a:prstGeom>
          <a:noFill/>
          <a:ln w="9525">
            <a:noFill/>
            <a:miter lim="800000"/>
            <a:headEnd/>
            <a:tailEnd/>
          </a:ln>
        </p:spPr>
      </p:pic>
      <p:sp>
        <p:nvSpPr>
          <p:cNvPr id="7" name="Right Arrow 6"/>
          <p:cNvSpPr/>
          <p:nvPr/>
        </p:nvSpPr>
        <p:spPr bwMode="auto">
          <a:xfrm flipV="1">
            <a:off x="228600" y="2286000"/>
            <a:ext cx="381000" cy="2286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9" name="Right Arrow 8"/>
          <p:cNvSpPr/>
          <p:nvPr/>
        </p:nvSpPr>
        <p:spPr bwMode="auto">
          <a:xfrm flipV="1">
            <a:off x="285750" y="5410200"/>
            <a:ext cx="381000" cy="2286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smtClean="0">
                <a:solidFill>
                  <a:srgbClr val="FFFFFF"/>
                </a:solidFill>
              </a:rPr>
              <a:t> </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 b="17329"/>
          <a:stretch/>
        </p:blipFill>
        <p:spPr>
          <a:xfrm>
            <a:off x="3581400" y="-1"/>
            <a:ext cx="5562600" cy="5950891"/>
          </a:xfrm>
          <a:prstGeom prst="rect">
            <a:avLst/>
          </a:prstGeom>
        </p:spPr>
      </p:pic>
    </p:spTree>
    <p:extLst>
      <p:ext uri="{BB962C8B-B14F-4D97-AF65-F5344CB8AC3E}">
        <p14:creationId xmlns:p14="http://schemas.microsoft.com/office/powerpoint/2010/main" val="2158396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6914" name="Rectangle 2"/>
          <p:cNvSpPr>
            <a:spLocks noGrp="1" noChangeArrowheads="1"/>
          </p:cNvSpPr>
          <p:nvPr>
            <p:ph type="title"/>
          </p:nvPr>
        </p:nvSpPr>
        <p:spPr>
          <a:xfrm>
            <a:off x="457200" y="0"/>
            <a:ext cx="8229600" cy="990600"/>
          </a:xfrm>
        </p:spPr>
        <p:txBody>
          <a:bodyPr/>
          <a:lstStyle/>
          <a:p>
            <a:pPr algn="ctr" eaLnBrk="1" hangingPunct="1">
              <a:defRPr/>
            </a:pPr>
            <a:r>
              <a:rPr lang="en-US" sz="3600" b="1" dirty="0" smtClean="0">
                <a:solidFill>
                  <a:srgbClr val="FFFF00"/>
                </a:solidFill>
                <a:latin typeface="Comic Sans MS" pitchFamily="66" charset="0"/>
              </a:rPr>
              <a:t>Conclusions</a:t>
            </a:r>
          </a:p>
        </p:txBody>
      </p:sp>
      <p:sp>
        <p:nvSpPr>
          <p:cNvPr id="1446915" name="Rectangle 3"/>
          <p:cNvSpPr>
            <a:spLocks noGrp="1" noChangeArrowheads="1"/>
          </p:cNvSpPr>
          <p:nvPr>
            <p:ph type="body" idx="1"/>
          </p:nvPr>
        </p:nvSpPr>
        <p:spPr>
          <a:xfrm>
            <a:off x="457200" y="990600"/>
            <a:ext cx="8229600" cy="5486400"/>
          </a:xfrm>
        </p:spPr>
        <p:txBody>
          <a:bodyPr/>
          <a:lstStyle/>
          <a:p>
            <a:pPr marL="0" indent="0" eaLnBrk="1" hangingPunct="1">
              <a:lnSpc>
                <a:spcPct val="90000"/>
              </a:lnSpc>
              <a:buNone/>
              <a:defRPr/>
            </a:pPr>
            <a:endParaRPr lang="en-US" sz="1200" dirty="0" smtClean="0">
              <a:latin typeface="Comic Sans MS" pitchFamily="66" charset="0"/>
            </a:endParaRPr>
          </a:p>
          <a:p>
            <a:pPr eaLnBrk="1" hangingPunct="1">
              <a:lnSpc>
                <a:spcPct val="90000"/>
              </a:lnSpc>
              <a:defRPr/>
            </a:pPr>
            <a:r>
              <a:rPr lang="en-US" sz="2400" dirty="0" smtClean="0">
                <a:latin typeface="Comic Sans MS" pitchFamily="66" charset="0"/>
              </a:rPr>
              <a:t>Warmer future air temperatures could reduce MCDW transport and vertical mixing, but this may </a:t>
            </a:r>
            <a:r>
              <a:rPr lang="en-US" sz="2400" smtClean="0">
                <a:latin typeface="Comic Sans MS" pitchFamily="66" charset="0"/>
              </a:rPr>
              <a:t>be balanced </a:t>
            </a:r>
            <a:r>
              <a:rPr lang="en-US" sz="2400" dirty="0" smtClean="0">
                <a:latin typeface="Comic Sans MS" pitchFamily="66" charset="0"/>
              </a:rPr>
              <a:t>by changes in the winds</a:t>
            </a:r>
          </a:p>
          <a:p>
            <a:pPr eaLnBrk="1" hangingPunct="1">
              <a:lnSpc>
                <a:spcPct val="90000"/>
              </a:lnSpc>
              <a:defRPr/>
            </a:pPr>
            <a:endParaRPr lang="en-US" sz="1200" dirty="0" smtClean="0">
              <a:latin typeface="Comic Sans MS" pitchFamily="66" charset="0"/>
            </a:endParaRPr>
          </a:p>
          <a:p>
            <a:pPr eaLnBrk="1" hangingPunct="1">
              <a:lnSpc>
                <a:spcPct val="90000"/>
              </a:lnSpc>
              <a:defRPr/>
            </a:pPr>
            <a:r>
              <a:rPr lang="en-US" sz="2400" dirty="0" smtClean="0">
                <a:latin typeface="Comic Sans MS" pitchFamily="66" charset="0"/>
              </a:rPr>
              <a:t>Continued freshening of the Ross Sea could reduce the creation and export of dense shelf water</a:t>
            </a:r>
          </a:p>
          <a:p>
            <a:pPr eaLnBrk="1" hangingPunct="1">
              <a:lnSpc>
                <a:spcPct val="90000"/>
              </a:lnSpc>
              <a:defRPr/>
            </a:pPr>
            <a:endParaRPr lang="en-US" sz="1200" dirty="0" smtClean="0">
              <a:latin typeface="Comic Sans MS" pitchFamily="66" charset="0"/>
            </a:endParaRPr>
          </a:p>
          <a:p>
            <a:pPr eaLnBrk="1" hangingPunct="1">
              <a:lnSpc>
                <a:spcPct val="90000"/>
              </a:lnSpc>
              <a:defRPr/>
            </a:pPr>
            <a:r>
              <a:rPr lang="en-US" sz="2400" dirty="0" smtClean="0">
                <a:latin typeface="Comic Sans MS" pitchFamily="66" charset="0"/>
              </a:rPr>
              <a:t>The basal melt rate of the RIS only increases slightly by 2050 (6%) or 2100 (9%) unless a freshening of the Ross Sea is added (increased to 17% for 2050 and 22% for 2100)</a:t>
            </a:r>
          </a:p>
          <a:p>
            <a:pPr eaLnBrk="1" hangingPunct="1">
              <a:lnSpc>
                <a:spcPct val="90000"/>
              </a:lnSpc>
              <a:defRPr/>
            </a:pPr>
            <a:endParaRPr lang="en-US" sz="2800" dirty="0" smtClean="0">
              <a:latin typeface="Comic Sans MS" pitchFamily="66" charset="0"/>
            </a:endParaRPr>
          </a:p>
          <a:p>
            <a:pPr eaLnBrk="1" hangingPunct="1">
              <a:lnSpc>
                <a:spcPct val="90000"/>
              </a:lnSpc>
              <a:defRPr/>
            </a:pPr>
            <a:endParaRPr lang="en-US" sz="2800" dirty="0" smtClean="0">
              <a:latin typeface="Comic Sans MS" pitchFamily="66" charset="0"/>
            </a:endParaRPr>
          </a:p>
        </p:txBody>
      </p:sp>
    </p:spTree>
    <p:extLst>
      <p:ext uri="{BB962C8B-B14F-4D97-AF65-F5344CB8AC3E}">
        <p14:creationId xmlns:p14="http://schemas.microsoft.com/office/powerpoint/2010/main" val="261171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a:xfrm>
            <a:off x="457200" y="228600"/>
            <a:ext cx="8229600" cy="990600"/>
          </a:xfrm>
        </p:spPr>
        <p:txBody>
          <a:bodyPr/>
          <a:lstStyle/>
          <a:p>
            <a:pPr algn="ctr" eaLnBrk="1" hangingPunct="1">
              <a:defRPr/>
            </a:pPr>
            <a:r>
              <a:rPr lang="en-US" sz="3600" b="1" dirty="0" smtClean="0">
                <a:solidFill>
                  <a:srgbClr val="FFFF00"/>
                </a:solidFill>
                <a:latin typeface="Comic Sans MS" pitchFamily="66" charset="0"/>
              </a:rPr>
              <a:t>Acknowledgements</a:t>
            </a:r>
          </a:p>
        </p:txBody>
      </p:sp>
      <p:sp>
        <p:nvSpPr>
          <p:cNvPr id="84995" name="Rectangle 3"/>
          <p:cNvSpPr>
            <a:spLocks noGrp="1" noChangeArrowheads="1"/>
          </p:cNvSpPr>
          <p:nvPr>
            <p:ph type="body" idx="1"/>
          </p:nvPr>
        </p:nvSpPr>
        <p:spPr>
          <a:xfrm>
            <a:off x="457200" y="1295400"/>
            <a:ext cx="8229600" cy="5105400"/>
          </a:xfrm>
        </p:spPr>
        <p:txBody>
          <a:bodyPr/>
          <a:lstStyle/>
          <a:p>
            <a:pPr eaLnBrk="1" hangingPunct="1"/>
            <a:r>
              <a:rPr lang="en-US" sz="2400" dirty="0" smtClean="0">
                <a:effectLst/>
                <a:latin typeface="Comic Sans MS" pitchFamily="66" charset="0"/>
              </a:rPr>
              <a:t>Thanks to everyone who supplied the different data bases needed (ocean and ice shelf bathymetry, atmospheric forcing, satellite sea-ice concentration, ocean conditions)</a:t>
            </a:r>
          </a:p>
          <a:p>
            <a:pPr eaLnBrk="1" hangingPunct="1"/>
            <a:endParaRPr lang="en-US" sz="1200" dirty="0" smtClean="0">
              <a:effectLst/>
              <a:latin typeface="Comic Sans MS" pitchFamily="66" charset="0"/>
            </a:endParaRPr>
          </a:p>
          <a:p>
            <a:pPr eaLnBrk="1" hangingPunct="1"/>
            <a:r>
              <a:rPr lang="en-US" sz="2400" dirty="0" smtClean="0">
                <a:effectLst/>
                <a:latin typeface="Comic Sans MS" pitchFamily="66" charset="0"/>
              </a:rPr>
              <a:t>Computer facilities and support provided by the Center for Coastal Physical Oceanography</a:t>
            </a:r>
          </a:p>
          <a:p>
            <a:pPr eaLnBrk="1" hangingPunct="1"/>
            <a:endParaRPr lang="en-US" sz="1200" dirty="0" smtClean="0">
              <a:effectLst/>
              <a:latin typeface="Comic Sans MS" pitchFamily="66" charset="0"/>
            </a:endParaRPr>
          </a:p>
          <a:p>
            <a:pPr eaLnBrk="1" hangingPunct="1"/>
            <a:r>
              <a:rPr lang="en-US" sz="2400" dirty="0" smtClean="0">
                <a:effectLst/>
                <a:latin typeface="Comic Sans MS" pitchFamily="66" charset="0"/>
              </a:rPr>
              <a:t>Financial support from the U.S. National Science Foundation (ANT-0838948 and OCE-0927797).</a:t>
            </a:r>
          </a:p>
        </p:txBody>
      </p:sp>
    </p:spTree>
    <p:extLst>
      <p:ext uri="{BB962C8B-B14F-4D97-AF65-F5344CB8AC3E}">
        <p14:creationId xmlns:p14="http://schemas.microsoft.com/office/powerpoint/2010/main" val="1316682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1122363" y="4816475"/>
            <a:ext cx="2632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sz="1800" b="0" smtClean="0">
                <a:solidFill>
                  <a:srgbClr val="000099"/>
                </a:solidFill>
                <a:latin typeface="Comic Sans MS" pitchFamily="66" charset="0"/>
              </a:rPr>
              <a:t>Pritchard et al., 2012</a:t>
            </a:r>
          </a:p>
        </p:txBody>
      </p:sp>
      <p:sp>
        <p:nvSpPr>
          <p:cNvPr id="54275" name="Text Box 5"/>
          <p:cNvSpPr txBox="1">
            <a:spLocks noChangeArrowheads="1"/>
          </p:cNvSpPr>
          <p:nvPr/>
        </p:nvSpPr>
        <p:spPr bwMode="auto">
          <a:xfrm>
            <a:off x="5656263" y="4816475"/>
            <a:ext cx="2632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ctr" eaLnBrk="1" hangingPunct="1"/>
            <a:r>
              <a:rPr lang="en-US" sz="1800" b="0" smtClean="0">
                <a:solidFill>
                  <a:srgbClr val="000099"/>
                </a:solidFill>
                <a:latin typeface="Comic Sans MS" pitchFamily="66" charset="0"/>
              </a:rPr>
              <a:t>Orsi, 1995</a:t>
            </a:r>
          </a:p>
        </p:txBody>
      </p:sp>
      <p:pic>
        <p:nvPicPr>
          <p:cNvPr id="5427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988"/>
            <a:ext cx="4876800" cy="416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7" name="Picture 4" descr="Fig13-13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26988"/>
            <a:ext cx="4343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439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5298" name="TextBox 2"/>
          <p:cNvSpPr txBox="1">
            <a:spLocks noChangeArrowheads="1"/>
          </p:cNvSpPr>
          <p:nvPr/>
        </p:nvSpPr>
        <p:spPr bwMode="auto">
          <a:xfrm>
            <a:off x="304800" y="838200"/>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smtClean="0">
                <a:solidFill>
                  <a:srgbClr val="FFFFFF"/>
                </a:solidFill>
              </a:rPr>
              <a:t>     </a:t>
            </a:r>
          </a:p>
        </p:txBody>
      </p:sp>
      <p:sp>
        <p:nvSpPr>
          <p:cNvPr id="55299" name="Rectangle 5"/>
          <p:cNvSpPr>
            <a:spLocks noChangeArrowheads="1"/>
          </p:cNvSpPr>
          <p:nvPr/>
        </p:nvSpPr>
        <p:spPr bwMode="auto">
          <a:xfrm>
            <a:off x="152400" y="-15875"/>
            <a:ext cx="20574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b="0" smtClean="0">
                <a:solidFill>
                  <a:srgbClr val="000099"/>
                </a:solidFill>
                <a:latin typeface="Comic Sans MS" pitchFamily="66" charset="0"/>
              </a:rPr>
              <a:t>Modeled ocean changes lead to a 20x (0.2 to 4.0 m/yr) increase in the Filchner-Ronne basal melt</a:t>
            </a:r>
          </a:p>
          <a:p>
            <a:pPr eaLnBrk="0" hangingPunct="0"/>
            <a:r>
              <a:rPr lang="en-US" b="0" smtClean="0">
                <a:solidFill>
                  <a:srgbClr val="000099"/>
                </a:solidFill>
                <a:latin typeface="Comic Sans MS" pitchFamily="66" charset="0"/>
              </a:rPr>
              <a:t>(</a:t>
            </a:r>
            <a:r>
              <a:rPr lang="en-US" sz="2000" b="0" smtClean="0">
                <a:solidFill>
                  <a:srgbClr val="000099"/>
                </a:solidFill>
                <a:latin typeface="Comic Sans MS" pitchFamily="66" charset="0"/>
              </a:rPr>
              <a:t>Hellmer et al, 2012</a:t>
            </a:r>
            <a:r>
              <a:rPr lang="en-US" b="0" smtClean="0">
                <a:solidFill>
                  <a:srgbClr val="000099"/>
                </a:solidFill>
                <a:latin typeface="Comic Sans MS" pitchFamily="66" charset="0"/>
              </a:rPr>
              <a:t>)</a:t>
            </a:r>
          </a:p>
        </p:txBody>
      </p:sp>
      <p:pic>
        <p:nvPicPr>
          <p:cNvPr id="5530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1113" y="0"/>
            <a:ext cx="6577012" cy="634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713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065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550" y="228600"/>
            <a:ext cx="846613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9" name="Rectangle 2"/>
          <p:cNvSpPr>
            <a:spLocks noChangeArrowheads="1"/>
          </p:cNvSpPr>
          <p:nvPr/>
        </p:nvSpPr>
        <p:spPr bwMode="auto">
          <a:xfrm>
            <a:off x="6477000" y="6172200"/>
            <a:ext cx="2103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0" dirty="0" smtClean="0">
                <a:solidFill>
                  <a:srgbClr val="0051F2"/>
                </a:solidFill>
                <a:latin typeface="Comic Sans MS" pitchFamily="66" charset="0"/>
              </a:rPr>
              <a:t>Smith et al., 2012</a:t>
            </a:r>
          </a:p>
        </p:txBody>
      </p:sp>
    </p:spTree>
    <p:extLst>
      <p:ext uri="{BB962C8B-B14F-4D97-AF65-F5344CB8AC3E}">
        <p14:creationId xmlns:p14="http://schemas.microsoft.com/office/powerpoint/2010/main" val="3788443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8371" name="Picture 5" descr="Pages from OrsiandWiederwohl"/>
          <p:cNvPicPr>
            <a:picLocks noChangeAspect="1" noChangeArrowheads="1"/>
          </p:cNvPicPr>
          <p:nvPr/>
        </p:nvPicPr>
        <p:blipFill>
          <a:blip r:embed="rId3" cstate="print"/>
          <a:srcRect l="19774" t="27968" r="16751" b="35748"/>
          <a:stretch>
            <a:fillRect/>
          </a:stretch>
        </p:blipFill>
        <p:spPr bwMode="auto">
          <a:xfrm>
            <a:off x="152401" y="2057400"/>
            <a:ext cx="5200650" cy="3962400"/>
          </a:xfrm>
          <a:prstGeom prst="rect">
            <a:avLst/>
          </a:prstGeom>
          <a:noFill/>
          <a:ln w="9525">
            <a:noFill/>
            <a:miter lim="800000"/>
            <a:headEnd/>
            <a:tailEnd/>
          </a:ln>
        </p:spPr>
      </p:pic>
      <p:sp>
        <p:nvSpPr>
          <p:cNvPr id="58372" name="Rectangle 4"/>
          <p:cNvSpPr>
            <a:spLocks noChangeArrowheads="1"/>
          </p:cNvSpPr>
          <p:nvPr/>
        </p:nvSpPr>
        <p:spPr bwMode="auto">
          <a:xfrm>
            <a:off x="685800" y="6324600"/>
            <a:ext cx="3147015" cy="369332"/>
          </a:xfrm>
          <a:prstGeom prst="rect">
            <a:avLst/>
          </a:prstGeom>
          <a:noFill/>
          <a:ln w="9525">
            <a:noFill/>
            <a:miter lim="800000"/>
            <a:headEnd/>
            <a:tailEnd/>
          </a:ln>
        </p:spPr>
        <p:txBody>
          <a:bodyPr wrap="none">
            <a:spAutoFit/>
          </a:bodyPr>
          <a:lstStyle/>
          <a:p>
            <a:r>
              <a:rPr lang="en-US" sz="1800" b="0" dirty="0">
                <a:solidFill>
                  <a:schemeClr val="bg1"/>
                </a:solidFill>
                <a:latin typeface="Comic Sans MS" pitchFamily="66" charset="0"/>
              </a:rPr>
              <a:t>Orsi and </a:t>
            </a:r>
            <a:r>
              <a:rPr lang="en-US" sz="1800" b="0" dirty="0" smtClean="0">
                <a:solidFill>
                  <a:schemeClr val="bg1"/>
                </a:solidFill>
                <a:latin typeface="Comic Sans MS" pitchFamily="66" charset="0"/>
              </a:rPr>
              <a:t>Wiederwohl, 2009</a:t>
            </a:r>
            <a:endParaRPr lang="en-US" sz="1800" b="0" dirty="0">
              <a:solidFill>
                <a:schemeClr val="bg1"/>
              </a:solidFill>
              <a:latin typeface="Comic Sans MS" pitchFamily="66" charset="0"/>
            </a:endParaRPr>
          </a:p>
        </p:txBody>
      </p:sp>
      <p:sp>
        <p:nvSpPr>
          <p:cNvPr id="58373" name="Text Box 6"/>
          <p:cNvSpPr txBox="1">
            <a:spLocks noChangeArrowheads="1"/>
          </p:cNvSpPr>
          <p:nvPr/>
        </p:nvSpPr>
        <p:spPr bwMode="auto">
          <a:xfrm>
            <a:off x="5105400" y="228600"/>
            <a:ext cx="4038600" cy="5678478"/>
          </a:xfrm>
          <a:prstGeom prst="rect">
            <a:avLst/>
          </a:prstGeom>
          <a:noFill/>
          <a:ln w="9525">
            <a:noFill/>
            <a:miter lim="800000"/>
            <a:headEnd/>
            <a:tailEnd/>
          </a:ln>
        </p:spPr>
        <p:txBody>
          <a:bodyPr wrap="square">
            <a:spAutoFit/>
          </a:bodyPr>
          <a:lstStyle/>
          <a:p>
            <a:pPr algn="ctr">
              <a:spcBef>
                <a:spcPct val="50000"/>
              </a:spcBef>
            </a:pPr>
            <a:r>
              <a:rPr lang="en-US" dirty="0">
                <a:solidFill>
                  <a:srgbClr val="FF0000"/>
                </a:solidFill>
                <a:latin typeface="Comic Sans MS" pitchFamily="66" charset="0"/>
              </a:rPr>
              <a:t>Major Water Masses</a:t>
            </a:r>
          </a:p>
          <a:p>
            <a:pPr>
              <a:spcBef>
                <a:spcPct val="50000"/>
              </a:spcBef>
            </a:pPr>
            <a:r>
              <a:rPr lang="en-US" sz="1800" b="0" dirty="0">
                <a:solidFill>
                  <a:schemeClr val="bg1"/>
                </a:solidFill>
                <a:latin typeface="Comic Sans MS" pitchFamily="66" charset="0"/>
              </a:rPr>
              <a:t>Antarctic Surface Water (AASW)</a:t>
            </a:r>
          </a:p>
          <a:p>
            <a:pPr>
              <a:spcBef>
                <a:spcPct val="50000"/>
              </a:spcBef>
            </a:pPr>
            <a:r>
              <a:rPr lang="en-US" sz="1800" b="0" dirty="0">
                <a:solidFill>
                  <a:schemeClr val="bg1"/>
                </a:solidFill>
                <a:latin typeface="Comic Sans MS" pitchFamily="66" charset="0"/>
              </a:rPr>
              <a:t>Modified Circumpolar Deep Water (MCDW)</a:t>
            </a:r>
          </a:p>
          <a:p>
            <a:pPr>
              <a:spcBef>
                <a:spcPct val="50000"/>
              </a:spcBef>
            </a:pPr>
            <a:r>
              <a:rPr lang="en-US" sz="1800" b="0" dirty="0" smtClean="0">
                <a:solidFill>
                  <a:schemeClr val="bg1"/>
                </a:solidFill>
                <a:latin typeface="Comic Sans MS" pitchFamily="66" charset="0"/>
              </a:rPr>
              <a:t>Shelf </a:t>
            </a:r>
            <a:r>
              <a:rPr lang="en-US" sz="1800" b="0" dirty="0">
                <a:solidFill>
                  <a:schemeClr val="bg1"/>
                </a:solidFill>
                <a:latin typeface="Comic Sans MS" pitchFamily="66" charset="0"/>
              </a:rPr>
              <a:t>Water</a:t>
            </a:r>
          </a:p>
          <a:p>
            <a:pPr>
              <a:spcBef>
                <a:spcPct val="50000"/>
              </a:spcBef>
            </a:pPr>
            <a:r>
              <a:rPr lang="en-US" sz="1800" b="0" dirty="0">
                <a:solidFill>
                  <a:schemeClr val="bg1"/>
                </a:solidFill>
                <a:latin typeface="Comic Sans MS" pitchFamily="66" charset="0"/>
              </a:rPr>
              <a:t>  High Salinity Shelf Water   </a:t>
            </a:r>
            <a:r>
              <a:rPr lang="en-US" sz="1800" b="0" dirty="0" smtClean="0">
                <a:solidFill>
                  <a:schemeClr val="bg1"/>
                </a:solidFill>
                <a:latin typeface="Comic Sans MS" pitchFamily="66" charset="0"/>
              </a:rPr>
              <a:t>(</a:t>
            </a:r>
            <a:r>
              <a:rPr lang="en-US" sz="1800" b="0" dirty="0">
                <a:solidFill>
                  <a:schemeClr val="bg1"/>
                </a:solidFill>
                <a:latin typeface="Comic Sans MS" pitchFamily="66" charset="0"/>
              </a:rPr>
              <a:t>HSSW)</a:t>
            </a:r>
          </a:p>
          <a:p>
            <a:pPr>
              <a:spcBef>
                <a:spcPct val="50000"/>
              </a:spcBef>
            </a:pPr>
            <a:r>
              <a:rPr lang="en-US" sz="1800" b="0" dirty="0">
                <a:solidFill>
                  <a:schemeClr val="bg1"/>
                </a:solidFill>
                <a:latin typeface="Comic Sans MS" pitchFamily="66" charset="0"/>
              </a:rPr>
              <a:t>  Low Salinity Shelf Water (LSSW)</a:t>
            </a:r>
          </a:p>
          <a:p>
            <a:pPr>
              <a:spcBef>
                <a:spcPct val="50000"/>
              </a:spcBef>
            </a:pPr>
            <a:r>
              <a:rPr lang="en-US" sz="1800" b="0" dirty="0">
                <a:solidFill>
                  <a:schemeClr val="bg1"/>
                </a:solidFill>
                <a:latin typeface="Comic Sans MS" pitchFamily="66" charset="0"/>
              </a:rPr>
              <a:t>  Ice Shelf Water (ISW)</a:t>
            </a:r>
          </a:p>
          <a:p>
            <a:pPr>
              <a:spcBef>
                <a:spcPct val="50000"/>
              </a:spcBef>
            </a:pPr>
            <a:r>
              <a:rPr lang="en-US" sz="1800" b="0" dirty="0" smtClean="0">
                <a:solidFill>
                  <a:schemeClr val="bg1"/>
                </a:solidFill>
                <a:latin typeface="Comic Sans MS" pitchFamily="66" charset="0"/>
              </a:rPr>
              <a:t>Modified Shelf Water</a:t>
            </a:r>
            <a:endParaRPr lang="en-US" sz="1800" b="0" dirty="0">
              <a:solidFill>
                <a:schemeClr val="bg1"/>
              </a:solidFill>
              <a:latin typeface="Comic Sans MS" pitchFamily="66" charset="0"/>
            </a:endParaRPr>
          </a:p>
          <a:p>
            <a:pPr>
              <a:spcBef>
                <a:spcPct val="50000"/>
              </a:spcBef>
            </a:pPr>
            <a:endParaRPr lang="en-US" sz="1800" b="0" dirty="0" smtClean="0">
              <a:solidFill>
                <a:schemeClr val="bg1"/>
              </a:solidFill>
              <a:latin typeface="Comic Sans MS" pitchFamily="66" charset="0"/>
            </a:endParaRPr>
          </a:p>
          <a:p>
            <a:pPr>
              <a:spcBef>
                <a:spcPct val="50000"/>
              </a:spcBef>
            </a:pPr>
            <a:r>
              <a:rPr lang="en-US" sz="1800" b="0" dirty="0" smtClean="0">
                <a:solidFill>
                  <a:schemeClr val="bg1"/>
                </a:solidFill>
                <a:latin typeface="Comic Sans MS" pitchFamily="66" charset="0"/>
              </a:rPr>
              <a:t>Volume </a:t>
            </a:r>
            <a:r>
              <a:rPr lang="en-US" sz="1800" b="0" dirty="0">
                <a:solidFill>
                  <a:schemeClr val="bg1"/>
                </a:solidFill>
                <a:latin typeface="Comic Sans MS" pitchFamily="66" charset="0"/>
              </a:rPr>
              <a:t>on the shelf is distributed nearly equally among SW, AASW, MCDW and MSW</a:t>
            </a:r>
          </a:p>
          <a:p>
            <a:pPr>
              <a:spcBef>
                <a:spcPct val="50000"/>
              </a:spcBef>
            </a:pPr>
            <a:endParaRPr lang="en-US" sz="1600" b="0" dirty="0">
              <a:solidFill>
                <a:schemeClr val="bg1"/>
              </a:solidFill>
              <a:latin typeface="Comic Sans MS" pitchFamily="66" charset="0"/>
            </a:endParaRPr>
          </a:p>
        </p:txBody>
      </p:sp>
      <p:pic>
        <p:nvPicPr>
          <p:cNvPr id="58370" name="Picture 3" descr="Pages from OrsiandWiederwohl"/>
          <p:cNvPicPr>
            <a:picLocks noChangeAspect="1" noChangeArrowheads="1"/>
          </p:cNvPicPr>
          <p:nvPr/>
        </p:nvPicPr>
        <p:blipFill>
          <a:blip r:embed="rId3" cstate="print"/>
          <a:srcRect l="6676" t="7559" r="50000" b="76567"/>
          <a:stretch>
            <a:fillRect/>
          </a:stretch>
        </p:blipFill>
        <p:spPr bwMode="auto">
          <a:xfrm>
            <a:off x="685800" y="228600"/>
            <a:ext cx="3744686" cy="1828800"/>
          </a:xfrm>
          <a:prstGeom prst="rect">
            <a:avLst/>
          </a:prstGeom>
          <a:noFill/>
          <a:ln w="57150" cmpd="thinThick">
            <a:solidFill>
              <a:srgbClr val="FF0000"/>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7586" name="Picture 2" descr="dye.d2877.layer13.v2.png"/>
          <p:cNvPicPr>
            <a:picLocks noChangeAspect="1"/>
          </p:cNvPicPr>
          <p:nvPr/>
        </p:nvPicPr>
        <p:blipFill>
          <a:blip r:embed="rId3" cstate="print"/>
          <a:srcRect t="7272" b="7272"/>
          <a:stretch>
            <a:fillRect/>
          </a:stretch>
        </p:blipFill>
        <p:spPr bwMode="auto">
          <a:xfrm>
            <a:off x="304800" y="228600"/>
            <a:ext cx="5791200" cy="6403975"/>
          </a:xfrm>
          <a:prstGeom prst="rect">
            <a:avLst/>
          </a:prstGeom>
          <a:noFill/>
          <a:ln w="9525">
            <a:noFill/>
            <a:miter lim="800000"/>
            <a:headEnd/>
            <a:tailEnd/>
          </a:ln>
        </p:spPr>
      </p:pic>
      <p:sp>
        <p:nvSpPr>
          <p:cNvPr id="67587" name="TextBox 3"/>
          <p:cNvSpPr txBox="1">
            <a:spLocks noChangeArrowheads="1"/>
          </p:cNvSpPr>
          <p:nvPr/>
        </p:nvSpPr>
        <p:spPr bwMode="auto">
          <a:xfrm>
            <a:off x="5943600" y="533400"/>
            <a:ext cx="3048000" cy="3170238"/>
          </a:xfrm>
          <a:prstGeom prst="rect">
            <a:avLst/>
          </a:prstGeom>
          <a:noFill/>
          <a:ln w="9525">
            <a:noFill/>
            <a:miter lim="800000"/>
            <a:headEnd/>
            <a:tailEnd/>
          </a:ln>
        </p:spPr>
        <p:txBody>
          <a:bodyPr>
            <a:spAutoFit/>
          </a:bodyPr>
          <a:lstStyle/>
          <a:p>
            <a:pPr algn="l" rtl="0" fontAlgn="base">
              <a:spcBef>
                <a:spcPct val="0"/>
              </a:spcBef>
              <a:spcAft>
                <a:spcPct val="0"/>
              </a:spcAft>
            </a:pPr>
            <a:r>
              <a:rPr lang="en-US" sz="2000" b="1" kern="1200" dirty="0">
                <a:solidFill>
                  <a:srgbClr val="000099"/>
                </a:solidFill>
                <a:latin typeface="Comic Sans MS" pitchFamily="66" charset="0"/>
                <a:ea typeface="+mn-ea"/>
                <a:cs typeface="+mn-cs"/>
              </a:rPr>
              <a:t>Model dye concentration (mid-depth) </a:t>
            </a:r>
          </a:p>
          <a:p>
            <a:pPr algn="l" rtl="0" fontAlgn="base">
              <a:spcBef>
                <a:spcPct val="0"/>
              </a:spcBef>
              <a:spcAft>
                <a:spcPct val="0"/>
              </a:spcAft>
            </a:pPr>
            <a:endParaRPr lang="en-US" sz="2000" b="1" kern="1200" dirty="0">
              <a:solidFill>
                <a:srgbClr val="000099"/>
              </a:solidFill>
              <a:latin typeface="Comic Sans MS" pitchFamily="66" charset="0"/>
              <a:ea typeface="+mn-ea"/>
              <a:cs typeface="+mn-cs"/>
            </a:endParaRPr>
          </a:p>
          <a:p>
            <a:pPr algn="l" rtl="0" fontAlgn="base">
              <a:spcBef>
                <a:spcPct val="0"/>
              </a:spcBef>
              <a:spcAft>
                <a:spcPct val="0"/>
              </a:spcAft>
            </a:pPr>
            <a:r>
              <a:rPr lang="en-US" sz="2000" b="1" kern="1200" dirty="0">
                <a:solidFill>
                  <a:srgbClr val="000099"/>
                </a:solidFill>
                <a:latin typeface="Comic Sans MS" pitchFamily="66" charset="0"/>
                <a:ea typeface="+mn-ea"/>
                <a:cs typeface="+mn-cs"/>
              </a:rPr>
              <a:t>vs. </a:t>
            </a:r>
          </a:p>
          <a:p>
            <a:pPr algn="l" rtl="0" fontAlgn="base">
              <a:spcBef>
                <a:spcPct val="0"/>
              </a:spcBef>
              <a:spcAft>
                <a:spcPct val="0"/>
              </a:spcAft>
            </a:pPr>
            <a:endParaRPr lang="en-US" sz="2000" b="1" kern="1200" dirty="0">
              <a:solidFill>
                <a:srgbClr val="000099"/>
              </a:solidFill>
              <a:latin typeface="Comic Sans MS" pitchFamily="66" charset="0"/>
              <a:ea typeface="+mn-ea"/>
              <a:cs typeface="+mn-cs"/>
            </a:endParaRPr>
          </a:p>
          <a:p>
            <a:pPr algn="l" rtl="0" fontAlgn="base">
              <a:spcBef>
                <a:spcPct val="0"/>
              </a:spcBef>
              <a:spcAft>
                <a:spcPct val="0"/>
              </a:spcAft>
            </a:pPr>
            <a:r>
              <a:rPr lang="en-US" sz="2000" b="1" kern="1200" dirty="0">
                <a:solidFill>
                  <a:srgbClr val="000099"/>
                </a:solidFill>
                <a:latin typeface="Comic Sans MS" pitchFamily="66" charset="0"/>
                <a:ea typeface="+mn-ea"/>
                <a:cs typeface="+mn-cs"/>
              </a:rPr>
              <a:t>observations of </a:t>
            </a:r>
            <a:r>
              <a:rPr lang="en-US" sz="2000" b="1" kern="1200" dirty="0">
                <a:solidFill>
                  <a:srgbClr val="FF0000"/>
                </a:solidFill>
                <a:latin typeface="Comic Sans MS" pitchFamily="66" charset="0"/>
                <a:ea typeface="+mn-ea"/>
                <a:cs typeface="+mn-cs"/>
              </a:rPr>
              <a:t>MCDW (red squares) </a:t>
            </a:r>
            <a:r>
              <a:rPr lang="en-US" sz="2000" b="1" kern="1200" dirty="0">
                <a:solidFill>
                  <a:srgbClr val="000099"/>
                </a:solidFill>
                <a:latin typeface="Comic Sans MS" pitchFamily="66" charset="0"/>
                <a:ea typeface="+mn-ea"/>
                <a:cs typeface="+mn-cs"/>
              </a:rPr>
              <a:t>or </a:t>
            </a:r>
            <a:r>
              <a:rPr lang="en-US" sz="2000" b="1" kern="1200" dirty="0">
                <a:solidFill>
                  <a:srgbClr val="FF9933"/>
                </a:solidFill>
                <a:latin typeface="Comic Sans MS" pitchFamily="66" charset="0"/>
                <a:ea typeface="+mn-ea"/>
                <a:cs typeface="+mn-cs"/>
              </a:rPr>
              <a:t>no-MCDW (orange diamonds)</a:t>
            </a:r>
            <a:endParaRPr lang="en-US" sz="2000" b="1" kern="1200" dirty="0">
              <a:solidFill>
                <a:srgbClr val="000099"/>
              </a:solidFill>
              <a:latin typeface="Comic Sans MS" pitchFamily="66" charset="0"/>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3" cstate="print"/>
          <a:srcRect/>
          <a:stretch>
            <a:fillRect/>
          </a:stretch>
        </p:blipFill>
        <p:spPr bwMode="auto">
          <a:xfrm>
            <a:off x="2057400" y="609598"/>
            <a:ext cx="5040630" cy="47605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4818" name="Rectangle 2"/>
          <p:cNvSpPr>
            <a:spLocks noGrp="1" noChangeArrowheads="1"/>
          </p:cNvSpPr>
          <p:nvPr>
            <p:ph type="title"/>
          </p:nvPr>
        </p:nvSpPr>
        <p:spPr>
          <a:xfrm>
            <a:off x="457200" y="0"/>
            <a:ext cx="8229600" cy="1079500"/>
          </a:xfrm>
        </p:spPr>
        <p:txBody>
          <a:bodyPr/>
          <a:lstStyle/>
          <a:p>
            <a:pPr algn="ctr" eaLnBrk="1" hangingPunct="1">
              <a:defRPr/>
            </a:pPr>
            <a:r>
              <a:rPr lang="en-US" sz="3600" b="1" smtClean="0">
                <a:solidFill>
                  <a:srgbClr val="FFFF00"/>
                </a:solidFill>
                <a:latin typeface="Comic Sans MS" pitchFamily="66" charset="0"/>
              </a:rPr>
              <a:t>Introduction</a:t>
            </a:r>
            <a:endParaRPr lang="en-US" sz="3600" b="1" dirty="0" smtClean="0">
              <a:solidFill>
                <a:srgbClr val="FFFF00"/>
              </a:solidFill>
              <a:latin typeface="Comic Sans MS" pitchFamily="66" charset="0"/>
            </a:endParaRPr>
          </a:p>
        </p:txBody>
      </p:sp>
      <p:sp>
        <p:nvSpPr>
          <p:cNvPr id="27651" name="Text Box 3"/>
          <p:cNvSpPr txBox="1">
            <a:spLocks noChangeArrowheads="1"/>
          </p:cNvSpPr>
          <p:nvPr/>
        </p:nvSpPr>
        <p:spPr bwMode="auto">
          <a:xfrm>
            <a:off x="190500" y="949325"/>
            <a:ext cx="8763000" cy="4278094"/>
          </a:xfrm>
          <a:prstGeom prst="rect">
            <a:avLst/>
          </a:prstGeom>
          <a:noFill/>
          <a:ln w="9525">
            <a:noFill/>
            <a:miter lim="800000"/>
            <a:headEnd/>
            <a:tailEnd/>
          </a:ln>
        </p:spPr>
        <p:txBody>
          <a:bodyPr>
            <a:spAutoFit/>
          </a:bodyPr>
          <a:lstStyle/>
          <a:p>
            <a:pPr algn="l" rtl="0" fontAlgn="base">
              <a:spcBef>
                <a:spcPct val="50000"/>
              </a:spcBef>
              <a:spcAft>
                <a:spcPct val="0"/>
              </a:spcAft>
            </a:pPr>
            <a:endParaRPr lang="en-US" sz="800" b="0" kern="1200" dirty="0">
              <a:solidFill>
                <a:srgbClr val="FFFFFF"/>
              </a:solidFill>
              <a:latin typeface="Comic Sans MS" pitchFamily="66" charset="0"/>
              <a:ea typeface="+mn-ea"/>
              <a:cs typeface="+mn-cs"/>
            </a:endParaRPr>
          </a:p>
          <a:p>
            <a:pPr algn="l" rtl="0" fontAlgn="base">
              <a:spcBef>
                <a:spcPct val="50000"/>
              </a:spcBef>
              <a:spcAft>
                <a:spcPct val="0"/>
              </a:spcAft>
            </a:pPr>
            <a:r>
              <a:rPr lang="en-US" b="0" dirty="0" smtClean="0">
                <a:solidFill>
                  <a:srgbClr val="FFFFFF"/>
                </a:solidFill>
                <a:latin typeface="Comic Sans MS" pitchFamily="66" charset="0"/>
              </a:rPr>
              <a:t>Strengthening of the cold southerly winds over the Ross Sea is thought to be one cause for the observed increases in ice extent in the area</a:t>
            </a:r>
          </a:p>
          <a:p>
            <a:pPr algn="l" rtl="0" fontAlgn="base">
              <a:spcBef>
                <a:spcPct val="50000"/>
              </a:spcBef>
              <a:spcAft>
                <a:spcPct val="0"/>
              </a:spcAft>
            </a:pPr>
            <a:r>
              <a:rPr lang="en-US" b="0" dirty="0" smtClean="0">
                <a:solidFill>
                  <a:srgbClr val="FFFFFF"/>
                </a:solidFill>
                <a:latin typeface="Comic Sans MS" pitchFamily="66" charset="0"/>
              </a:rPr>
              <a:t>Could this be affecting other aspects of the ocean circulation (Modified Circumpolar Deep Water transport, ice shelf basal melt, bottom water formation) and how might this change in the future?</a:t>
            </a:r>
            <a:endParaRPr lang="en-US" sz="2400" b="0" kern="1200" dirty="0">
              <a:solidFill>
                <a:srgbClr val="FFFFFF"/>
              </a:solidFill>
              <a:latin typeface="Comic Sans MS" pitchFamily="66" charset="0"/>
              <a:ea typeface="+mn-ea"/>
              <a:cs typeface="+mn-cs"/>
            </a:endParaRPr>
          </a:p>
          <a:p>
            <a:pPr algn="l" rtl="0" fontAlgn="base">
              <a:spcBef>
                <a:spcPct val="50000"/>
              </a:spcBef>
              <a:spcAft>
                <a:spcPct val="0"/>
              </a:spcAft>
              <a:buFontTx/>
              <a:buChar char="•"/>
            </a:pPr>
            <a:endParaRPr lang="en-US" sz="800" b="0" kern="1200" dirty="0">
              <a:solidFill>
                <a:srgbClr val="FFFFFF"/>
              </a:solidFill>
              <a:latin typeface="Comic Sans MS" pitchFamily="66" charset="0"/>
              <a:ea typeface="+mn-ea"/>
              <a:cs typeface="+mn-cs"/>
            </a:endParaRPr>
          </a:p>
          <a:p>
            <a:pPr algn="l" rtl="0" fontAlgn="base">
              <a:spcBef>
                <a:spcPct val="50000"/>
              </a:spcBef>
              <a:spcAft>
                <a:spcPct val="0"/>
              </a:spcAft>
            </a:pPr>
            <a:r>
              <a:rPr lang="en-US" b="0" dirty="0" smtClean="0">
                <a:solidFill>
                  <a:srgbClr val="FFFFFF"/>
                </a:solidFill>
                <a:latin typeface="Comic Sans MS" pitchFamily="66" charset="0"/>
              </a:rPr>
              <a:t>Examine these questions with an ocean </a:t>
            </a:r>
            <a:r>
              <a:rPr lang="en-US" b="0" smtClean="0">
                <a:solidFill>
                  <a:srgbClr val="FFFFFF"/>
                </a:solidFill>
                <a:latin typeface="Comic Sans MS" pitchFamily="66" charset="0"/>
              </a:rPr>
              <a:t>model using idealized </a:t>
            </a:r>
            <a:r>
              <a:rPr lang="en-US" b="0" dirty="0" smtClean="0">
                <a:solidFill>
                  <a:srgbClr val="FFFFFF"/>
                </a:solidFill>
                <a:latin typeface="Comic Sans MS" pitchFamily="66" charset="0"/>
              </a:rPr>
              <a:t>and AR4 simulated atmospheric forcing changes</a:t>
            </a:r>
            <a:endParaRPr lang="en-US" sz="2400" b="0" kern="1200" dirty="0">
              <a:solidFill>
                <a:srgbClr val="FFFFFF"/>
              </a:solidFill>
              <a:latin typeface="Comic Sans MS" pitchFamily="66" charset="0"/>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1" name="TextBox 2"/>
          <p:cNvSpPr txBox="1">
            <a:spLocks noChangeArrowheads="1"/>
          </p:cNvSpPr>
          <p:nvPr/>
        </p:nvSpPr>
        <p:spPr bwMode="auto">
          <a:xfrm>
            <a:off x="152400" y="533400"/>
            <a:ext cx="3581400" cy="4093428"/>
          </a:xfrm>
          <a:prstGeom prst="rect">
            <a:avLst/>
          </a:prstGeom>
          <a:noFill/>
          <a:ln w="9525">
            <a:noFill/>
            <a:miter lim="800000"/>
            <a:headEnd/>
            <a:tailEnd/>
          </a:ln>
        </p:spPr>
        <p:txBody>
          <a:bodyPr wrap="square">
            <a:spAutoFit/>
          </a:bodyPr>
          <a:lstStyle/>
          <a:p>
            <a:pPr algn="l" rtl="0" fontAlgn="base">
              <a:spcBef>
                <a:spcPct val="0"/>
              </a:spcBef>
              <a:spcAft>
                <a:spcPct val="0"/>
              </a:spcAft>
            </a:pPr>
            <a:r>
              <a:rPr lang="en-US" sz="2000" b="0" kern="1200" dirty="0" smtClean="0">
                <a:solidFill>
                  <a:srgbClr val="000099"/>
                </a:solidFill>
                <a:latin typeface="Comic Sans MS" pitchFamily="66" charset="0"/>
                <a:ea typeface="+mn-ea"/>
                <a:cs typeface="+mn-cs"/>
              </a:rPr>
              <a:t>Basal melt rate underneat</a:t>
            </a:r>
            <a:r>
              <a:rPr lang="en-US" sz="2000" b="0" dirty="0" smtClean="0">
                <a:solidFill>
                  <a:srgbClr val="000099"/>
                </a:solidFill>
                <a:latin typeface="Comic Sans MS" pitchFamily="66" charset="0"/>
              </a:rPr>
              <a:t>h RIS increased with increased winds, decreased with lower temperatures and increased slightly with combined stronger winds and lower temperatures</a:t>
            </a:r>
          </a:p>
          <a:p>
            <a:pPr algn="l" rtl="0" fontAlgn="base">
              <a:spcBef>
                <a:spcPct val="0"/>
              </a:spcBef>
              <a:spcAft>
                <a:spcPct val="0"/>
              </a:spcAft>
            </a:pPr>
            <a:endParaRPr lang="en-US" sz="2000" b="0" kern="1200" dirty="0" smtClean="0">
              <a:solidFill>
                <a:srgbClr val="000099"/>
              </a:solidFill>
              <a:latin typeface="Comic Sans MS" pitchFamily="66" charset="0"/>
              <a:ea typeface="+mn-ea"/>
              <a:cs typeface="+mn-cs"/>
            </a:endParaRPr>
          </a:p>
          <a:p>
            <a:pPr algn="l" rtl="0" fontAlgn="base">
              <a:spcBef>
                <a:spcPct val="0"/>
              </a:spcBef>
              <a:spcAft>
                <a:spcPct val="0"/>
              </a:spcAft>
            </a:pPr>
            <a:r>
              <a:rPr lang="en-US" sz="2000" b="0" dirty="0" smtClean="0">
                <a:solidFill>
                  <a:srgbClr val="000099"/>
                </a:solidFill>
                <a:latin typeface="Comic Sans MS" pitchFamily="66" charset="0"/>
              </a:rPr>
              <a:t>Note that the stronger wind effect is year round while the reduced temperature effect is primarily only in the summer</a:t>
            </a:r>
            <a:endParaRPr lang="en-US" sz="2000" b="0" kern="1200" dirty="0">
              <a:solidFill>
                <a:srgbClr val="000099"/>
              </a:solidFill>
              <a:latin typeface="Comic Sans MS" pitchFamily="66" charset="0"/>
              <a:ea typeface="+mn-ea"/>
              <a:cs typeface="+mn-cs"/>
            </a:endParaRPr>
          </a:p>
        </p:txBody>
      </p:sp>
      <p:pic>
        <p:nvPicPr>
          <p:cNvPr id="68612" name="Picture 4" descr="θ"/>
          <p:cNvPicPr>
            <a:picLocks noChangeAspect="1" noChangeArrowheads="1"/>
          </p:cNvPicPr>
          <p:nvPr/>
        </p:nvPicPr>
        <p:blipFill>
          <a:blip r:embed="rId3" cstate="print"/>
          <a:srcRect/>
          <a:stretch>
            <a:fillRect/>
          </a:stretch>
        </p:blipFill>
        <p:spPr bwMode="auto">
          <a:xfrm>
            <a:off x="10653713" y="-365125"/>
            <a:ext cx="57150" cy="114300"/>
          </a:xfrm>
          <a:prstGeom prst="rect">
            <a:avLst/>
          </a:prstGeom>
          <a:noFill/>
          <a:ln w="9525">
            <a:noFill/>
            <a:miter lim="800000"/>
            <a:headEnd/>
            <a:tailEnd/>
          </a:ln>
        </p:spPr>
      </p:pic>
      <p:pic>
        <p:nvPicPr>
          <p:cNvPr id="6" name="Picture 5" descr="meltrate.071multi.png"/>
          <p:cNvPicPr>
            <a:picLocks noChangeAspect="1"/>
          </p:cNvPicPr>
          <p:nvPr/>
        </p:nvPicPr>
        <p:blipFill>
          <a:blip r:embed="rId4" cstate="print"/>
          <a:stretch>
            <a:fillRect/>
          </a:stretch>
        </p:blipFill>
        <p:spPr>
          <a:xfrm>
            <a:off x="3844636" y="0"/>
            <a:ext cx="5299364"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1" name="TextBox 2"/>
          <p:cNvSpPr txBox="1">
            <a:spLocks noChangeArrowheads="1"/>
          </p:cNvSpPr>
          <p:nvPr/>
        </p:nvSpPr>
        <p:spPr bwMode="auto">
          <a:xfrm>
            <a:off x="152400" y="533400"/>
            <a:ext cx="3581400" cy="3477875"/>
          </a:xfrm>
          <a:prstGeom prst="rect">
            <a:avLst/>
          </a:prstGeom>
          <a:noFill/>
          <a:ln w="9525">
            <a:noFill/>
            <a:miter lim="800000"/>
            <a:headEnd/>
            <a:tailEnd/>
          </a:ln>
        </p:spPr>
        <p:txBody>
          <a:bodyPr wrap="square">
            <a:spAutoFit/>
          </a:bodyPr>
          <a:lstStyle/>
          <a:p>
            <a:pPr algn="l" rtl="0" fontAlgn="base">
              <a:spcBef>
                <a:spcPct val="0"/>
              </a:spcBef>
              <a:spcAft>
                <a:spcPct val="0"/>
              </a:spcAft>
            </a:pPr>
            <a:r>
              <a:rPr lang="en-US" sz="2000" b="0" kern="1200" dirty="0">
                <a:solidFill>
                  <a:srgbClr val="000099"/>
                </a:solidFill>
                <a:latin typeface="Comic Sans MS" pitchFamily="66" charset="0"/>
                <a:ea typeface="+mn-ea"/>
                <a:cs typeface="+mn-cs"/>
              </a:rPr>
              <a:t>Increases in just the wind speed </a:t>
            </a:r>
            <a:r>
              <a:rPr lang="en-US" sz="2000" b="0" kern="1200" dirty="0" smtClean="0">
                <a:solidFill>
                  <a:srgbClr val="000099"/>
                </a:solidFill>
                <a:latin typeface="Comic Sans MS" pitchFamily="66" charset="0"/>
                <a:ea typeface="+mn-ea"/>
                <a:cs typeface="+mn-cs"/>
              </a:rPr>
              <a:t>slightly increase the local (thermodynamic) creation of ice (and flux of salt to the water), but also advect more ice off the continental shelf</a:t>
            </a:r>
          </a:p>
          <a:p>
            <a:pPr algn="l" rtl="0" fontAlgn="base">
              <a:spcBef>
                <a:spcPct val="0"/>
              </a:spcBef>
              <a:spcAft>
                <a:spcPct val="0"/>
              </a:spcAft>
            </a:pPr>
            <a:endParaRPr lang="en-US" sz="2000" b="0" dirty="0" smtClean="0">
              <a:solidFill>
                <a:srgbClr val="000099"/>
              </a:solidFill>
              <a:latin typeface="Comic Sans MS" pitchFamily="66" charset="0"/>
            </a:endParaRPr>
          </a:p>
          <a:p>
            <a:pPr algn="l" rtl="0" fontAlgn="base">
              <a:spcBef>
                <a:spcPct val="0"/>
              </a:spcBef>
              <a:spcAft>
                <a:spcPct val="0"/>
              </a:spcAft>
            </a:pPr>
            <a:r>
              <a:rPr lang="en-US" sz="2000" b="0" kern="1200" dirty="0" smtClean="0">
                <a:solidFill>
                  <a:srgbClr val="000099"/>
                </a:solidFill>
                <a:latin typeface="Comic Sans MS" pitchFamily="66" charset="0"/>
                <a:ea typeface="+mn-ea"/>
                <a:cs typeface="+mn-cs"/>
              </a:rPr>
              <a:t>Decreasin</a:t>
            </a:r>
            <a:r>
              <a:rPr lang="en-US" sz="2000" b="0" dirty="0" smtClean="0">
                <a:solidFill>
                  <a:srgbClr val="000099"/>
                </a:solidFill>
                <a:latin typeface="Comic Sans MS" pitchFamily="66" charset="0"/>
              </a:rPr>
              <a:t>g the atmospheric temperature strongly reduces the summer melt</a:t>
            </a:r>
            <a:endParaRPr lang="en-US" sz="2000" b="0" kern="1200" dirty="0">
              <a:solidFill>
                <a:srgbClr val="000099"/>
              </a:solidFill>
              <a:latin typeface="Comic Sans MS" pitchFamily="66" charset="0"/>
              <a:ea typeface="+mn-ea"/>
              <a:cs typeface="+mn-cs"/>
            </a:endParaRPr>
          </a:p>
        </p:txBody>
      </p:sp>
      <p:pic>
        <p:nvPicPr>
          <p:cNvPr id="68612" name="Picture 4" descr="θ"/>
          <p:cNvPicPr>
            <a:picLocks noChangeAspect="1" noChangeArrowheads="1"/>
          </p:cNvPicPr>
          <p:nvPr/>
        </p:nvPicPr>
        <p:blipFill>
          <a:blip r:embed="rId3" cstate="print"/>
          <a:srcRect/>
          <a:stretch>
            <a:fillRect/>
          </a:stretch>
        </p:blipFill>
        <p:spPr bwMode="auto">
          <a:xfrm>
            <a:off x="10653713" y="-365125"/>
            <a:ext cx="57150" cy="114300"/>
          </a:xfrm>
          <a:prstGeom prst="rect">
            <a:avLst/>
          </a:prstGeom>
          <a:noFill/>
          <a:ln w="9525">
            <a:noFill/>
            <a:miter lim="800000"/>
            <a:headEnd/>
            <a:tailEnd/>
          </a:ln>
        </p:spPr>
      </p:pic>
      <p:pic>
        <p:nvPicPr>
          <p:cNvPr id="5" name="Picture 4" descr="iom.contshelf.multi.png"/>
          <p:cNvPicPr>
            <a:picLocks noChangeAspect="1"/>
          </p:cNvPicPr>
          <p:nvPr/>
        </p:nvPicPr>
        <p:blipFill>
          <a:blip r:embed="rId4" cstate="print"/>
          <a:stretch>
            <a:fillRect/>
          </a:stretch>
        </p:blipFill>
        <p:spPr>
          <a:xfrm>
            <a:off x="3844636" y="0"/>
            <a:ext cx="5299364"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1" name="TextBox 2"/>
          <p:cNvSpPr txBox="1">
            <a:spLocks noChangeArrowheads="1"/>
          </p:cNvSpPr>
          <p:nvPr/>
        </p:nvSpPr>
        <p:spPr bwMode="auto">
          <a:xfrm>
            <a:off x="342900" y="152400"/>
            <a:ext cx="8458200" cy="1323439"/>
          </a:xfrm>
          <a:prstGeom prst="rect">
            <a:avLst/>
          </a:prstGeom>
          <a:noFill/>
          <a:ln w="9525">
            <a:noFill/>
            <a:miter lim="800000"/>
            <a:headEnd/>
            <a:tailEnd/>
          </a:ln>
        </p:spPr>
        <p:txBody>
          <a:bodyPr wrap="square">
            <a:spAutoFit/>
          </a:bodyPr>
          <a:lstStyle/>
          <a:p>
            <a:r>
              <a:rPr lang="en-US" sz="2000" b="0" kern="1200" dirty="0" smtClean="0">
                <a:solidFill>
                  <a:srgbClr val="000099"/>
                </a:solidFill>
                <a:latin typeface="Comic Sans MS" pitchFamily="66" charset="0"/>
                <a:ea typeface="+mn-ea"/>
                <a:cs typeface="+mn-cs"/>
              </a:rPr>
              <a:t>Air temperatures (not shown) are warmer over the model domain in 2046-2050 (1.7 ± 2.6 °C) and 2096-2100 (2.5 </a:t>
            </a:r>
            <a:r>
              <a:rPr lang="en-US" sz="2000" b="0" dirty="0" smtClean="0">
                <a:solidFill>
                  <a:srgbClr val="000099"/>
                </a:solidFill>
                <a:latin typeface="Comic Sans MS" pitchFamily="66" charset="0"/>
              </a:rPr>
              <a:t>± 2.3 °C)</a:t>
            </a:r>
            <a:r>
              <a:rPr lang="en-US" sz="2000" b="0" kern="1200" dirty="0" smtClean="0">
                <a:solidFill>
                  <a:srgbClr val="000099"/>
                </a:solidFill>
                <a:latin typeface="Comic Sans MS" pitchFamily="66" charset="0"/>
                <a:ea typeface="+mn-ea"/>
                <a:cs typeface="+mn-cs"/>
              </a:rPr>
              <a:t>.  Mean southerlies are stronger over most of the shelf (weaker over shelf break) by 2050, but are weaker (stronger over shelf break) by 2100.  </a:t>
            </a:r>
            <a:endParaRPr lang="en-US" sz="2000" b="0" kern="1200" dirty="0">
              <a:solidFill>
                <a:srgbClr val="000099"/>
              </a:solidFill>
              <a:latin typeface="Comic Sans MS" pitchFamily="66" charset="0"/>
              <a:ea typeface="+mn-ea"/>
              <a:cs typeface="+mn-cs"/>
            </a:endParaRPr>
          </a:p>
        </p:txBody>
      </p:sp>
      <p:pic>
        <p:nvPicPr>
          <p:cNvPr id="68612" name="Picture 4" descr="θ"/>
          <p:cNvPicPr>
            <a:picLocks noChangeAspect="1" noChangeArrowheads="1"/>
          </p:cNvPicPr>
          <p:nvPr/>
        </p:nvPicPr>
        <p:blipFill>
          <a:blip r:embed="rId3" cstate="print"/>
          <a:srcRect/>
          <a:stretch>
            <a:fillRect/>
          </a:stretch>
        </p:blipFill>
        <p:spPr bwMode="auto">
          <a:xfrm>
            <a:off x="10653713" y="-365125"/>
            <a:ext cx="57150" cy="114300"/>
          </a:xfrm>
          <a:prstGeom prst="rect">
            <a:avLst/>
          </a:prstGeom>
          <a:noFill/>
          <a:ln w="9525">
            <a:noFill/>
            <a:miter lim="800000"/>
            <a:headEnd/>
            <a:tailEnd/>
          </a:ln>
        </p:spPr>
      </p:pic>
      <p:pic>
        <p:nvPicPr>
          <p:cNvPr id="7" name="Picture 6" descr="delta.windspeed.echam5.2050.png"/>
          <p:cNvPicPr>
            <a:picLocks noChangeAspect="1"/>
          </p:cNvPicPr>
          <p:nvPr/>
        </p:nvPicPr>
        <p:blipFill>
          <a:blip r:embed="rId4" cstate="print"/>
          <a:srcRect l="4706" t="4545" r="5882" b="13636"/>
          <a:stretch>
            <a:fillRect/>
          </a:stretch>
        </p:blipFill>
        <p:spPr>
          <a:xfrm>
            <a:off x="152400" y="1600200"/>
            <a:ext cx="4242680" cy="5024371"/>
          </a:xfrm>
          <a:prstGeom prst="rect">
            <a:avLst/>
          </a:prstGeom>
        </p:spPr>
      </p:pic>
      <p:pic>
        <p:nvPicPr>
          <p:cNvPr id="9" name="Picture 8" descr="delta.windspeed.echam5.2100.png"/>
          <p:cNvPicPr>
            <a:picLocks noChangeAspect="1"/>
          </p:cNvPicPr>
          <p:nvPr/>
        </p:nvPicPr>
        <p:blipFill>
          <a:blip r:embed="rId5" cstate="print"/>
          <a:srcRect l="4706" t="4545" r="5882" b="13636"/>
          <a:stretch>
            <a:fillRect/>
          </a:stretch>
        </p:blipFill>
        <p:spPr>
          <a:xfrm>
            <a:off x="4724400" y="1600200"/>
            <a:ext cx="4242961" cy="502437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02" name="Picture 2"/>
          <p:cNvPicPr>
            <a:picLocks noChangeAspect="1"/>
          </p:cNvPicPr>
          <p:nvPr/>
        </p:nvPicPr>
        <p:blipFill>
          <a:blip r:embed="rId3" cstate="print">
            <a:extLst>
              <a:ext uri="{28A0092B-C50C-407E-A947-70E740481C1C}">
                <a14:useLocalDpi xmlns:a14="http://schemas.microsoft.com/office/drawing/2010/main" val="0"/>
              </a:ext>
            </a:extLst>
          </a:blip>
          <a:srcRect t="16045" b="13290"/>
          <a:stretch>
            <a:fillRect/>
          </a:stretch>
        </p:blipFill>
        <p:spPr bwMode="auto">
          <a:xfrm>
            <a:off x="1219200" y="0"/>
            <a:ext cx="64992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561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1490025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7" y="3"/>
            <a:ext cx="4769657" cy="617249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4343" y="0"/>
            <a:ext cx="4769657" cy="6172498"/>
          </a:xfrm>
          <a:prstGeom prst="rect">
            <a:avLst/>
          </a:prstGeom>
        </p:spPr>
      </p:pic>
    </p:spTree>
    <p:extLst>
      <p:ext uri="{BB962C8B-B14F-4D97-AF65-F5344CB8AC3E}">
        <p14:creationId xmlns:p14="http://schemas.microsoft.com/office/powerpoint/2010/main" val="1490025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457200" y="152400"/>
            <a:ext cx="8229600" cy="914400"/>
          </a:xfrm>
        </p:spPr>
        <p:txBody>
          <a:bodyPr/>
          <a:lstStyle/>
          <a:p>
            <a:pPr algn="ctr" eaLnBrk="1" hangingPunct="1">
              <a:defRPr/>
            </a:pPr>
            <a:r>
              <a:rPr lang="en-US" sz="3600" b="1" dirty="0" smtClean="0">
                <a:solidFill>
                  <a:srgbClr val="FFFF00"/>
                </a:solidFill>
                <a:latin typeface="Comic Sans MS" pitchFamily="66" charset="0"/>
              </a:rPr>
              <a:t>Ross Sea Model</a:t>
            </a:r>
          </a:p>
        </p:txBody>
      </p:sp>
      <p:sp>
        <p:nvSpPr>
          <p:cNvPr id="913411" name="Rectangle 3"/>
          <p:cNvSpPr>
            <a:spLocks noGrp="1" noChangeArrowheads="1"/>
          </p:cNvSpPr>
          <p:nvPr>
            <p:ph type="body" idx="1"/>
          </p:nvPr>
        </p:nvSpPr>
        <p:spPr>
          <a:xfrm>
            <a:off x="457200" y="990600"/>
            <a:ext cx="8458200" cy="5715000"/>
          </a:xfrm>
        </p:spPr>
        <p:txBody>
          <a:bodyPr/>
          <a:lstStyle/>
          <a:p>
            <a:pPr eaLnBrk="1" hangingPunct="1">
              <a:lnSpc>
                <a:spcPct val="90000"/>
              </a:lnSpc>
              <a:defRPr/>
            </a:pPr>
            <a:r>
              <a:rPr lang="en-US" sz="2800" dirty="0" smtClean="0">
                <a:latin typeface="Comic Sans MS" pitchFamily="66" charset="0"/>
              </a:rPr>
              <a:t>ROMS: 5 km horizontal resolution, 24 levels</a:t>
            </a:r>
          </a:p>
          <a:p>
            <a:pPr eaLnBrk="1" hangingPunct="1">
              <a:lnSpc>
                <a:spcPct val="90000"/>
              </a:lnSpc>
              <a:defRPr/>
            </a:pPr>
            <a:r>
              <a:rPr lang="en-US" sz="2800" dirty="0" smtClean="0">
                <a:latin typeface="Comic Sans MS" pitchFamily="66" charset="0"/>
              </a:rPr>
              <a:t>Ice shelves (mechanical and thermodynamic)</a:t>
            </a:r>
          </a:p>
          <a:p>
            <a:pPr eaLnBrk="1" hangingPunct="1">
              <a:lnSpc>
                <a:spcPct val="90000"/>
              </a:lnSpc>
              <a:defRPr/>
            </a:pPr>
            <a:r>
              <a:rPr lang="en-US" sz="2800" dirty="0" smtClean="0">
                <a:latin typeface="Comic Sans MS" pitchFamily="66" charset="0"/>
              </a:rPr>
              <a:t>Dynamic sea ice</a:t>
            </a:r>
          </a:p>
          <a:p>
            <a:pPr eaLnBrk="1" hangingPunct="1">
              <a:lnSpc>
                <a:spcPct val="90000"/>
              </a:lnSpc>
              <a:defRPr/>
            </a:pPr>
            <a:r>
              <a:rPr lang="en-US" sz="2800" dirty="0" smtClean="0">
                <a:latin typeface="Comic Sans MS" pitchFamily="66" charset="0"/>
              </a:rPr>
              <a:t>Different wind forcing, but typically either from Antarctic Mesoscale Prediction System (AMPS) or ERA-Interim</a:t>
            </a:r>
          </a:p>
          <a:p>
            <a:pPr eaLnBrk="1" hangingPunct="1">
              <a:lnSpc>
                <a:spcPct val="90000"/>
              </a:lnSpc>
              <a:defRPr/>
            </a:pPr>
            <a:r>
              <a:rPr lang="en-US" sz="2800" dirty="0" smtClean="0">
                <a:latin typeface="Comic Sans MS" pitchFamily="66" charset="0"/>
              </a:rPr>
              <a:t>Lateral boundary conditions from WOA, OCCAM and SSM/I ice concentrations</a:t>
            </a:r>
          </a:p>
          <a:p>
            <a:pPr eaLnBrk="1" hangingPunct="1">
              <a:lnSpc>
                <a:spcPct val="90000"/>
              </a:lnSpc>
              <a:defRPr/>
            </a:pPr>
            <a:r>
              <a:rPr lang="en-US" sz="2800" dirty="0" smtClean="0">
                <a:latin typeface="Comic Sans MS" pitchFamily="66" charset="0"/>
              </a:rPr>
              <a:t>Bathymetry from BEDMAP and Davey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1" name="Text Box 9"/>
          <p:cNvSpPr txBox="1">
            <a:spLocks noChangeArrowheads="1"/>
          </p:cNvSpPr>
          <p:nvPr/>
        </p:nvSpPr>
        <p:spPr bwMode="auto">
          <a:xfrm>
            <a:off x="5181600" y="5867400"/>
            <a:ext cx="3516313" cy="400050"/>
          </a:xfrm>
          <a:prstGeom prst="rect">
            <a:avLst/>
          </a:prstGeom>
          <a:noFill/>
          <a:ln w="9525">
            <a:noFill/>
            <a:miter lim="800000"/>
            <a:headEnd/>
            <a:tailEnd/>
          </a:ln>
        </p:spPr>
        <p:txBody>
          <a:bodyPr>
            <a:spAutoFit/>
          </a:bodyPr>
          <a:lstStyle/>
          <a:p>
            <a:pPr algn="ctr" rtl="0" fontAlgn="base">
              <a:spcBef>
                <a:spcPct val="0"/>
              </a:spcBef>
              <a:spcAft>
                <a:spcPct val="0"/>
              </a:spcAft>
            </a:pPr>
            <a:r>
              <a:rPr lang="en-US" sz="2000" b="1" kern="1200">
                <a:solidFill>
                  <a:srgbClr val="000099"/>
                </a:solidFill>
                <a:latin typeface="Comic Sans MS" pitchFamily="66" charset="0"/>
                <a:ea typeface="+mn-ea"/>
                <a:cs typeface="+mn-cs"/>
              </a:rPr>
              <a:t>Ross Sea bathymetry</a:t>
            </a:r>
          </a:p>
        </p:txBody>
      </p:sp>
      <p:pic>
        <p:nvPicPr>
          <p:cNvPr id="6" name="Picture 36" descr="bathy.ross.3.png"/>
          <p:cNvPicPr>
            <a:picLocks noChangeAspect="1"/>
          </p:cNvPicPr>
          <p:nvPr/>
        </p:nvPicPr>
        <p:blipFill>
          <a:blip r:embed="rId3" cstate="print"/>
          <a:srcRect l="11765" t="9091" r="11765" b="9091"/>
          <a:stretch>
            <a:fillRect/>
          </a:stretch>
        </p:blipFill>
        <p:spPr bwMode="auto">
          <a:xfrm>
            <a:off x="4724400" y="152400"/>
            <a:ext cx="4114800" cy="5697445"/>
          </a:xfrm>
          <a:prstGeom prst="rect">
            <a:avLst/>
          </a:prstGeom>
          <a:noFill/>
          <a:ln w="9525">
            <a:noFill/>
            <a:miter lim="800000"/>
            <a:headEnd/>
            <a:tailEnd/>
          </a:ln>
        </p:spPr>
      </p:pic>
      <p:pic>
        <p:nvPicPr>
          <p:cNvPr id="7" name="Picture 6" descr="antarctica.png"/>
          <p:cNvPicPr>
            <a:picLocks noChangeAspect="1"/>
          </p:cNvPicPr>
          <p:nvPr/>
        </p:nvPicPr>
        <p:blipFill>
          <a:blip r:embed="rId4" cstate="print"/>
          <a:srcRect t="9091" b="9091"/>
          <a:stretch>
            <a:fillRect/>
          </a:stretch>
        </p:blipFill>
        <p:spPr>
          <a:xfrm>
            <a:off x="0" y="381000"/>
            <a:ext cx="4572000" cy="484101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a:xfrm>
            <a:off x="457200" y="152400"/>
            <a:ext cx="8229600" cy="1079500"/>
          </a:xfrm>
        </p:spPr>
        <p:txBody>
          <a:bodyPr/>
          <a:lstStyle/>
          <a:p>
            <a:pPr algn="ctr" eaLnBrk="1" hangingPunct="1">
              <a:defRPr/>
            </a:pPr>
            <a:r>
              <a:rPr lang="en-US" sz="3600" b="1" dirty="0" smtClean="0">
                <a:solidFill>
                  <a:srgbClr val="FFFF00"/>
                </a:solidFill>
                <a:latin typeface="Comic Sans MS" pitchFamily="66" charset="0"/>
              </a:rPr>
              <a:t>Idealized Forcing Simulations</a:t>
            </a:r>
          </a:p>
        </p:txBody>
      </p:sp>
      <p:sp>
        <p:nvSpPr>
          <p:cNvPr id="26627" name="Text Box 3"/>
          <p:cNvSpPr txBox="1">
            <a:spLocks noChangeArrowheads="1"/>
          </p:cNvSpPr>
          <p:nvPr/>
        </p:nvSpPr>
        <p:spPr bwMode="auto">
          <a:xfrm>
            <a:off x="381000" y="1066800"/>
            <a:ext cx="8382000" cy="3354765"/>
          </a:xfrm>
          <a:prstGeom prst="rect">
            <a:avLst/>
          </a:prstGeom>
          <a:noFill/>
          <a:ln w="9525">
            <a:noFill/>
            <a:miter lim="800000"/>
            <a:headEnd/>
            <a:tailEnd/>
          </a:ln>
        </p:spPr>
        <p:txBody>
          <a:bodyPr>
            <a:spAutoFit/>
          </a:bodyPr>
          <a:lstStyle/>
          <a:p>
            <a:pPr algn="l" rtl="0" fontAlgn="base">
              <a:spcBef>
                <a:spcPct val="0"/>
              </a:spcBef>
              <a:spcAft>
                <a:spcPct val="0"/>
              </a:spcAft>
              <a:buFontTx/>
              <a:buChar char="•"/>
            </a:pPr>
            <a:r>
              <a:rPr lang="en-US" sz="2800" kern="1200" dirty="0">
                <a:solidFill>
                  <a:srgbClr val="FFFFFF"/>
                </a:solidFill>
                <a:latin typeface="Comic Sans MS" pitchFamily="66" charset="0"/>
                <a:ea typeface="+mn-ea"/>
                <a:cs typeface="+mn-cs"/>
              </a:rPr>
              <a:t> </a:t>
            </a:r>
            <a:r>
              <a:rPr lang="en-US" sz="2800" b="0" dirty="0" smtClean="0">
                <a:solidFill>
                  <a:srgbClr val="FFFFFF"/>
                </a:solidFill>
                <a:latin typeface="Comic Sans MS" pitchFamily="66" charset="0"/>
              </a:rPr>
              <a:t>Reference case: Daily AMPS winds and air temperatures for Sept. 2003 – Sept. 2005</a:t>
            </a:r>
          </a:p>
          <a:p>
            <a:pPr algn="l" rtl="0" fontAlgn="base">
              <a:spcBef>
                <a:spcPct val="0"/>
              </a:spcBef>
              <a:spcAft>
                <a:spcPct val="0"/>
              </a:spcAft>
              <a:buFontTx/>
              <a:buChar char="•"/>
            </a:pPr>
            <a:endParaRPr lang="en-US" sz="800" b="0" dirty="0" smtClean="0">
              <a:solidFill>
                <a:srgbClr val="FFFFFF"/>
              </a:solidFill>
              <a:latin typeface="Comic Sans MS" pitchFamily="66" charset="0"/>
            </a:endParaRPr>
          </a:p>
          <a:p>
            <a:pPr algn="l" rtl="0" fontAlgn="base">
              <a:spcBef>
                <a:spcPct val="0"/>
              </a:spcBef>
              <a:spcAft>
                <a:spcPct val="0"/>
              </a:spcAft>
              <a:buFontTx/>
              <a:buChar char="•"/>
            </a:pPr>
            <a:r>
              <a:rPr lang="en-US" sz="2800" b="0" dirty="0" smtClean="0">
                <a:solidFill>
                  <a:srgbClr val="FFFFFF"/>
                </a:solidFill>
                <a:latin typeface="Comic Sans MS" pitchFamily="66" charset="0"/>
              </a:rPr>
              <a:t> Winds sped up or slowed down by simply multiplying both wind components by a constant factor</a:t>
            </a:r>
          </a:p>
          <a:p>
            <a:pPr algn="l" rtl="0" fontAlgn="base">
              <a:spcBef>
                <a:spcPct val="0"/>
              </a:spcBef>
              <a:spcAft>
                <a:spcPct val="0"/>
              </a:spcAft>
              <a:buFontTx/>
              <a:buChar char="•"/>
            </a:pPr>
            <a:endParaRPr lang="en-US" sz="800" b="0" dirty="0" smtClean="0">
              <a:solidFill>
                <a:srgbClr val="FFFFFF"/>
              </a:solidFill>
              <a:latin typeface="Comic Sans MS" pitchFamily="66" charset="0"/>
            </a:endParaRPr>
          </a:p>
          <a:p>
            <a:pPr algn="l" rtl="0" fontAlgn="base">
              <a:spcBef>
                <a:spcPct val="0"/>
              </a:spcBef>
              <a:spcAft>
                <a:spcPct val="0"/>
              </a:spcAft>
              <a:buFontTx/>
              <a:buChar char="•"/>
            </a:pPr>
            <a:r>
              <a:rPr lang="en-US" sz="2800" b="0" dirty="0" smtClean="0">
                <a:solidFill>
                  <a:srgbClr val="FFFFFF"/>
                </a:solidFill>
                <a:latin typeface="Comic Sans MS" pitchFamily="66" charset="0"/>
              </a:rPr>
              <a:t> Atmospheric temperatures changed by a constant offset everywhere</a:t>
            </a:r>
            <a:r>
              <a:rPr lang="en-US" sz="2800" b="0" kern="1200" dirty="0" smtClean="0">
                <a:solidFill>
                  <a:srgbClr val="FFFFFF"/>
                </a:solidFill>
                <a:latin typeface="Comic Sans MS" pitchFamily="66" charset="0"/>
                <a:ea typeface="+mn-ea"/>
                <a:cs typeface="+mn-cs"/>
              </a:rPr>
              <a:t> </a:t>
            </a:r>
            <a:endParaRPr lang="en-US" sz="2800" b="0" kern="1200" dirty="0">
              <a:solidFill>
                <a:srgbClr val="FFFFFF"/>
              </a:solidFill>
              <a:latin typeface="Comic Sans MS" pitchFamily="66" charset="0"/>
              <a:ea typeface="+mn-ea"/>
              <a:cs typeface="+mn-cs"/>
            </a:endParaRPr>
          </a:p>
        </p:txBody>
      </p:sp>
      <p:graphicFrame>
        <p:nvGraphicFramePr>
          <p:cNvPr id="4" name="Table 3"/>
          <p:cNvGraphicFramePr>
            <a:graphicFrameLocks noGrp="1"/>
          </p:cNvGraphicFramePr>
          <p:nvPr/>
        </p:nvGraphicFramePr>
        <p:xfrm>
          <a:off x="1524000" y="4572000"/>
          <a:ext cx="6095999" cy="1981200"/>
        </p:xfrm>
        <a:graphic>
          <a:graphicData uri="http://schemas.openxmlformats.org/drawingml/2006/table">
            <a:tbl>
              <a:tblPr/>
              <a:tblGrid>
                <a:gridCol w="1907309"/>
                <a:gridCol w="1839190"/>
                <a:gridCol w="2349500"/>
              </a:tblGrid>
              <a:tr h="568960">
                <a:tc>
                  <a:txBody>
                    <a:bodyPr/>
                    <a:lstStyle/>
                    <a:p>
                      <a:pPr marL="0" marR="0">
                        <a:spcBef>
                          <a:spcPts val="0"/>
                        </a:spcBef>
                        <a:spcAft>
                          <a:spcPts val="0"/>
                        </a:spcAft>
                      </a:pPr>
                      <a:r>
                        <a:rPr lang="en-US" sz="2000" b="1" dirty="0">
                          <a:solidFill>
                            <a:schemeClr val="bg2"/>
                          </a:solidFill>
                          <a:latin typeface="Times New Roman"/>
                          <a:ea typeface="Batang"/>
                          <a:cs typeface="Times New Roman"/>
                        </a:rPr>
                        <a:t>Simulation</a:t>
                      </a:r>
                      <a:endParaRPr lang="en-US" sz="2000" dirty="0">
                        <a:solidFill>
                          <a:schemeClr val="bg2"/>
                        </a:solidFill>
                        <a:latin typeface="Times New Roman"/>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a:solidFill>
                            <a:schemeClr val="bg2"/>
                          </a:solidFill>
                          <a:latin typeface="Times New Roman"/>
                          <a:ea typeface="Batang"/>
                          <a:cs typeface="Times New Roman"/>
                        </a:rPr>
                        <a:t>Wind Strength</a:t>
                      </a:r>
                      <a:endParaRPr lang="en-US" sz="2000" dirty="0">
                        <a:solidFill>
                          <a:schemeClr val="bg2"/>
                        </a:solidFill>
                        <a:latin typeface="Times New Roman"/>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2000" b="1" dirty="0" smtClean="0">
                          <a:solidFill>
                            <a:schemeClr val="bg2"/>
                          </a:solidFill>
                          <a:latin typeface="Times New Roman"/>
                          <a:ea typeface="Batang"/>
                          <a:cs typeface="Times New Roman"/>
                        </a:rPr>
                        <a:t>Atmospheric</a:t>
                      </a:r>
                      <a:r>
                        <a:rPr lang="en-US" sz="2000" b="1" baseline="0" dirty="0" smtClean="0">
                          <a:solidFill>
                            <a:schemeClr val="bg2"/>
                          </a:solidFill>
                          <a:latin typeface="Times New Roman"/>
                          <a:ea typeface="Batang"/>
                          <a:cs typeface="Times New Roman"/>
                        </a:rPr>
                        <a:t> Temperature</a:t>
                      </a:r>
                      <a:endParaRPr lang="en-US" sz="2000" dirty="0">
                        <a:solidFill>
                          <a:schemeClr val="bg2"/>
                        </a:solidFill>
                        <a:latin typeface="Times New Roman"/>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6032">
                <a:tc>
                  <a:txBody>
                    <a:bodyPr/>
                    <a:lstStyle/>
                    <a:p>
                      <a:pPr marL="0" marR="0">
                        <a:spcBef>
                          <a:spcPts val="0"/>
                        </a:spcBef>
                        <a:spcAft>
                          <a:spcPts val="0"/>
                        </a:spcAft>
                      </a:pPr>
                      <a:r>
                        <a:rPr lang="en-US" sz="1800" dirty="0">
                          <a:solidFill>
                            <a:schemeClr val="bg2"/>
                          </a:solidFill>
                          <a:latin typeface="Times New Roman"/>
                          <a:ea typeface="Batang"/>
                          <a:cs typeface="Times New Roman"/>
                        </a:rPr>
                        <a:t>Base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a:solidFill>
                            <a:schemeClr val="bg2"/>
                          </a:solidFill>
                          <a:latin typeface="Times New Roman"/>
                          <a:ea typeface="Batang"/>
                          <a:cs typeface="Times New Roman"/>
                        </a:rPr>
                        <a:t>Current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a:solidFill>
                            <a:schemeClr val="bg2"/>
                          </a:solidFill>
                          <a:latin typeface="Times New Roman"/>
                          <a:ea typeface="Batang"/>
                          <a:cs typeface="Times New Roman"/>
                        </a:rPr>
                        <a:t>Current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6032">
                <a:tc>
                  <a:txBody>
                    <a:bodyPr/>
                    <a:lstStyle/>
                    <a:p>
                      <a:pPr marL="0" marR="0">
                        <a:spcBef>
                          <a:spcPts val="0"/>
                        </a:spcBef>
                        <a:spcAft>
                          <a:spcPts val="0"/>
                        </a:spcAft>
                      </a:pPr>
                      <a:r>
                        <a:rPr lang="en-US" sz="1800" dirty="0" smtClean="0">
                          <a:solidFill>
                            <a:schemeClr val="bg2"/>
                          </a:solidFill>
                          <a:latin typeface="Times New Roman"/>
                          <a:ea typeface="Batang"/>
                          <a:cs typeface="Times New Roman"/>
                        </a:rPr>
                        <a:t>Wind*0.8</a:t>
                      </a:r>
                      <a:endParaRPr lang="en-US" sz="1800" dirty="0">
                        <a:solidFill>
                          <a:schemeClr val="bg2"/>
                        </a:solidFill>
                        <a:latin typeface="Times New Roman"/>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smtClean="0">
                          <a:solidFill>
                            <a:schemeClr val="bg2"/>
                          </a:solidFill>
                          <a:latin typeface="Times New Roman"/>
                          <a:ea typeface="Batang"/>
                          <a:cs typeface="Times New Roman"/>
                        </a:rPr>
                        <a:t>Current*0.8</a:t>
                      </a:r>
                      <a:endParaRPr lang="en-US" sz="1800" dirty="0">
                        <a:solidFill>
                          <a:schemeClr val="bg2"/>
                        </a:solidFill>
                        <a:latin typeface="Times New Roman"/>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smtClean="0">
                          <a:solidFill>
                            <a:schemeClr val="bg2"/>
                          </a:solidFill>
                          <a:latin typeface="Times New Roman"/>
                          <a:ea typeface="Batang"/>
                          <a:cs typeface="Times New Roman"/>
                        </a:rPr>
                        <a:t>Current</a:t>
                      </a:r>
                      <a:endParaRPr lang="en-US" sz="1800" dirty="0">
                        <a:solidFill>
                          <a:schemeClr val="bg2"/>
                        </a:solidFill>
                        <a:latin typeface="Times New Roman"/>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6032">
                <a:tc>
                  <a:txBody>
                    <a:bodyPr/>
                    <a:lstStyle/>
                    <a:p>
                      <a:pPr marL="0" marR="0">
                        <a:spcBef>
                          <a:spcPts val="0"/>
                        </a:spcBef>
                        <a:spcAft>
                          <a:spcPts val="0"/>
                        </a:spcAft>
                      </a:pPr>
                      <a:r>
                        <a:rPr lang="en-US" sz="1800" dirty="0" smtClean="0">
                          <a:solidFill>
                            <a:schemeClr val="bg2"/>
                          </a:solidFill>
                          <a:latin typeface="Times New Roman"/>
                          <a:ea typeface="Batang"/>
                          <a:cs typeface="Times New Roman"/>
                        </a:rPr>
                        <a:t>Wind*1.2</a:t>
                      </a:r>
                      <a:endParaRPr lang="en-US" sz="1800" dirty="0">
                        <a:solidFill>
                          <a:schemeClr val="bg2"/>
                        </a:solidFill>
                        <a:latin typeface="Times New Roman"/>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smtClean="0">
                          <a:solidFill>
                            <a:schemeClr val="bg2"/>
                          </a:solidFill>
                          <a:latin typeface="Times New Roman"/>
                          <a:ea typeface="Batang"/>
                          <a:cs typeface="Times New Roman"/>
                        </a:rPr>
                        <a:t>Current*1.2</a:t>
                      </a:r>
                      <a:endParaRPr lang="en-US" sz="1800" dirty="0">
                        <a:solidFill>
                          <a:schemeClr val="bg2"/>
                        </a:solidFill>
                        <a:latin typeface="Times New Roman"/>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a:solidFill>
                            <a:schemeClr val="bg2"/>
                          </a:solidFill>
                          <a:latin typeface="Times New Roman"/>
                          <a:ea typeface="Batang"/>
                          <a:cs typeface="Times New Roman"/>
                        </a:rPr>
                        <a:t>Current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6032">
                <a:tc>
                  <a:txBody>
                    <a:bodyPr/>
                    <a:lstStyle/>
                    <a:p>
                      <a:pPr marL="0" marR="0">
                        <a:spcBef>
                          <a:spcPts val="0"/>
                        </a:spcBef>
                        <a:spcAft>
                          <a:spcPts val="0"/>
                        </a:spcAft>
                      </a:pPr>
                      <a:r>
                        <a:rPr lang="en-US" sz="1800" dirty="0" smtClean="0">
                          <a:solidFill>
                            <a:schemeClr val="bg2"/>
                          </a:solidFill>
                          <a:latin typeface="Times New Roman"/>
                          <a:ea typeface="Batang"/>
                          <a:cs typeface="Times New Roman"/>
                        </a:rPr>
                        <a:t>T-1.0C</a:t>
                      </a:r>
                      <a:endParaRPr lang="en-US" sz="1800" dirty="0">
                        <a:solidFill>
                          <a:schemeClr val="bg2"/>
                        </a:solidFill>
                        <a:latin typeface="Times New Roman"/>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smtClean="0">
                          <a:solidFill>
                            <a:schemeClr val="bg2"/>
                          </a:solidFill>
                          <a:latin typeface="Times New Roman"/>
                          <a:ea typeface="Batang"/>
                          <a:cs typeface="Times New Roman"/>
                        </a:rPr>
                        <a:t>Current</a:t>
                      </a:r>
                      <a:endParaRPr lang="en-US" sz="1800" dirty="0">
                        <a:solidFill>
                          <a:schemeClr val="bg2"/>
                        </a:solidFill>
                        <a:latin typeface="Times New Roman"/>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smtClean="0">
                          <a:solidFill>
                            <a:schemeClr val="bg2"/>
                          </a:solidFill>
                          <a:latin typeface="Times New Roman"/>
                          <a:ea typeface="Batang"/>
                          <a:cs typeface="Times New Roman"/>
                        </a:rPr>
                        <a:t>Current – 1.0 °C</a:t>
                      </a:r>
                      <a:endParaRPr lang="en-US" sz="1800" dirty="0">
                        <a:solidFill>
                          <a:schemeClr val="bg2"/>
                        </a:solidFill>
                        <a:latin typeface="Times New Roman"/>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6032">
                <a:tc>
                  <a:txBody>
                    <a:bodyPr/>
                    <a:lstStyle/>
                    <a:p>
                      <a:pPr marL="0" marR="0">
                        <a:spcBef>
                          <a:spcPts val="0"/>
                        </a:spcBef>
                        <a:spcAft>
                          <a:spcPts val="0"/>
                        </a:spcAft>
                      </a:pPr>
                      <a:r>
                        <a:rPr lang="en-US" sz="1800" dirty="0" smtClean="0">
                          <a:solidFill>
                            <a:schemeClr val="bg2"/>
                          </a:solidFill>
                          <a:latin typeface="Times New Roman"/>
                          <a:ea typeface="Batang"/>
                          <a:cs typeface="Times New Roman"/>
                        </a:rPr>
                        <a:t>T-1.0C+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a:solidFill>
                            <a:schemeClr val="bg2"/>
                          </a:solidFill>
                          <a:latin typeface="Times New Roman"/>
                          <a:ea typeface="Batang"/>
                          <a:cs typeface="Times New Roman"/>
                        </a:rPr>
                        <a:t>Current*1.2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800" dirty="0" smtClean="0">
                          <a:solidFill>
                            <a:schemeClr val="bg2"/>
                          </a:solidFill>
                          <a:latin typeface="Times New Roman"/>
                          <a:ea typeface="Batang"/>
                          <a:cs typeface="Times New Roman"/>
                        </a:rPr>
                        <a:t>Current</a:t>
                      </a:r>
                      <a:r>
                        <a:rPr lang="en-US" sz="1800" baseline="0" dirty="0" smtClean="0">
                          <a:solidFill>
                            <a:schemeClr val="bg2"/>
                          </a:solidFill>
                          <a:latin typeface="Times New Roman"/>
                          <a:ea typeface="Batang"/>
                          <a:cs typeface="Times New Roman"/>
                        </a:rPr>
                        <a:t> – 1.0 °C</a:t>
                      </a:r>
                      <a:endParaRPr lang="en-US" sz="1800" dirty="0">
                        <a:solidFill>
                          <a:schemeClr val="bg2"/>
                        </a:solidFill>
                        <a:latin typeface="Times New Roman"/>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1" name="TextBox 2"/>
          <p:cNvSpPr txBox="1">
            <a:spLocks noChangeArrowheads="1"/>
          </p:cNvSpPr>
          <p:nvPr/>
        </p:nvSpPr>
        <p:spPr bwMode="auto">
          <a:xfrm>
            <a:off x="152400" y="533400"/>
            <a:ext cx="3581400" cy="4093428"/>
          </a:xfrm>
          <a:prstGeom prst="rect">
            <a:avLst/>
          </a:prstGeom>
          <a:noFill/>
          <a:ln w="9525">
            <a:noFill/>
            <a:miter lim="800000"/>
            <a:headEnd/>
            <a:tailEnd/>
          </a:ln>
        </p:spPr>
        <p:txBody>
          <a:bodyPr wrap="square">
            <a:spAutoFit/>
          </a:bodyPr>
          <a:lstStyle/>
          <a:p>
            <a:pPr algn="l" rtl="0" fontAlgn="base">
              <a:spcBef>
                <a:spcPct val="0"/>
              </a:spcBef>
              <a:spcAft>
                <a:spcPct val="0"/>
              </a:spcAft>
            </a:pPr>
            <a:r>
              <a:rPr lang="en-US" sz="2000" b="0" dirty="0" smtClean="0">
                <a:solidFill>
                  <a:srgbClr val="000099"/>
                </a:solidFill>
                <a:latin typeface="Comic Sans MS" pitchFamily="66" charset="0"/>
              </a:rPr>
              <a:t>Increases in just the wind speed reduced the summer sea-ice extent and increased the polynya duration (opposite of what has been observed)</a:t>
            </a:r>
            <a:endParaRPr lang="en-US" sz="2000" b="0" kern="1200" dirty="0">
              <a:solidFill>
                <a:srgbClr val="000099"/>
              </a:solidFill>
              <a:latin typeface="Comic Sans MS" pitchFamily="66" charset="0"/>
              <a:ea typeface="+mn-ea"/>
              <a:cs typeface="+mn-cs"/>
            </a:endParaRPr>
          </a:p>
          <a:p>
            <a:pPr algn="l" rtl="0" fontAlgn="base">
              <a:spcBef>
                <a:spcPct val="0"/>
              </a:spcBef>
              <a:spcAft>
                <a:spcPct val="0"/>
              </a:spcAft>
            </a:pPr>
            <a:endParaRPr lang="en-US" sz="2000" b="0" kern="1200" dirty="0">
              <a:solidFill>
                <a:srgbClr val="000099"/>
              </a:solidFill>
              <a:latin typeface="Comic Sans MS" pitchFamily="66" charset="0"/>
              <a:ea typeface="+mn-ea"/>
              <a:cs typeface="+mn-cs"/>
            </a:endParaRPr>
          </a:p>
          <a:p>
            <a:pPr algn="l" rtl="0" fontAlgn="base">
              <a:spcBef>
                <a:spcPct val="0"/>
              </a:spcBef>
              <a:spcAft>
                <a:spcPct val="0"/>
              </a:spcAft>
            </a:pPr>
            <a:r>
              <a:rPr lang="en-US" sz="2000" b="0" kern="1200" dirty="0">
                <a:solidFill>
                  <a:srgbClr val="000099"/>
                </a:solidFill>
                <a:latin typeface="Comic Sans MS" pitchFamily="66" charset="0"/>
                <a:ea typeface="+mn-ea"/>
                <a:cs typeface="+mn-cs"/>
              </a:rPr>
              <a:t>However, </a:t>
            </a:r>
            <a:r>
              <a:rPr lang="en-US" sz="2000" b="0" dirty="0" smtClean="0">
                <a:solidFill>
                  <a:srgbClr val="000099"/>
                </a:solidFill>
                <a:latin typeface="Comic Sans MS" pitchFamily="66" charset="0"/>
              </a:rPr>
              <a:t>increases in the wind speed combined with decreases in the atmospheric temperature led to an increase in the summer sea-ice extent</a:t>
            </a:r>
          </a:p>
        </p:txBody>
      </p:sp>
      <p:pic>
        <p:nvPicPr>
          <p:cNvPr id="68612" name="Picture 4" descr="θ"/>
          <p:cNvPicPr>
            <a:picLocks noChangeAspect="1" noChangeArrowheads="1"/>
          </p:cNvPicPr>
          <p:nvPr/>
        </p:nvPicPr>
        <p:blipFill>
          <a:blip r:embed="rId3" cstate="print"/>
          <a:srcRect/>
          <a:stretch>
            <a:fillRect/>
          </a:stretch>
        </p:blipFill>
        <p:spPr bwMode="auto">
          <a:xfrm>
            <a:off x="10653713" y="-365125"/>
            <a:ext cx="57150" cy="114300"/>
          </a:xfrm>
          <a:prstGeom prst="rect">
            <a:avLst/>
          </a:prstGeom>
          <a:noFill/>
          <a:ln w="9525">
            <a:noFill/>
            <a:miter lim="800000"/>
            <a:headEnd/>
            <a:tailEnd/>
          </a:ln>
        </p:spPr>
      </p:pic>
      <p:pic>
        <p:nvPicPr>
          <p:cNvPr id="6" name="Picture 5" descr="ice.071multi.shelf.png"/>
          <p:cNvPicPr>
            <a:picLocks noChangeAspect="1"/>
          </p:cNvPicPr>
          <p:nvPr/>
        </p:nvPicPr>
        <p:blipFill>
          <a:blip r:embed="rId4" cstate="print"/>
          <a:stretch>
            <a:fillRect/>
          </a:stretch>
        </p:blipFill>
        <p:spPr>
          <a:xfrm>
            <a:off x="3962400" y="0"/>
            <a:ext cx="5299364"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a:xfrm>
            <a:off x="457200" y="152400"/>
            <a:ext cx="8229600" cy="1079500"/>
          </a:xfrm>
        </p:spPr>
        <p:txBody>
          <a:bodyPr/>
          <a:lstStyle/>
          <a:p>
            <a:pPr algn="ctr" eaLnBrk="1" hangingPunct="1">
              <a:defRPr/>
            </a:pPr>
            <a:r>
              <a:rPr lang="en-US" sz="3600" b="1" dirty="0" smtClean="0">
                <a:solidFill>
                  <a:srgbClr val="FFFF00"/>
                </a:solidFill>
                <a:latin typeface="Comic Sans MS" pitchFamily="66" charset="0"/>
              </a:rPr>
              <a:t>AR4 Forcing Simulations</a:t>
            </a:r>
          </a:p>
        </p:txBody>
      </p:sp>
      <p:sp>
        <p:nvSpPr>
          <p:cNvPr id="77827" name="Text Box 3"/>
          <p:cNvSpPr txBox="1">
            <a:spLocks noChangeArrowheads="1"/>
          </p:cNvSpPr>
          <p:nvPr/>
        </p:nvSpPr>
        <p:spPr bwMode="auto">
          <a:xfrm>
            <a:off x="381000" y="1066800"/>
            <a:ext cx="8382000"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buFontTx/>
              <a:buChar char="•"/>
            </a:pPr>
            <a:r>
              <a:rPr lang="en-US" sz="2800" dirty="0" smtClean="0">
                <a:solidFill>
                  <a:srgbClr val="FFFFFF"/>
                </a:solidFill>
                <a:latin typeface="Comic Sans MS" pitchFamily="66" charset="0"/>
              </a:rPr>
              <a:t> </a:t>
            </a:r>
            <a:r>
              <a:rPr lang="en-US" sz="2800" b="0" dirty="0" smtClean="0">
                <a:solidFill>
                  <a:srgbClr val="FFFFFF"/>
                </a:solidFill>
                <a:latin typeface="Comic Sans MS" pitchFamily="66" charset="0"/>
              </a:rPr>
              <a:t>Used 20</a:t>
            </a:r>
            <a:r>
              <a:rPr lang="en-US" sz="2800" b="0" baseline="30000" dirty="0" smtClean="0">
                <a:solidFill>
                  <a:srgbClr val="FFFFFF"/>
                </a:solidFill>
                <a:latin typeface="Comic Sans MS" pitchFamily="66" charset="0"/>
              </a:rPr>
              <a:t>th</a:t>
            </a:r>
            <a:r>
              <a:rPr lang="en-US" sz="2800" b="0" dirty="0" smtClean="0">
                <a:solidFill>
                  <a:srgbClr val="FFFFFF"/>
                </a:solidFill>
                <a:latin typeface="Comic Sans MS" pitchFamily="66" charset="0"/>
              </a:rPr>
              <a:t> Century and AR4 SRES A1B Scenario (midrange) simulations from the MPI ECHAM5 model</a:t>
            </a:r>
          </a:p>
          <a:p>
            <a:pPr eaLnBrk="1" hangingPunct="1">
              <a:buFontTx/>
              <a:buChar char="•"/>
            </a:pPr>
            <a:endParaRPr lang="en-US" sz="1000" b="0" dirty="0" smtClean="0">
              <a:solidFill>
                <a:srgbClr val="FFFFFF"/>
              </a:solidFill>
              <a:latin typeface="Comic Sans MS" pitchFamily="66" charset="0"/>
            </a:endParaRPr>
          </a:p>
          <a:p>
            <a:pPr lvl="1" eaLnBrk="1" hangingPunct="1">
              <a:buFontTx/>
              <a:buChar char="•"/>
            </a:pPr>
            <a:r>
              <a:rPr lang="en-US" sz="2800" b="0" dirty="0" smtClean="0">
                <a:solidFill>
                  <a:srgbClr val="FFFFFF"/>
                </a:solidFill>
                <a:latin typeface="Comic Sans MS" pitchFamily="66" charset="0"/>
              </a:rPr>
              <a:t> Daily winds for 1996-2000, 2046-2050, 2096-2100</a:t>
            </a:r>
          </a:p>
          <a:p>
            <a:pPr lvl="1" eaLnBrk="1" hangingPunct="1">
              <a:buFontTx/>
              <a:buChar char="•"/>
            </a:pPr>
            <a:r>
              <a:rPr lang="en-US" sz="2800" b="0" dirty="0" smtClean="0">
                <a:solidFill>
                  <a:srgbClr val="FFFFFF"/>
                </a:solidFill>
                <a:latin typeface="Comic Sans MS" pitchFamily="66" charset="0"/>
              </a:rPr>
              <a:t> 20</a:t>
            </a:r>
            <a:r>
              <a:rPr lang="en-US" sz="2800" b="0" baseline="30000" dirty="0" smtClean="0">
                <a:solidFill>
                  <a:srgbClr val="FFFFFF"/>
                </a:solidFill>
                <a:latin typeface="Comic Sans MS" pitchFamily="66" charset="0"/>
              </a:rPr>
              <a:t>th</a:t>
            </a:r>
            <a:r>
              <a:rPr lang="en-US" sz="2800" b="0" dirty="0" smtClean="0">
                <a:solidFill>
                  <a:srgbClr val="FFFFFF"/>
                </a:solidFill>
                <a:latin typeface="Comic Sans MS" pitchFamily="66" charset="0"/>
              </a:rPr>
              <a:t> Century temperatures were too cold so used ERA-Interim climatology for 1996-2000 and added ECHAM5 A1B anomalies for 2046-2050 (+1.7 ± 2.6) and 2096-2100 (+2.5 ± 2.3)</a:t>
            </a:r>
          </a:p>
          <a:p>
            <a:pPr lvl="1" eaLnBrk="1" hangingPunct="1">
              <a:buFontTx/>
              <a:buChar char="•"/>
            </a:pPr>
            <a:r>
              <a:rPr lang="en-US" sz="2800" b="0" dirty="0" smtClean="0">
                <a:solidFill>
                  <a:srgbClr val="FFFFFF"/>
                </a:solidFill>
                <a:latin typeface="Comic Sans MS" pitchFamily="66" charset="0"/>
              </a:rPr>
              <a:t> Two additional simulations with fresher </a:t>
            </a:r>
          </a:p>
          <a:p>
            <a:pPr lvl="1" eaLnBrk="1" hangingPunct="1"/>
            <a:r>
              <a:rPr lang="en-US" sz="2800" b="0" dirty="0" smtClean="0">
                <a:solidFill>
                  <a:srgbClr val="FFFFFF"/>
                </a:solidFill>
                <a:latin typeface="Comic Sans MS" pitchFamily="66" charset="0"/>
              </a:rPr>
              <a:t>(-0.12) boundary salinity to mimic possible continued freshening of the Ross Sea</a:t>
            </a:r>
          </a:p>
          <a:p>
            <a:pPr eaLnBrk="1" hangingPunct="1">
              <a:buFontTx/>
              <a:buChar char="•"/>
            </a:pPr>
            <a:endParaRPr lang="en-US" sz="800" b="0" dirty="0" smtClean="0">
              <a:solidFill>
                <a:srgbClr val="FFFFFF"/>
              </a:solidFill>
              <a:latin typeface="Comic Sans MS" pitchFamily="66" charset="0"/>
            </a:endParaRPr>
          </a:p>
        </p:txBody>
      </p:sp>
    </p:spTree>
    <p:extLst>
      <p:ext uri="{BB962C8B-B14F-4D97-AF65-F5344CB8AC3E}">
        <p14:creationId xmlns:p14="http://schemas.microsoft.com/office/powerpoint/2010/main" val="2548260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4663"/>
          <a:stretch/>
        </p:blipFill>
        <p:spPr>
          <a:xfrm>
            <a:off x="3579400" y="0"/>
            <a:ext cx="5564600" cy="6145329"/>
          </a:xfrm>
          <a:prstGeom prst="rect">
            <a:avLst/>
          </a:prstGeom>
        </p:spPr>
      </p:pic>
      <p:sp>
        <p:nvSpPr>
          <p:cNvPr id="68611" name="TextBox 2"/>
          <p:cNvSpPr txBox="1">
            <a:spLocks noChangeArrowheads="1"/>
          </p:cNvSpPr>
          <p:nvPr/>
        </p:nvSpPr>
        <p:spPr bwMode="auto">
          <a:xfrm>
            <a:off x="152400" y="533400"/>
            <a:ext cx="3581400" cy="4093428"/>
          </a:xfrm>
          <a:prstGeom prst="rect">
            <a:avLst/>
          </a:prstGeom>
          <a:noFill/>
          <a:ln w="9525">
            <a:noFill/>
            <a:miter lim="800000"/>
            <a:headEnd/>
            <a:tailEnd/>
          </a:ln>
        </p:spPr>
        <p:txBody>
          <a:bodyPr wrap="square">
            <a:spAutoFit/>
          </a:bodyPr>
          <a:lstStyle/>
          <a:p>
            <a:r>
              <a:rPr lang="en-US" sz="2000" b="0" dirty="0" smtClean="0">
                <a:solidFill>
                  <a:srgbClr val="000099"/>
                </a:solidFill>
                <a:latin typeface="Comic Sans MS" pitchFamily="66" charset="0"/>
              </a:rPr>
              <a:t>Difference between simulations varies from year to year, but the Ross Sea Polynya generally opens up more in 2050 and even more so in 2100</a:t>
            </a:r>
          </a:p>
          <a:p>
            <a:endParaRPr lang="en-US" sz="2000" b="0" dirty="0" smtClean="0">
              <a:solidFill>
                <a:srgbClr val="000099"/>
              </a:solidFill>
              <a:latin typeface="Comic Sans MS" pitchFamily="66" charset="0"/>
            </a:endParaRPr>
          </a:p>
          <a:p>
            <a:r>
              <a:rPr lang="en-US" sz="2000" b="0" dirty="0" smtClean="0">
                <a:solidFill>
                  <a:srgbClr val="000099"/>
                </a:solidFill>
                <a:latin typeface="Comic Sans MS" pitchFamily="66" charset="0"/>
              </a:rPr>
              <a:t>Little </a:t>
            </a:r>
            <a:r>
              <a:rPr lang="en-US" sz="2000" b="0" dirty="0">
                <a:solidFill>
                  <a:srgbClr val="000099"/>
                </a:solidFill>
                <a:latin typeface="Comic Sans MS" pitchFamily="66" charset="0"/>
              </a:rPr>
              <a:t>difference due to fresher boundary </a:t>
            </a:r>
            <a:r>
              <a:rPr lang="en-US" sz="2000" b="0" dirty="0" smtClean="0">
                <a:solidFill>
                  <a:srgbClr val="000099"/>
                </a:solidFill>
                <a:latin typeface="Comic Sans MS" pitchFamily="66" charset="0"/>
              </a:rPr>
              <a:t>conditions</a:t>
            </a:r>
            <a:endParaRPr lang="en-US" sz="2000" b="0" dirty="0">
              <a:solidFill>
                <a:srgbClr val="000099"/>
              </a:solidFill>
              <a:latin typeface="Comic Sans MS" pitchFamily="66" charset="0"/>
            </a:endParaRPr>
          </a:p>
          <a:p>
            <a:endParaRPr lang="en-US" sz="2000" b="0" dirty="0">
              <a:solidFill>
                <a:srgbClr val="000099"/>
              </a:solidFill>
              <a:latin typeface="Comic Sans MS" pitchFamily="66" charset="0"/>
            </a:endParaRPr>
          </a:p>
          <a:p>
            <a:r>
              <a:rPr lang="en-US" sz="2000" b="0" dirty="0">
                <a:solidFill>
                  <a:srgbClr val="000099"/>
                </a:solidFill>
                <a:latin typeface="Comic Sans MS" pitchFamily="66" charset="0"/>
              </a:rPr>
              <a:t>Entire continental shelf is covered with ice most of the year in all </a:t>
            </a:r>
            <a:r>
              <a:rPr lang="en-US" sz="2000" b="0" dirty="0" smtClean="0">
                <a:solidFill>
                  <a:srgbClr val="000099"/>
                </a:solidFill>
                <a:latin typeface="Comic Sans MS" pitchFamily="66" charset="0"/>
              </a:rPr>
              <a:t>simulations</a:t>
            </a:r>
            <a:endParaRPr lang="en-US" sz="2000" b="0" dirty="0">
              <a:solidFill>
                <a:srgbClr val="000099"/>
              </a:solidFill>
              <a:latin typeface="Comic Sans MS" pitchFamily="66" charset="0"/>
            </a:endParaRPr>
          </a:p>
        </p:txBody>
      </p:sp>
      <p:pic>
        <p:nvPicPr>
          <p:cNvPr id="68612" name="Picture 4" descr="θ"/>
          <p:cNvPicPr>
            <a:picLocks noChangeAspect="1" noChangeArrowheads="1"/>
          </p:cNvPicPr>
          <p:nvPr/>
        </p:nvPicPr>
        <p:blipFill>
          <a:blip r:embed="rId4" cstate="print"/>
          <a:srcRect/>
          <a:stretch>
            <a:fillRect/>
          </a:stretch>
        </p:blipFill>
        <p:spPr bwMode="auto">
          <a:xfrm>
            <a:off x="10653713" y="-365125"/>
            <a:ext cx="57150" cy="114300"/>
          </a:xfrm>
          <a:prstGeom prst="rect">
            <a:avLst/>
          </a:prstGeom>
          <a:noFill/>
          <a:ln w="9525">
            <a:noFill/>
            <a:miter lim="800000"/>
            <a:headEnd/>
            <a:tailEnd/>
          </a:ln>
        </p:spPr>
      </p:pic>
    </p:spTree>
    <p:extLst>
      <p:ext uri="{BB962C8B-B14F-4D97-AF65-F5344CB8AC3E}">
        <p14:creationId xmlns:p14="http://schemas.microsoft.com/office/powerpoint/2010/main" val="866592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2" r="4187" b="40742"/>
          <a:stretch/>
        </p:blipFill>
        <p:spPr>
          <a:xfrm>
            <a:off x="152400" y="2667000"/>
            <a:ext cx="4572000" cy="3657600"/>
          </a:xfrm>
          <a:prstGeom prst="rect">
            <a:avLst/>
          </a:prstGeom>
        </p:spPr>
      </p:pic>
      <p:sp>
        <p:nvSpPr>
          <p:cNvPr id="80900" name="TextBox 2"/>
          <p:cNvSpPr txBox="1">
            <a:spLocks noChangeArrowheads="1"/>
          </p:cNvSpPr>
          <p:nvPr/>
        </p:nvSpPr>
        <p:spPr bwMode="auto">
          <a:xfrm>
            <a:off x="365125" y="152400"/>
            <a:ext cx="8458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sz="2000" b="0" dirty="0" smtClean="0">
                <a:solidFill>
                  <a:srgbClr val="000099"/>
                </a:solidFill>
                <a:latin typeface="Comic Sans MS" pitchFamily="66" charset="0"/>
              </a:rPr>
              <a:t>Warmer air temperatures (2050 and idealized cases) reduce the MCDW that gets to the shelf and upper shelf waters, but these are balanced out by changes in the winds by 2100.  </a:t>
            </a:r>
          </a:p>
          <a:p>
            <a:pPr eaLnBrk="1" hangingPunct="1"/>
            <a:endParaRPr lang="en-US" sz="2000" b="0" dirty="0">
              <a:solidFill>
                <a:srgbClr val="000099"/>
              </a:solidFill>
              <a:latin typeface="Comic Sans MS" pitchFamily="66" charset="0"/>
            </a:endParaRPr>
          </a:p>
          <a:p>
            <a:pPr eaLnBrk="1" hangingPunct="1"/>
            <a:r>
              <a:rPr lang="en-US" sz="2000" b="0" dirty="0" smtClean="0">
                <a:solidFill>
                  <a:srgbClr val="000099"/>
                </a:solidFill>
                <a:latin typeface="Comic Sans MS" pitchFamily="66" charset="0"/>
              </a:rPr>
              <a:t>Fresher waters slightly lower MCDW transport but have a bigger reduction on vertical mixing of MCDW into the upper water column.</a:t>
            </a:r>
          </a:p>
          <a:p>
            <a:pPr eaLnBrk="1" hangingPunct="1"/>
            <a:r>
              <a:rPr lang="en-US" sz="2000" b="0" dirty="0" smtClean="0">
                <a:solidFill>
                  <a:srgbClr val="000099"/>
                </a:solidFill>
                <a:latin typeface="Comic Sans MS" pitchFamily="66" charset="0"/>
              </a:rPr>
              <a:t>  </a:t>
            </a:r>
          </a:p>
          <a:p>
            <a:pPr eaLnBrk="1" hangingPunct="1"/>
            <a:r>
              <a:rPr lang="en-US" sz="2000" b="0" dirty="0" smtClean="0">
                <a:solidFill>
                  <a:srgbClr val="000099"/>
                </a:solidFill>
                <a:latin typeface="Comic Sans MS" pitchFamily="66" charset="0"/>
              </a:rPr>
              <a:t>Fresher waters also significantly reduce the creation and export of dense </a:t>
            </a:r>
            <a:r>
              <a:rPr lang="en-US" sz="2000" b="0" dirty="0">
                <a:solidFill>
                  <a:srgbClr val="000099"/>
                </a:solidFill>
                <a:latin typeface="Comic Sans MS" pitchFamily="66" charset="0"/>
              </a:rPr>
              <a:t>water from the </a:t>
            </a:r>
            <a:r>
              <a:rPr lang="en-US" sz="2000" b="0" dirty="0" smtClean="0">
                <a:solidFill>
                  <a:srgbClr val="000099"/>
                </a:solidFill>
                <a:latin typeface="Comic Sans MS" pitchFamily="66" charset="0"/>
              </a:rPr>
              <a:t>shelf.</a:t>
            </a:r>
          </a:p>
        </p:txBody>
      </p:sp>
      <p:pic>
        <p:nvPicPr>
          <p:cNvPr id="80901" name="Picture 4" descr="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53713" y="-365125"/>
            <a:ext cx="5715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1" r="4144" b="40742"/>
          <a:stretch/>
        </p:blipFill>
        <p:spPr>
          <a:xfrm>
            <a:off x="4343400" y="2667000"/>
            <a:ext cx="4572000" cy="3657600"/>
          </a:xfrm>
          <a:prstGeom prst="rect">
            <a:avLst/>
          </a:prstGeom>
        </p:spPr>
      </p:pic>
    </p:spTree>
    <p:extLst>
      <p:ext uri="{BB962C8B-B14F-4D97-AF65-F5344CB8AC3E}">
        <p14:creationId xmlns:p14="http://schemas.microsoft.com/office/powerpoint/2010/main" val="657557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0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1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4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8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0000"/>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cean">
  <a:themeElements>
    <a:clrScheme name="">
      <a:dk1>
        <a:srgbClr val="000000"/>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0000CC"/>
        </a:dk2>
        <a:lt2>
          <a:srgbClr val="FFFFFF"/>
        </a:lt2>
        <a:accent1>
          <a:srgbClr val="33CCCC"/>
        </a:accent1>
        <a:accent2>
          <a:srgbClr val="00C600"/>
        </a:accent2>
        <a:accent3>
          <a:srgbClr val="AAAAE2"/>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000066"/>
        </a:dk2>
        <a:lt2>
          <a:srgbClr val="FFFFFF"/>
        </a:lt2>
        <a:accent1>
          <a:srgbClr val="33CCCC"/>
        </a:accent1>
        <a:accent2>
          <a:srgbClr val="00C600"/>
        </a:accent2>
        <a:accent3>
          <a:srgbClr val="AAAAB8"/>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1">
        <a:dk1>
          <a:srgbClr val="010199"/>
        </a:dk1>
        <a:lt1>
          <a:srgbClr val="FFFFFF"/>
        </a:lt1>
        <a:dk2>
          <a:srgbClr val="0000FF"/>
        </a:dk2>
        <a:lt2>
          <a:srgbClr val="FFFFFF"/>
        </a:lt2>
        <a:accent1>
          <a:srgbClr val="33CCCC"/>
        </a:accent1>
        <a:accent2>
          <a:srgbClr val="00C600"/>
        </a:accent2>
        <a:accent3>
          <a:srgbClr val="AAA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2">
        <a:dk1>
          <a:srgbClr val="010199"/>
        </a:dk1>
        <a:lt1>
          <a:srgbClr val="FFFFFF"/>
        </a:lt1>
        <a:dk2>
          <a:srgbClr val="00007A"/>
        </a:dk2>
        <a:lt2>
          <a:srgbClr val="FFFFFF"/>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3">
        <a:dk1>
          <a:srgbClr val="010199"/>
        </a:dk1>
        <a:lt1>
          <a:srgbClr val="FFFFFF"/>
        </a:lt1>
        <a:dk2>
          <a:srgbClr val="000061"/>
        </a:dk2>
        <a:lt2>
          <a:srgbClr val="FFFFFF"/>
        </a:lt2>
        <a:accent1>
          <a:srgbClr val="33CCCC"/>
        </a:accent1>
        <a:accent2>
          <a:srgbClr val="00C600"/>
        </a:accent2>
        <a:accent3>
          <a:srgbClr val="AAAAB7"/>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4">
        <a:dk1>
          <a:srgbClr val="010199"/>
        </a:dk1>
        <a:lt1>
          <a:srgbClr val="FFFFFF"/>
        </a:lt1>
        <a:dk2>
          <a:srgbClr val="00001E"/>
        </a:dk2>
        <a:lt2>
          <a:srgbClr val="FFFFFF"/>
        </a:lt2>
        <a:accent1>
          <a:srgbClr val="33CCCC"/>
        </a:accent1>
        <a:accent2>
          <a:srgbClr val="00C600"/>
        </a:accent2>
        <a:accent3>
          <a:srgbClr val="AAAAAB"/>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5">
        <a:dk1>
          <a:srgbClr val="010199"/>
        </a:dk1>
        <a:lt1>
          <a:srgbClr val="FFFFFF"/>
        </a:lt1>
        <a:dk2>
          <a:srgbClr val="00007A"/>
        </a:dk2>
        <a:lt2>
          <a:srgbClr val="FF33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6">
        <a:dk1>
          <a:srgbClr val="010199"/>
        </a:dk1>
        <a:lt1>
          <a:srgbClr val="FFFFFF"/>
        </a:lt1>
        <a:dk2>
          <a:srgbClr val="00007A"/>
        </a:dk2>
        <a:lt2>
          <a:srgbClr val="FFCC00"/>
        </a:lt2>
        <a:accent1>
          <a:srgbClr val="33CCCC"/>
        </a:accent1>
        <a:accent2>
          <a:srgbClr val="00C600"/>
        </a:accent2>
        <a:accent3>
          <a:srgbClr val="AAAABE"/>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19258</TotalTime>
  <Words>1082</Words>
  <Application>Microsoft Office PowerPoint</Application>
  <PresentationFormat>On-screen Show (4:3)</PresentationFormat>
  <Paragraphs>152</Paragraphs>
  <Slides>25</Slides>
  <Notes>25</Notes>
  <HiddenSlides>0</HiddenSlides>
  <MMClips>0</MMClips>
  <ScaleCrop>false</ScaleCrop>
  <HeadingPairs>
    <vt:vector size="6" baseType="variant">
      <vt:variant>
        <vt:lpstr>Fonts Used</vt:lpstr>
      </vt:variant>
      <vt:variant>
        <vt:i4>8</vt:i4>
      </vt:variant>
      <vt:variant>
        <vt:lpstr>Theme</vt:lpstr>
      </vt:variant>
      <vt:variant>
        <vt:i4>15</vt:i4>
      </vt:variant>
      <vt:variant>
        <vt:lpstr>Slide Titles</vt:lpstr>
      </vt:variant>
      <vt:variant>
        <vt:i4>25</vt:i4>
      </vt:variant>
    </vt:vector>
  </HeadingPairs>
  <TitlesOfParts>
    <vt:vector size="48" baseType="lpstr">
      <vt:lpstr>Arial</vt:lpstr>
      <vt:lpstr>Wingdings</vt:lpstr>
      <vt:lpstr>Times New Roman</vt:lpstr>
      <vt:lpstr>Geneva</vt:lpstr>
      <vt:lpstr>Tahoma</vt:lpstr>
      <vt:lpstr>Comic Sans MS</vt:lpstr>
      <vt:lpstr>Batang</vt:lpstr>
      <vt:lpstr>MS PGothic</vt:lpstr>
      <vt:lpstr>Ocean</vt:lpstr>
      <vt:lpstr>4_Ocean</vt:lpstr>
      <vt:lpstr>1_Default Design</vt:lpstr>
      <vt:lpstr>14_Ocean</vt:lpstr>
      <vt:lpstr>28_Ocean</vt:lpstr>
      <vt:lpstr>7_Ocean</vt:lpstr>
      <vt:lpstr>9_Ocean</vt:lpstr>
      <vt:lpstr>1_Ocean</vt:lpstr>
      <vt:lpstr>8_Ocean</vt:lpstr>
      <vt:lpstr>10_Ocean</vt:lpstr>
      <vt:lpstr>6_Ocean</vt:lpstr>
      <vt:lpstr>19_Ocean</vt:lpstr>
      <vt:lpstr>20_Ocean</vt:lpstr>
      <vt:lpstr>21_Ocean</vt:lpstr>
      <vt:lpstr>2_Ocean</vt:lpstr>
      <vt:lpstr>Sensitivity of Water Masses in the Ross Sea to Changes in Winds and Atmospheric Temperatures</vt:lpstr>
      <vt:lpstr>Introduction</vt:lpstr>
      <vt:lpstr>Ross Sea Model</vt:lpstr>
      <vt:lpstr>PowerPoint Presentation</vt:lpstr>
      <vt:lpstr>Idealized Forcing Simulations</vt:lpstr>
      <vt:lpstr>PowerPoint Presentation</vt:lpstr>
      <vt:lpstr>AR4 Forcing Simulations</vt:lpstr>
      <vt:lpstr>PowerPoint Presentation</vt:lpstr>
      <vt:lpstr>PowerPoint Presentation</vt:lpstr>
      <vt:lpstr>PowerPoint Presentation</vt:lpstr>
      <vt:lpstr>Conclusions</vt:lpstr>
      <vt:lpstr>Acknowledgements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ccpo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Dinniman</dc:creator>
  <cp:lastModifiedBy>Michael Dinniman</cp:lastModifiedBy>
  <cp:revision>1099</cp:revision>
  <cp:lastPrinted>1601-01-01T00:00:00Z</cp:lastPrinted>
  <dcterms:created xsi:type="dcterms:W3CDTF">2003-06-09T18:18:33Z</dcterms:created>
  <dcterms:modified xsi:type="dcterms:W3CDTF">2013-06-08T18:44:34Z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