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0" r:id="rId1"/>
    <p:sldMasterId id="2147491533" r:id="rId2"/>
    <p:sldMasterId id="2147493031" r:id="rId3"/>
    <p:sldMasterId id="2147493043" r:id="rId4"/>
    <p:sldMasterId id="2147493067" r:id="rId5"/>
    <p:sldMasterId id="2147493163" r:id="rId6"/>
    <p:sldMasterId id="2147493295" r:id="rId7"/>
    <p:sldMasterId id="2147493355" r:id="rId8"/>
    <p:sldMasterId id="2147493367" r:id="rId9"/>
    <p:sldMasterId id="2147493379" r:id="rId10"/>
    <p:sldMasterId id="2147493391" r:id="rId11"/>
    <p:sldMasterId id="2147493403" r:id="rId12"/>
    <p:sldMasterId id="2147493427" r:id="rId13"/>
    <p:sldMasterId id="2147493439" r:id="rId14"/>
    <p:sldMasterId id="2147493451" r:id="rId15"/>
    <p:sldMasterId id="2147493463" r:id="rId16"/>
    <p:sldMasterId id="2147493475" r:id="rId17"/>
  </p:sldMasterIdLst>
  <p:notesMasterIdLst>
    <p:notesMasterId r:id="rId49"/>
  </p:notesMasterIdLst>
  <p:handoutMasterIdLst>
    <p:handoutMasterId r:id="rId50"/>
  </p:handoutMasterIdLst>
  <p:sldIdLst>
    <p:sldId id="256" r:id="rId18"/>
    <p:sldId id="729" r:id="rId19"/>
    <p:sldId id="703" r:id="rId20"/>
    <p:sldId id="728" r:id="rId21"/>
    <p:sldId id="727" r:id="rId22"/>
    <p:sldId id="765" r:id="rId23"/>
    <p:sldId id="751" r:id="rId24"/>
    <p:sldId id="763" r:id="rId25"/>
    <p:sldId id="767" r:id="rId26"/>
    <p:sldId id="764" r:id="rId27"/>
    <p:sldId id="766" r:id="rId28"/>
    <p:sldId id="743" r:id="rId29"/>
    <p:sldId id="747" r:id="rId30"/>
    <p:sldId id="754" r:id="rId31"/>
    <p:sldId id="755" r:id="rId32"/>
    <p:sldId id="756" r:id="rId33"/>
    <p:sldId id="757" r:id="rId34"/>
    <p:sldId id="758" r:id="rId35"/>
    <p:sldId id="760" r:id="rId36"/>
    <p:sldId id="761" r:id="rId37"/>
    <p:sldId id="749" r:id="rId38"/>
    <p:sldId id="762" r:id="rId39"/>
    <p:sldId id="750" r:id="rId40"/>
    <p:sldId id="768" r:id="rId41"/>
    <p:sldId id="687" r:id="rId42"/>
    <p:sldId id="736" r:id="rId43"/>
    <p:sldId id="712" r:id="rId44"/>
    <p:sldId id="738" r:id="rId45"/>
    <p:sldId id="674" r:id="rId46"/>
    <p:sldId id="706" r:id="rId47"/>
    <p:sldId id="737" r:id="rId48"/>
  </p:sldIdLst>
  <p:sldSz cx="9144000" cy="6858000" type="screen4x3"/>
  <p:notesSz cx="6934200" cy="9232900"/>
  <p:embeddedFontLst>
    <p:embeddedFont>
      <p:font typeface="Tahoma" pitchFamily="34" charset="0"/>
      <p:regular r:id="rId51"/>
      <p:bold r:id="rId52"/>
    </p:embeddedFont>
    <p:embeddedFont>
      <p:font typeface="Comic Sans MS" pitchFamily="66" charset="0"/>
      <p:regular r:id="rId53"/>
      <p:bold r:id="rId54"/>
    </p:embeddedFont>
    <p:embeddedFont>
      <p:font typeface="MS PGothic" pitchFamily="34" charset="-128"/>
      <p:regular r:id="rId55"/>
    </p:embeddedFont>
  </p:embeddedFontLst>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51F2"/>
    <a:srgbClr val="FF9933"/>
    <a:srgbClr val="FFFF00"/>
    <a:srgbClr val="66FFFF"/>
    <a:srgbClr val="FFCC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92299" autoAdjust="0"/>
  </p:normalViewPr>
  <p:slideViewPr>
    <p:cSldViewPr showGuides="1">
      <p:cViewPr varScale="1">
        <p:scale>
          <a:sx n="68" d="100"/>
          <a:sy n="68"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52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defTabSz="884762">
              <a:defRPr sz="1200" b="0">
                <a:latin typeface="Arial" charset="0"/>
              </a:defRPr>
            </a:lvl1pPr>
          </a:lstStyle>
          <a:p>
            <a:pPr>
              <a:defRPr/>
            </a:pPr>
            <a:endParaRPr lang="en-US"/>
          </a:p>
        </p:txBody>
      </p:sp>
      <p:sp>
        <p:nvSpPr>
          <p:cNvPr id="61952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algn="r" defTabSz="884762">
              <a:defRPr sz="1200" b="0">
                <a:latin typeface="Arial" charset="0"/>
              </a:defRPr>
            </a:lvl1pPr>
          </a:lstStyle>
          <a:p>
            <a:pPr>
              <a:defRPr/>
            </a:pPr>
            <a:endParaRPr lang="en-US"/>
          </a:p>
        </p:txBody>
      </p:sp>
      <p:sp>
        <p:nvSpPr>
          <p:cNvPr id="619524"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defTabSz="884762">
              <a:defRPr sz="1200" b="0">
                <a:latin typeface="Arial" charset="0"/>
              </a:defRPr>
            </a:lvl1pPr>
          </a:lstStyle>
          <a:p>
            <a:pPr>
              <a:defRPr/>
            </a:pPr>
            <a:endParaRPr lang="en-US"/>
          </a:p>
        </p:txBody>
      </p:sp>
      <p:sp>
        <p:nvSpPr>
          <p:cNvPr id="619525"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algn="r" defTabSz="884762">
              <a:defRPr sz="1200" b="0">
                <a:latin typeface="Arial" charset="0"/>
              </a:defRPr>
            </a:lvl1pPr>
          </a:lstStyle>
          <a:p>
            <a:pPr>
              <a:defRPr/>
            </a:pPr>
            <a:fld id="{C8BC0A69-15CE-42C8-87AC-60ED1C78E71F}" type="slidenum">
              <a:rPr lang="en-US"/>
              <a:pPr>
                <a:defRPr/>
              </a:pPr>
              <a:t>‹#›</a:t>
            </a:fld>
            <a:endParaRPr lang="en-US"/>
          </a:p>
        </p:txBody>
      </p:sp>
    </p:spTree>
    <p:extLst>
      <p:ext uri="{BB962C8B-B14F-4D97-AF65-F5344CB8AC3E}">
        <p14:creationId xmlns:p14="http://schemas.microsoft.com/office/powerpoint/2010/main" xmlns="" val="1127618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defTabSz="924402">
              <a:defRPr sz="1300" b="0">
                <a:latin typeface="Arial" charset="0"/>
              </a:defRPr>
            </a:lvl1pPr>
          </a:lstStyle>
          <a:p>
            <a:pPr>
              <a:defRPr/>
            </a:pPr>
            <a:endParaRPr lang="en-US"/>
          </a:p>
        </p:txBody>
      </p:sp>
      <p:sp>
        <p:nvSpPr>
          <p:cNvPr id="57037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algn="r" defTabSz="924402">
              <a:defRPr sz="1300" b="0">
                <a:latin typeface="Arial" charset="0"/>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570373"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0374"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defTabSz="924402">
              <a:defRPr sz="1300" b="0">
                <a:latin typeface="Arial" charset="0"/>
              </a:defRPr>
            </a:lvl1pPr>
          </a:lstStyle>
          <a:p>
            <a:pPr>
              <a:defRPr/>
            </a:pPr>
            <a:endParaRPr lang="en-US"/>
          </a:p>
        </p:txBody>
      </p:sp>
      <p:sp>
        <p:nvSpPr>
          <p:cNvPr id="57037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algn="r" defTabSz="924402">
              <a:defRPr sz="1300" b="0">
                <a:latin typeface="Arial" charset="0"/>
              </a:defRPr>
            </a:lvl1pPr>
          </a:lstStyle>
          <a:p>
            <a:pPr>
              <a:defRPr/>
            </a:pPr>
            <a:fld id="{7D2F9273-08AB-4BE8-8273-8EE697C8F915}" type="slidenum">
              <a:rPr lang="en-US"/>
              <a:pPr>
                <a:defRPr/>
              </a:pPr>
              <a:t>‹#›</a:t>
            </a:fld>
            <a:endParaRPr lang="en-US"/>
          </a:p>
        </p:txBody>
      </p:sp>
    </p:spTree>
    <p:extLst>
      <p:ext uri="{BB962C8B-B14F-4D97-AF65-F5344CB8AC3E}">
        <p14:creationId xmlns:p14="http://schemas.microsoft.com/office/powerpoint/2010/main" xmlns="" val="2619519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23925"/>
            <a:fld id="{AB5AD1ED-D410-4C40-AD67-4106E7226481}" type="slidenum">
              <a:rPr lang="en-US" smtClean="0"/>
              <a:pPr defTabSz="923925"/>
              <a:t>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3925"/>
            <a:fld id="{98A2C49A-6F07-470B-B735-A3451AC76DBD}" type="slidenum">
              <a:rPr lang="en-US">
                <a:solidFill>
                  <a:srgbClr val="000000"/>
                </a:solidFill>
              </a:rPr>
              <a:pPr defTabSz="923925"/>
              <a:t>10</a:t>
            </a:fld>
            <a:endParaRPr lang="en-US">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Worried about effect of initial </a:t>
            </a:r>
            <a:r>
              <a:rPr lang="en-US" dirty="0" err="1" smtClean="0"/>
              <a:t>condtions</a:t>
            </a:r>
            <a:r>
              <a:rPr lang="en-US" dirty="0" smtClean="0"/>
              <a:t> =&gt; seems to be OK </a:t>
            </a:r>
            <a:r>
              <a:rPr lang="en-US" dirty="0" err="1" smtClean="0"/>
              <a:t>wrt</a:t>
            </a:r>
            <a:r>
              <a:rPr lang="en-US" dirty="0" smtClean="0"/>
              <a:t> simulated</a:t>
            </a:r>
            <a:r>
              <a:rPr lang="en-US" baseline="0" dirty="0" smtClean="0"/>
              <a:t> sea-ice.  </a:t>
            </a:r>
            <a:r>
              <a:rPr lang="en-US" dirty="0" smtClean="0"/>
              <a:t>Integrated ice concentration times area.  Model has</a:t>
            </a:r>
            <a:r>
              <a:rPr lang="en-US" baseline="0" dirty="0" smtClean="0"/>
              <a:t> a little too much ice at maximum extent (extent is the same, model just has slightly higher ice concentrations in the pack ice vs. SSMIS) and the initial melt is a little too slow.  Does a good job w/ interannual differences in the ice area minima.</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11</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Modeled ice edge</a:t>
            </a:r>
            <a:r>
              <a:rPr lang="en-US" baseline="0" dirty="0" smtClean="0"/>
              <a:t> is sharper, but some of that is from interpolating the 25-km ice to the model grid.  Too much ice in NE, but RSP looks pretty good.</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12</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13</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North on left.  One day averages and no</a:t>
            </a:r>
            <a:r>
              <a:rPr lang="en-US" baseline="0" dirty="0" smtClean="0"/>
              <a:t> tides. Model is a bit too warm and salty at depth in this area.  The warm “bubble” at 200m around 50km is from a small tendril of MCDW that, in the model, has </a:t>
            </a:r>
            <a:r>
              <a:rPr lang="en-US" baseline="0" dirty="0" err="1" smtClean="0"/>
              <a:t>advected</a:t>
            </a:r>
            <a:r>
              <a:rPr lang="en-US" baseline="0" dirty="0" smtClean="0"/>
              <a:t> around to the south side of Ross Bank and isn’t there very long (a couple of days).  Remember that the </a:t>
            </a:r>
            <a:r>
              <a:rPr lang="en-US" baseline="0" dirty="0" err="1" smtClean="0"/>
              <a:t>obs</a:t>
            </a:r>
            <a:r>
              <a:rPr lang="en-US" baseline="0" dirty="0" smtClean="0"/>
              <a:t> are snapshots (w/ strong tidal variability) and the model data are daily averages.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14</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North on left.  The model seems to do a good job with at least the upper waters in the area (doesn’t really</a:t>
            </a:r>
            <a:r>
              <a:rPr lang="en-US" baseline="0" dirty="0" smtClean="0"/>
              <a:t> get doming, but does get fresher surface water in the south)</a:t>
            </a:r>
            <a:r>
              <a:rPr lang="en-US" dirty="0" smtClean="0"/>
              <a:t>.</a:t>
            </a:r>
            <a:r>
              <a:rPr lang="en-US" baseline="0" dirty="0" smtClean="0"/>
              <a:t>  Again, snapshots (in a strongly tidal region vs. daily average).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15</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West on the left (looking</a:t>
            </a:r>
            <a:r>
              <a:rPr lang="en-US" baseline="0" dirty="0" smtClean="0"/>
              <a:t> north). The E/W model section also shows that the model is too warm and salty at depth, but the general structure looks reasonable. The warm “bubble” in the model around 70km (east side) is from a tendril of MCDW </a:t>
            </a:r>
            <a:r>
              <a:rPr lang="en-US" baseline="0" dirty="0" err="1" smtClean="0"/>
              <a:t>advecting</a:t>
            </a:r>
            <a:r>
              <a:rPr lang="en-US" baseline="0" dirty="0" smtClean="0"/>
              <a:t> up the east side of Ross Bank.  This is connected to the bubble on the south side as the flow is going CCW around the bank.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16</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West on the left (looking north). Again, the model does a better job in the upper waters (including the fresher surface waters in the east at ~70-85km which becomes important later).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17</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The model comparison with the </a:t>
            </a:r>
            <a:r>
              <a:rPr lang="en-US" dirty="0" err="1" smtClean="0"/>
              <a:t>SeaHorse</a:t>
            </a:r>
            <a:r>
              <a:rPr lang="en-US" dirty="0" smtClean="0"/>
              <a:t> mooring obviously (since the model has no tides and the results are 1 day averaged fields) isn’t going to show all the temporal variability that was observed.  However, the model did show the observed overall trend of cooling, freshening and deepening of the mixed layer.  1-d</a:t>
            </a:r>
            <a:r>
              <a:rPr lang="en-US" baseline="0" dirty="0" smtClean="0"/>
              <a:t> response to increased winds would deepen and warm the mixed layer, but where did the freshening come from?</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18</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West on the left (looking north-east).</a:t>
            </a:r>
            <a:r>
              <a:rPr lang="en-US" baseline="0" dirty="0" smtClean="0"/>
              <a:t>  In general, deepening and cooling of the mixed layer.  Surface salinity increased in the west but decreased in the east.</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19</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West on the left (looking north-east).</a:t>
            </a:r>
            <a:r>
              <a:rPr lang="en-US" baseline="0" dirty="0" smtClean="0"/>
              <a:t>  The model also shows deepening and cooling of the mixed layer, although not to the extent of the observations.  Missing mixing energy (tides?).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23925"/>
            <a:fld id="{A086194A-6EF9-4C5F-AF69-5F3E3DFDC10E}" type="slidenum">
              <a:rPr lang="en-US" smtClean="0">
                <a:solidFill>
                  <a:srgbClr val="000000"/>
                </a:solidFill>
              </a:rPr>
              <a:pPr defTabSz="923925"/>
              <a:t>2</a:t>
            </a:fld>
            <a:endParaRPr lang="en-US" smtClean="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20</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21</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22</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Surface</a:t>
            </a:r>
            <a:r>
              <a:rPr lang="en-US" baseline="0" dirty="0" smtClean="0"/>
              <a:t> salinity is, in general, greater by 1/25 (vertical mixing), but a gradient has been </a:t>
            </a:r>
            <a:r>
              <a:rPr lang="en-US" baseline="0" dirty="0" err="1" smtClean="0"/>
              <a:t>advected</a:t>
            </a:r>
            <a:r>
              <a:rPr lang="en-US" baseline="0" dirty="0" smtClean="0"/>
              <a:t> westward by the strong, wind induced, surface currents.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23</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24</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West on the left (looking north-east).</a:t>
            </a:r>
            <a:r>
              <a:rPr lang="en-US" baseline="0" dirty="0" smtClean="0"/>
              <a:t>  Don’t yet have a run to do an apples to apples comparison.  Deep salinity doesn’t change but deep temperature does =&gt; due to tides?</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1B9494B5-11ED-4924-85BD-9483A3C5EE42}" type="slidenum">
              <a:rPr lang="en-US" sz="1200" b="1" kern="1200">
                <a:solidFill>
                  <a:srgbClr val="000000"/>
                </a:solidFill>
                <a:latin typeface="Arial" charset="0"/>
                <a:ea typeface="+mn-ea"/>
                <a:cs typeface="+mn-cs"/>
              </a:rPr>
              <a:pPr algn="r" defTabSz="923925" rtl="0" fontAlgn="base">
                <a:spcBef>
                  <a:spcPct val="0"/>
                </a:spcBef>
                <a:spcAft>
                  <a:spcPct val="0"/>
                </a:spcAft>
              </a:pPr>
              <a:t>25</a:t>
            </a:fld>
            <a:endParaRPr lang="en-US" sz="1200" b="1" kern="1200">
              <a:solidFill>
                <a:srgbClr val="000000"/>
              </a:solidFill>
              <a:latin typeface="Arial" charset="0"/>
              <a:ea typeface="+mn-ea"/>
              <a:cs typeface="+mn-cs"/>
            </a:endParaRPr>
          </a:p>
        </p:txBody>
      </p:sp>
      <p:sp>
        <p:nvSpPr>
          <p:cNvPr id="78851" name="Rectangle 2"/>
          <p:cNvSpPr>
            <a:spLocks noGrp="1" noRot="1" noChangeAspect="1" noChangeArrowheads="1" noTextEdit="1"/>
          </p:cNvSpPr>
          <p:nvPr>
            <p:ph type="sldImg"/>
          </p:nvPr>
        </p:nvSpPr>
        <p:spPr>
          <a:xfrm>
            <a:off x="1160463" y="692150"/>
            <a:ext cx="4616450" cy="3462338"/>
          </a:xfrm>
          <a:ln/>
        </p:spPr>
      </p:sp>
      <p:sp>
        <p:nvSpPr>
          <p:cNvPr id="78852" name="Rectangle 3"/>
          <p:cNvSpPr>
            <a:spLocks noGrp="1" noChangeArrowheads="1"/>
          </p:cNvSpPr>
          <p:nvPr>
            <p:ph type="body" idx="1"/>
          </p:nvPr>
        </p:nvSpPr>
        <p:spPr>
          <a:noFill/>
          <a:ln/>
        </p:spPr>
        <p:txBody>
          <a:bodyPr/>
          <a:lstStyle/>
          <a:p>
            <a:endParaRPr lang="en-US"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2B9200A8-BF93-476E-BD85-96DE8443FFDD}" type="slidenum">
              <a:rPr lang="en-US" sz="1200">
                <a:solidFill>
                  <a:srgbClr val="000000"/>
                </a:solidFill>
              </a:rPr>
              <a:pPr eaLnBrk="1" hangingPunct="1"/>
              <a:t>26</a:t>
            </a:fld>
            <a:endParaRPr lang="en-US" sz="1200">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27</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45215106-05C1-4409-902B-6A7230E2D560}" type="slidenum">
              <a:rPr lang="en-US" sz="1200">
                <a:solidFill>
                  <a:srgbClr val="000000"/>
                </a:solidFill>
              </a:rPr>
              <a:pPr eaLnBrk="1" hangingPunct="1"/>
              <a:t>28</a:t>
            </a:fld>
            <a:endParaRPr lang="en-US" sz="1200">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891B5050-5642-4532-8FF8-B72532D44ADA}" type="slidenum">
              <a:rPr lang="en-US" sz="1200" b="1" kern="1200">
                <a:solidFill>
                  <a:srgbClr val="FF0000"/>
                </a:solidFill>
                <a:latin typeface="Arial" charset="0"/>
                <a:ea typeface="+mn-ea"/>
                <a:cs typeface="+mn-cs"/>
              </a:rPr>
              <a:pPr algn="r" defTabSz="923925" rtl="0" fontAlgn="base">
                <a:spcBef>
                  <a:spcPct val="0"/>
                </a:spcBef>
                <a:spcAft>
                  <a:spcPct val="0"/>
                </a:spcAft>
              </a:pPr>
              <a:t>29</a:t>
            </a:fld>
            <a:endParaRPr lang="en-US" sz="1200" b="1" kern="1200">
              <a:solidFill>
                <a:srgbClr val="FF0000"/>
              </a:solidFill>
              <a:latin typeface="Arial"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33A0C609-4865-4966-819D-A9A251BE222E}" type="slidenum">
              <a:rPr lang="en-US" sz="1200">
                <a:solidFill>
                  <a:srgbClr val="FF0000"/>
                </a:solidFill>
              </a:rPr>
              <a:pPr eaLnBrk="1" hangingPunct="1"/>
              <a:t>3</a:t>
            </a:fld>
            <a:endParaRPr lang="en-US" sz="1200">
              <a:solidFill>
                <a:srgbClr val="FF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cs typeface="Arial" charset="0"/>
              </a:rPr>
              <a:t>ROMS: Regional Ocean Modeling System: hydrostatic finite difference OGCM with a terrain following vertical coordinate.</a:t>
            </a:r>
            <a:r>
              <a:rPr lang="en-US" dirty="0" smtClean="0"/>
              <a:t>  BEDMAP (ice thickness and </a:t>
            </a:r>
            <a:r>
              <a:rPr lang="en-US" dirty="0" err="1" smtClean="0"/>
              <a:t>subglacial</a:t>
            </a:r>
            <a:r>
              <a:rPr lang="en-US" dirty="0" smtClean="0"/>
              <a:t> </a:t>
            </a:r>
            <a:r>
              <a:rPr lang="en-US" dirty="0" err="1" smtClean="0"/>
              <a:t>topo</a:t>
            </a:r>
            <a:r>
              <a:rPr lang="en-US" dirty="0" smtClean="0"/>
              <a:t> model of the Ant.).  </a:t>
            </a:r>
            <a:r>
              <a:rPr lang="en-US" baseline="0" dirty="0" smtClean="0"/>
              <a:t>Note that 5km isn’t really eddy resolving over the shelf.  Stefanie to talk about our future plans </a:t>
            </a:r>
            <a:r>
              <a:rPr lang="en-US" baseline="0" dirty="0" err="1" smtClean="0"/>
              <a:t>wrt</a:t>
            </a:r>
            <a:r>
              <a:rPr lang="en-US" baseline="0" dirty="0" smtClean="0"/>
              <a:t> grid resolution.</a:t>
            </a:r>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76EBA328-19EA-4544-BCEA-5515CF9CCA4F}" type="slidenum">
              <a:rPr lang="en-US" sz="1200">
                <a:solidFill>
                  <a:srgbClr val="FF0000"/>
                </a:solidFill>
              </a:rPr>
              <a:pPr eaLnBrk="1" hangingPunct="1"/>
              <a:t>30</a:t>
            </a:fld>
            <a:endParaRPr lang="en-US" sz="1200">
              <a:solidFill>
                <a:srgbClr val="FF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No flexural rigidity assumption is fine except w/i a few km of the coast.  Assumes viscous sub-layer is at freezing.  Can have fancy physics in the transfer coeffs.  Three eqns. can be solved simultaneously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a:solidFill>
                  <a:srgbClr val="000000"/>
                </a:solidFill>
              </a:rPr>
              <a:pPr defTabSz="923925"/>
              <a:t>31</a:t>
            </a:fld>
            <a:endParaRPr lang="en-US">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C160A194-DCE7-4E9B-A4D3-23EF011CB98D}" type="slidenum">
              <a:rPr lang="en-US" sz="1300" b="0">
                <a:solidFill>
                  <a:srgbClr val="000000"/>
                </a:solidFill>
              </a:rPr>
              <a:pPr eaLnBrk="1" hangingPunct="1"/>
              <a:t>4</a:t>
            </a:fld>
            <a:endParaRPr lang="en-US" sz="1300" b="0">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Shaded areas represent Ice Shelves.  Note that ACC is well north of this model domain and CDW comes around in the Ross Gyre and is a little cooler at the shelf break here compared to the WAP.  Mention that the CDW at the shelf break here is LCDW?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33A0C609-4865-4966-819D-A9A251BE222E}" type="slidenum">
              <a:rPr lang="en-US" sz="1200">
                <a:solidFill>
                  <a:srgbClr val="FF0000"/>
                </a:solidFill>
              </a:rPr>
              <a:pPr eaLnBrk="1" hangingPunct="1"/>
              <a:t>5</a:t>
            </a:fld>
            <a:endParaRPr lang="en-US" sz="1200">
              <a:solidFill>
                <a:srgbClr val="FF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cs typeface="Arial" charset="0"/>
              </a:rPr>
              <a:t>AMSR-E ice no longer available past October, 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6</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7</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Note delay of</a:t>
            </a:r>
            <a:r>
              <a:rPr lang="en-US" baseline="0" dirty="0" smtClean="0"/>
              <a:t> peak heating </a:t>
            </a:r>
            <a:r>
              <a:rPr lang="en-US" baseline="0" dirty="0" err="1" smtClean="0"/>
              <a:t>wrt</a:t>
            </a:r>
            <a:r>
              <a:rPr lang="en-US" baseline="0" dirty="0" smtClean="0"/>
              <a:t> surface waters in the area.</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8</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December to March</a:t>
            </a:r>
            <a:r>
              <a:rPr lang="en-US" baseline="0" dirty="0" smtClean="0"/>
              <a:t> model layer 20 temperature.  These drifters are January start, followed 120 days.  Can do drifter runs if anyone interested.</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33A0C609-4865-4966-819D-A9A251BE222E}" type="slidenum">
              <a:rPr lang="en-US" sz="1200">
                <a:solidFill>
                  <a:srgbClr val="FF0000"/>
                </a:solidFill>
              </a:rPr>
              <a:pPr eaLnBrk="1" hangingPunct="1"/>
              <a:t>9</a:t>
            </a:fld>
            <a:endParaRPr lang="en-US" sz="1200">
              <a:solidFill>
                <a:srgbClr val="FF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8AEE-2EC0-4DA1-90EE-4099FDEEABC4}" type="slidenum">
              <a:rPr lang="en-US"/>
              <a:pPr>
                <a:defRPr/>
              </a:pPr>
              <a:t>‹#›</a:t>
            </a:fld>
            <a:endParaRPr lang="en-US"/>
          </a:p>
        </p:txBody>
      </p:sp>
    </p:spTree>
    <p:extLst>
      <p:ext uri="{BB962C8B-B14F-4D97-AF65-F5344CB8AC3E}">
        <p14:creationId xmlns:p14="http://schemas.microsoft.com/office/powerpoint/2010/main" xmlns="" val="1177249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218739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144072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7768679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397313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58700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490011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85214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148813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075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46171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773760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493778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533425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50084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210505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78216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516101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2586754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9856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77408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0466946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0927444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192239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66653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065352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472743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181301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0714054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4544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E2CBC-18F9-4203-AC79-EB08048E0AB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91802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806952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010417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9548897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541670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787857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906594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960730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125370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732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A959E-7E37-49B1-B3CE-F431657F2425}"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9263389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303682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198184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671883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356554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29064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492100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805343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2180950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9349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3BAD9-4AC5-4D71-B03E-A21895F8270F}"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38043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6323162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80957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977368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254450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403042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377217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925259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569339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5009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F664A-389D-453D-A07F-1FDA91ABD519}"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938499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85005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8960614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3416663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075752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214024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315297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5682546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1324772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9920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9BC7CB-E094-4CF9-B098-CBF24069BE26}"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283174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283171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5108485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6093080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686323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020256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191360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66444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4464631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6693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3707B7-C2D5-4894-9E80-437485D79438}"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937081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1268585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576915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869001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481885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815690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315501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794289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7736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73319A-35F2-4ED8-93D4-74CA4F2F5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AE4B6-F8D8-4238-86CF-C021A479DEF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6718D-C59B-42F9-AA71-DB23255B6F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627BBF-4C46-4712-B2C8-53996112B10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30744-648B-40B2-8C02-395B54AA785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rtl="0" fontAlgn="base">
              <a:spcBef>
                <a:spcPct val="0"/>
              </a:spcBef>
              <a:spcAft>
                <a:spcPct val="0"/>
              </a:spcAft>
              <a:defRPr/>
            </a:pPr>
            <a:endParaRPr lang="en-US" sz="2400" b="1" kern="1200">
              <a:solidFill>
                <a:srgbClr val="FF0000"/>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EDBBA981-DC95-4767-9112-A0B680EC1DA1}"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08D7CBD-24C1-46DD-91C8-72E1E283F04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50DA357-0A96-443C-88F6-228F816A985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12AAACC-BED3-4A81-B448-37891F45527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F304E18-96E0-406C-A7B3-2B45CA709AD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C2EC3B8-3EB4-422B-861F-05880087708C}"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BAB418A-99FD-4E6B-8A75-902EDABBF9CC}"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5E90CE4-6FD7-4EA0-BA40-2F1F24280BD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C9BD40B-C7B4-4534-ACF2-7972F798B6B9}"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3BE30B-6CD7-4D6E-BAA0-D08AB41A35D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CABD02A-EC4E-4EB0-9D44-6411A1074AC6}"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fontAlgn="base">
              <a:spcBef>
                <a:spcPct val="0"/>
              </a:spcBef>
              <a:spcAft>
                <a:spcPct val="0"/>
              </a:spcAft>
              <a:defRPr/>
            </a:pPr>
            <a:endParaRPr lang="en-US" sz="2400" b="1" kern="1200">
              <a:solidFill>
                <a:srgbClr val="FFFFFF"/>
              </a:solidFill>
              <a:latin typeface="Arial" pitchFamily="34"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A66C17A9-507E-4F9D-B891-D4EF37F15C1E}"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1532FFE-1AD0-4D7F-B1B4-F003FA0790C2}"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8DE65F9-5D94-43F2-8533-53FAE35914C1}"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9EBE30D-702C-4925-8380-80E6D00AC5A1}"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3DCB793-8B06-43A3-95D2-2C3EB6920645}"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BF21AFA-EF5C-4730-95BB-4A5293B106EB}"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D635EBF-2B6C-4D7B-8C1C-DC540D205FD4}"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8B3C159-F455-4CA9-895C-6A6CA042F2E9}"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34597F5-7237-4B41-8259-9A56598D0ACC}"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5B35806-C9BE-4027-9CCB-B1A09541A7F1}"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0DBB5ED-C21F-4713-804A-B3D256E405E5}" type="slidenum">
              <a:rPr lang="en-US" sz="1400" kern="1200">
                <a:solidFill>
                  <a:srgbClr val="FFFFFF"/>
                </a:solidFill>
                <a:effectLst>
                  <a:outerShdw blurRad="38100" dist="38100" dir="2700000" algn="tl">
                    <a:srgbClr val="000000"/>
                  </a:outerShdw>
                </a:effectLst>
                <a:latin typeface="Arial" pitchFamily="34"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pitchFamily="34" charset="0"/>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a:defRPr/>
            </a:pPr>
            <a:endParaRPr lang="en-US">
              <a:solidFill>
                <a:srgbClr val="FF0000"/>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F194DD8F-8B36-48CC-8591-2FE529B744B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77080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A3E3F-CD8D-40ED-B53A-D6A95972FBCB}" type="slidenum">
              <a:rPr lang="en-US"/>
              <a:pPr>
                <a:defRPr/>
              </a:pPr>
              <a:t>‹#›</a:t>
            </a:fld>
            <a:endParaRPr lang="en-US"/>
          </a:p>
        </p:txBody>
      </p:sp>
    </p:spTree>
    <p:extLst>
      <p:ext uri="{BB962C8B-B14F-4D97-AF65-F5344CB8AC3E}">
        <p14:creationId xmlns:p14="http://schemas.microsoft.com/office/powerpoint/2010/main" xmlns="" val="1222108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21C18-2CAE-4E3D-B49D-C0C794055234}" type="slidenum">
              <a:rPr lang="en-US"/>
              <a:pPr>
                <a:defRPr/>
              </a:pPr>
              <a:t>‹#›</a:t>
            </a:fld>
            <a:endParaRPr lang="en-US"/>
          </a:p>
        </p:txBody>
      </p:sp>
    </p:spTree>
    <p:extLst>
      <p:ext uri="{BB962C8B-B14F-4D97-AF65-F5344CB8AC3E}">
        <p14:creationId xmlns:p14="http://schemas.microsoft.com/office/powerpoint/2010/main" xmlns="" val="3850000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CBB9ED-F0AA-411B-9367-3029325D9B14}" type="slidenum">
              <a:rPr lang="en-US"/>
              <a:pPr>
                <a:defRPr/>
              </a:pPr>
              <a:t>‹#›</a:t>
            </a:fld>
            <a:endParaRPr lang="en-US"/>
          </a:p>
        </p:txBody>
      </p:sp>
    </p:spTree>
    <p:extLst>
      <p:ext uri="{BB962C8B-B14F-4D97-AF65-F5344CB8AC3E}">
        <p14:creationId xmlns:p14="http://schemas.microsoft.com/office/powerpoint/2010/main" xmlns="" val="72738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C36325-4390-4CA9-B540-0073CD4E42BD}" type="slidenum">
              <a:rPr lang="en-US"/>
              <a:pPr>
                <a:defRPr/>
              </a:pPr>
              <a:t>‹#›</a:t>
            </a:fld>
            <a:endParaRPr lang="en-US"/>
          </a:p>
        </p:txBody>
      </p:sp>
    </p:spTree>
    <p:extLst>
      <p:ext uri="{BB962C8B-B14F-4D97-AF65-F5344CB8AC3E}">
        <p14:creationId xmlns:p14="http://schemas.microsoft.com/office/powerpoint/2010/main" xmlns="" val="100122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750559-DFAF-4475-A125-3EFE28F306C0}" type="slidenum">
              <a:rPr lang="en-US"/>
              <a:pPr>
                <a:defRPr/>
              </a:pPr>
              <a:t>‹#›</a:t>
            </a:fld>
            <a:endParaRPr lang="en-US"/>
          </a:p>
        </p:txBody>
      </p:sp>
    </p:spTree>
    <p:extLst>
      <p:ext uri="{BB962C8B-B14F-4D97-AF65-F5344CB8AC3E}">
        <p14:creationId xmlns:p14="http://schemas.microsoft.com/office/powerpoint/2010/main" xmlns="" val="2866892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B11640-DC80-4712-9AEC-5BAD93966F1C}" type="slidenum">
              <a:rPr lang="en-US"/>
              <a:pPr>
                <a:defRPr/>
              </a:pPr>
              <a:t>‹#›</a:t>
            </a:fld>
            <a:endParaRPr lang="en-US"/>
          </a:p>
        </p:txBody>
      </p:sp>
    </p:spTree>
    <p:extLst>
      <p:ext uri="{BB962C8B-B14F-4D97-AF65-F5344CB8AC3E}">
        <p14:creationId xmlns:p14="http://schemas.microsoft.com/office/powerpoint/2010/main" xmlns="" val="3462093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638D33-2DDD-4766-B42A-BA9F86E5D56C}" type="slidenum">
              <a:rPr lang="en-US"/>
              <a:pPr>
                <a:defRPr/>
              </a:pPr>
              <a:t>‹#›</a:t>
            </a:fld>
            <a:endParaRPr lang="en-US"/>
          </a:p>
        </p:txBody>
      </p:sp>
    </p:spTree>
    <p:extLst>
      <p:ext uri="{BB962C8B-B14F-4D97-AF65-F5344CB8AC3E}">
        <p14:creationId xmlns:p14="http://schemas.microsoft.com/office/powerpoint/2010/main" xmlns="" val="1479334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183CC5-2881-46C7-AD78-7E05BA05777E}" type="slidenum">
              <a:rPr lang="en-US"/>
              <a:pPr>
                <a:defRPr/>
              </a:pPr>
              <a:t>‹#›</a:t>
            </a:fld>
            <a:endParaRPr lang="en-US"/>
          </a:p>
        </p:txBody>
      </p:sp>
    </p:spTree>
    <p:extLst>
      <p:ext uri="{BB962C8B-B14F-4D97-AF65-F5344CB8AC3E}">
        <p14:creationId xmlns:p14="http://schemas.microsoft.com/office/powerpoint/2010/main" xmlns="" val="1086559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029BF-B743-40BB-AB4D-3FE4BD045322}" type="slidenum">
              <a:rPr lang="en-US"/>
              <a:pPr>
                <a:defRPr/>
              </a:pPr>
              <a:t>‹#›</a:t>
            </a:fld>
            <a:endParaRPr lang="en-US"/>
          </a:p>
        </p:txBody>
      </p:sp>
    </p:spTree>
    <p:extLst>
      <p:ext uri="{BB962C8B-B14F-4D97-AF65-F5344CB8AC3E}">
        <p14:creationId xmlns:p14="http://schemas.microsoft.com/office/powerpoint/2010/main" xmlns="" val="2573042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C5A21-4D06-4A55-9B9C-E1A459CF24A0}" type="slidenum">
              <a:rPr lang="en-US"/>
              <a:pPr>
                <a:defRPr/>
              </a:pPr>
              <a:t>‹#›</a:t>
            </a:fld>
            <a:endParaRPr lang="en-US"/>
          </a:p>
        </p:txBody>
      </p:sp>
    </p:spTree>
    <p:extLst>
      <p:ext uri="{BB962C8B-B14F-4D97-AF65-F5344CB8AC3E}">
        <p14:creationId xmlns:p14="http://schemas.microsoft.com/office/powerpoint/2010/main" xmlns="" val="77395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57517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700202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7521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915894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32092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50491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996876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67361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983932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86235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80989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FBD77DEF-D0D4-4049-BDCF-F8CBF96945F1}"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86745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7E957-F695-4DE9-803E-BD25CBB397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9305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1A0F-851A-49B3-9A71-2322D20895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41267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5D86EA-34DB-4D8E-8390-41B733E0E0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5991820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56B29E-5C3A-4CCB-967D-90E6C1384B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61534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641A7A-D788-4FDC-8480-210DC55773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819650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4F0CDF-A2BC-4E05-9851-D8E41916E9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90103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886EC-5348-457B-9197-80EBFA1D24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7309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20EF15-C4A0-486C-8151-12E2D78E34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01810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241A30-308C-4AD6-883E-C95A54614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58658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8620A-1297-4C46-AEB9-B6E2F4826E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80459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11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50722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329051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66220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42550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675875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93836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50156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5423273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89483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3009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0F421B12-FD4C-4BFA-A57B-733AFC80E7C7}"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444987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79EA33-6CD6-4D13-9851-D2AF69969487}" type="slidenum">
              <a:rPr lang="en-US"/>
              <a:pPr>
                <a:defRPr/>
              </a:pPr>
              <a:t>‹#›</a:t>
            </a:fld>
            <a:endParaRPr lang="en-US"/>
          </a:p>
        </p:txBody>
      </p:sp>
    </p:spTree>
    <p:extLst>
      <p:ext uri="{BB962C8B-B14F-4D97-AF65-F5344CB8AC3E}">
        <p14:creationId xmlns:p14="http://schemas.microsoft.com/office/powerpoint/2010/main" xmlns="" val="22123981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A7EE4-16AA-47C4-ADE4-9571DC044369}" type="slidenum">
              <a:rPr lang="en-US"/>
              <a:pPr>
                <a:defRPr/>
              </a:pPr>
              <a:t>‹#›</a:t>
            </a:fld>
            <a:endParaRPr lang="en-US"/>
          </a:p>
        </p:txBody>
      </p:sp>
    </p:spTree>
    <p:extLst>
      <p:ext uri="{BB962C8B-B14F-4D97-AF65-F5344CB8AC3E}">
        <p14:creationId xmlns:p14="http://schemas.microsoft.com/office/powerpoint/2010/main" xmlns="" val="39424026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D1685D-23CC-416B-9B66-FB70F8B602C5}" type="slidenum">
              <a:rPr lang="en-US"/>
              <a:pPr>
                <a:defRPr/>
              </a:pPr>
              <a:t>‹#›</a:t>
            </a:fld>
            <a:endParaRPr lang="en-US"/>
          </a:p>
        </p:txBody>
      </p:sp>
    </p:spTree>
    <p:extLst>
      <p:ext uri="{BB962C8B-B14F-4D97-AF65-F5344CB8AC3E}">
        <p14:creationId xmlns:p14="http://schemas.microsoft.com/office/powerpoint/2010/main" xmlns="" val="387100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6E2AD2-CAAF-44E1-8F42-A3FFA44F0982}" type="slidenum">
              <a:rPr lang="en-US"/>
              <a:pPr>
                <a:defRPr/>
              </a:pPr>
              <a:t>‹#›</a:t>
            </a:fld>
            <a:endParaRPr lang="en-US"/>
          </a:p>
        </p:txBody>
      </p:sp>
    </p:spTree>
    <p:extLst>
      <p:ext uri="{BB962C8B-B14F-4D97-AF65-F5344CB8AC3E}">
        <p14:creationId xmlns:p14="http://schemas.microsoft.com/office/powerpoint/2010/main" xmlns="" val="28142835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294D1-2AA4-4757-B96D-5F2F5D93EBBC}" type="slidenum">
              <a:rPr lang="en-US"/>
              <a:pPr>
                <a:defRPr/>
              </a:pPr>
              <a:t>‹#›</a:t>
            </a:fld>
            <a:endParaRPr lang="en-US"/>
          </a:p>
        </p:txBody>
      </p:sp>
    </p:spTree>
    <p:extLst>
      <p:ext uri="{BB962C8B-B14F-4D97-AF65-F5344CB8AC3E}">
        <p14:creationId xmlns:p14="http://schemas.microsoft.com/office/powerpoint/2010/main" xmlns="" val="36365134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60CD1F-1C24-4E88-B195-4432FC86EBB3}" type="slidenum">
              <a:rPr lang="en-US"/>
              <a:pPr>
                <a:defRPr/>
              </a:pPr>
              <a:t>‹#›</a:t>
            </a:fld>
            <a:endParaRPr lang="en-US"/>
          </a:p>
        </p:txBody>
      </p:sp>
    </p:spTree>
    <p:extLst>
      <p:ext uri="{BB962C8B-B14F-4D97-AF65-F5344CB8AC3E}">
        <p14:creationId xmlns:p14="http://schemas.microsoft.com/office/powerpoint/2010/main" xmlns="" val="341176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F11241-C0AA-41AC-86B6-F4448782AAC5}" type="slidenum">
              <a:rPr lang="en-US"/>
              <a:pPr>
                <a:defRPr/>
              </a:pPr>
              <a:t>‹#›</a:t>
            </a:fld>
            <a:endParaRPr lang="en-US"/>
          </a:p>
        </p:txBody>
      </p:sp>
    </p:spTree>
    <p:extLst>
      <p:ext uri="{BB962C8B-B14F-4D97-AF65-F5344CB8AC3E}">
        <p14:creationId xmlns:p14="http://schemas.microsoft.com/office/powerpoint/2010/main" xmlns="" val="22960404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A1F1B9-B54D-445C-B344-056F2435B4AA}" type="slidenum">
              <a:rPr lang="en-US"/>
              <a:pPr>
                <a:defRPr/>
              </a:pPr>
              <a:t>‹#›</a:t>
            </a:fld>
            <a:endParaRPr lang="en-US"/>
          </a:p>
        </p:txBody>
      </p:sp>
    </p:spTree>
    <p:extLst>
      <p:ext uri="{BB962C8B-B14F-4D97-AF65-F5344CB8AC3E}">
        <p14:creationId xmlns:p14="http://schemas.microsoft.com/office/powerpoint/2010/main" xmlns="" val="5078355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9A622-6727-4E52-A437-34244C5083EC}" type="slidenum">
              <a:rPr lang="en-US"/>
              <a:pPr>
                <a:defRPr/>
              </a:pPr>
              <a:t>‹#›</a:t>
            </a:fld>
            <a:endParaRPr lang="en-US"/>
          </a:p>
        </p:txBody>
      </p:sp>
    </p:spTree>
    <p:extLst>
      <p:ext uri="{BB962C8B-B14F-4D97-AF65-F5344CB8AC3E}">
        <p14:creationId xmlns:p14="http://schemas.microsoft.com/office/powerpoint/2010/main" xmlns="" val="217085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2997" r:id="rId1"/>
    <p:sldLayoutId id="2147492744" r:id="rId2"/>
    <p:sldLayoutId id="2147492745" r:id="rId3"/>
    <p:sldLayoutId id="2147492746" r:id="rId4"/>
    <p:sldLayoutId id="2147492747" r:id="rId5"/>
    <p:sldLayoutId id="2147492748" r:id="rId6"/>
    <p:sldLayoutId id="2147492749" r:id="rId7"/>
    <p:sldLayoutId id="2147492750" r:id="rId8"/>
    <p:sldLayoutId id="2147492751" r:id="rId9"/>
    <p:sldLayoutId id="2147492752" r:id="rId10"/>
    <p:sldLayoutId id="214749275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744791748"/>
      </p:ext>
    </p:extLst>
  </p:cSld>
  <p:clrMap bg1="dk2" tx1="lt1" bg2="dk1" tx2="lt2" accent1="accent1" accent2="accent2" accent3="accent3" accent4="accent4" accent5="accent5" accent6="accent6" hlink="hlink" folHlink="folHlink"/>
  <p:sldLayoutIdLst>
    <p:sldLayoutId id="2147493380" r:id="rId1"/>
    <p:sldLayoutId id="2147493381" r:id="rId2"/>
    <p:sldLayoutId id="2147493382" r:id="rId3"/>
    <p:sldLayoutId id="2147493383" r:id="rId4"/>
    <p:sldLayoutId id="2147493384" r:id="rId5"/>
    <p:sldLayoutId id="2147493385" r:id="rId6"/>
    <p:sldLayoutId id="2147493386" r:id="rId7"/>
    <p:sldLayoutId id="2147493387" r:id="rId8"/>
    <p:sldLayoutId id="2147493388" r:id="rId9"/>
    <p:sldLayoutId id="2147493389" r:id="rId10"/>
    <p:sldLayoutId id="2147493390"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21107491"/>
      </p:ext>
    </p:extLst>
  </p:cSld>
  <p:clrMap bg1="dk2" tx1="lt1" bg2="dk1" tx2="lt2" accent1="accent1" accent2="accent2" accent3="accent3" accent4="accent4" accent5="accent5" accent6="accent6" hlink="hlink" folHlink="folHlink"/>
  <p:sldLayoutIdLst>
    <p:sldLayoutId id="2147493392" r:id="rId1"/>
    <p:sldLayoutId id="2147493393" r:id="rId2"/>
    <p:sldLayoutId id="2147493394" r:id="rId3"/>
    <p:sldLayoutId id="2147493395" r:id="rId4"/>
    <p:sldLayoutId id="2147493396" r:id="rId5"/>
    <p:sldLayoutId id="2147493397" r:id="rId6"/>
    <p:sldLayoutId id="2147493398" r:id="rId7"/>
    <p:sldLayoutId id="2147493399" r:id="rId8"/>
    <p:sldLayoutId id="2147493400" r:id="rId9"/>
    <p:sldLayoutId id="2147493401" r:id="rId10"/>
    <p:sldLayoutId id="214749340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822176843"/>
      </p:ext>
    </p:extLst>
  </p:cSld>
  <p:clrMap bg1="dk2" tx1="lt1" bg2="dk1" tx2="lt2" accent1="accent1" accent2="accent2" accent3="accent3" accent4="accent4" accent5="accent5" accent6="accent6" hlink="hlink" folHlink="folHlink"/>
  <p:sldLayoutIdLst>
    <p:sldLayoutId id="2147493404" r:id="rId1"/>
    <p:sldLayoutId id="2147493405" r:id="rId2"/>
    <p:sldLayoutId id="2147493406" r:id="rId3"/>
    <p:sldLayoutId id="2147493407" r:id="rId4"/>
    <p:sldLayoutId id="2147493408" r:id="rId5"/>
    <p:sldLayoutId id="2147493409" r:id="rId6"/>
    <p:sldLayoutId id="2147493410" r:id="rId7"/>
    <p:sldLayoutId id="2147493411" r:id="rId8"/>
    <p:sldLayoutId id="2147493412" r:id="rId9"/>
    <p:sldLayoutId id="2147493413" r:id="rId10"/>
    <p:sldLayoutId id="214749341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53750745"/>
      </p:ext>
    </p:extLst>
  </p:cSld>
  <p:clrMap bg1="dk2" tx1="lt1" bg2="dk1" tx2="lt2" accent1="accent1" accent2="accent2" accent3="accent3" accent4="accent4" accent5="accent5" accent6="accent6" hlink="hlink" folHlink="folHlink"/>
  <p:sldLayoutIdLst>
    <p:sldLayoutId id="2147493428" r:id="rId1"/>
    <p:sldLayoutId id="2147493429" r:id="rId2"/>
    <p:sldLayoutId id="2147493430" r:id="rId3"/>
    <p:sldLayoutId id="2147493431" r:id="rId4"/>
    <p:sldLayoutId id="2147493432" r:id="rId5"/>
    <p:sldLayoutId id="2147493433" r:id="rId6"/>
    <p:sldLayoutId id="2147493434" r:id="rId7"/>
    <p:sldLayoutId id="2147493435" r:id="rId8"/>
    <p:sldLayoutId id="2147493436" r:id="rId9"/>
    <p:sldLayoutId id="2147493437" r:id="rId10"/>
    <p:sldLayoutId id="214749343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032687353"/>
      </p:ext>
    </p:extLst>
  </p:cSld>
  <p:clrMap bg1="dk2" tx1="lt1" bg2="dk1" tx2="lt2" accent1="accent1" accent2="accent2" accent3="accent3" accent4="accent4" accent5="accent5" accent6="accent6" hlink="hlink" folHlink="folHlink"/>
  <p:sldLayoutIdLst>
    <p:sldLayoutId id="2147493440" r:id="rId1"/>
    <p:sldLayoutId id="2147493441" r:id="rId2"/>
    <p:sldLayoutId id="2147493442" r:id="rId3"/>
    <p:sldLayoutId id="2147493443" r:id="rId4"/>
    <p:sldLayoutId id="2147493444" r:id="rId5"/>
    <p:sldLayoutId id="2147493445" r:id="rId6"/>
    <p:sldLayoutId id="2147493446" r:id="rId7"/>
    <p:sldLayoutId id="2147493447" r:id="rId8"/>
    <p:sldLayoutId id="2147493448" r:id="rId9"/>
    <p:sldLayoutId id="2147493449" r:id="rId10"/>
    <p:sldLayoutId id="2147493450"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30970120"/>
      </p:ext>
    </p:extLst>
  </p:cSld>
  <p:clrMap bg1="dk2" tx1="lt1" bg2="dk1" tx2="lt2" accent1="accent1" accent2="accent2" accent3="accent3" accent4="accent4" accent5="accent5" accent6="accent6" hlink="hlink" folHlink="folHlink"/>
  <p:sldLayoutIdLst>
    <p:sldLayoutId id="2147493452" r:id="rId1"/>
    <p:sldLayoutId id="2147493453" r:id="rId2"/>
    <p:sldLayoutId id="2147493454" r:id="rId3"/>
    <p:sldLayoutId id="2147493455" r:id="rId4"/>
    <p:sldLayoutId id="2147493456" r:id="rId5"/>
    <p:sldLayoutId id="2147493457" r:id="rId6"/>
    <p:sldLayoutId id="2147493458" r:id="rId7"/>
    <p:sldLayoutId id="2147493459" r:id="rId8"/>
    <p:sldLayoutId id="2147493460" r:id="rId9"/>
    <p:sldLayoutId id="2147493461" r:id="rId10"/>
    <p:sldLayoutId id="214749346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242500457"/>
      </p:ext>
    </p:extLst>
  </p:cSld>
  <p:clrMap bg1="dk2" tx1="lt1" bg2="dk1" tx2="lt2" accent1="accent1" accent2="accent2" accent3="accent3" accent4="accent4" accent5="accent5" accent6="accent6" hlink="hlink" folHlink="folHlink"/>
  <p:sldLayoutIdLst>
    <p:sldLayoutId id="2147493464" r:id="rId1"/>
    <p:sldLayoutId id="2147493465" r:id="rId2"/>
    <p:sldLayoutId id="2147493466" r:id="rId3"/>
    <p:sldLayoutId id="2147493467" r:id="rId4"/>
    <p:sldLayoutId id="2147493468" r:id="rId5"/>
    <p:sldLayoutId id="2147493469" r:id="rId6"/>
    <p:sldLayoutId id="2147493470" r:id="rId7"/>
    <p:sldLayoutId id="2147493471" r:id="rId8"/>
    <p:sldLayoutId id="2147493472" r:id="rId9"/>
    <p:sldLayoutId id="2147493473" r:id="rId10"/>
    <p:sldLayoutId id="214749347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266718424"/>
      </p:ext>
    </p:extLst>
  </p:cSld>
  <p:clrMap bg1="dk2" tx1="lt1" bg2="dk1" tx2="lt2" accent1="accent1" accent2="accent2" accent3="accent3" accent4="accent4" accent5="accent5" accent6="accent6" hlink="hlink" folHlink="folHlink"/>
  <p:sldLayoutIdLst>
    <p:sldLayoutId id="2147493476" r:id="rId1"/>
    <p:sldLayoutId id="2147493477" r:id="rId2"/>
    <p:sldLayoutId id="2147493478" r:id="rId3"/>
    <p:sldLayoutId id="2147493479" r:id="rId4"/>
    <p:sldLayoutId id="2147493480" r:id="rId5"/>
    <p:sldLayoutId id="2147493481" r:id="rId6"/>
    <p:sldLayoutId id="2147493482" r:id="rId7"/>
    <p:sldLayoutId id="2147493483" r:id="rId8"/>
    <p:sldLayoutId id="2147493484" r:id="rId9"/>
    <p:sldLayoutId id="2147493485" r:id="rId10"/>
    <p:sldLayoutId id="214749348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ea typeface="Geneva" pitchFamily="34" charset="0"/>
                <a:cs typeface="Geneva"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ea typeface="Geneva" pitchFamily="34" charset="0"/>
                <a:cs typeface="Geneva"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a:defRPr/>
            </a:pPr>
            <a:fld id="{4A221214-2197-4F94-8AEA-8C81FB53E7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006" r:id="rId1"/>
    <p:sldLayoutId id="2147492834" r:id="rId2"/>
    <p:sldLayoutId id="2147492835" r:id="rId3"/>
    <p:sldLayoutId id="2147492836" r:id="rId4"/>
    <p:sldLayoutId id="2147492837" r:id="rId5"/>
    <p:sldLayoutId id="2147492838" r:id="rId6"/>
    <p:sldLayoutId id="2147492839" r:id="rId7"/>
    <p:sldLayoutId id="2147492840" r:id="rId8"/>
    <p:sldLayoutId id="2147492841" r:id="rId9"/>
    <p:sldLayoutId id="2147492842" r:id="rId10"/>
    <p:sldLayoutId id="2147492843" r:id="rId11"/>
    <p:sldLayoutId id="2147492844" r:id="rId12"/>
  </p:sldLayoutIdLst>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Geneva"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Geneva"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cs typeface="Geneva" charset="0"/>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cs typeface="Geneva"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fld id="{818CA5E1-9CD7-4F33-90BD-6D421AD673CF}" type="slidenum">
              <a:rPr lang="en-US" kern="1200">
                <a:ea typeface="+mn-ea"/>
                <a:cs typeface="+mn-cs"/>
              </a:rPr>
              <a:pPr rtl="0" fontAlgn="base">
                <a:spcBef>
                  <a:spcPct val="0"/>
                </a:spcBef>
                <a:spcAft>
                  <a:spcPct val="0"/>
                </a:spcAft>
                <a:defRPr/>
              </a:pPr>
              <a:t>‹#›</a:t>
            </a:fld>
            <a:endParaRPr lang="en-US" kern="1200">
              <a:ea typeface="+mn-ea"/>
              <a:cs typeface="+mn-cs"/>
            </a:endParaRPr>
          </a:p>
        </p:txBody>
      </p:sp>
    </p:spTree>
  </p:cSld>
  <p:clrMap bg1="dk2" tx1="lt1" bg2="dk1" tx2="lt2" accent1="accent1" accent2="accent2" accent3="accent3" accent4="accent4" accent5="accent5" accent6="accent6" hlink="hlink" folHlink="folHlink"/>
  <p:sldLayoutIdLst>
    <p:sldLayoutId id="2147493032" r:id="rId1"/>
    <p:sldLayoutId id="2147493033" r:id="rId2"/>
    <p:sldLayoutId id="2147493034" r:id="rId3"/>
    <p:sldLayoutId id="2147493035" r:id="rId4"/>
    <p:sldLayoutId id="2147493036" r:id="rId5"/>
    <p:sldLayoutId id="2147493037" r:id="rId6"/>
    <p:sldLayoutId id="2147493038" r:id="rId7"/>
    <p:sldLayoutId id="2147493039" r:id="rId8"/>
    <p:sldLayoutId id="2147493040" r:id="rId9"/>
    <p:sldLayoutId id="2147493041" r:id="rId10"/>
    <p:sldLayoutId id="214749304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pitchFamily="34" charset="0"/>
              </a:defRPr>
            </a:lvl1pPr>
          </a:lstStyle>
          <a:p>
            <a:pPr algn="l" rtl="0" fontAlgn="base">
              <a:spcBef>
                <a:spcPct val="0"/>
              </a:spcBef>
              <a:spcAft>
                <a:spcPct val="0"/>
              </a:spcAft>
              <a:defRPr/>
            </a:pPr>
            <a:endParaRPr lang="en-US" kern="1200">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pitchFamily="34" charset="0"/>
              </a:defRPr>
            </a:lvl1pPr>
          </a:lstStyle>
          <a:p>
            <a:pPr rtl="0" fontAlgn="base">
              <a:spcBef>
                <a:spcPct val="0"/>
              </a:spcBef>
              <a:spcAft>
                <a:spcPct val="0"/>
              </a:spcAft>
              <a:defRPr/>
            </a:pPr>
            <a:endParaRPr lang="en-US" kern="1200">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pitchFamily="34" charset="0"/>
              </a:defRPr>
            </a:lvl1pPr>
          </a:lstStyle>
          <a:p>
            <a:pPr rtl="0" fontAlgn="base">
              <a:spcBef>
                <a:spcPct val="0"/>
              </a:spcBef>
              <a:spcAft>
                <a:spcPct val="0"/>
              </a:spcAft>
              <a:defRPr/>
            </a:pPr>
            <a:fld id="{A8B04D90-A86B-4203-90F3-6EB7F75361E6}" type="slidenum">
              <a:rPr lang="en-US" kern="1200">
                <a:ea typeface="+mn-ea"/>
                <a:cs typeface="+mn-cs"/>
              </a:rPr>
              <a:pPr rtl="0" fontAlgn="base">
                <a:spcBef>
                  <a:spcPct val="0"/>
                </a:spcBef>
                <a:spcAft>
                  <a:spcPct val="0"/>
                </a:spcAft>
                <a:defRPr/>
              </a:pPr>
              <a:t>‹#›</a:t>
            </a:fld>
            <a:endParaRPr lang="en-US" kern="1200">
              <a:ea typeface="+mn-ea"/>
              <a:cs typeface="+mn-cs"/>
            </a:endParaRPr>
          </a:p>
        </p:txBody>
      </p:sp>
    </p:spTree>
  </p:cSld>
  <p:clrMap bg1="dk2" tx1="lt1" bg2="dk1" tx2="lt2" accent1="accent1" accent2="accent2" accent3="accent3" accent4="accent4" accent5="accent5" accent6="accent6" hlink="hlink" folHlink="folHlink"/>
  <p:sldLayoutIdLst>
    <p:sldLayoutId id="2147493044" r:id="rId1"/>
    <p:sldLayoutId id="2147493045" r:id="rId2"/>
    <p:sldLayoutId id="2147493046" r:id="rId3"/>
    <p:sldLayoutId id="2147493047" r:id="rId4"/>
    <p:sldLayoutId id="2147493048" r:id="rId5"/>
    <p:sldLayoutId id="2147493049" r:id="rId6"/>
    <p:sldLayoutId id="2147493050" r:id="rId7"/>
    <p:sldLayoutId id="2147493051" r:id="rId8"/>
    <p:sldLayoutId id="2147493052" r:id="rId9"/>
    <p:sldLayoutId id="2147493053" r:id="rId10"/>
    <p:sldLayoutId id="214749305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EA249BC8-E815-49B4-9CF3-9E15606C80D7}" type="slidenum">
              <a:rPr lang="en-US"/>
              <a:pPr>
                <a:defRPr/>
              </a:pPr>
              <a:t>‹#›</a:t>
            </a:fld>
            <a:endParaRPr lang="en-US"/>
          </a:p>
        </p:txBody>
      </p:sp>
    </p:spTree>
    <p:extLst>
      <p:ext uri="{BB962C8B-B14F-4D97-AF65-F5344CB8AC3E}">
        <p14:creationId xmlns:p14="http://schemas.microsoft.com/office/powerpoint/2010/main" xmlns="" val="1844109264"/>
      </p:ext>
    </p:extLst>
  </p:cSld>
  <p:clrMap bg1="dk2" tx1="lt1" bg2="dk1" tx2="lt2" accent1="accent1" accent2="accent2" accent3="accent3" accent4="accent4" accent5="accent5" accent6="accent6" hlink="hlink" folHlink="folHlink"/>
  <p:sldLayoutIdLst>
    <p:sldLayoutId id="2147493068" r:id="rId1"/>
    <p:sldLayoutId id="2147493069" r:id="rId2"/>
    <p:sldLayoutId id="2147493070" r:id="rId3"/>
    <p:sldLayoutId id="2147493071" r:id="rId4"/>
    <p:sldLayoutId id="2147493072" r:id="rId5"/>
    <p:sldLayoutId id="2147493073" r:id="rId6"/>
    <p:sldLayoutId id="2147493074" r:id="rId7"/>
    <p:sldLayoutId id="2147493075" r:id="rId8"/>
    <p:sldLayoutId id="2147493076" r:id="rId9"/>
    <p:sldLayoutId id="2147493077" r:id="rId10"/>
    <p:sldLayoutId id="214749307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68201948"/>
      </p:ext>
    </p:extLst>
  </p:cSld>
  <p:clrMap bg1="dk2" tx1="lt1" bg2="dk1" tx2="lt2" accent1="accent1" accent2="accent2" accent3="accent3" accent4="accent4" accent5="accent5" accent6="accent6" hlink="hlink" folHlink="folHlink"/>
  <p:sldLayoutIdLst>
    <p:sldLayoutId id="2147493164" r:id="rId1"/>
    <p:sldLayoutId id="2147493165" r:id="rId2"/>
    <p:sldLayoutId id="2147493166" r:id="rId3"/>
    <p:sldLayoutId id="2147493167" r:id="rId4"/>
    <p:sldLayoutId id="2147493168" r:id="rId5"/>
    <p:sldLayoutId id="2147493169" r:id="rId6"/>
    <p:sldLayoutId id="2147493170" r:id="rId7"/>
    <p:sldLayoutId id="2147493171" r:id="rId8"/>
    <p:sldLayoutId id="2147493172" r:id="rId9"/>
    <p:sldLayoutId id="2147493173" r:id="rId10"/>
    <p:sldLayoutId id="214749317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18AB3FDC-D8CA-4B47-AD6A-3BD556367F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42961761"/>
      </p:ext>
    </p:extLst>
  </p:cSld>
  <p:clrMap bg1="dk2" tx1="lt1" bg2="dk1" tx2="lt2" accent1="accent1" accent2="accent2" accent3="accent3" accent4="accent4" accent5="accent5" accent6="accent6" hlink="hlink" folHlink="folHlink"/>
  <p:sldLayoutIdLst>
    <p:sldLayoutId id="2147493296" r:id="rId1"/>
    <p:sldLayoutId id="2147493297" r:id="rId2"/>
    <p:sldLayoutId id="2147493298" r:id="rId3"/>
    <p:sldLayoutId id="2147493299" r:id="rId4"/>
    <p:sldLayoutId id="2147493300" r:id="rId5"/>
    <p:sldLayoutId id="2147493301" r:id="rId6"/>
    <p:sldLayoutId id="2147493302" r:id="rId7"/>
    <p:sldLayoutId id="2147493303" r:id="rId8"/>
    <p:sldLayoutId id="2147493304" r:id="rId9"/>
    <p:sldLayoutId id="2147493305" r:id="rId10"/>
    <p:sldLayoutId id="214749330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070081170"/>
      </p:ext>
    </p:extLst>
  </p:cSld>
  <p:clrMap bg1="dk2" tx1="lt1" bg2="dk1" tx2="lt2" accent1="accent1" accent2="accent2" accent3="accent3" accent4="accent4" accent5="accent5" accent6="accent6" hlink="hlink" folHlink="folHlink"/>
  <p:sldLayoutIdLst>
    <p:sldLayoutId id="2147493356" r:id="rId1"/>
    <p:sldLayoutId id="2147493357" r:id="rId2"/>
    <p:sldLayoutId id="2147493358" r:id="rId3"/>
    <p:sldLayoutId id="2147493359" r:id="rId4"/>
    <p:sldLayoutId id="2147493360" r:id="rId5"/>
    <p:sldLayoutId id="2147493361" r:id="rId6"/>
    <p:sldLayoutId id="2147493362" r:id="rId7"/>
    <p:sldLayoutId id="2147493363" r:id="rId8"/>
    <p:sldLayoutId id="2147493364" r:id="rId9"/>
    <p:sldLayoutId id="2147493365" r:id="rId10"/>
    <p:sldLayoutId id="214749336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3A305667-D17E-4F61-8532-0FCC5D0732DC}" type="slidenum">
              <a:rPr lang="en-US"/>
              <a:pPr>
                <a:defRPr/>
              </a:pPr>
              <a:t>‹#›</a:t>
            </a:fld>
            <a:endParaRPr lang="en-US"/>
          </a:p>
        </p:txBody>
      </p:sp>
    </p:spTree>
    <p:extLst>
      <p:ext uri="{BB962C8B-B14F-4D97-AF65-F5344CB8AC3E}">
        <p14:creationId xmlns:p14="http://schemas.microsoft.com/office/powerpoint/2010/main" xmlns="" val="2443096965"/>
      </p:ext>
    </p:extLst>
  </p:cSld>
  <p:clrMap bg1="dk2" tx1="lt1" bg2="dk1" tx2="lt2" accent1="accent1" accent2="accent2" accent3="accent3" accent4="accent4" accent5="accent5" accent6="accent6" hlink="hlink" folHlink="folHlink"/>
  <p:sldLayoutIdLst>
    <p:sldLayoutId id="2147493368" r:id="rId1"/>
    <p:sldLayoutId id="2147493369" r:id="rId2"/>
    <p:sldLayoutId id="2147493370" r:id="rId3"/>
    <p:sldLayoutId id="2147493371" r:id="rId4"/>
    <p:sldLayoutId id="2147493372" r:id="rId5"/>
    <p:sldLayoutId id="2147493373" r:id="rId6"/>
    <p:sldLayoutId id="2147493374" r:id="rId7"/>
    <p:sldLayoutId id="2147493375" r:id="rId8"/>
    <p:sldLayoutId id="2147493376" r:id="rId9"/>
    <p:sldLayoutId id="2147493377" r:id="rId10"/>
    <p:sldLayoutId id="214749337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13.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5.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79.xml"/><Relationship Id="rId6" Type="http://schemas.openxmlformats.org/officeDocument/2006/relationships/image" Target="../media/image50.png"/><Relationship Id="rId5" Type="http://schemas.openxmlformats.org/officeDocument/2006/relationships/image" Target="../media/image21.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80.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533400" y="228600"/>
            <a:ext cx="8077200" cy="898525"/>
          </a:xfrm>
        </p:spPr>
        <p:txBody>
          <a:bodyPr/>
          <a:lstStyle/>
          <a:p>
            <a:pPr algn="ctr" eaLnBrk="1" hangingPunct="1">
              <a:defRPr/>
            </a:pPr>
            <a:r>
              <a:rPr lang="en-US" sz="3200" b="1" dirty="0" smtClean="0">
                <a:solidFill>
                  <a:srgbClr val="FFFF00"/>
                </a:solidFill>
              </a:rPr>
              <a:t>PRISM circulation modeling update</a:t>
            </a:r>
          </a:p>
        </p:txBody>
      </p:sp>
      <p:sp>
        <p:nvSpPr>
          <p:cNvPr id="50179" name="Text Box 4"/>
          <p:cNvSpPr txBox="1">
            <a:spLocks noChangeArrowheads="1"/>
          </p:cNvSpPr>
          <p:nvPr/>
        </p:nvSpPr>
        <p:spPr bwMode="auto">
          <a:xfrm>
            <a:off x="762000" y="2133600"/>
            <a:ext cx="7543800" cy="457200"/>
          </a:xfrm>
          <a:prstGeom prst="rect">
            <a:avLst/>
          </a:prstGeom>
          <a:noFill/>
          <a:ln w="9525">
            <a:noFill/>
            <a:miter lim="800000"/>
            <a:headEnd/>
            <a:tailEnd/>
          </a:ln>
        </p:spPr>
        <p:txBody>
          <a:bodyPr>
            <a:spAutoFit/>
          </a:bodyPr>
          <a:lstStyle/>
          <a:p>
            <a:pPr>
              <a:spcBef>
                <a:spcPct val="50000"/>
              </a:spcBef>
            </a:pPr>
            <a:endParaRPr lang="en-US"/>
          </a:p>
        </p:txBody>
      </p:sp>
      <p:sp>
        <p:nvSpPr>
          <p:cNvPr id="492549" name="Text Box 5"/>
          <p:cNvSpPr txBox="1">
            <a:spLocks noChangeArrowheads="1"/>
          </p:cNvSpPr>
          <p:nvPr/>
        </p:nvSpPr>
        <p:spPr bwMode="auto">
          <a:xfrm>
            <a:off x="1485900" y="1828800"/>
            <a:ext cx="6172200" cy="1692771"/>
          </a:xfrm>
          <a:prstGeom prst="rect">
            <a:avLst/>
          </a:prstGeom>
          <a:solidFill>
            <a:srgbClr val="66FFFF"/>
          </a:solidFill>
          <a:ln w="9525">
            <a:noFill/>
            <a:miter lim="800000"/>
            <a:headEnd/>
            <a:tailEnd/>
          </a:ln>
          <a:effectLst/>
        </p:spPr>
        <p:txBody>
          <a:bodyPr>
            <a:spAutoFit/>
          </a:bodyPr>
          <a:lstStyle/>
          <a:p>
            <a:pPr algn="ctr">
              <a:defRPr/>
            </a:pPr>
            <a:r>
              <a:rPr lang="en-US" b="0" dirty="0">
                <a:solidFill>
                  <a:schemeClr val="bg2"/>
                </a:solidFill>
                <a:effectLst>
                  <a:outerShdw blurRad="38100" dist="38100" dir="2700000" algn="tl">
                    <a:srgbClr val="FFFFFF"/>
                  </a:outerShdw>
                </a:effectLst>
                <a:latin typeface="Tahoma" pitchFamily="34" charset="0"/>
              </a:rPr>
              <a:t>Mike Dinniman</a:t>
            </a:r>
          </a:p>
          <a:p>
            <a:pPr algn="ctr">
              <a:defRPr/>
            </a:pPr>
            <a:r>
              <a:rPr lang="en-US" b="0" dirty="0" smtClean="0">
                <a:solidFill>
                  <a:schemeClr val="bg2"/>
                </a:solidFill>
                <a:effectLst>
                  <a:outerShdw blurRad="38100" dist="38100" dir="2700000" algn="tl">
                    <a:srgbClr val="FFFFFF"/>
                  </a:outerShdw>
                </a:effectLst>
                <a:latin typeface="Tahoma" pitchFamily="34" charset="0"/>
              </a:rPr>
              <a:t>Center </a:t>
            </a:r>
            <a:r>
              <a:rPr lang="en-US" b="0" dirty="0">
                <a:solidFill>
                  <a:schemeClr val="bg2"/>
                </a:solidFill>
                <a:effectLst>
                  <a:outerShdw blurRad="38100" dist="38100" dir="2700000" algn="tl">
                    <a:srgbClr val="FFFFFF"/>
                  </a:outerShdw>
                </a:effectLst>
                <a:latin typeface="Tahoma" pitchFamily="34" charset="0"/>
              </a:rPr>
              <a:t>for Coastal Physical Oceanography</a:t>
            </a:r>
          </a:p>
          <a:p>
            <a:pPr algn="ctr">
              <a:defRPr/>
            </a:pPr>
            <a:r>
              <a:rPr lang="en-US" b="0" dirty="0">
                <a:solidFill>
                  <a:schemeClr val="bg2"/>
                </a:solidFill>
                <a:effectLst>
                  <a:outerShdw blurRad="38100" dist="38100" dir="2700000" algn="tl">
                    <a:srgbClr val="FFFFFF"/>
                  </a:outerShdw>
                </a:effectLst>
                <a:latin typeface="Tahoma" pitchFamily="34" charset="0"/>
              </a:rPr>
              <a:t>Old Dominion </a:t>
            </a:r>
            <a:r>
              <a:rPr lang="en-US" b="0" dirty="0" smtClean="0">
                <a:solidFill>
                  <a:schemeClr val="bg2"/>
                </a:solidFill>
                <a:effectLst>
                  <a:outerShdw blurRad="38100" dist="38100" dir="2700000" algn="tl">
                    <a:srgbClr val="FFFFFF"/>
                  </a:outerShdw>
                </a:effectLst>
                <a:latin typeface="Tahoma" pitchFamily="34" charset="0"/>
              </a:rPr>
              <a:t>University</a:t>
            </a:r>
          </a:p>
          <a:p>
            <a:pPr algn="ctr">
              <a:defRPr/>
            </a:pPr>
            <a:endParaRPr lang="en-US" sz="800" b="0" dirty="0">
              <a:solidFill>
                <a:schemeClr val="bg2"/>
              </a:solidFill>
              <a:effectLst>
                <a:outerShdw blurRad="38100" dist="38100" dir="2700000" algn="tl">
                  <a:srgbClr val="FFFFFF"/>
                </a:outerShdw>
              </a:effectLst>
              <a:latin typeface="Tahoma" pitchFamily="34" charset="0"/>
            </a:endParaRPr>
          </a:p>
          <a:p>
            <a:pPr algn="ctr">
              <a:defRPr/>
            </a:pPr>
            <a:r>
              <a:rPr lang="en-US" b="0" smtClean="0">
                <a:solidFill>
                  <a:schemeClr val="bg2"/>
                </a:solidFill>
                <a:effectLst>
                  <a:outerShdw blurRad="38100" dist="38100" dir="2700000" algn="tl">
                    <a:srgbClr val="FFFFFF"/>
                  </a:outerShdw>
                </a:effectLst>
                <a:latin typeface="Tahoma" pitchFamily="34" charset="0"/>
              </a:rPr>
              <a:t>June </a:t>
            </a:r>
            <a:r>
              <a:rPr lang="en-US" b="0" smtClean="0">
                <a:solidFill>
                  <a:schemeClr val="bg2"/>
                </a:solidFill>
                <a:effectLst>
                  <a:outerShdw blurRad="38100" dist="38100" dir="2700000" algn="tl">
                    <a:srgbClr val="FFFFFF"/>
                  </a:outerShdw>
                </a:effectLst>
                <a:latin typeface="Tahoma" pitchFamily="34" charset="0"/>
              </a:rPr>
              <a:t>12, </a:t>
            </a:r>
            <a:r>
              <a:rPr lang="en-US" b="0" dirty="0" smtClean="0">
                <a:solidFill>
                  <a:schemeClr val="bg2"/>
                </a:solidFill>
                <a:effectLst>
                  <a:outerShdw blurRad="38100" dist="38100" dir="2700000" algn="tl">
                    <a:srgbClr val="FFFFFF"/>
                  </a:outerShdw>
                </a:effectLst>
                <a:latin typeface="Tahoma" pitchFamily="34" charset="0"/>
              </a:rPr>
              <a:t>2013</a:t>
            </a:r>
            <a:endParaRPr lang="en-US" b="0" dirty="0">
              <a:solidFill>
                <a:schemeClr val="bg2"/>
              </a:solidFill>
              <a:effectLst>
                <a:outerShdw blurRad="38100" dist="38100" dir="2700000" algn="tl">
                  <a:srgbClr val="FFFFFF"/>
                </a:outerShdw>
              </a:effectLst>
              <a:latin typeface="Tahoma" pitchFamily="34" charset="0"/>
            </a:endParaRPr>
          </a:p>
        </p:txBody>
      </p:sp>
      <p:pic>
        <p:nvPicPr>
          <p:cNvPr id="50181" name="Picture 6" descr="ccpo_logo_wODU"/>
          <p:cNvPicPr>
            <a:picLocks noChangeAspect="1" noChangeArrowheads="1"/>
          </p:cNvPicPr>
          <p:nvPr/>
        </p:nvPicPr>
        <p:blipFill>
          <a:blip r:embed="rId4" cstate="print"/>
          <a:srcRect/>
          <a:stretch>
            <a:fillRect/>
          </a:stretch>
        </p:blipFill>
        <p:spPr bwMode="auto">
          <a:xfrm>
            <a:off x="3505200" y="5334000"/>
            <a:ext cx="1905000" cy="1065213"/>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609600" y="4572000"/>
            <a:ext cx="7772400" cy="1938992"/>
          </a:xfrm>
          <a:prstGeom prst="rect">
            <a:avLst/>
          </a:prstGeom>
          <a:noFill/>
          <a:ln w="9525">
            <a:noFill/>
            <a:miter lim="800000"/>
            <a:headEnd/>
            <a:tailEnd/>
          </a:ln>
        </p:spPr>
        <p:txBody>
          <a:bodyPr wrap="square">
            <a:spAutoFit/>
          </a:bodyPr>
          <a:lstStyle/>
          <a:p>
            <a:r>
              <a:rPr lang="en-US" sz="2000" dirty="0" smtClean="0">
                <a:solidFill>
                  <a:srgbClr val="000099"/>
                </a:solidFill>
                <a:latin typeface="Comic Sans MS" pitchFamily="66" charset="0"/>
              </a:rPr>
              <a:t>Starting 9/15/2010                Starting 9/15/2009</a:t>
            </a:r>
          </a:p>
          <a:p>
            <a:r>
              <a:rPr lang="en-US" sz="2000" dirty="0" smtClean="0">
                <a:solidFill>
                  <a:srgbClr val="000099"/>
                </a:solidFill>
                <a:latin typeface="Comic Sans MS" pitchFamily="66" charset="0"/>
              </a:rPr>
              <a:t>(r</a:t>
            </a:r>
            <a:r>
              <a:rPr lang="en-US" sz="2000" baseline="30000" dirty="0" smtClean="0">
                <a:solidFill>
                  <a:srgbClr val="000099"/>
                </a:solidFill>
                <a:latin typeface="Comic Sans MS" pitchFamily="66" charset="0"/>
              </a:rPr>
              <a:t>2 </a:t>
            </a:r>
            <a:r>
              <a:rPr lang="en-US" sz="2000" dirty="0" smtClean="0">
                <a:solidFill>
                  <a:srgbClr val="000099"/>
                </a:solidFill>
                <a:latin typeface="Comic Sans MS" pitchFamily="66" charset="0"/>
              </a:rPr>
              <a:t>= 0.90)                           (</a:t>
            </a:r>
            <a:r>
              <a:rPr lang="en-US" sz="2000" dirty="0">
                <a:solidFill>
                  <a:srgbClr val="000099"/>
                </a:solidFill>
                <a:latin typeface="Comic Sans MS" pitchFamily="66" charset="0"/>
              </a:rPr>
              <a:t>r</a:t>
            </a:r>
            <a:r>
              <a:rPr lang="en-US" sz="2000" baseline="30000" dirty="0">
                <a:solidFill>
                  <a:srgbClr val="000099"/>
                </a:solidFill>
                <a:latin typeface="Comic Sans MS" pitchFamily="66" charset="0"/>
              </a:rPr>
              <a:t>2 </a:t>
            </a:r>
            <a:r>
              <a:rPr lang="en-US" sz="2000" dirty="0">
                <a:solidFill>
                  <a:srgbClr val="000099"/>
                </a:solidFill>
                <a:latin typeface="Comic Sans MS" pitchFamily="66" charset="0"/>
              </a:rPr>
              <a:t>= </a:t>
            </a:r>
            <a:r>
              <a:rPr lang="en-US" sz="2000" dirty="0" smtClean="0">
                <a:solidFill>
                  <a:srgbClr val="000099"/>
                </a:solidFill>
                <a:latin typeface="Comic Sans MS" pitchFamily="66" charset="0"/>
              </a:rPr>
              <a:t>0.94)</a:t>
            </a:r>
          </a:p>
          <a:p>
            <a:endParaRPr lang="en-US" sz="2000" dirty="0">
              <a:solidFill>
                <a:srgbClr val="000099"/>
              </a:solidFill>
              <a:latin typeface="Comic Sans MS" pitchFamily="66" charset="0"/>
            </a:endParaRPr>
          </a:p>
          <a:p>
            <a:r>
              <a:rPr lang="en-US" sz="2000" dirty="0" smtClean="0">
                <a:solidFill>
                  <a:srgbClr val="000099"/>
                </a:solidFill>
                <a:latin typeface="Comic Sans MS" pitchFamily="66" charset="0"/>
              </a:rPr>
              <a:t>Monthly </a:t>
            </a:r>
            <a:r>
              <a:rPr lang="en-US" sz="2000" dirty="0">
                <a:solidFill>
                  <a:srgbClr val="000099"/>
                </a:solidFill>
                <a:latin typeface="Comic Sans MS" pitchFamily="66" charset="0"/>
              </a:rPr>
              <a:t>modeled sea-ice area </a:t>
            </a:r>
            <a:r>
              <a:rPr lang="en-US" sz="2000" dirty="0" smtClean="0">
                <a:solidFill>
                  <a:srgbClr val="000099"/>
                </a:solidFill>
                <a:latin typeface="Comic Sans MS" pitchFamily="66" charset="0"/>
              </a:rPr>
              <a:t>over the continental shelf (</a:t>
            </a:r>
            <a:r>
              <a:rPr lang="en-US" sz="2000" dirty="0" smtClean="0">
                <a:solidFill>
                  <a:srgbClr val="FF0000"/>
                </a:solidFill>
                <a:latin typeface="Comic Sans MS" pitchFamily="66" charset="0"/>
              </a:rPr>
              <a:t>red </a:t>
            </a:r>
            <a:r>
              <a:rPr lang="en-US" sz="2000" dirty="0">
                <a:solidFill>
                  <a:srgbClr val="FF0000"/>
                </a:solidFill>
                <a:latin typeface="Comic Sans MS" pitchFamily="66" charset="0"/>
              </a:rPr>
              <a:t>line</a:t>
            </a:r>
            <a:r>
              <a:rPr lang="en-US" sz="2000" dirty="0">
                <a:solidFill>
                  <a:srgbClr val="000099"/>
                </a:solidFill>
                <a:latin typeface="Comic Sans MS" pitchFamily="66" charset="0"/>
              </a:rPr>
              <a:t>) vs. </a:t>
            </a:r>
            <a:r>
              <a:rPr lang="en-US" sz="2000" dirty="0" smtClean="0">
                <a:solidFill>
                  <a:srgbClr val="000099"/>
                </a:solidFill>
                <a:latin typeface="Comic Sans MS" pitchFamily="66" charset="0"/>
              </a:rPr>
              <a:t>SSMIS </a:t>
            </a:r>
            <a:r>
              <a:rPr lang="en-US" sz="2000" dirty="0">
                <a:solidFill>
                  <a:srgbClr val="000099"/>
                </a:solidFill>
                <a:latin typeface="Comic Sans MS" pitchFamily="66" charset="0"/>
              </a:rPr>
              <a:t>sea-ice (blue line) </a:t>
            </a:r>
            <a:r>
              <a:rPr lang="en-US" sz="2000" dirty="0" smtClean="0">
                <a:solidFill>
                  <a:srgbClr val="000099"/>
                </a:solidFill>
                <a:latin typeface="Comic Sans MS" pitchFamily="66" charset="0"/>
              </a:rPr>
              <a:t>area.</a:t>
            </a:r>
            <a:endParaRPr lang="en-US" sz="2000" dirty="0">
              <a:solidFill>
                <a:srgbClr val="000099"/>
              </a:solidFill>
              <a:latin typeface="Comic Sans MS" pitchFamily="66" charset="0"/>
            </a:endParaRPr>
          </a:p>
          <a:p>
            <a:endParaRPr lang="en-US" sz="2000" dirty="0">
              <a:solidFill>
                <a:srgbClr val="000099"/>
              </a:solidFill>
              <a:latin typeface="Comic Sans MS"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2665" b="24000"/>
          <a:stretch/>
        </p:blipFill>
        <p:spPr>
          <a:xfrm>
            <a:off x="152400" y="66964"/>
            <a:ext cx="4737310" cy="44958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1933" r="7978" b="25479"/>
          <a:stretch/>
        </p:blipFill>
        <p:spPr>
          <a:xfrm>
            <a:off x="4419600" y="0"/>
            <a:ext cx="4389120" cy="4480560"/>
          </a:xfrm>
          <a:prstGeom prst="rect">
            <a:avLst/>
          </a:prstGeom>
        </p:spPr>
      </p:pic>
    </p:spTree>
    <p:extLst>
      <p:ext uri="{BB962C8B-B14F-4D97-AF65-F5344CB8AC3E}">
        <p14:creationId xmlns:p14="http://schemas.microsoft.com/office/powerpoint/2010/main" xmlns="" val="313575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8628" t="17329" r="3371" b="30671"/>
          <a:stretch/>
        </p:blipFill>
        <p:spPr>
          <a:xfrm>
            <a:off x="152400" y="3291840"/>
            <a:ext cx="4663440" cy="3566160"/>
          </a:xfrm>
          <a:prstGeom prst="rect">
            <a:avLst/>
          </a:prstGeom>
        </p:spPr>
      </p:pic>
      <p:sp>
        <p:nvSpPr>
          <p:cNvPr id="4" name="TextBox 2"/>
          <p:cNvSpPr txBox="1">
            <a:spLocks noChangeArrowheads="1"/>
          </p:cNvSpPr>
          <p:nvPr/>
        </p:nvSpPr>
        <p:spPr bwMode="auto">
          <a:xfrm>
            <a:off x="4663440" y="3733008"/>
            <a:ext cx="4251960" cy="1631216"/>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Model starting in Sep. 2010 (top left) vs. model starting in Sep. 2009 (top right) vs. SSMIS (bottom) sea-ice concentration for 12/25/2011</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6825" t="18024" r="5174" b="29975"/>
          <a:stretch/>
        </p:blipFill>
        <p:spPr>
          <a:xfrm>
            <a:off x="4480560" y="35837"/>
            <a:ext cx="4663440" cy="356616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xmlns="" val="0"/>
              </a:ext>
            </a:extLst>
          </a:blip>
          <a:srcRect l="6500" t="17329" r="5498" b="30671"/>
          <a:stretch/>
        </p:blipFill>
        <p:spPr>
          <a:xfrm>
            <a:off x="0" y="33528"/>
            <a:ext cx="4663440" cy="3566160"/>
          </a:xfrm>
          <a:prstGeom prst="rect">
            <a:avLst/>
          </a:prstGeom>
        </p:spPr>
      </p:pic>
    </p:spTree>
    <p:extLst>
      <p:ext uri="{BB962C8B-B14F-4D97-AF65-F5344CB8AC3E}">
        <p14:creationId xmlns:p14="http://schemas.microsoft.com/office/powerpoint/2010/main" xmlns="" val="2946760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2460724"/>
            <a:ext cx="7102229" cy="3529058"/>
          </a:xfrm>
          <a:prstGeom prst="rect">
            <a:avLst/>
          </a:prstGeom>
        </p:spPr>
      </p:pic>
      <p:sp>
        <p:nvSpPr>
          <p:cNvPr id="3" name="TextBox 2"/>
          <p:cNvSpPr txBox="1">
            <a:spLocks noChangeArrowheads="1"/>
          </p:cNvSpPr>
          <p:nvPr/>
        </p:nvSpPr>
        <p:spPr bwMode="auto">
          <a:xfrm>
            <a:off x="152400" y="152400"/>
            <a:ext cx="8458200" cy="2308324"/>
          </a:xfrm>
          <a:prstGeom prst="rect">
            <a:avLst/>
          </a:prstGeom>
          <a:noFill/>
          <a:ln w="9525">
            <a:noFill/>
            <a:miter lim="800000"/>
            <a:headEnd/>
            <a:tailEnd/>
          </a:ln>
        </p:spPr>
        <p:txBody>
          <a:bodyPr wrap="square">
            <a:spAutoFit/>
          </a:bodyPr>
          <a:lstStyle/>
          <a:p>
            <a:pPr algn="ctr"/>
            <a:r>
              <a:rPr lang="en-US" dirty="0" smtClean="0">
                <a:solidFill>
                  <a:srgbClr val="000099"/>
                </a:solidFill>
                <a:latin typeface="Comic Sans MS" pitchFamily="66" charset="0"/>
              </a:rPr>
              <a:t>Ross Bank Survey</a:t>
            </a:r>
          </a:p>
          <a:p>
            <a:endParaRPr lang="en-US" sz="2000" b="0" dirty="0" smtClean="0">
              <a:solidFill>
                <a:srgbClr val="000099"/>
              </a:solidFill>
              <a:latin typeface="Comic Sans MS" pitchFamily="66" charset="0"/>
            </a:endParaRPr>
          </a:p>
          <a:p>
            <a:r>
              <a:rPr lang="en-US" sz="2000" b="0" dirty="0" smtClean="0">
                <a:solidFill>
                  <a:srgbClr val="000099"/>
                </a:solidFill>
                <a:latin typeface="Comic Sans MS" pitchFamily="66" charset="0"/>
              </a:rPr>
              <a:t>1</a:t>
            </a:r>
            <a:r>
              <a:rPr lang="en-US" sz="2000" b="0" baseline="30000" dirty="0" smtClean="0">
                <a:solidFill>
                  <a:srgbClr val="000099"/>
                </a:solidFill>
                <a:latin typeface="Comic Sans MS" pitchFamily="66" charset="0"/>
              </a:rPr>
              <a:t>st</a:t>
            </a:r>
            <a:r>
              <a:rPr lang="en-US" sz="2000" b="0" dirty="0" smtClean="0">
                <a:solidFill>
                  <a:srgbClr val="000099"/>
                </a:solidFill>
                <a:latin typeface="Comic Sans MS" pitchFamily="66" charset="0"/>
              </a:rPr>
              <a:t> NW/SE Section: Jan 20/21, 2012</a:t>
            </a:r>
          </a:p>
          <a:p>
            <a:r>
              <a:rPr lang="en-US" sz="2000" b="0" dirty="0" smtClean="0">
                <a:solidFill>
                  <a:srgbClr val="000099"/>
                </a:solidFill>
                <a:latin typeface="Comic Sans MS" pitchFamily="66" charset="0"/>
              </a:rPr>
              <a:t>NS Section: Jan 21, 2012</a:t>
            </a:r>
          </a:p>
          <a:p>
            <a:r>
              <a:rPr lang="en-US" sz="2000" b="0" dirty="0" smtClean="0">
                <a:solidFill>
                  <a:srgbClr val="000099"/>
                </a:solidFill>
                <a:latin typeface="Comic Sans MS" pitchFamily="66" charset="0"/>
              </a:rPr>
              <a:t>EW Section: Jan 22, 2012</a:t>
            </a:r>
          </a:p>
          <a:p>
            <a:r>
              <a:rPr lang="en-US" sz="2000" b="0" dirty="0" err="1" smtClean="0">
                <a:solidFill>
                  <a:srgbClr val="000099"/>
                </a:solidFill>
                <a:latin typeface="Comic Sans MS" pitchFamily="66" charset="0"/>
              </a:rPr>
              <a:t>SeaHorse</a:t>
            </a:r>
            <a:r>
              <a:rPr lang="en-US" sz="2000" b="0" dirty="0" smtClean="0">
                <a:solidFill>
                  <a:srgbClr val="000099"/>
                </a:solidFill>
                <a:latin typeface="Comic Sans MS" pitchFamily="66" charset="0"/>
              </a:rPr>
              <a:t> Deployment: Jan 20-26, 2012</a:t>
            </a:r>
          </a:p>
          <a:p>
            <a:r>
              <a:rPr lang="en-US" sz="2000" b="0" dirty="0" smtClean="0">
                <a:solidFill>
                  <a:srgbClr val="000099"/>
                </a:solidFill>
                <a:latin typeface="Comic Sans MS" pitchFamily="66" charset="0"/>
              </a:rPr>
              <a:t>2</a:t>
            </a:r>
            <a:r>
              <a:rPr lang="en-US" sz="2000" b="0" baseline="30000" dirty="0" smtClean="0">
                <a:solidFill>
                  <a:srgbClr val="000099"/>
                </a:solidFill>
                <a:latin typeface="Comic Sans MS" pitchFamily="66" charset="0"/>
              </a:rPr>
              <a:t>nd</a:t>
            </a:r>
            <a:r>
              <a:rPr lang="en-US" sz="2000" b="0" dirty="0" smtClean="0">
                <a:solidFill>
                  <a:srgbClr val="000099"/>
                </a:solidFill>
                <a:latin typeface="Comic Sans MS" pitchFamily="66" charset="0"/>
              </a:rPr>
              <a:t> NW/SE Section: Jan 26, 2012</a:t>
            </a:r>
            <a:endParaRPr lang="en-US" sz="2000" b="0" dirty="0">
              <a:solidFill>
                <a:srgbClr val="000099"/>
              </a:solidFill>
              <a:latin typeface="Comic Sans MS" pitchFamily="66" charset="0"/>
            </a:endParaRPr>
          </a:p>
        </p:txBody>
      </p:sp>
    </p:spTree>
    <p:extLst>
      <p:ext uri="{BB962C8B-B14F-4D97-AF65-F5344CB8AC3E}">
        <p14:creationId xmlns:p14="http://schemas.microsoft.com/office/powerpoint/2010/main" xmlns="" val="1412513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 t="3134" r="45519" b="36672"/>
          <a:stretch/>
        </p:blipFill>
        <p:spPr>
          <a:xfrm>
            <a:off x="152400" y="565430"/>
            <a:ext cx="3759200" cy="530352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1777" t="4005" r="-129" b="43997"/>
          <a:stretch/>
        </p:blipFill>
        <p:spPr>
          <a:xfrm>
            <a:off x="4572000" y="585498"/>
            <a:ext cx="4430439" cy="303126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1687" t="4004" r="5137" b="43998"/>
          <a:stretch/>
        </p:blipFill>
        <p:spPr>
          <a:xfrm>
            <a:off x="4578927" y="3579819"/>
            <a:ext cx="4197277" cy="3031266"/>
          </a:xfrm>
          <a:prstGeom prst="rect">
            <a:avLst/>
          </a:prstGeom>
        </p:spPr>
      </p:pic>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N/S Section</a:t>
            </a:r>
          </a:p>
        </p:txBody>
      </p:sp>
    </p:spTree>
    <p:extLst>
      <p:ext uri="{BB962C8B-B14F-4D97-AF65-F5344CB8AC3E}">
        <p14:creationId xmlns:p14="http://schemas.microsoft.com/office/powerpoint/2010/main" xmlns="" val="141251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N/S Section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 t="3834" r="45519" b="36166"/>
          <a:stretch/>
        </p:blipFill>
        <p:spPr>
          <a:xfrm>
            <a:off x="457200" y="680259"/>
            <a:ext cx="3733800" cy="525065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3739" t="4005" r="6535" b="43997"/>
          <a:stretch/>
        </p:blipFill>
        <p:spPr>
          <a:xfrm>
            <a:off x="4800600" y="673332"/>
            <a:ext cx="4041866" cy="303126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3739" t="4006" r="6537" b="43996"/>
          <a:stretch/>
        </p:blipFill>
        <p:spPr>
          <a:xfrm>
            <a:off x="4814544" y="3681507"/>
            <a:ext cx="4041776" cy="3031266"/>
          </a:xfrm>
          <a:prstGeom prst="rect">
            <a:avLst/>
          </a:prstGeom>
        </p:spPr>
      </p:pic>
    </p:spTree>
    <p:extLst>
      <p:ext uri="{BB962C8B-B14F-4D97-AF65-F5344CB8AC3E}">
        <p14:creationId xmlns:p14="http://schemas.microsoft.com/office/powerpoint/2010/main" xmlns="" val="3045196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E/W Section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 t="3498" r="45519" b="36088"/>
          <a:stretch/>
        </p:blipFill>
        <p:spPr>
          <a:xfrm>
            <a:off x="304800" y="609600"/>
            <a:ext cx="3874576" cy="54864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3412" t="5334" r="6863" b="43999"/>
          <a:stretch/>
        </p:blipFill>
        <p:spPr>
          <a:xfrm>
            <a:off x="4830708" y="711669"/>
            <a:ext cx="4041821" cy="295367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2877" t="4442" r="7399" b="44890"/>
          <a:stretch/>
        </p:blipFill>
        <p:spPr>
          <a:xfrm>
            <a:off x="4922982" y="3665343"/>
            <a:ext cx="4041776" cy="2953732"/>
          </a:xfrm>
          <a:prstGeom prst="rect">
            <a:avLst/>
          </a:prstGeom>
        </p:spPr>
      </p:pic>
    </p:spTree>
    <p:extLst>
      <p:ext uri="{BB962C8B-B14F-4D97-AF65-F5344CB8AC3E}">
        <p14:creationId xmlns:p14="http://schemas.microsoft.com/office/powerpoint/2010/main" xmlns="" val="180448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E/W Section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 t="4001" r="45519" b="35999"/>
          <a:stretch/>
        </p:blipFill>
        <p:spPr>
          <a:xfrm>
            <a:off x="182418" y="785965"/>
            <a:ext cx="3886200" cy="546496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4280" t="4450" r="5997" b="43551"/>
          <a:stretch/>
        </p:blipFill>
        <p:spPr>
          <a:xfrm>
            <a:off x="4851580" y="835891"/>
            <a:ext cx="4041730" cy="303132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3412" t="4606" r="6863" b="45200"/>
          <a:stretch/>
        </p:blipFill>
        <p:spPr>
          <a:xfrm>
            <a:off x="4851580" y="3749040"/>
            <a:ext cx="4041821" cy="2926080"/>
          </a:xfrm>
          <a:prstGeom prst="rect">
            <a:avLst/>
          </a:prstGeom>
        </p:spPr>
      </p:pic>
    </p:spTree>
    <p:extLst>
      <p:ext uri="{BB962C8B-B14F-4D97-AF65-F5344CB8AC3E}">
        <p14:creationId xmlns:p14="http://schemas.microsoft.com/office/powerpoint/2010/main" xmlns="" val="1804488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Time series over Ross Bank</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 r="58364"/>
          <a:stretch/>
        </p:blipFill>
        <p:spPr bwMode="auto">
          <a:xfrm>
            <a:off x="286326" y="583902"/>
            <a:ext cx="3752274" cy="5862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3412" t="4003" r="5137" b="43998"/>
          <a:stretch/>
        </p:blipFill>
        <p:spPr>
          <a:xfrm>
            <a:off x="4491028" y="765392"/>
            <a:ext cx="4119572" cy="303132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3412" t="4006" r="5137" b="43996"/>
          <a:stretch/>
        </p:blipFill>
        <p:spPr>
          <a:xfrm>
            <a:off x="4535055" y="3738346"/>
            <a:ext cx="4119572" cy="3031266"/>
          </a:xfrm>
          <a:prstGeom prst="rect">
            <a:avLst/>
          </a:prstGeom>
        </p:spPr>
      </p:pic>
    </p:spTree>
    <p:extLst>
      <p:ext uri="{BB962C8B-B14F-4D97-AF65-F5344CB8AC3E}">
        <p14:creationId xmlns:p14="http://schemas.microsoft.com/office/powerpoint/2010/main" xmlns="" val="370995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NW/SE Sections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 t="4001" r="45519" b="35999"/>
          <a:stretch/>
        </p:blipFill>
        <p:spPr>
          <a:xfrm>
            <a:off x="533400" y="1219200"/>
            <a:ext cx="3534170" cy="497005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 t="4003" r="45519" b="35996"/>
          <a:stretch/>
        </p:blipFill>
        <p:spPr>
          <a:xfrm>
            <a:off x="5076430" y="1230662"/>
            <a:ext cx="3534170" cy="4970141"/>
          </a:xfrm>
          <a:prstGeom prst="rect">
            <a:avLst/>
          </a:prstGeom>
        </p:spPr>
      </p:pic>
      <p:sp>
        <p:nvSpPr>
          <p:cNvPr id="8" name="TextBox 7"/>
          <p:cNvSpPr txBox="1">
            <a:spLocks noChangeArrowheads="1"/>
          </p:cNvSpPr>
          <p:nvPr/>
        </p:nvSpPr>
        <p:spPr bwMode="auto">
          <a:xfrm>
            <a:off x="409970" y="712277"/>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20/21, 2012</a:t>
            </a:r>
          </a:p>
        </p:txBody>
      </p:sp>
      <p:sp>
        <p:nvSpPr>
          <p:cNvPr id="9" name="TextBox 8"/>
          <p:cNvSpPr txBox="1">
            <a:spLocks noChangeArrowheads="1"/>
          </p:cNvSpPr>
          <p:nvPr/>
        </p:nvSpPr>
        <p:spPr bwMode="auto">
          <a:xfrm>
            <a:off x="4876800" y="712277"/>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26, 2012</a:t>
            </a:r>
          </a:p>
        </p:txBody>
      </p:sp>
    </p:spTree>
    <p:extLst>
      <p:ext uri="{BB962C8B-B14F-4D97-AF65-F5344CB8AC3E}">
        <p14:creationId xmlns:p14="http://schemas.microsoft.com/office/powerpoint/2010/main" xmlns="" val="158950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NW/SE Sections</a:t>
            </a:r>
          </a:p>
        </p:txBody>
      </p:sp>
      <p:sp>
        <p:nvSpPr>
          <p:cNvPr id="8" name="TextBox 7"/>
          <p:cNvSpPr txBox="1">
            <a:spLocks noChangeArrowheads="1"/>
          </p:cNvSpPr>
          <p:nvPr/>
        </p:nvSpPr>
        <p:spPr bwMode="auto">
          <a:xfrm>
            <a:off x="409970" y="485590"/>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20, 2012</a:t>
            </a:r>
          </a:p>
        </p:txBody>
      </p:sp>
      <p:sp>
        <p:nvSpPr>
          <p:cNvPr id="9" name="TextBox 8"/>
          <p:cNvSpPr txBox="1">
            <a:spLocks noChangeArrowheads="1"/>
          </p:cNvSpPr>
          <p:nvPr/>
        </p:nvSpPr>
        <p:spPr bwMode="auto">
          <a:xfrm>
            <a:off x="4953000" y="485590"/>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26, 2012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3411" t="5335" r="8587" b="43998"/>
          <a:stretch/>
        </p:blipFill>
        <p:spPr>
          <a:xfrm>
            <a:off x="119529" y="885700"/>
            <a:ext cx="3964205" cy="295367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3412" t="5337" r="6863" b="43997"/>
          <a:stretch/>
        </p:blipFill>
        <p:spPr>
          <a:xfrm>
            <a:off x="119529" y="3830138"/>
            <a:ext cx="4041821" cy="295361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3412" t="5339" r="6863" b="43997"/>
          <a:stretch/>
        </p:blipFill>
        <p:spPr>
          <a:xfrm>
            <a:off x="4735489" y="902039"/>
            <a:ext cx="4041821" cy="295349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xmlns="" val="0"/>
              </a:ext>
            </a:extLst>
          </a:blip>
          <a:srcRect l="3412" t="5334" r="6863" b="43999"/>
          <a:stretch/>
        </p:blipFill>
        <p:spPr>
          <a:xfrm>
            <a:off x="4760889" y="3830080"/>
            <a:ext cx="4041821" cy="2953674"/>
          </a:xfrm>
          <a:prstGeom prst="rect">
            <a:avLst/>
          </a:prstGeom>
        </p:spPr>
      </p:pic>
    </p:spTree>
    <p:extLst>
      <p:ext uri="{BB962C8B-B14F-4D97-AF65-F5344CB8AC3E}">
        <p14:creationId xmlns:p14="http://schemas.microsoft.com/office/powerpoint/2010/main" xmlns="" val="4286266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Outline</a:t>
            </a:r>
          </a:p>
        </p:txBody>
      </p:sp>
      <p:sp>
        <p:nvSpPr>
          <p:cNvPr id="51203" name="Text Box 3"/>
          <p:cNvSpPr txBox="1">
            <a:spLocks noChangeArrowheads="1"/>
          </p:cNvSpPr>
          <p:nvPr/>
        </p:nvSpPr>
        <p:spPr bwMode="auto">
          <a:xfrm>
            <a:off x="381000" y="1219200"/>
            <a:ext cx="8382000" cy="3231654"/>
          </a:xfrm>
          <a:prstGeom prst="rect">
            <a:avLst/>
          </a:prstGeom>
          <a:noFill/>
          <a:ln w="9525">
            <a:noFill/>
            <a:miter lim="800000"/>
            <a:headEnd/>
            <a:tailEnd/>
          </a:ln>
        </p:spPr>
        <p:txBody>
          <a:bodyPr>
            <a:spAutoFit/>
          </a:bodyPr>
          <a:lstStyle/>
          <a:p>
            <a:pPr>
              <a:buFontTx/>
              <a:buChar char="•"/>
            </a:pPr>
            <a:r>
              <a:rPr lang="en-US" sz="2800" dirty="0">
                <a:solidFill>
                  <a:srgbClr val="FFFFFF"/>
                </a:solidFill>
                <a:latin typeface="Comic Sans MS" pitchFamily="66" charset="0"/>
              </a:rPr>
              <a:t> </a:t>
            </a:r>
            <a:r>
              <a:rPr lang="en-US" sz="2800" b="0" dirty="0" smtClean="0">
                <a:solidFill>
                  <a:srgbClr val="FFFFFF"/>
                </a:solidFill>
                <a:latin typeface="Comic Sans MS" pitchFamily="66" charset="0"/>
              </a:rPr>
              <a:t>PRISM Ross Sea model review and non-PRISM projects the model is being used for</a:t>
            </a:r>
          </a:p>
          <a:p>
            <a:endParaRPr lang="en-US" sz="1200" b="0" dirty="0">
              <a:solidFill>
                <a:srgbClr val="FFFFFF"/>
              </a:solidFill>
              <a:latin typeface="Comic Sans MS" pitchFamily="66" charset="0"/>
            </a:endParaRPr>
          </a:p>
          <a:p>
            <a:pPr>
              <a:buFontTx/>
              <a:buChar char="•"/>
            </a:pPr>
            <a:r>
              <a:rPr lang="en-US" sz="2800" b="0" dirty="0">
                <a:solidFill>
                  <a:srgbClr val="FFFFFF"/>
                </a:solidFill>
                <a:latin typeface="Comic Sans MS" pitchFamily="66" charset="0"/>
              </a:rPr>
              <a:t> </a:t>
            </a:r>
            <a:r>
              <a:rPr lang="en-US" sz="2800" b="0" dirty="0" smtClean="0">
                <a:solidFill>
                  <a:srgbClr val="FFFFFF"/>
                </a:solidFill>
                <a:latin typeface="Comic Sans MS" pitchFamily="66" charset="0"/>
              </a:rPr>
              <a:t>Model simulation of Ross Bank area during the </a:t>
            </a:r>
            <a:r>
              <a:rPr lang="en-US" sz="2800" b="0" dirty="0" err="1" smtClean="0">
                <a:solidFill>
                  <a:srgbClr val="FFFFFF"/>
                </a:solidFill>
                <a:latin typeface="Comic Sans MS" pitchFamily="66" charset="0"/>
              </a:rPr>
              <a:t>SeaHorse</a:t>
            </a:r>
            <a:r>
              <a:rPr lang="en-US" sz="2800" b="0" dirty="0" smtClean="0">
                <a:solidFill>
                  <a:srgbClr val="FFFFFF"/>
                </a:solidFill>
                <a:latin typeface="Comic Sans MS" pitchFamily="66" charset="0"/>
              </a:rPr>
              <a:t> deployment</a:t>
            </a:r>
          </a:p>
          <a:p>
            <a:endParaRPr lang="en-US" sz="1200" b="0" dirty="0" smtClean="0">
              <a:solidFill>
                <a:srgbClr val="FFFFFF"/>
              </a:solidFill>
              <a:latin typeface="Comic Sans MS" pitchFamily="66" charset="0"/>
            </a:endParaRPr>
          </a:p>
          <a:p>
            <a:pPr>
              <a:buFontTx/>
              <a:buChar char="•"/>
            </a:pPr>
            <a:r>
              <a:rPr lang="en-US" sz="2800" b="0" dirty="0" smtClean="0">
                <a:solidFill>
                  <a:srgbClr val="FFFFFF"/>
                </a:solidFill>
                <a:latin typeface="Comic Sans MS" pitchFamily="66" charset="0"/>
              </a:rPr>
              <a:t> Future Plans (short…see other talks)</a:t>
            </a:r>
          </a:p>
          <a:p>
            <a:pPr>
              <a:buFontTx/>
              <a:buChar char="•"/>
            </a:pPr>
            <a:endParaRPr lang="en-US" sz="1200" b="0" dirty="0">
              <a:solidFill>
                <a:srgbClr val="FFFFFF"/>
              </a:solidFill>
              <a:latin typeface="Comic Sans MS" pitchFamily="66" charset="0"/>
            </a:endParaRPr>
          </a:p>
          <a:p>
            <a:pPr>
              <a:buFontTx/>
              <a:buChar char="•"/>
            </a:pPr>
            <a:r>
              <a:rPr lang="en-US" sz="2800" b="0" dirty="0" smtClean="0">
                <a:solidFill>
                  <a:srgbClr val="FFFFFF"/>
                </a:solidFill>
                <a:latin typeface="Comic Sans MS" pitchFamily="66" charset="0"/>
              </a:rPr>
              <a:t> Summary</a:t>
            </a:r>
          </a:p>
        </p:txBody>
      </p:sp>
    </p:spTree>
    <p:extLst>
      <p:ext uri="{BB962C8B-B14F-4D97-AF65-F5344CB8AC3E}">
        <p14:creationId xmlns:p14="http://schemas.microsoft.com/office/powerpoint/2010/main" xmlns="" val="155727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5175" t="6229" r="10274" b="7101"/>
          <a:stretch/>
        </p:blipFill>
        <p:spPr>
          <a:xfrm>
            <a:off x="147782" y="257694"/>
            <a:ext cx="3808749" cy="505249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l="5175" t="34631" r="37887" b="20039"/>
          <a:stretch/>
        </p:blipFill>
        <p:spPr>
          <a:xfrm>
            <a:off x="5867400" y="274320"/>
            <a:ext cx="3017520" cy="310896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4646" t="34553" r="38413" b="20114"/>
          <a:stretch/>
        </p:blipFill>
        <p:spPr>
          <a:xfrm>
            <a:off x="5851236" y="3505200"/>
            <a:ext cx="3017520" cy="3108960"/>
          </a:xfrm>
          <a:prstGeom prst="rect">
            <a:avLst/>
          </a:prstGeom>
        </p:spPr>
      </p:pic>
      <p:sp>
        <p:nvSpPr>
          <p:cNvPr id="5" name="TextBox 4"/>
          <p:cNvSpPr txBox="1">
            <a:spLocks noChangeArrowheads="1"/>
          </p:cNvSpPr>
          <p:nvPr/>
        </p:nvSpPr>
        <p:spPr bwMode="auto">
          <a:xfrm>
            <a:off x="3956531" y="299763"/>
            <a:ext cx="1951384" cy="132343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ERA-Interim wind:</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1/23/2012 0Z</a:t>
            </a:r>
          </a:p>
        </p:txBody>
      </p:sp>
      <p:sp>
        <p:nvSpPr>
          <p:cNvPr id="6" name="TextBox 5"/>
          <p:cNvSpPr txBox="1">
            <a:spLocks noChangeArrowheads="1"/>
          </p:cNvSpPr>
          <p:nvPr/>
        </p:nvSpPr>
        <p:spPr bwMode="auto">
          <a:xfrm>
            <a:off x="3968076" y="3509818"/>
            <a:ext cx="1951384" cy="132343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ERA-Interim wind:</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1/25/2012 0Z</a:t>
            </a:r>
          </a:p>
        </p:txBody>
      </p:sp>
      <p:sp>
        <p:nvSpPr>
          <p:cNvPr id="7" name="TextBox 6"/>
          <p:cNvSpPr txBox="1">
            <a:spLocks noChangeArrowheads="1"/>
          </p:cNvSpPr>
          <p:nvPr/>
        </p:nvSpPr>
        <p:spPr bwMode="auto">
          <a:xfrm>
            <a:off x="457200" y="5310192"/>
            <a:ext cx="3352800" cy="707886"/>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ERA-Interim weather at </a:t>
            </a:r>
            <a:r>
              <a:rPr lang="en-US" sz="2000" b="0" dirty="0" err="1" smtClean="0">
                <a:solidFill>
                  <a:srgbClr val="000099"/>
                </a:solidFill>
                <a:latin typeface="Comic Sans MS" pitchFamily="66" charset="0"/>
              </a:rPr>
              <a:t>SeaHorse</a:t>
            </a:r>
            <a:r>
              <a:rPr lang="en-US" sz="2000" b="0" dirty="0" smtClean="0">
                <a:solidFill>
                  <a:srgbClr val="000099"/>
                </a:solidFill>
                <a:latin typeface="Comic Sans MS" pitchFamily="66" charset="0"/>
              </a:rPr>
              <a:t> mooring</a:t>
            </a:r>
          </a:p>
        </p:txBody>
      </p:sp>
    </p:spTree>
    <p:extLst>
      <p:ext uri="{BB962C8B-B14F-4D97-AF65-F5344CB8AC3E}">
        <p14:creationId xmlns:p14="http://schemas.microsoft.com/office/powerpoint/2010/main" xmlns="" val="1757284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xmlns="" val="1412513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Model 5m Salinity and Velocity</a:t>
            </a:r>
          </a:p>
        </p:txBody>
      </p:sp>
      <p:sp>
        <p:nvSpPr>
          <p:cNvPr id="8" name="TextBox 7"/>
          <p:cNvSpPr txBox="1">
            <a:spLocks noChangeArrowheads="1"/>
          </p:cNvSpPr>
          <p:nvPr/>
        </p:nvSpPr>
        <p:spPr bwMode="auto">
          <a:xfrm>
            <a:off x="409970" y="712277"/>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23, 2012</a:t>
            </a:r>
          </a:p>
        </p:txBody>
      </p:sp>
      <p:sp>
        <p:nvSpPr>
          <p:cNvPr id="9" name="TextBox 8"/>
          <p:cNvSpPr txBox="1">
            <a:spLocks noChangeArrowheads="1"/>
          </p:cNvSpPr>
          <p:nvPr/>
        </p:nvSpPr>
        <p:spPr bwMode="auto">
          <a:xfrm>
            <a:off x="4876800" y="712277"/>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25, 2012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8588" t="17332" r="10312" b="25335"/>
          <a:stretch/>
        </p:blipFill>
        <p:spPr>
          <a:xfrm>
            <a:off x="152400" y="1600200"/>
            <a:ext cx="4297680" cy="393192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8588" t="17339" r="10312" b="25328"/>
          <a:stretch/>
        </p:blipFill>
        <p:spPr>
          <a:xfrm>
            <a:off x="4724400" y="1600200"/>
            <a:ext cx="4297680" cy="3931920"/>
          </a:xfrm>
          <a:prstGeom prst="rect">
            <a:avLst/>
          </a:prstGeom>
        </p:spPr>
      </p:pic>
    </p:spTree>
    <p:extLst>
      <p:ext uri="{BB962C8B-B14F-4D97-AF65-F5344CB8AC3E}">
        <p14:creationId xmlns:p14="http://schemas.microsoft.com/office/powerpoint/2010/main" xmlns="" val="1384414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943705" y="127902"/>
            <a:ext cx="5065365" cy="3040559"/>
            <a:chOff x="2898732" y="770688"/>
            <a:chExt cx="7204068" cy="4322136"/>
          </a:xfrm>
        </p:grpSpPr>
        <p:pic>
          <p:nvPicPr>
            <p:cNvPr id="3" name="Picture 1" descr="ADCPspeed_Deployment3.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8732" y="770688"/>
              <a:ext cx="7204068" cy="432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p:cNvSpPr>
            <p:nvPr/>
          </p:nvSpPr>
          <p:spPr bwMode="auto">
            <a:xfrm>
              <a:off x="3135375" y="952500"/>
              <a:ext cx="6757881" cy="4064000"/>
            </a:xfrm>
            <a:prstGeom prst="rect">
              <a:avLst/>
            </a:prstGeom>
            <a:noFill/>
            <a:ln w="12700">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5" name="Line 4"/>
            <p:cNvSpPr>
              <a:spLocks noChangeShapeType="1"/>
            </p:cNvSpPr>
            <p:nvPr/>
          </p:nvSpPr>
          <p:spPr bwMode="auto">
            <a:xfrm rot="10800000">
              <a:off x="2981354" y="1639888"/>
              <a:ext cx="0" cy="258763"/>
            </a:xfrm>
            <a:prstGeom prst="line">
              <a:avLst/>
            </a:prstGeom>
            <a:noFill/>
            <a:ln w="12700">
              <a:solidFill>
                <a:sysClr val="windowText" lastClr="0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6" name="Line 5"/>
            <p:cNvSpPr>
              <a:spLocks noChangeShapeType="1"/>
            </p:cNvSpPr>
            <p:nvPr/>
          </p:nvSpPr>
          <p:spPr bwMode="auto">
            <a:xfrm flipH="1">
              <a:off x="2984529" y="3695700"/>
              <a:ext cx="0" cy="258763"/>
            </a:xfrm>
            <a:prstGeom prst="line">
              <a:avLst/>
            </a:prstGeom>
            <a:noFill/>
            <a:ln w="12700">
              <a:solidFill>
                <a:sysClr val="windowText" lastClr="0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smtClean="0">
                <a:ln>
                  <a:noFill/>
                </a:ln>
                <a:solidFill>
                  <a:srgbClr val="000000"/>
                </a:solidFill>
                <a:effectLst/>
                <a:uLnTx/>
                <a:uFillTx/>
                <a:latin typeface="Gill Sans" charset="0"/>
                <a:sym typeface="Gill Sans" charset="0"/>
              </a:endParaRPr>
            </a:p>
          </p:txBody>
        </p:sp>
      </p:grpSp>
      <p:grpSp>
        <p:nvGrpSpPr>
          <p:cNvPr id="7" name="Group 4"/>
          <p:cNvGrpSpPr>
            <a:grpSpLocks/>
          </p:cNvGrpSpPr>
          <p:nvPr/>
        </p:nvGrpSpPr>
        <p:grpSpPr bwMode="auto">
          <a:xfrm>
            <a:off x="3953231" y="3168461"/>
            <a:ext cx="5065365" cy="3038326"/>
            <a:chOff x="2902000" y="5236840"/>
            <a:chExt cx="7204068" cy="4322136"/>
          </a:xfrm>
        </p:grpSpPr>
        <p:pic>
          <p:nvPicPr>
            <p:cNvPr id="8" name="Picture 3" descr="ADCPdir_Deployment3.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2000" y="5236840"/>
              <a:ext cx="7204068" cy="432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a:spLocks/>
            </p:cNvSpPr>
            <p:nvPr/>
          </p:nvSpPr>
          <p:spPr bwMode="auto">
            <a:xfrm>
              <a:off x="3111450" y="5435879"/>
              <a:ext cx="6756407" cy="4063096"/>
            </a:xfrm>
            <a:prstGeom prst="rect">
              <a:avLst/>
            </a:prstGeom>
            <a:noFill/>
            <a:ln w="12700">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10" name="Line 9"/>
            <p:cNvSpPr>
              <a:spLocks noChangeShapeType="1"/>
            </p:cNvSpPr>
            <p:nvPr/>
          </p:nvSpPr>
          <p:spPr bwMode="auto">
            <a:xfrm rot="10800000">
              <a:off x="2986038" y="6185012"/>
              <a:ext cx="0" cy="258705"/>
            </a:xfrm>
            <a:prstGeom prst="line">
              <a:avLst/>
            </a:prstGeom>
            <a:noFill/>
            <a:ln w="12700">
              <a:solidFill>
                <a:sysClr val="windowText" lastClr="0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smtClean="0">
                <a:ln>
                  <a:noFill/>
                </a:ln>
                <a:solidFill>
                  <a:srgbClr val="000000"/>
                </a:solidFill>
                <a:effectLst/>
                <a:uLnTx/>
                <a:uFillTx/>
                <a:latin typeface="Gill Sans" charset="0"/>
                <a:sym typeface="Gill Sans" charset="0"/>
              </a:endParaRPr>
            </a:p>
          </p:txBody>
        </p:sp>
        <p:sp>
          <p:nvSpPr>
            <p:cNvPr id="11" name="Line 10"/>
            <p:cNvSpPr>
              <a:spLocks noChangeShapeType="1"/>
            </p:cNvSpPr>
            <p:nvPr/>
          </p:nvSpPr>
          <p:spPr bwMode="auto">
            <a:xfrm flipH="1">
              <a:off x="2986038" y="8241955"/>
              <a:ext cx="0" cy="258705"/>
            </a:xfrm>
            <a:prstGeom prst="line">
              <a:avLst/>
            </a:prstGeom>
            <a:noFill/>
            <a:ln w="12700">
              <a:solidFill>
                <a:sysClr val="windowText" lastClr="0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smtClean="0">
                <a:ln>
                  <a:noFill/>
                </a:ln>
                <a:solidFill>
                  <a:srgbClr val="000000"/>
                </a:solidFill>
                <a:effectLst/>
                <a:uLnTx/>
                <a:uFillTx/>
                <a:latin typeface="Gill Sans" charset="0"/>
                <a:sym typeface="Gill Sans" charset="0"/>
              </a:endParaRPr>
            </a:p>
          </p:txBody>
        </p:sp>
      </p:grpSp>
      <p:sp>
        <p:nvSpPr>
          <p:cNvPr id="12" name="TextBox 3"/>
          <p:cNvSpPr txBox="1">
            <a:spLocks noChangeArrowheads="1"/>
          </p:cNvSpPr>
          <p:nvPr/>
        </p:nvSpPr>
        <p:spPr bwMode="auto">
          <a:xfrm>
            <a:off x="150091" y="239640"/>
            <a:ext cx="3791305" cy="6247864"/>
          </a:xfrm>
          <a:prstGeom prst="rect">
            <a:avLst/>
          </a:prstGeom>
          <a:noFill/>
          <a:ln w="9525">
            <a:noFill/>
            <a:miter lim="800000"/>
            <a:headEnd/>
            <a:tailEnd/>
          </a:ln>
        </p:spPr>
        <p:txBody>
          <a:bodyPr wrap="square">
            <a:spAutoFit/>
          </a:bodyPr>
          <a:lstStyle/>
          <a:p>
            <a:r>
              <a:rPr lang="en-US" sz="2000" b="0" dirty="0" err="1" smtClean="0">
                <a:solidFill>
                  <a:srgbClr val="000099"/>
                </a:solidFill>
                <a:latin typeface="Comic Sans MS" pitchFamily="66" charset="0"/>
              </a:rPr>
              <a:t>SeaHorse</a:t>
            </a:r>
            <a:r>
              <a:rPr lang="en-US" sz="2000" b="0" dirty="0" smtClean="0">
                <a:solidFill>
                  <a:srgbClr val="000099"/>
                </a:solidFill>
                <a:latin typeface="Comic Sans MS" pitchFamily="66" charset="0"/>
              </a:rPr>
              <a:t> ADCP velocities (from Blair’s presentation at last meeting)</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Don’t know if this supports idea of strong westward surface currents during the later part of the </a:t>
            </a:r>
            <a:r>
              <a:rPr lang="en-US" sz="2000" b="0" dirty="0" err="1" smtClean="0">
                <a:solidFill>
                  <a:srgbClr val="000099"/>
                </a:solidFill>
                <a:latin typeface="Comic Sans MS" pitchFamily="66" charset="0"/>
              </a:rPr>
              <a:t>SeaHorse</a:t>
            </a:r>
            <a:r>
              <a:rPr lang="en-US" sz="2000" b="0" dirty="0" smtClean="0">
                <a:solidFill>
                  <a:srgbClr val="000099"/>
                </a:solidFill>
                <a:latin typeface="Comic Sans MS" pitchFamily="66" charset="0"/>
              </a:rPr>
              <a:t> deployment, but something happened around 0Z 1/25/2012</a:t>
            </a:r>
          </a:p>
          <a:p>
            <a:endParaRPr lang="en-US" sz="2000" b="0" dirty="0" smtClean="0">
              <a:solidFill>
                <a:srgbClr val="000099"/>
              </a:solidFill>
              <a:latin typeface="Comic Sans MS" pitchFamily="66" charset="0"/>
            </a:endParaRPr>
          </a:p>
          <a:p>
            <a:r>
              <a:rPr lang="en-US" sz="2000" b="0" dirty="0" smtClean="0">
                <a:solidFill>
                  <a:srgbClr val="000099"/>
                </a:solidFill>
                <a:latin typeface="Comic Sans MS" pitchFamily="66" charset="0"/>
              </a:rPr>
              <a:t>(If direction is magnetic north and given magnetic declination is 120E here </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          Decrease in the amount of “red” velocities (~320° magnetic = ~80° true) would indicate more westward flow)</a:t>
            </a:r>
          </a:p>
        </p:txBody>
      </p:sp>
      <p:sp>
        <p:nvSpPr>
          <p:cNvPr id="13" name="Right Arrow 12"/>
          <p:cNvSpPr/>
          <p:nvPr/>
        </p:nvSpPr>
        <p:spPr bwMode="auto">
          <a:xfrm>
            <a:off x="304800" y="5033857"/>
            <a:ext cx="565404" cy="41796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41251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N/S Sections (different forcing, 2001 run includes tides)</a:t>
            </a:r>
          </a:p>
        </p:txBody>
      </p:sp>
      <p:sp>
        <p:nvSpPr>
          <p:cNvPr id="8" name="TextBox 7"/>
          <p:cNvSpPr txBox="1">
            <a:spLocks noChangeArrowheads="1"/>
          </p:cNvSpPr>
          <p:nvPr/>
        </p:nvSpPr>
        <p:spPr bwMode="auto">
          <a:xfrm>
            <a:off x="409970" y="485590"/>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21, 2012</a:t>
            </a:r>
          </a:p>
        </p:txBody>
      </p:sp>
      <p:sp>
        <p:nvSpPr>
          <p:cNvPr id="9" name="TextBox 8"/>
          <p:cNvSpPr txBox="1">
            <a:spLocks noChangeArrowheads="1"/>
          </p:cNvSpPr>
          <p:nvPr/>
        </p:nvSpPr>
        <p:spPr bwMode="auto">
          <a:xfrm>
            <a:off x="4953000" y="485590"/>
            <a:ext cx="3657600" cy="400110"/>
          </a:xfrm>
          <a:prstGeom prst="rect">
            <a:avLst/>
          </a:prstGeom>
          <a:noFill/>
          <a:ln w="9525">
            <a:noFill/>
            <a:miter lim="800000"/>
            <a:headEnd/>
            <a:tailEnd/>
          </a:ln>
        </p:spPr>
        <p:txBody>
          <a:bodyPr wrap="square">
            <a:spAutoFit/>
          </a:bodyPr>
          <a:lstStyle/>
          <a:p>
            <a:pPr algn="ctr"/>
            <a:r>
              <a:rPr lang="en-US" sz="2000" b="0" dirty="0" smtClean="0">
                <a:solidFill>
                  <a:srgbClr val="000099"/>
                </a:solidFill>
                <a:latin typeface="Comic Sans MS" pitchFamily="66" charset="0"/>
              </a:rPr>
              <a:t>Jan 21, 2001</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3412" t="4003" r="6863" b="43998"/>
          <a:stretch/>
        </p:blipFill>
        <p:spPr>
          <a:xfrm>
            <a:off x="119438" y="3743194"/>
            <a:ext cx="4041821" cy="303132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3412" t="4006" r="6863" b="43996"/>
          <a:stretch/>
        </p:blipFill>
        <p:spPr>
          <a:xfrm>
            <a:off x="4760889" y="3743194"/>
            <a:ext cx="4041821" cy="3031266"/>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xmlns="" val="0"/>
              </a:ext>
            </a:extLst>
          </a:blip>
          <a:srcRect l="3413" t="4005" r="6864" b="43997"/>
          <a:stretch/>
        </p:blipFill>
        <p:spPr>
          <a:xfrm>
            <a:off x="119529" y="824272"/>
            <a:ext cx="4041730" cy="303126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l="3412" t="4005" r="6863" b="43997"/>
          <a:stretch/>
        </p:blipFill>
        <p:spPr>
          <a:xfrm>
            <a:off x="4760889" y="798814"/>
            <a:ext cx="4041821" cy="3031266"/>
          </a:xfrm>
          <a:prstGeom prst="rect">
            <a:avLst/>
          </a:prstGeom>
        </p:spPr>
      </p:pic>
    </p:spTree>
    <p:extLst>
      <p:ext uri="{BB962C8B-B14F-4D97-AF65-F5344CB8AC3E}">
        <p14:creationId xmlns:p14="http://schemas.microsoft.com/office/powerpoint/2010/main" xmlns="" val="3854476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a:xfrm>
            <a:off x="457200" y="292100"/>
            <a:ext cx="8229600" cy="774700"/>
          </a:xfrm>
        </p:spPr>
        <p:txBody>
          <a:bodyPr/>
          <a:lstStyle/>
          <a:p>
            <a:pPr algn="ctr" eaLnBrk="1" hangingPunct="1">
              <a:defRPr/>
            </a:pPr>
            <a:r>
              <a:rPr lang="en-US" sz="3600" b="1" dirty="0" smtClean="0">
                <a:solidFill>
                  <a:srgbClr val="FFFF00"/>
                </a:solidFill>
                <a:latin typeface="Comic Sans MS" pitchFamily="66" charset="0"/>
              </a:rPr>
              <a:t>Future Plans</a:t>
            </a:r>
          </a:p>
        </p:txBody>
      </p:sp>
      <p:sp>
        <p:nvSpPr>
          <p:cNvPr id="1434627" name="Rectangle 3"/>
          <p:cNvSpPr>
            <a:spLocks noGrp="1" noChangeArrowheads="1"/>
          </p:cNvSpPr>
          <p:nvPr>
            <p:ph type="body" idx="1"/>
          </p:nvPr>
        </p:nvSpPr>
        <p:spPr>
          <a:xfrm>
            <a:off x="457200" y="1219200"/>
            <a:ext cx="8458200" cy="5334000"/>
          </a:xfrm>
        </p:spPr>
        <p:txBody>
          <a:bodyPr/>
          <a:lstStyle/>
          <a:p>
            <a:pPr eaLnBrk="1" hangingPunct="1">
              <a:lnSpc>
                <a:spcPct val="90000"/>
              </a:lnSpc>
              <a:defRPr/>
            </a:pPr>
            <a:r>
              <a:rPr lang="en-US" sz="2800" dirty="0" smtClean="0">
                <a:latin typeface="Comic Sans MS" pitchFamily="66" charset="0"/>
              </a:rPr>
              <a:t>I’ll leave most of this to the following talks, except…</a:t>
            </a:r>
          </a:p>
          <a:p>
            <a:pPr eaLnBrk="1" hangingPunct="1">
              <a:lnSpc>
                <a:spcPct val="90000"/>
              </a:lnSpc>
              <a:defRPr/>
            </a:pPr>
            <a:endParaRPr lang="en-US" sz="1000" dirty="0" smtClean="0">
              <a:latin typeface="Comic Sans MS" pitchFamily="66" charset="0"/>
            </a:endParaRPr>
          </a:p>
          <a:p>
            <a:pPr eaLnBrk="1" hangingPunct="1">
              <a:lnSpc>
                <a:spcPct val="90000"/>
              </a:lnSpc>
              <a:defRPr/>
            </a:pPr>
            <a:r>
              <a:rPr lang="en-US" sz="2800" dirty="0" smtClean="0">
                <a:latin typeface="Comic Sans MS" pitchFamily="66" charset="0"/>
              </a:rPr>
              <a:t>New run with bottom boundary formulation (bottom KPP) which should have better bottom vertical diffusivities for Pete and Geordie</a:t>
            </a:r>
          </a:p>
          <a:p>
            <a:pPr eaLnBrk="1" hangingPunct="1">
              <a:lnSpc>
                <a:spcPct val="90000"/>
              </a:lnSpc>
              <a:defRPr/>
            </a:pPr>
            <a:endParaRPr lang="en-US" sz="1000" dirty="0">
              <a:latin typeface="Comic Sans MS" pitchFamily="66" charset="0"/>
            </a:endParaRPr>
          </a:p>
          <a:p>
            <a:pPr eaLnBrk="1" hangingPunct="1">
              <a:lnSpc>
                <a:spcPct val="90000"/>
              </a:lnSpc>
              <a:defRPr/>
            </a:pPr>
            <a:r>
              <a:rPr lang="en-US" sz="2800" dirty="0" smtClean="0">
                <a:latin typeface="Comic Sans MS" pitchFamily="66" charset="0"/>
              </a:rPr>
              <a:t>Continue to explore Ross Bank area (runs with and w/o tides)</a:t>
            </a:r>
          </a:p>
          <a:p>
            <a:pPr marL="0" indent="0" eaLnBrk="1" hangingPunct="1">
              <a:lnSpc>
                <a:spcPct val="90000"/>
              </a:lnSpc>
              <a:buNone/>
              <a:defRPr/>
            </a:pPr>
            <a:endParaRPr lang="en-US" sz="1000" dirty="0">
              <a:latin typeface="Comic Sans MS" pitchFamily="66" charset="0"/>
            </a:endParaRPr>
          </a:p>
          <a:p>
            <a:pPr eaLnBrk="1" hangingPunct="1">
              <a:lnSpc>
                <a:spcPct val="90000"/>
              </a:lnSpc>
              <a:defRPr/>
            </a:pPr>
            <a:r>
              <a:rPr lang="en-US" sz="2800" dirty="0" smtClean="0">
                <a:latin typeface="Comic Sans MS" pitchFamily="66" charset="0"/>
              </a:rPr>
              <a:t>Other areas/time frames for comparisons?</a:t>
            </a:r>
          </a:p>
          <a:p>
            <a:pPr eaLnBrk="1" hangingPunct="1">
              <a:lnSpc>
                <a:spcPct val="90000"/>
              </a:lnSpc>
              <a:defRPr/>
            </a:pPr>
            <a:endParaRPr lang="en-US" sz="1000" dirty="0">
              <a:latin typeface="Comic Sans MS" pitchFamily="66" charset="0"/>
            </a:endParaRPr>
          </a:p>
          <a:p>
            <a:pPr eaLnBrk="1" hangingPunct="1">
              <a:lnSpc>
                <a:spcPct val="90000"/>
              </a:lnSpc>
              <a:defRPr/>
            </a:pPr>
            <a:r>
              <a:rPr lang="en-US" sz="2800" dirty="0" smtClean="0">
                <a:latin typeface="Comic Sans MS" pitchFamily="66" charset="0"/>
              </a:rPr>
              <a:t>Assimilation of ice concentration (Wang et al., 2013)</a:t>
            </a:r>
            <a:endParaRPr lang="en-US" sz="2800" dirty="0">
              <a:latin typeface="Comic Sans MS" pitchFamily="66" charset="0"/>
            </a:endParaRPr>
          </a:p>
          <a:p>
            <a:pPr eaLnBrk="1" hangingPunct="1">
              <a:lnSpc>
                <a:spcPct val="90000"/>
              </a:lnSpc>
              <a:defRPr/>
            </a:pPr>
            <a:endParaRPr lang="en-US"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457200" y="0"/>
            <a:ext cx="8229600" cy="990600"/>
          </a:xfrm>
        </p:spPr>
        <p:txBody>
          <a:bodyPr/>
          <a:lstStyle/>
          <a:p>
            <a:pPr algn="ctr" eaLnBrk="1" hangingPunct="1">
              <a:defRPr/>
            </a:pPr>
            <a:r>
              <a:rPr lang="en-US" sz="3600" b="1" dirty="0" smtClean="0">
                <a:solidFill>
                  <a:srgbClr val="FFFF00"/>
                </a:solidFill>
                <a:latin typeface="Comic Sans MS" pitchFamily="66" charset="0"/>
              </a:rPr>
              <a:t>Summary</a:t>
            </a:r>
          </a:p>
        </p:txBody>
      </p:sp>
      <p:sp>
        <p:nvSpPr>
          <p:cNvPr id="1446915" name="Rectangle 3"/>
          <p:cNvSpPr>
            <a:spLocks noGrp="1" noChangeArrowheads="1"/>
          </p:cNvSpPr>
          <p:nvPr>
            <p:ph type="body" idx="1"/>
          </p:nvPr>
        </p:nvSpPr>
        <p:spPr>
          <a:xfrm>
            <a:off x="457200" y="990600"/>
            <a:ext cx="8229600" cy="5486400"/>
          </a:xfrm>
        </p:spPr>
        <p:txBody>
          <a:bodyPr/>
          <a:lstStyle/>
          <a:p>
            <a:pPr eaLnBrk="1" hangingPunct="1">
              <a:lnSpc>
                <a:spcPct val="90000"/>
              </a:lnSpc>
              <a:defRPr/>
            </a:pPr>
            <a:r>
              <a:rPr lang="en-US" sz="2400" dirty="0" smtClean="0">
                <a:latin typeface="Comic Sans MS" pitchFamily="66" charset="0"/>
              </a:rPr>
              <a:t>PRISM model run used to help show the origin of observed seasonal warm water underneath McMurdo Ice Shelf </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Model sea-ice simulation results are very repeatable when starting simulation on different dates</a:t>
            </a:r>
          </a:p>
          <a:p>
            <a:pPr eaLnBrk="1" hangingPunct="1">
              <a:lnSpc>
                <a:spcPct val="90000"/>
              </a:lnSpc>
              <a:defRPr/>
            </a:pPr>
            <a:endParaRPr lang="en-US" sz="1200" dirty="0">
              <a:latin typeface="Comic Sans MS" pitchFamily="66" charset="0"/>
            </a:endParaRPr>
          </a:p>
          <a:p>
            <a:pPr eaLnBrk="1" hangingPunct="1">
              <a:lnSpc>
                <a:spcPct val="90000"/>
              </a:lnSpc>
              <a:defRPr/>
            </a:pPr>
            <a:r>
              <a:rPr lang="en-US" sz="2400" dirty="0" smtClean="0">
                <a:latin typeface="Comic Sans MS" pitchFamily="66" charset="0"/>
              </a:rPr>
              <a:t>The model simulation has some issues over Ross Bank (tides may help), but it simulates some observations well enough to be helpful in determining the dynamics over the bank</a:t>
            </a:r>
          </a:p>
          <a:p>
            <a:pPr eaLnBrk="1" hangingPunct="1">
              <a:lnSpc>
                <a:spcPct val="90000"/>
              </a:lnSpc>
              <a:defRPr/>
            </a:pPr>
            <a:endParaRPr lang="en-US" sz="1200" dirty="0">
              <a:latin typeface="Comic Sans MS" pitchFamily="66" charset="0"/>
            </a:endParaRPr>
          </a:p>
          <a:p>
            <a:pPr eaLnBrk="1" hangingPunct="1">
              <a:lnSpc>
                <a:spcPct val="90000"/>
              </a:lnSpc>
              <a:defRPr/>
            </a:pPr>
            <a:r>
              <a:rPr lang="en-US" sz="2400" dirty="0" smtClean="0">
                <a:latin typeface="Comic Sans MS" pitchFamily="66" charset="0"/>
              </a:rPr>
              <a:t>The observed cooling, freshening and deepening of the mixed layer over Ross Bank during the </a:t>
            </a:r>
            <a:r>
              <a:rPr lang="en-US" sz="2400" dirty="0" err="1" smtClean="0">
                <a:latin typeface="Comic Sans MS" pitchFamily="66" charset="0"/>
              </a:rPr>
              <a:t>SeaHorse</a:t>
            </a:r>
            <a:r>
              <a:rPr lang="en-US" sz="2400" dirty="0" smtClean="0">
                <a:latin typeface="Comic Sans MS" pitchFamily="66" charset="0"/>
              </a:rPr>
              <a:t> deployment appears to be driven by a wind event leading to a deepening of the mixed layer and an advection of a surface salinity gradient</a:t>
            </a:r>
          </a:p>
          <a:p>
            <a:pPr marL="0" indent="0" eaLnBrk="1" hangingPunct="1">
              <a:lnSpc>
                <a:spcPct val="90000"/>
              </a:lnSpc>
              <a:buNone/>
              <a:defRPr/>
            </a:pPr>
            <a:endParaRPr lang="en-US" sz="2400" dirty="0" smtClean="0">
              <a:latin typeface="Comic Sans MS" pitchFamily="66" charset="0"/>
            </a:endParaRPr>
          </a:p>
          <a:p>
            <a:pPr marL="0" indent="0" eaLnBrk="1" hangingPunct="1">
              <a:lnSpc>
                <a:spcPct val="90000"/>
              </a:lnSpc>
              <a:buFontTx/>
              <a:buNone/>
              <a:defRPr/>
            </a:pPr>
            <a:endParaRPr lang="en-US" sz="2800" dirty="0" smtClean="0">
              <a:latin typeface="Comic Sans MS" pitchFamily="66" charset="0"/>
            </a:endParaRPr>
          </a:p>
          <a:p>
            <a:pPr eaLnBrk="1" hangingPunct="1">
              <a:lnSpc>
                <a:spcPct val="90000"/>
              </a:lnSpc>
              <a:defRPr/>
            </a:pPr>
            <a:endParaRPr lang="en-US" sz="2800" dirty="0" smtClean="0">
              <a:latin typeface="Comic Sans MS" pitchFamily="66" charset="0"/>
            </a:endParaRPr>
          </a:p>
          <a:p>
            <a:pPr eaLnBrk="1" hangingPunct="1">
              <a:lnSpc>
                <a:spcPct val="90000"/>
              </a:lnSpc>
              <a:defRPr/>
            </a:pPr>
            <a:endParaRPr lang="en-US" sz="2800" dirty="0" smtClean="0">
              <a:latin typeface="Comic Sans MS" pitchFamily="66" charset="0"/>
            </a:endParaRPr>
          </a:p>
        </p:txBody>
      </p:sp>
    </p:spTree>
    <p:extLst>
      <p:ext uri="{BB962C8B-B14F-4D97-AF65-F5344CB8AC3E}">
        <p14:creationId xmlns:p14="http://schemas.microsoft.com/office/powerpoint/2010/main" xmlns="" val="2486265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274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550" y="228600"/>
            <a:ext cx="8466138"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59" name="Rectangle 2"/>
          <p:cNvSpPr>
            <a:spLocks noChangeArrowheads="1"/>
          </p:cNvSpPr>
          <p:nvPr/>
        </p:nvSpPr>
        <p:spPr bwMode="auto">
          <a:xfrm>
            <a:off x="6477000" y="6172200"/>
            <a:ext cx="21034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0" smtClean="0">
                <a:solidFill>
                  <a:srgbClr val="0051F2"/>
                </a:solidFill>
                <a:latin typeface="Comic Sans MS" pitchFamily="66" charset="0"/>
              </a:rPr>
              <a:t>Smith et al., 2012</a:t>
            </a:r>
          </a:p>
        </p:txBody>
      </p:sp>
    </p:spTree>
    <p:extLst>
      <p:ext uri="{BB962C8B-B14F-4D97-AF65-F5344CB8AC3E}">
        <p14:creationId xmlns:p14="http://schemas.microsoft.com/office/powerpoint/2010/main" xmlns="" val="1575081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457200" y="292100"/>
            <a:ext cx="8229600" cy="774700"/>
          </a:xfrm>
        </p:spPr>
        <p:txBody>
          <a:bodyPr/>
          <a:lstStyle/>
          <a:p>
            <a:pPr algn="ctr" eaLnBrk="1" hangingPunct="1">
              <a:defRPr/>
            </a:pPr>
            <a:r>
              <a:rPr lang="en-US" sz="3600" b="1" dirty="0" smtClean="0">
                <a:solidFill>
                  <a:srgbClr val="FFFF00"/>
                </a:solidFill>
                <a:latin typeface="Comic Sans MS" pitchFamily="66" charset="0"/>
              </a:rPr>
              <a:t>Dynamic Sea Ice Model</a:t>
            </a:r>
            <a:r>
              <a:rPr lang="en-US" sz="3600" b="1" dirty="0" smtClean="0">
                <a:solidFill>
                  <a:srgbClr val="FFFF00"/>
                </a:solidFill>
              </a:rPr>
              <a:t> </a:t>
            </a:r>
          </a:p>
        </p:txBody>
      </p:sp>
      <p:sp>
        <p:nvSpPr>
          <p:cNvPr id="942083" name="Rectangle 3"/>
          <p:cNvSpPr>
            <a:spLocks noGrp="1" noChangeArrowheads="1"/>
          </p:cNvSpPr>
          <p:nvPr>
            <p:ph type="body" idx="1"/>
          </p:nvPr>
        </p:nvSpPr>
        <p:spPr>
          <a:xfrm>
            <a:off x="457200" y="1143000"/>
            <a:ext cx="8229600" cy="4876800"/>
          </a:xfrm>
        </p:spPr>
        <p:txBody>
          <a:bodyPr/>
          <a:lstStyle/>
          <a:p>
            <a:pPr eaLnBrk="1" hangingPunct="1">
              <a:defRPr/>
            </a:pPr>
            <a:r>
              <a:rPr lang="en-US" sz="2800" dirty="0" err="1" smtClean="0">
                <a:latin typeface="Comic Sans MS" pitchFamily="66" charset="0"/>
              </a:rPr>
              <a:t>Budgell</a:t>
            </a:r>
            <a:r>
              <a:rPr lang="en-US" sz="2800" dirty="0" smtClean="0">
                <a:latin typeface="Comic Sans MS" pitchFamily="66" charset="0"/>
              </a:rPr>
              <a:t> (2005) model (built into ROMS)</a:t>
            </a:r>
          </a:p>
          <a:p>
            <a:pPr lvl="1" eaLnBrk="1" hangingPunct="1">
              <a:defRPr/>
            </a:pPr>
            <a:r>
              <a:rPr lang="en-US" sz="2400" dirty="0" smtClean="0">
                <a:latin typeface="Comic Sans MS" pitchFamily="66" charset="0"/>
              </a:rPr>
              <a:t>Thermodynamics based on Mellor and </a:t>
            </a:r>
            <a:r>
              <a:rPr lang="en-US" sz="2400" dirty="0" err="1" smtClean="0">
                <a:latin typeface="Comic Sans MS" pitchFamily="66" charset="0"/>
              </a:rPr>
              <a:t>Kantha</a:t>
            </a:r>
            <a:r>
              <a:rPr lang="en-US" sz="2400" dirty="0" smtClean="0">
                <a:latin typeface="Comic Sans MS" pitchFamily="66" charset="0"/>
              </a:rPr>
              <a:t> (1989) with two ice layers, a snow layer, surface melt ponds and a molecular sub layer at the ice/ocean interface</a:t>
            </a:r>
          </a:p>
          <a:p>
            <a:pPr lvl="1" eaLnBrk="1" hangingPunct="1">
              <a:defRPr/>
            </a:pPr>
            <a:r>
              <a:rPr lang="en-US" sz="2400" dirty="0" smtClean="0">
                <a:latin typeface="Comic Sans MS" pitchFamily="66" charset="0"/>
              </a:rPr>
              <a:t>Dynamics based on an elastic-viscous-plastic </a:t>
            </a:r>
            <a:r>
              <a:rPr lang="en-US" sz="2400" dirty="0" err="1" smtClean="0">
                <a:latin typeface="Comic Sans MS" pitchFamily="66" charset="0"/>
              </a:rPr>
              <a:t>rheology</a:t>
            </a:r>
            <a:r>
              <a:rPr lang="en-US" sz="2400" dirty="0" smtClean="0">
                <a:latin typeface="Comic Sans MS" pitchFamily="66" charset="0"/>
              </a:rPr>
              <a:t> after </a:t>
            </a:r>
            <a:r>
              <a:rPr lang="en-US" sz="2400" dirty="0" err="1" smtClean="0">
                <a:latin typeface="Comic Sans MS" pitchFamily="66" charset="0"/>
              </a:rPr>
              <a:t>Hunke</a:t>
            </a:r>
            <a:r>
              <a:rPr lang="en-US" sz="2400" dirty="0" smtClean="0">
                <a:latin typeface="Comic Sans MS" pitchFamily="66" charset="0"/>
              </a:rPr>
              <a:t> and </a:t>
            </a:r>
            <a:r>
              <a:rPr lang="en-US" sz="2400" dirty="0" err="1" smtClean="0">
                <a:latin typeface="Comic Sans MS" pitchFamily="66" charset="0"/>
              </a:rPr>
              <a:t>Dukowicz</a:t>
            </a:r>
            <a:r>
              <a:rPr lang="en-US" sz="2400" dirty="0" smtClean="0">
                <a:latin typeface="Comic Sans MS" pitchFamily="66" charset="0"/>
              </a:rPr>
              <a:t> (1997) and </a:t>
            </a:r>
            <a:r>
              <a:rPr lang="en-US" sz="2400" dirty="0" err="1" smtClean="0">
                <a:latin typeface="Comic Sans MS" pitchFamily="66" charset="0"/>
              </a:rPr>
              <a:t>Hunke</a:t>
            </a:r>
            <a:r>
              <a:rPr lang="en-US" sz="2400" dirty="0" smtClean="0">
                <a:latin typeface="Comic Sans MS" pitchFamily="66" charset="0"/>
              </a:rPr>
              <a:t> (2001)</a:t>
            </a:r>
          </a:p>
          <a:p>
            <a:pPr lvl="1" eaLnBrk="1" hangingPunct="1">
              <a:buFont typeface="Tahoma" pitchFamily="34" charset="0"/>
              <a:buNone/>
              <a:defRPr/>
            </a:pPr>
            <a:endParaRPr lang="en-US" sz="10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Ross Sea Model</a:t>
            </a:r>
          </a:p>
        </p:txBody>
      </p:sp>
      <p:sp>
        <p:nvSpPr>
          <p:cNvPr id="913411" name="Rectangle 3"/>
          <p:cNvSpPr>
            <a:spLocks noGrp="1" noChangeArrowheads="1"/>
          </p:cNvSpPr>
          <p:nvPr>
            <p:ph type="body" idx="1"/>
          </p:nvPr>
        </p:nvSpPr>
        <p:spPr>
          <a:xfrm>
            <a:off x="457200" y="990600"/>
            <a:ext cx="8458200" cy="5715000"/>
          </a:xfrm>
        </p:spPr>
        <p:txBody>
          <a:bodyPr/>
          <a:lstStyle/>
          <a:p>
            <a:pPr eaLnBrk="1" hangingPunct="1">
              <a:lnSpc>
                <a:spcPct val="90000"/>
              </a:lnSpc>
              <a:defRPr/>
            </a:pPr>
            <a:r>
              <a:rPr lang="en-US" sz="2800" dirty="0" smtClean="0">
                <a:latin typeface="Comic Sans MS" pitchFamily="66" charset="0"/>
              </a:rPr>
              <a:t>ROMS: 5 km horizontal resolution, 24 levels </a:t>
            </a:r>
          </a:p>
          <a:p>
            <a:pPr eaLnBrk="1" hangingPunct="1">
              <a:lnSpc>
                <a:spcPct val="90000"/>
              </a:lnSpc>
              <a:defRPr/>
            </a:pPr>
            <a:r>
              <a:rPr lang="en-US" sz="2800" dirty="0" smtClean="0">
                <a:latin typeface="Comic Sans MS" pitchFamily="66" charset="0"/>
              </a:rPr>
              <a:t>Ice shelves (mechanical and thermodynamic)</a:t>
            </a:r>
          </a:p>
          <a:p>
            <a:pPr eaLnBrk="1" hangingPunct="1">
              <a:lnSpc>
                <a:spcPct val="90000"/>
              </a:lnSpc>
              <a:defRPr/>
            </a:pPr>
            <a:r>
              <a:rPr lang="en-US" sz="2800" dirty="0" smtClean="0">
                <a:latin typeface="Comic Sans MS" pitchFamily="66" charset="0"/>
              </a:rPr>
              <a:t>Dynamic sea-ice</a:t>
            </a:r>
          </a:p>
          <a:p>
            <a:pPr eaLnBrk="1" hangingPunct="1">
              <a:lnSpc>
                <a:spcPct val="90000"/>
              </a:lnSpc>
              <a:defRPr/>
            </a:pPr>
            <a:r>
              <a:rPr lang="en-US" sz="2800" dirty="0" smtClean="0">
                <a:latin typeface="Comic Sans MS" pitchFamily="66" charset="0"/>
              </a:rPr>
              <a:t>Different </a:t>
            </a:r>
            <a:r>
              <a:rPr lang="en-US" sz="2800" dirty="0">
                <a:latin typeface="Comic Sans MS" pitchFamily="66" charset="0"/>
              </a:rPr>
              <a:t>wind forcing, </a:t>
            </a:r>
            <a:r>
              <a:rPr lang="en-US" sz="2800" dirty="0" smtClean="0">
                <a:latin typeface="Comic Sans MS" pitchFamily="66" charset="0"/>
              </a:rPr>
              <a:t>but typically either from Antarctic </a:t>
            </a:r>
            <a:r>
              <a:rPr lang="en-US" sz="2800" dirty="0" err="1" smtClean="0">
                <a:latin typeface="Comic Sans MS" pitchFamily="66" charset="0"/>
              </a:rPr>
              <a:t>Mesoscale</a:t>
            </a:r>
            <a:r>
              <a:rPr lang="en-US" sz="2800" dirty="0" smtClean="0">
                <a:latin typeface="Comic Sans MS" pitchFamily="66" charset="0"/>
              </a:rPr>
              <a:t> Prediction System (AMPS) or ERA-Interim</a:t>
            </a:r>
          </a:p>
          <a:p>
            <a:pPr eaLnBrk="1" hangingPunct="1">
              <a:lnSpc>
                <a:spcPct val="90000"/>
              </a:lnSpc>
              <a:defRPr/>
            </a:pPr>
            <a:r>
              <a:rPr lang="en-US" sz="2800" dirty="0" smtClean="0">
                <a:latin typeface="Comic Sans MS" pitchFamily="66" charset="0"/>
              </a:rPr>
              <a:t>Lateral boundary conditions from WOA, OCCAM and SSM/I ice concentrations</a:t>
            </a:r>
          </a:p>
          <a:p>
            <a:pPr eaLnBrk="1" hangingPunct="1">
              <a:lnSpc>
                <a:spcPct val="90000"/>
              </a:lnSpc>
              <a:defRPr/>
            </a:pPr>
            <a:r>
              <a:rPr lang="en-US" sz="2800" dirty="0" smtClean="0">
                <a:latin typeface="Comic Sans MS" pitchFamily="66" charset="0"/>
              </a:rPr>
              <a:t>Bathymetry from BEDMAP and Davey</a:t>
            </a:r>
          </a:p>
          <a:p>
            <a:pPr eaLnBrk="1" hangingPunct="1">
              <a:lnSpc>
                <a:spcPct val="90000"/>
              </a:lnSpc>
              <a:defRPr/>
            </a:pPr>
            <a:r>
              <a:rPr lang="en-US" sz="2800" dirty="0" smtClean="0">
                <a:latin typeface="Comic Sans MS" pitchFamily="66" charset="0"/>
              </a:rPr>
              <a:t>Experiments w/ dye representing CDW</a:t>
            </a:r>
          </a:p>
        </p:txBody>
      </p:sp>
    </p:spTree>
    <p:extLst>
      <p:ext uri="{BB962C8B-B14F-4D97-AF65-F5344CB8AC3E}">
        <p14:creationId xmlns:p14="http://schemas.microsoft.com/office/powerpoint/2010/main" xmlns="" val="618438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457200" y="292100"/>
            <a:ext cx="8229600" cy="774700"/>
          </a:xfrm>
        </p:spPr>
        <p:txBody>
          <a:bodyPr/>
          <a:lstStyle/>
          <a:p>
            <a:pPr algn="ctr" eaLnBrk="1" hangingPunct="1">
              <a:defRPr/>
            </a:pPr>
            <a:r>
              <a:rPr lang="en-US" sz="3600" b="1" smtClean="0">
                <a:solidFill>
                  <a:srgbClr val="FFFF00"/>
                </a:solidFill>
                <a:latin typeface="Comic Sans MS" pitchFamily="66" charset="0"/>
              </a:rPr>
              <a:t>Ice Shelf Modeling</a:t>
            </a:r>
            <a:r>
              <a:rPr lang="en-US" sz="3600" b="1" smtClean="0">
                <a:solidFill>
                  <a:srgbClr val="FFFF00"/>
                </a:solidFill>
              </a:rPr>
              <a:t> </a:t>
            </a:r>
          </a:p>
        </p:txBody>
      </p:sp>
      <p:sp>
        <p:nvSpPr>
          <p:cNvPr id="942083" name="Rectangle 3"/>
          <p:cNvSpPr>
            <a:spLocks noGrp="1" noChangeArrowheads="1"/>
          </p:cNvSpPr>
          <p:nvPr>
            <p:ph type="body" idx="1"/>
          </p:nvPr>
        </p:nvSpPr>
        <p:spPr>
          <a:xfrm>
            <a:off x="457200" y="1143000"/>
            <a:ext cx="8229600" cy="4876800"/>
          </a:xfrm>
        </p:spPr>
        <p:txBody>
          <a:bodyPr/>
          <a:lstStyle/>
          <a:p>
            <a:pPr eaLnBrk="1" hangingPunct="1">
              <a:defRPr/>
            </a:pPr>
            <a:r>
              <a:rPr lang="en-US" sz="2800" dirty="0" smtClean="0">
                <a:latin typeface="Comic Sans MS" pitchFamily="66" charset="0"/>
              </a:rPr>
              <a:t>Ice Shelf does not change in time in model</a:t>
            </a:r>
            <a:endParaRPr lang="en-US" sz="2000" dirty="0" smtClean="0">
              <a:latin typeface="Comic Sans MS" pitchFamily="66" charset="0"/>
            </a:endParaRPr>
          </a:p>
          <a:p>
            <a:pPr eaLnBrk="1" hangingPunct="1">
              <a:defRPr/>
            </a:pPr>
            <a:r>
              <a:rPr lang="en-US" sz="2800" dirty="0" smtClean="0">
                <a:latin typeface="Comic Sans MS" pitchFamily="66" charset="0"/>
              </a:rPr>
              <a:t>Three equation viscous sub-layer model for heat and salt fluxes (Holland and Jenkins, 1999)</a:t>
            </a:r>
          </a:p>
          <a:p>
            <a:pPr lvl="1" eaLnBrk="1" hangingPunct="1">
              <a:defRPr/>
            </a:pPr>
            <a:r>
              <a:rPr lang="en-US" sz="2400" dirty="0" smtClean="0">
                <a:latin typeface="Comic Sans MS" pitchFamily="66" charset="0"/>
              </a:rPr>
              <a:t>Conservation of Heat</a:t>
            </a:r>
          </a:p>
          <a:p>
            <a:pPr lvl="1" eaLnBrk="1" hangingPunct="1">
              <a:defRPr/>
            </a:pPr>
            <a:r>
              <a:rPr lang="en-US" sz="2400" dirty="0" smtClean="0">
                <a:latin typeface="Comic Sans MS" pitchFamily="66" charset="0"/>
              </a:rPr>
              <a:t>Conservation of Salt</a:t>
            </a:r>
          </a:p>
          <a:p>
            <a:pPr lvl="1" eaLnBrk="1" hangingPunct="1">
              <a:defRPr/>
            </a:pPr>
            <a:r>
              <a:rPr lang="en-US" sz="2400" dirty="0" smtClean="0">
                <a:latin typeface="Comic Sans MS" pitchFamily="66" charset="0"/>
              </a:rPr>
              <a:t>Freezing point of sea water (function of pressure and salinity)</a:t>
            </a:r>
          </a:p>
          <a:p>
            <a:pPr eaLnBrk="1" hangingPunct="1">
              <a:defRPr/>
            </a:pPr>
            <a:r>
              <a:rPr lang="en-US" sz="2800" dirty="0" smtClean="0">
                <a:latin typeface="Comic Sans MS" pitchFamily="66" charset="0"/>
              </a:rPr>
              <a:t>PGF calculation assumes the ice shelf has no flexural rigidity and pressure at the base comes from the floating ice</a:t>
            </a:r>
            <a:endParaRPr lang="en-US" dirty="0" smtClean="0">
              <a:latin typeface="Comic Sans MS" pitchFamily="66" charset="0"/>
            </a:endParaRPr>
          </a:p>
        </p:txBody>
      </p:sp>
    </p:spTree>
    <p:extLst>
      <p:ext uri="{BB962C8B-B14F-4D97-AF65-F5344CB8AC3E}">
        <p14:creationId xmlns:p14="http://schemas.microsoft.com/office/powerpoint/2010/main" xmlns="" val="15065090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joides.png"/>
          <p:cNvPicPr>
            <a:picLocks noChangeAspect="1"/>
          </p:cNvPicPr>
          <p:nvPr/>
        </p:nvPicPr>
        <p:blipFill>
          <a:blip r:embed="rId3" cstate="print"/>
          <a:srcRect l="9412" t="10909" r="10588" b="10909"/>
          <a:stretch>
            <a:fillRect/>
          </a:stretch>
        </p:blipFill>
        <p:spPr>
          <a:xfrm>
            <a:off x="609600" y="1981200"/>
            <a:ext cx="3733800" cy="4722279"/>
          </a:xfrm>
          <a:prstGeom prst="rect">
            <a:avLst/>
          </a:prstGeom>
        </p:spPr>
      </p:pic>
      <p:sp>
        <p:nvSpPr>
          <p:cNvPr id="5" name="TextBox 3"/>
          <p:cNvSpPr txBox="1">
            <a:spLocks noChangeArrowheads="1"/>
          </p:cNvSpPr>
          <p:nvPr/>
        </p:nvSpPr>
        <p:spPr bwMode="auto">
          <a:xfrm>
            <a:off x="4572000" y="243204"/>
            <a:ext cx="4343400" cy="4708981"/>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Model transport (</a:t>
            </a:r>
            <a:r>
              <a:rPr lang="en-US" sz="2000" b="0" dirty="0" err="1" smtClean="0">
                <a:solidFill>
                  <a:srgbClr val="000099"/>
                </a:solidFill>
                <a:latin typeface="Comic Sans MS" pitchFamily="66" charset="0"/>
              </a:rPr>
              <a:t>Sv</a:t>
            </a:r>
            <a:r>
              <a:rPr lang="en-US" sz="2000" b="0" dirty="0" smtClean="0">
                <a:solidFill>
                  <a:srgbClr val="000099"/>
                </a:solidFill>
                <a:latin typeface="Comic Sans MS" pitchFamily="66" charset="0"/>
              </a:rPr>
              <a:t>.) in the along-slope direction (5-day average fields) over 180–280 m depth across a 20 km section near where Bruce Huber’s mooring was</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Southward cross section transport (</a:t>
            </a:r>
            <a:r>
              <a:rPr lang="en-US" sz="2000" b="0" dirty="0" err="1" smtClean="0">
                <a:solidFill>
                  <a:srgbClr val="000099"/>
                </a:solidFill>
                <a:latin typeface="Comic Sans MS" pitchFamily="66" charset="0"/>
              </a:rPr>
              <a:t>Sv</a:t>
            </a:r>
            <a:r>
              <a:rPr lang="en-US" sz="2000" b="0" dirty="0" smtClean="0">
                <a:solidFill>
                  <a:srgbClr val="000099"/>
                </a:solidFill>
                <a:latin typeface="Comic Sans MS" pitchFamily="66" charset="0"/>
              </a:rPr>
              <a:t>.):</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0.13 ± 0.06 (model total)</a:t>
            </a:r>
          </a:p>
          <a:p>
            <a:r>
              <a:rPr lang="en-US" sz="2000" b="0" dirty="0" smtClean="0">
                <a:solidFill>
                  <a:srgbClr val="000099"/>
                </a:solidFill>
                <a:latin typeface="Comic Sans MS" pitchFamily="66" charset="0"/>
              </a:rPr>
              <a:t>0.16 ± 0.05 (model summer)</a:t>
            </a:r>
          </a:p>
          <a:p>
            <a:r>
              <a:rPr lang="en-US" sz="2000" b="0" dirty="0" smtClean="0">
                <a:solidFill>
                  <a:srgbClr val="000099"/>
                </a:solidFill>
                <a:latin typeface="Comic Sans MS" pitchFamily="66" charset="0"/>
              </a:rPr>
              <a:t>0.20 ± 0.01 (model during   </a:t>
            </a:r>
          </a:p>
          <a:p>
            <a:r>
              <a:rPr lang="en-US" sz="2000" b="0" dirty="0">
                <a:solidFill>
                  <a:srgbClr val="000099"/>
                </a:solidFill>
                <a:latin typeface="Comic Sans MS" pitchFamily="66" charset="0"/>
              </a:rPr>
              <a:t> </a:t>
            </a:r>
            <a:r>
              <a:rPr lang="en-US" sz="2000" b="0" dirty="0" smtClean="0">
                <a:solidFill>
                  <a:srgbClr val="000099"/>
                </a:solidFill>
                <a:latin typeface="Comic Sans MS" pitchFamily="66" charset="0"/>
              </a:rPr>
              <a:t>time of mooring deployment)</a:t>
            </a:r>
          </a:p>
          <a:p>
            <a:endParaRPr lang="en-US" sz="2000" b="0" dirty="0">
              <a:solidFill>
                <a:srgbClr val="000099"/>
              </a:solidFill>
              <a:latin typeface="Comic Sans MS" pitchFamily="66" charset="0"/>
            </a:endParaRPr>
          </a:p>
          <a:p>
            <a:r>
              <a:rPr lang="en-US" sz="2000" b="0" dirty="0" smtClean="0">
                <a:solidFill>
                  <a:srgbClr val="FF0000"/>
                </a:solidFill>
                <a:latin typeface="Comic Sans MS" pitchFamily="66" charset="0"/>
              </a:rPr>
              <a:t>0.24 (mooring, </a:t>
            </a:r>
            <a:r>
              <a:rPr lang="en-US" sz="2000" b="0" dirty="0" err="1" smtClean="0">
                <a:solidFill>
                  <a:srgbClr val="FF0000"/>
                </a:solidFill>
                <a:latin typeface="Comic Sans MS" pitchFamily="66" charset="0"/>
              </a:rPr>
              <a:t>Kohut</a:t>
            </a:r>
            <a:r>
              <a:rPr lang="en-US" sz="2000" b="0" dirty="0" smtClean="0">
                <a:solidFill>
                  <a:srgbClr val="FF0000"/>
                </a:solidFill>
                <a:latin typeface="Comic Sans MS" pitchFamily="66" charset="0"/>
              </a:rPr>
              <a:t> et al., 2013) </a:t>
            </a:r>
            <a:endParaRPr lang="en-US" sz="2000" b="0" dirty="0">
              <a:solidFill>
                <a:srgbClr val="FF0000"/>
              </a:solidFill>
              <a:latin typeface="Comic Sans MS" pitchFamily="66"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l="1726" t="3996" r="11999" b="53334"/>
          <a:stretch/>
        </p:blipFill>
        <p:spPr>
          <a:xfrm>
            <a:off x="0" y="0"/>
            <a:ext cx="4572000" cy="2926080"/>
          </a:xfrm>
          <a:prstGeom prst="rect">
            <a:avLst/>
          </a:prstGeom>
        </p:spPr>
      </p:pic>
    </p:spTree>
    <p:extLst>
      <p:ext uri="{BB962C8B-B14F-4D97-AF65-F5344CB8AC3E}">
        <p14:creationId xmlns:p14="http://schemas.microsoft.com/office/powerpoint/2010/main" xmlns="" val="316875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36" descr="bathy.ross.3.png"/>
          <p:cNvPicPr>
            <a:picLocks noChangeAspect="1"/>
          </p:cNvPicPr>
          <p:nvPr/>
        </p:nvPicPr>
        <p:blipFill>
          <a:blip r:embed="rId3" cstate="print">
            <a:extLst>
              <a:ext uri="{28A0092B-C50C-407E-A947-70E740481C1C}">
                <a14:useLocalDpi xmlns:a14="http://schemas.microsoft.com/office/drawing/2010/main" xmlns="" val="0"/>
              </a:ext>
            </a:extLst>
          </a:blip>
          <a:srcRect l="11765" t="11053" r="11765" b="7127"/>
          <a:stretch>
            <a:fillRect/>
          </a:stretch>
        </p:blipFill>
        <p:spPr bwMode="auto">
          <a:xfrm>
            <a:off x="0" y="0"/>
            <a:ext cx="4902200" cy="678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1" name="Picture 6" descr="antarctica.png"/>
          <p:cNvPicPr>
            <a:picLocks noChangeAspect="1"/>
          </p:cNvPicPr>
          <p:nvPr/>
        </p:nvPicPr>
        <p:blipFill>
          <a:blip r:embed="rId4" cstate="print">
            <a:extLst>
              <a:ext uri="{28A0092B-C50C-407E-A947-70E740481C1C}">
                <a14:useLocalDpi xmlns:a14="http://schemas.microsoft.com/office/drawing/2010/main" xmlns="" val="0"/>
              </a:ext>
            </a:extLst>
          </a:blip>
          <a:srcRect t="9091" b="9091"/>
          <a:stretch>
            <a:fillRect/>
          </a:stretch>
        </p:blipFill>
        <p:spPr bwMode="auto">
          <a:xfrm>
            <a:off x="5165725" y="381000"/>
            <a:ext cx="36718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194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PRISM Model Run</a:t>
            </a:r>
          </a:p>
        </p:txBody>
      </p:sp>
      <p:sp>
        <p:nvSpPr>
          <p:cNvPr id="913411" name="Rectangle 3"/>
          <p:cNvSpPr>
            <a:spLocks noGrp="1" noChangeArrowheads="1"/>
          </p:cNvSpPr>
          <p:nvPr>
            <p:ph type="body" idx="1"/>
          </p:nvPr>
        </p:nvSpPr>
        <p:spPr>
          <a:xfrm>
            <a:off x="457200" y="990600"/>
            <a:ext cx="8458200" cy="5715000"/>
          </a:xfrm>
        </p:spPr>
        <p:txBody>
          <a:bodyPr/>
          <a:lstStyle/>
          <a:p>
            <a:pPr eaLnBrk="1" hangingPunct="1">
              <a:lnSpc>
                <a:spcPct val="90000"/>
              </a:lnSpc>
              <a:defRPr/>
            </a:pPr>
            <a:r>
              <a:rPr lang="en-US" sz="2800" dirty="0" smtClean="0">
                <a:latin typeface="Comic Sans MS" pitchFamily="66" charset="0"/>
              </a:rPr>
              <a:t>Sept. 15, 2010 – Feb. 29, 2012</a:t>
            </a:r>
          </a:p>
          <a:p>
            <a:pPr eaLnBrk="1" hangingPunct="1">
              <a:lnSpc>
                <a:spcPct val="90000"/>
              </a:lnSpc>
              <a:defRPr/>
            </a:pPr>
            <a:r>
              <a:rPr lang="en-US" sz="2800" dirty="0" smtClean="0">
                <a:latin typeface="Comic Sans MS" pitchFamily="66" charset="0"/>
              </a:rPr>
              <a:t>Model fields saved every 5 days for entire run and every day from Sept. 15, 2011 (finer temporal resolution available upon request)</a:t>
            </a:r>
          </a:p>
          <a:p>
            <a:pPr eaLnBrk="1" hangingPunct="1">
              <a:lnSpc>
                <a:spcPct val="90000"/>
              </a:lnSpc>
              <a:defRPr/>
            </a:pPr>
            <a:r>
              <a:rPr lang="en-US" sz="2800" dirty="0" smtClean="0">
                <a:latin typeface="Comic Sans MS" pitchFamily="66" charset="0"/>
              </a:rPr>
              <a:t>Forced with 6-hourly winds and air temperatures from the new higher resolution (0.75°) ERA-Interim product</a:t>
            </a:r>
          </a:p>
          <a:p>
            <a:pPr eaLnBrk="1" hangingPunct="1">
              <a:lnSpc>
                <a:spcPct val="90000"/>
              </a:lnSpc>
              <a:defRPr/>
            </a:pPr>
            <a:r>
              <a:rPr lang="en-US" sz="2800" dirty="0" smtClean="0">
                <a:latin typeface="Comic Sans MS" pitchFamily="66" charset="0"/>
              </a:rPr>
              <a:t>Had to switch to coarser (25-km) SSMIS sea-ice from AMSR-E (12.5-km)</a:t>
            </a:r>
          </a:p>
          <a:p>
            <a:pPr eaLnBrk="1" hangingPunct="1">
              <a:lnSpc>
                <a:spcPct val="90000"/>
              </a:lnSpc>
              <a:defRPr/>
            </a:pPr>
            <a:r>
              <a:rPr lang="en-US" sz="2800" dirty="0">
                <a:latin typeface="Comic Sans MS" pitchFamily="66" charset="0"/>
              </a:rPr>
              <a:t>T</a:t>
            </a:r>
            <a:r>
              <a:rPr lang="en-US" sz="2800" dirty="0" smtClean="0">
                <a:latin typeface="Comic Sans MS" pitchFamily="66" charset="0"/>
              </a:rPr>
              <a:t>wo new dye tracers: Ice </a:t>
            </a:r>
            <a:r>
              <a:rPr lang="en-US" sz="2800" dirty="0">
                <a:latin typeface="Comic Sans MS" pitchFamily="66" charset="0"/>
              </a:rPr>
              <a:t>s</a:t>
            </a:r>
            <a:r>
              <a:rPr lang="en-US" sz="2800" dirty="0" smtClean="0">
                <a:latin typeface="Comic Sans MS" pitchFamily="66" charset="0"/>
              </a:rPr>
              <a:t>helf </a:t>
            </a:r>
            <a:r>
              <a:rPr lang="en-US" sz="2800" dirty="0" err="1" smtClean="0">
                <a:latin typeface="Comic Sans MS" pitchFamily="66" charset="0"/>
              </a:rPr>
              <a:t>meltwater</a:t>
            </a:r>
            <a:r>
              <a:rPr lang="en-US" sz="2800" dirty="0" smtClean="0">
                <a:latin typeface="Comic Sans MS" pitchFamily="66" charset="0"/>
              </a:rPr>
              <a:t> and sea-ice </a:t>
            </a:r>
            <a:r>
              <a:rPr lang="en-US" sz="2800" dirty="0" err="1" smtClean="0">
                <a:latin typeface="Comic Sans MS" pitchFamily="66" charset="0"/>
              </a:rPr>
              <a:t>meltwater</a:t>
            </a:r>
            <a:endParaRPr lang="en-US" sz="2800" dirty="0" smtClean="0">
              <a:latin typeface="Comic Sans MS" pitchFamily="66" charset="0"/>
            </a:endParaRPr>
          </a:p>
          <a:p>
            <a:pPr eaLnBrk="1" hangingPunct="1">
              <a:lnSpc>
                <a:spcPct val="90000"/>
              </a:lnSpc>
              <a:defRPr/>
            </a:pPr>
            <a:r>
              <a:rPr lang="en-US" sz="2800" dirty="0" smtClean="0">
                <a:latin typeface="Comic Sans MS" pitchFamily="66" charset="0"/>
              </a:rPr>
              <a:t>No tidal forcing (yet…)</a:t>
            </a:r>
          </a:p>
        </p:txBody>
      </p:sp>
    </p:spTree>
    <p:extLst>
      <p:ext uri="{BB962C8B-B14F-4D97-AF65-F5344CB8AC3E}">
        <p14:creationId xmlns:p14="http://schemas.microsoft.com/office/powerpoint/2010/main" xmlns="" val="222151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4978399" cy="373379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5098" r="10350"/>
          <a:stretch/>
        </p:blipFill>
        <p:spPr>
          <a:xfrm>
            <a:off x="4663440" y="23092"/>
            <a:ext cx="4480560" cy="6858000"/>
          </a:xfrm>
          <a:prstGeom prst="rect">
            <a:avLst/>
          </a:prstGeom>
        </p:spPr>
      </p:pic>
      <p:sp>
        <p:nvSpPr>
          <p:cNvPr id="5" name="TextBox 4"/>
          <p:cNvSpPr txBox="1">
            <a:spLocks noChangeArrowheads="1"/>
          </p:cNvSpPr>
          <p:nvPr/>
        </p:nvSpPr>
        <p:spPr bwMode="auto">
          <a:xfrm>
            <a:off x="381000" y="4114800"/>
            <a:ext cx="3886200" cy="1631216"/>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Changing CDW end-member </a:t>
            </a:r>
            <a:r>
              <a:rPr lang="en-US" sz="2000" b="0" dirty="0" err="1" smtClean="0">
                <a:solidFill>
                  <a:srgbClr val="000099"/>
                </a:solidFill>
                <a:latin typeface="Comic Sans MS" pitchFamily="66" charset="0"/>
              </a:rPr>
              <a:t>dFe</a:t>
            </a:r>
            <a:r>
              <a:rPr lang="en-US" sz="2000" b="0" dirty="0" smtClean="0">
                <a:solidFill>
                  <a:srgbClr val="000099"/>
                </a:solidFill>
                <a:latin typeface="Comic Sans MS" pitchFamily="66" charset="0"/>
              </a:rPr>
              <a:t> from 0.4 </a:t>
            </a:r>
            <a:r>
              <a:rPr lang="en-US" sz="2000" b="0" dirty="0" err="1" smtClean="0">
                <a:solidFill>
                  <a:srgbClr val="000099"/>
                </a:solidFill>
                <a:latin typeface="Comic Sans MS" pitchFamily="66" charset="0"/>
              </a:rPr>
              <a:t>nM</a:t>
            </a:r>
            <a:r>
              <a:rPr lang="en-US" sz="2000" b="0" dirty="0" smtClean="0">
                <a:solidFill>
                  <a:srgbClr val="000099"/>
                </a:solidFill>
                <a:latin typeface="Comic Sans MS" pitchFamily="66" charset="0"/>
              </a:rPr>
              <a:t> to 0.3 </a:t>
            </a:r>
            <a:r>
              <a:rPr lang="en-US" sz="2000" b="0" dirty="0" err="1" smtClean="0">
                <a:solidFill>
                  <a:srgbClr val="000099"/>
                </a:solidFill>
                <a:latin typeface="Comic Sans MS" pitchFamily="66" charset="0"/>
              </a:rPr>
              <a:t>nM</a:t>
            </a:r>
            <a:r>
              <a:rPr lang="en-US" sz="2000" b="0" dirty="0" smtClean="0">
                <a:solidFill>
                  <a:srgbClr val="000099"/>
                </a:solidFill>
                <a:latin typeface="Comic Sans MS" pitchFamily="66" charset="0"/>
              </a:rPr>
              <a:t> does not change relative importance of different sources</a:t>
            </a:r>
          </a:p>
        </p:txBody>
      </p:sp>
    </p:spTree>
    <p:extLst>
      <p:ext uri="{BB962C8B-B14F-4D97-AF65-F5344CB8AC3E}">
        <p14:creationId xmlns:p14="http://schemas.microsoft.com/office/powerpoint/2010/main" xmlns="" val="398547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1" y="762000"/>
            <a:ext cx="3505200" cy="2524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Distributed Temperature Sensor beneath McMurdo Ice Shelf</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0061" y="914400"/>
            <a:ext cx="4895725" cy="3544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 y="3466811"/>
            <a:ext cx="4114800" cy="30232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a:spLocks noChangeArrowheads="1"/>
          </p:cNvSpPr>
          <p:nvPr/>
        </p:nvSpPr>
        <p:spPr bwMode="auto">
          <a:xfrm>
            <a:off x="4463473" y="5257800"/>
            <a:ext cx="3886200" cy="1015663"/>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Figures courtesy </a:t>
            </a:r>
            <a:r>
              <a:rPr lang="en-US" sz="2000" b="0" dirty="0" err="1" smtClean="0">
                <a:solidFill>
                  <a:srgbClr val="000099"/>
                </a:solidFill>
                <a:latin typeface="Comic Sans MS" pitchFamily="66" charset="0"/>
              </a:rPr>
              <a:t>Alon</a:t>
            </a:r>
            <a:r>
              <a:rPr lang="en-US" sz="2000" b="0" dirty="0" smtClean="0">
                <a:solidFill>
                  <a:srgbClr val="000099"/>
                </a:solidFill>
                <a:latin typeface="Comic Sans MS" pitchFamily="66" charset="0"/>
              </a:rPr>
              <a:t> Stern</a:t>
            </a:r>
          </a:p>
          <a:p>
            <a:r>
              <a:rPr lang="en-US" sz="2000" b="0" dirty="0" smtClean="0">
                <a:solidFill>
                  <a:srgbClr val="000099"/>
                </a:solidFill>
                <a:latin typeface="Comic Sans MS" pitchFamily="66" charset="0"/>
              </a:rPr>
              <a:t>(Stern et al., JGR, provisionally accepted)</a:t>
            </a:r>
          </a:p>
        </p:txBody>
      </p:sp>
    </p:spTree>
    <p:extLst>
      <p:ext uri="{BB962C8B-B14F-4D97-AF65-F5344CB8AC3E}">
        <p14:creationId xmlns:p14="http://schemas.microsoft.com/office/powerpoint/2010/main" xmlns="" val="141251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165320"/>
            <a:ext cx="8458200" cy="400110"/>
          </a:xfrm>
          <a:prstGeom prst="rect">
            <a:avLst/>
          </a:prstGeom>
          <a:noFill/>
          <a:ln w="9525">
            <a:noFill/>
            <a:miter lim="800000"/>
            <a:headEnd/>
            <a:tailEnd/>
          </a:ln>
        </p:spPr>
        <p:txBody>
          <a:bodyPr wrap="square">
            <a:spAutoFit/>
          </a:bodyPr>
          <a:lstStyle/>
          <a:p>
            <a:pPr algn="ctr"/>
            <a:r>
              <a:rPr lang="en-US" sz="2000" dirty="0" smtClean="0">
                <a:solidFill>
                  <a:srgbClr val="000099"/>
                </a:solidFill>
                <a:latin typeface="Comic Sans MS" pitchFamily="66" charset="0"/>
              </a:rPr>
              <a:t>Distributed Temperature Sensor beneath McMurdo Ice Shelf</a:t>
            </a:r>
          </a:p>
        </p:txBody>
      </p:sp>
      <p:sp>
        <p:nvSpPr>
          <p:cNvPr id="7" name="TextBox 6"/>
          <p:cNvSpPr txBox="1">
            <a:spLocks noChangeArrowheads="1"/>
          </p:cNvSpPr>
          <p:nvPr/>
        </p:nvSpPr>
        <p:spPr bwMode="auto">
          <a:xfrm>
            <a:off x="182418" y="4730004"/>
            <a:ext cx="4343400" cy="1815882"/>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Warm water underneath McMurdo Ice Shelf originates in western summer Ross Ice Shelf Polynya</a:t>
            </a:r>
          </a:p>
          <a:p>
            <a:endParaRPr lang="en-US" sz="2000" b="0" dirty="0">
              <a:solidFill>
                <a:srgbClr val="000099"/>
              </a:solidFill>
              <a:latin typeface="Comic Sans MS" pitchFamily="66" charset="0"/>
            </a:endParaRPr>
          </a:p>
          <a:p>
            <a:r>
              <a:rPr lang="en-US" sz="1600" b="0" dirty="0" smtClean="0">
                <a:solidFill>
                  <a:srgbClr val="000099"/>
                </a:solidFill>
                <a:latin typeface="Comic Sans MS" pitchFamily="66" charset="0"/>
              </a:rPr>
              <a:t>(N.B. Can easily do drifter runs on request if anyone has a good idea…)</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0"/>
            <a:ext cx="6545047" cy="3276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8548" t="40354" r="34795" b="27702"/>
          <a:stretch/>
        </p:blipFill>
        <p:spPr>
          <a:xfrm>
            <a:off x="5188527" y="3657600"/>
            <a:ext cx="3723230" cy="2716623"/>
          </a:xfrm>
          <a:prstGeom prst="rect">
            <a:avLst/>
          </a:prstGeom>
        </p:spPr>
      </p:pic>
    </p:spTree>
    <p:extLst>
      <p:ext uri="{BB962C8B-B14F-4D97-AF65-F5344CB8AC3E}">
        <p14:creationId xmlns:p14="http://schemas.microsoft.com/office/powerpoint/2010/main" xmlns="" val="249902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Model Run for UCSC</a:t>
            </a:r>
          </a:p>
        </p:txBody>
      </p:sp>
      <p:sp>
        <p:nvSpPr>
          <p:cNvPr id="913411" name="Rectangle 3"/>
          <p:cNvSpPr>
            <a:spLocks noGrp="1" noChangeArrowheads="1"/>
          </p:cNvSpPr>
          <p:nvPr>
            <p:ph type="body" idx="1"/>
          </p:nvPr>
        </p:nvSpPr>
        <p:spPr>
          <a:xfrm>
            <a:off x="457200" y="1219200"/>
            <a:ext cx="8458200" cy="5486400"/>
          </a:xfrm>
        </p:spPr>
        <p:txBody>
          <a:bodyPr/>
          <a:lstStyle/>
          <a:p>
            <a:pPr eaLnBrk="1" hangingPunct="1">
              <a:lnSpc>
                <a:spcPct val="90000"/>
              </a:lnSpc>
              <a:defRPr/>
            </a:pPr>
            <a:r>
              <a:rPr lang="en-US" sz="2800" dirty="0" smtClean="0">
                <a:latin typeface="Comic Sans MS" pitchFamily="66" charset="0"/>
              </a:rPr>
              <a:t>Sept. 15, 2009 – Dec. 15, 2012</a:t>
            </a:r>
          </a:p>
          <a:p>
            <a:pPr eaLnBrk="1" hangingPunct="1">
              <a:lnSpc>
                <a:spcPct val="90000"/>
              </a:lnSpc>
              <a:defRPr/>
            </a:pPr>
            <a:endParaRPr lang="en-US" sz="1000" dirty="0" smtClean="0">
              <a:latin typeface="Comic Sans MS" pitchFamily="66" charset="0"/>
            </a:endParaRPr>
          </a:p>
          <a:p>
            <a:pPr eaLnBrk="1" hangingPunct="1">
              <a:lnSpc>
                <a:spcPct val="90000"/>
              </a:lnSpc>
              <a:defRPr/>
            </a:pPr>
            <a:r>
              <a:rPr lang="en-US" sz="2800" dirty="0" smtClean="0">
                <a:latin typeface="Comic Sans MS" pitchFamily="66" charset="0"/>
              </a:rPr>
              <a:t>Model fields saved every day for entire run </a:t>
            </a:r>
          </a:p>
          <a:p>
            <a:pPr eaLnBrk="1" hangingPunct="1">
              <a:lnSpc>
                <a:spcPct val="90000"/>
              </a:lnSpc>
              <a:defRPr/>
            </a:pPr>
            <a:endParaRPr lang="en-US" sz="1000" dirty="0" smtClean="0">
              <a:latin typeface="Comic Sans MS" pitchFamily="66" charset="0"/>
            </a:endParaRPr>
          </a:p>
          <a:p>
            <a:pPr eaLnBrk="1" hangingPunct="1">
              <a:lnSpc>
                <a:spcPct val="90000"/>
              </a:lnSpc>
              <a:defRPr/>
            </a:pPr>
            <a:r>
              <a:rPr lang="en-US" sz="2800" dirty="0" smtClean="0">
                <a:latin typeface="Comic Sans MS" pitchFamily="66" charset="0"/>
              </a:rPr>
              <a:t>Same exact code as base case PRISM run</a:t>
            </a:r>
          </a:p>
          <a:p>
            <a:pPr eaLnBrk="1" hangingPunct="1">
              <a:lnSpc>
                <a:spcPct val="90000"/>
              </a:lnSpc>
              <a:defRPr/>
            </a:pPr>
            <a:endParaRPr lang="en-US" sz="1000" dirty="0" smtClean="0">
              <a:latin typeface="Comic Sans MS" pitchFamily="66" charset="0"/>
            </a:endParaRPr>
          </a:p>
          <a:p>
            <a:pPr eaLnBrk="1" hangingPunct="1">
              <a:lnSpc>
                <a:spcPct val="90000"/>
              </a:lnSpc>
              <a:defRPr/>
            </a:pPr>
            <a:r>
              <a:rPr lang="en-US" sz="2800" dirty="0" smtClean="0">
                <a:latin typeface="Comic Sans MS" pitchFamily="66" charset="0"/>
              </a:rPr>
              <a:t>Same forcing, other than time period, as base case PRISM run</a:t>
            </a:r>
          </a:p>
          <a:p>
            <a:pPr eaLnBrk="1" hangingPunct="1">
              <a:lnSpc>
                <a:spcPct val="90000"/>
              </a:lnSpc>
              <a:defRPr/>
            </a:pPr>
            <a:endParaRPr lang="en-US" sz="1000" dirty="0">
              <a:latin typeface="Comic Sans MS" pitchFamily="66" charset="0"/>
            </a:endParaRPr>
          </a:p>
          <a:p>
            <a:pPr eaLnBrk="1" hangingPunct="1">
              <a:lnSpc>
                <a:spcPct val="90000"/>
              </a:lnSpc>
              <a:defRPr/>
            </a:pPr>
            <a:r>
              <a:rPr lang="en-US" sz="2800" dirty="0">
                <a:latin typeface="Comic Sans MS" pitchFamily="66" charset="0"/>
              </a:rPr>
              <a:t>F</a:t>
            </a:r>
            <a:r>
              <a:rPr lang="en-US" sz="2800" dirty="0" smtClean="0">
                <a:latin typeface="Comic Sans MS" pitchFamily="66" charset="0"/>
              </a:rPr>
              <a:t>or sea ice, initial ice conditions are not thought to be critical for multi-year simulations around Antarctica =&gt; Is this still true in Ross though with all the multi-year ice? </a:t>
            </a:r>
          </a:p>
        </p:txBody>
      </p:sp>
    </p:spTree>
    <p:extLst>
      <p:ext uri="{BB962C8B-B14F-4D97-AF65-F5344CB8AC3E}">
        <p14:creationId xmlns:p14="http://schemas.microsoft.com/office/powerpoint/2010/main" xmlns="" val="3566291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19372</TotalTime>
  <Words>1793</Words>
  <Application>Microsoft Office PowerPoint</Application>
  <PresentationFormat>On-screen Show (4:3)</PresentationFormat>
  <Paragraphs>180</Paragraphs>
  <Slides>31</Slides>
  <Notes>31</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31</vt:i4>
      </vt:variant>
    </vt:vector>
  </HeadingPairs>
  <TitlesOfParts>
    <vt:vector size="55" baseType="lpstr">
      <vt:lpstr>Arial</vt:lpstr>
      <vt:lpstr>Tahoma</vt:lpstr>
      <vt:lpstr>Comic Sans MS</vt:lpstr>
      <vt:lpstr>Gill Sans</vt:lpstr>
      <vt:lpstr>Wingdings</vt:lpstr>
      <vt:lpstr>MS PGothic</vt:lpstr>
      <vt:lpstr>Geneva</vt:lpstr>
      <vt:lpstr>Ocean</vt:lpstr>
      <vt:lpstr>1_Default Design</vt:lpstr>
      <vt:lpstr>9_Ocean</vt:lpstr>
      <vt:lpstr>26_Ocean</vt:lpstr>
      <vt:lpstr>10_Ocean</vt:lpstr>
      <vt:lpstr>12_Ocean</vt:lpstr>
      <vt:lpstr>2_Ocean</vt:lpstr>
      <vt:lpstr>1_Ocean</vt:lpstr>
      <vt:lpstr>13_Ocean</vt:lpstr>
      <vt:lpstr>14_Ocean</vt:lpstr>
      <vt:lpstr>5_Ocean</vt:lpstr>
      <vt:lpstr>7_Ocean</vt:lpstr>
      <vt:lpstr>16_Ocean</vt:lpstr>
      <vt:lpstr>17_Ocean</vt:lpstr>
      <vt:lpstr>18_Ocean</vt:lpstr>
      <vt:lpstr>19_Ocean</vt:lpstr>
      <vt:lpstr>22_Ocean</vt:lpstr>
      <vt:lpstr>PRISM circulation modeling update</vt:lpstr>
      <vt:lpstr>Outline</vt:lpstr>
      <vt:lpstr>Ross Sea Model</vt:lpstr>
      <vt:lpstr>Slide 4</vt:lpstr>
      <vt:lpstr>PRISM Model Run</vt:lpstr>
      <vt:lpstr>Slide 6</vt:lpstr>
      <vt:lpstr>Slide 7</vt:lpstr>
      <vt:lpstr>Slide 8</vt:lpstr>
      <vt:lpstr>Model Run for UCSC</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Future Plans</vt:lpstr>
      <vt:lpstr>Summary</vt:lpstr>
      <vt:lpstr>Slide 27</vt:lpstr>
      <vt:lpstr>Slide 28</vt:lpstr>
      <vt:lpstr>Dynamic Sea Ice Model </vt:lpstr>
      <vt:lpstr>Ice Shelf Modeling </vt:lpstr>
      <vt:lpstr>Slide 31</vt:lpstr>
    </vt:vector>
  </TitlesOfParts>
  <Company>ccpo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Dinniman</dc:creator>
  <cp:lastModifiedBy>Michael Dinniman</cp:lastModifiedBy>
  <cp:revision>1108</cp:revision>
  <cp:lastPrinted>1601-01-01T00:00:00Z</cp:lastPrinted>
  <dcterms:created xsi:type="dcterms:W3CDTF">2003-06-09T18:18:33Z</dcterms:created>
  <dcterms:modified xsi:type="dcterms:W3CDTF">2013-06-12T12:26:10Z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