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5" r:id="rId7"/>
    <p:sldId id="260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9C39-7C19-4AAE-8FEB-348770A146A9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CA9-90F6-4F3D-907C-3C540C3E6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9C39-7C19-4AAE-8FEB-348770A146A9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CA9-90F6-4F3D-907C-3C540C3E6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9C39-7C19-4AAE-8FEB-348770A146A9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CA9-90F6-4F3D-907C-3C540C3E6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9C39-7C19-4AAE-8FEB-348770A146A9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CA9-90F6-4F3D-907C-3C540C3E6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9C39-7C19-4AAE-8FEB-348770A146A9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CA9-90F6-4F3D-907C-3C540C3E6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9C39-7C19-4AAE-8FEB-348770A146A9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CA9-90F6-4F3D-907C-3C540C3E6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9C39-7C19-4AAE-8FEB-348770A146A9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CA9-90F6-4F3D-907C-3C540C3E6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9C39-7C19-4AAE-8FEB-348770A146A9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CA9-90F6-4F3D-907C-3C540C3E6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9C39-7C19-4AAE-8FEB-348770A146A9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CA9-90F6-4F3D-907C-3C540C3E6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9C39-7C19-4AAE-8FEB-348770A146A9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CA9-90F6-4F3D-907C-3C540C3E6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9C39-7C19-4AAE-8FEB-348770A146A9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ACA9-90F6-4F3D-907C-3C540C3E6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69C39-7C19-4AAE-8FEB-348770A146A9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BACA9-90F6-4F3D-907C-3C540C3E6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itchFamily="18" charset="0"/>
              </a:rPr>
              <a:t>Krill and Silverfish Distributions in the Ross Sea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194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 Narrow" pitchFamily="34" charset="0"/>
              </a:rPr>
              <a:t>Linnea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Brynn</a:t>
            </a:r>
            <a:r>
              <a:rPr lang="en-US" sz="2800" dirty="0" smtClean="0">
                <a:latin typeface="Arial Narrow" pitchFamily="34" charset="0"/>
              </a:rPr>
              <a:t> Davis</a:t>
            </a:r>
          </a:p>
          <a:p>
            <a:r>
              <a:rPr lang="en-US" sz="2800" dirty="0" smtClean="0">
                <a:latin typeface="Arial Narrow" pitchFamily="34" charset="0"/>
              </a:rPr>
              <a:t>Center for Coastal Physical Oceanography </a:t>
            </a:r>
          </a:p>
          <a:p>
            <a:r>
              <a:rPr lang="en-US" sz="2800" dirty="0" smtClean="0">
                <a:latin typeface="Arial Narrow" pitchFamily="34" charset="0"/>
              </a:rPr>
              <a:t>Old Dominion University</a:t>
            </a:r>
            <a:endParaRPr lang="en-US" sz="2800" dirty="0">
              <a:latin typeface="Arial Narrow" pitchFamily="34" charset="0"/>
            </a:endParaRPr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4764715"/>
            <a:ext cx="2971800" cy="1572290"/>
          </a:xfrm>
          <a:prstGeom prst="rect">
            <a:avLst/>
          </a:prstGeom>
        </p:spPr>
      </p:pic>
      <p:pic>
        <p:nvPicPr>
          <p:cNvPr id="5" name="Picture 4" descr="odu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8400" y="4114800"/>
            <a:ext cx="2305050" cy="2270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Summary!!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048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Introduction       Methods      Results  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</a:rPr>
              <a:t>Conclusions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Lucida Bright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2057400"/>
            <a:ext cx="7010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i="1" dirty="0" err="1" smtClean="0"/>
              <a:t>Euphausia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superba</a:t>
            </a:r>
            <a:r>
              <a:rPr lang="en-US" sz="2000" i="1" dirty="0" smtClean="0"/>
              <a:t> </a:t>
            </a:r>
            <a:r>
              <a:rPr lang="en-US" sz="2000" dirty="0" smtClean="0"/>
              <a:t>concentrate in deeper waters off the continental shelf at depths of 1,000 meters. </a:t>
            </a:r>
          </a:p>
          <a:p>
            <a:pPr>
              <a:buFont typeface="Arial" pitchFamily="34" charset="0"/>
              <a:buChar char="•"/>
            </a:pPr>
            <a:r>
              <a:rPr lang="en-US" sz="2000" i="1" dirty="0" err="1" smtClean="0"/>
              <a:t>Euphausia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superba</a:t>
            </a:r>
            <a:r>
              <a:rPr lang="en-US" sz="2000" i="1" dirty="0" smtClean="0"/>
              <a:t> </a:t>
            </a:r>
            <a:r>
              <a:rPr lang="en-US" sz="2000" dirty="0" smtClean="0"/>
              <a:t>tend to be associated with changes in bathymetry. 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i="1" dirty="0" err="1" smtClean="0"/>
              <a:t>Euphausia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crystallorophias</a:t>
            </a:r>
            <a:r>
              <a:rPr lang="en-US" sz="2000" i="1" dirty="0" smtClean="0"/>
              <a:t> </a:t>
            </a:r>
            <a:r>
              <a:rPr lang="en-US" sz="2000" dirty="0" smtClean="0"/>
              <a:t>are found in shallow waters on the continental shelf at depths of 200-500 meters.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Maxima in distribution differ from the </a:t>
            </a:r>
            <a:r>
              <a:rPr lang="en-US" sz="2000" i="1" dirty="0" err="1" smtClean="0"/>
              <a:t>Euphausia</a:t>
            </a:r>
            <a:r>
              <a:rPr lang="en-US" sz="2000" dirty="0" smtClean="0"/>
              <a:t> </a:t>
            </a:r>
            <a:r>
              <a:rPr lang="en-US" sz="2000" i="1" dirty="0" err="1" smtClean="0"/>
              <a:t>superba</a:t>
            </a:r>
            <a:r>
              <a:rPr lang="en-US" sz="2000" i="1" dirty="0" smtClean="0"/>
              <a:t>.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i="1" dirty="0" err="1" smtClean="0"/>
              <a:t>Pleuragramma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antarcticum</a:t>
            </a:r>
            <a:r>
              <a:rPr lang="en-US" sz="2000" i="1" dirty="0" smtClean="0"/>
              <a:t> </a:t>
            </a:r>
            <a:r>
              <a:rPr lang="en-US" sz="2000" dirty="0" smtClean="0"/>
              <a:t>are found throughout the continental shelf and slope ranging from depths of 200 meters to as deep at 1,000 meters.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Maxima is located in the </a:t>
            </a:r>
            <a:r>
              <a:rPr lang="en-US" sz="2000" dirty="0" err="1" smtClean="0"/>
              <a:t>intershelf</a:t>
            </a:r>
            <a:r>
              <a:rPr lang="en-US" sz="2000" dirty="0" smtClean="0"/>
              <a:t> of the Ross Sea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Construct error analysis on data used in climatology</a:t>
            </a:r>
          </a:p>
          <a:p>
            <a:r>
              <a:rPr lang="en-US" dirty="0" smtClean="0"/>
              <a:t>Use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tatistics to look </a:t>
            </a:r>
            <a:r>
              <a:rPr lang="en-US" dirty="0" smtClean="0"/>
              <a:t>at the characteristics of the distributions</a:t>
            </a:r>
            <a:endParaRPr lang="en-US" dirty="0" smtClean="0"/>
          </a:p>
          <a:p>
            <a:r>
              <a:rPr lang="en-US" dirty="0" smtClean="0"/>
              <a:t>Determine </a:t>
            </a:r>
            <a:r>
              <a:rPr lang="en-US" dirty="0" smtClean="0"/>
              <a:t>correlations between patterns </a:t>
            </a:r>
            <a:r>
              <a:rPr lang="en-US" dirty="0" smtClean="0"/>
              <a:t>and </a:t>
            </a:r>
            <a:r>
              <a:rPr lang="en-US" dirty="0" smtClean="0"/>
              <a:t>bathymetry, sea ice distribution and </a:t>
            </a:r>
            <a:r>
              <a:rPr lang="en-US" dirty="0" smtClean="0"/>
              <a:t>C</a:t>
            </a:r>
            <a:r>
              <a:rPr lang="en-US" dirty="0" smtClean="0"/>
              <a:t>ircumpolar </a:t>
            </a:r>
            <a:r>
              <a:rPr lang="en-US" dirty="0" smtClean="0"/>
              <a:t>D</a:t>
            </a:r>
            <a:r>
              <a:rPr lang="en-US" dirty="0" smtClean="0"/>
              <a:t>eep </a:t>
            </a:r>
            <a:r>
              <a:rPr lang="en-US" dirty="0" smtClean="0"/>
              <a:t>W</a:t>
            </a:r>
            <a:r>
              <a:rPr lang="en-US" dirty="0" smtClean="0"/>
              <a:t>ater </a:t>
            </a:r>
            <a:r>
              <a:rPr lang="en-US" dirty="0" smtClean="0"/>
              <a:t>distribution</a:t>
            </a:r>
          </a:p>
          <a:p>
            <a:r>
              <a:rPr lang="en-US" dirty="0" smtClean="0"/>
              <a:t>Work with Andrea </a:t>
            </a:r>
            <a:r>
              <a:rPr lang="en-US" dirty="0" err="1" smtClean="0"/>
              <a:t>Piñones</a:t>
            </a:r>
            <a:r>
              <a:rPr lang="en-US" dirty="0" smtClean="0"/>
              <a:t> </a:t>
            </a:r>
            <a:r>
              <a:rPr lang="en-US" dirty="0" smtClean="0"/>
              <a:t>to understand the role of circulation in producing the patterns </a:t>
            </a:r>
            <a:r>
              <a:rPr lang="en-US" dirty="0" smtClean="0"/>
              <a:t>that are observed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smtClean="0"/>
              <a:t>Presentation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Research Objective</a:t>
            </a:r>
          </a:p>
          <a:p>
            <a:r>
              <a:rPr lang="en-US" dirty="0" smtClean="0"/>
              <a:t>Data Collection</a:t>
            </a:r>
          </a:p>
          <a:p>
            <a:r>
              <a:rPr lang="en-US" dirty="0" smtClean="0"/>
              <a:t>Distribution maps</a:t>
            </a:r>
          </a:p>
          <a:p>
            <a:pPr lvl="1"/>
            <a:r>
              <a:rPr lang="en-US" i="1" dirty="0" err="1" smtClean="0"/>
              <a:t>Euphausia</a:t>
            </a:r>
            <a:r>
              <a:rPr lang="en-US" i="1" dirty="0" smtClean="0"/>
              <a:t> </a:t>
            </a:r>
            <a:r>
              <a:rPr lang="en-US" i="1" dirty="0" err="1" smtClean="0"/>
              <a:t>superba</a:t>
            </a:r>
            <a:endParaRPr lang="en-US" i="1" dirty="0" smtClean="0"/>
          </a:p>
          <a:p>
            <a:pPr lvl="1"/>
            <a:r>
              <a:rPr lang="en-US" i="1" dirty="0" err="1" smtClean="0"/>
              <a:t>Euphausia</a:t>
            </a:r>
            <a:r>
              <a:rPr lang="en-US" i="1" dirty="0" smtClean="0"/>
              <a:t> </a:t>
            </a:r>
            <a:r>
              <a:rPr lang="en-US" i="1" dirty="0" err="1" smtClean="0"/>
              <a:t>crystallorophias</a:t>
            </a:r>
            <a:endParaRPr lang="en-US" i="1" dirty="0" smtClean="0"/>
          </a:p>
          <a:p>
            <a:pPr lvl="1"/>
            <a:r>
              <a:rPr lang="en-US" i="1" dirty="0" err="1" smtClean="0"/>
              <a:t>Pleuragramma</a:t>
            </a:r>
            <a:r>
              <a:rPr lang="en-US" i="1" dirty="0" smtClean="0"/>
              <a:t> </a:t>
            </a:r>
            <a:r>
              <a:rPr lang="en-US" i="1" dirty="0" err="1" smtClean="0"/>
              <a:t>antarcticum</a:t>
            </a:r>
            <a:endParaRPr lang="en-US" dirty="0" smtClean="0"/>
          </a:p>
          <a:p>
            <a:r>
              <a:rPr lang="en-US" dirty="0" smtClean="0"/>
              <a:t>Summary</a:t>
            </a:r>
          </a:p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524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Lucida Bright" pitchFamily="18" charset="0"/>
              </a:rPr>
              <a:t> 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</a:rPr>
              <a:t>Introduction</a:t>
            </a:r>
            <a:r>
              <a:rPr lang="en-US" dirty="0" smtClean="0">
                <a:latin typeface="Lucida Bright" pitchFamily="18" charset="0"/>
              </a:rPr>
              <a:t>    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Methods</a:t>
            </a:r>
            <a:r>
              <a:rPr lang="en-US" dirty="0" smtClean="0">
                <a:latin typeface="Lucida Bright" pitchFamily="18" charset="0"/>
              </a:rPr>
              <a:t>    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Results </a:t>
            </a:r>
            <a:r>
              <a:rPr lang="en-US" dirty="0" smtClean="0">
                <a:latin typeface="Lucida Bright" pitchFamily="18" charset="0"/>
              </a:rPr>
              <a:t>   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Conclusion</a:t>
            </a:r>
            <a:r>
              <a:rPr lang="en-US" dirty="0" smtClean="0">
                <a:latin typeface="Lucida Bright" pitchFamily="18" charset="0"/>
              </a:rPr>
              <a:t>  </a:t>
            </a:r>
            <a:endParaRPr lang="en-US" dirty="0">
              <a:latin typeface="Lucida Brigh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develop a </a:t>
            </a:r>
            <a:r>
              <a:rPr lang="en-US" dirty="0" err="1" smtClean="0"/>
              <a:t>climatological</a:t>
            </a:r>
            <a:r>
              <a:rPr lang="en-US" dirty="0" smtClean="0"/>
              <a:t> distribution of 3 key species in the Ross Sea that serve as the principal control between primary production and the upper </a:t>
            </a:r>
            <a:r>
              <a:rPr lang="en-US" dirty="0" err="1" smtClean="0"/>
              <a:t>trophic</a:t>
            </a:r>
            <a:r>
              <a:rPr lang="en-US" dirty="0" smtClean="0"/>
              <a:t> levels in the food web.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524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ucida Bright" pitchFamily="18" charset="0"/>
              </a:rPr>
              <a:t> </a:t>
            </a:r>
            <a:r>
              <a:rPr lang="en-US" dirty="0" smtClean="0">
                <a:latin typeface="Lucida Bright" pitchFamily="18" charset="0"/>
              </a:rPr>
              <a:t>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Introduction  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</a:rPr>
              <a:t>Methods    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Results      Conclusions</a:t>
            </a:r>
            <a:endParaRPr lang="en-US" dirty="0">
              <a:latin typeface="Lucida Bright" pitchFamily="18" charset="0"/>
            </a:endParaRPr>
          </a:p>
        </p:txBody>
      </p:sp>
      <p:pic>
        <p:nvPicPr>
          <p:cNvPr id="6" name="Picture 5" descr="ross_s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838200"/>
            <a:ext cx="5715000" cy="5715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ucida Bright" pitchFamily="18" charset="0"/>
              </a:rPr>
              <a:t> </a:t>
            </a:r>
            <a:r>
              <a:rPr lang="en-US" dirty="0" smtClean="0">
                <a:latin typeface="Lucida Bright" pitchFamily="18" charset="0"/>
              </a:rPr>
              <a:t>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Introduction  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</a:rPr>
              <a:t>Methods    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Results      Conclusions</a:t>
            </a:r>
            <a:endParaRPr lang="en-US" dirty="0">
              <a:latin typeface="Lucida Bright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Data Collection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Cruise Timeline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i="1" dirty="0" err="1" smtClean="0"/>
              <a:t>Euphausia</a:t>
            </a:r>
            <a:r>
              <a:rPr lang="en-US" sz="2000" i="1" dirty="0" smtClean="0"/>
              <a:t> </a:t>
            </a:r>
            <a:r>
              <a:rPr lang="en-US" sz="2000" i="1" dirty="0" err="1"/>
              <a:t>s</a:t>
            </a:r>
            <a:r>
              <a:rPr lang="en-US" sz="2000" i="1" dirty="0" err="1" smtClean="0"/>
              <a:t>uperba</a:t>
            </a:r>
            <a:endParaRPr lang="en-US" sz="2000" i="1" dirty="0"/>
          </a:p>
          <a:p>
            <a:pPr lvl="1"/>
            <a:r>
              <a:rPr lang="en-US" sz="1200" dirty="0" smtClean="0"/>
              <a:t>1 cruise from 1989- 1990</a:t>
            </a:r>
          </a:p>
          <a:p>
            <a:pPr lvl="1"/>
            <a:r>
              <a:rPr lang="en-US" sz="1200" dirty="0" smtClean="0"/>
              <a:t>2 cruises from 1994</a:t>
            </a:r>
          </a:p>
          <a:p>
            <a:pPr lvl="1"/>
            <a:r>
              <a:rPr lang="en-US" sz="1200" dirty="0" smtClean="0"/>
              <a:t>1 cruise from 1997</a:t>
            </a:r>
          </a:p>
          <a:p>
            <a:pPr lvl="1"/>
            <a:r>
              <a:rPr lang="en-US" sz="1200" dirty="0" smtClean="0"/>
              <a:t>2 cruises from 2000</a:t>
            </a:r>
          </a:p>
          <a:p>
            <a:r>
              <a:rPr lang="en-US" sz="2000" i="1" dirty="0" err="1" smtClean="0"/>
              <a:t>Euphausia</a:t>
            </a:r>
            <a:r>
              <a:rPr lang="en-US" sz="2000" i="1" dirty="0" smtClean="0"/>
              <a:t> </a:t>
            </a:r>
            <a:r>
              <a:rPr lang="en-US" sz="2000" i="1" dirty="0" err="1"/>
              <a:t>c</a:t>
            </a:r>
            <a:r>
              <a:rPr lang="en-US" sz="2000" i="1" dirty="0" err="1" smtClean="0"/>
              <a:t>rystallorophias</a:t>
            </a:r>
            <a:endParaRPr lang="en-US" sz="2000" i="1" dirty="0"/>
          </a:p>
          <a:p>
            <a:pPr lvl="1"/>
            <a:r>
              <a:rPr lang="en-US" sz="1200" dirty="0" smtClean="0"/>
              <a:t>1 cruise from 1988</a:t>
            </a:r>
          </a:p>
          <a:p>
            <a:pPr lvl="1"/>
            <a:r>
              <a:rPr lang="en-US" sz="1200" dirty="0" smtClean="0"/>
              <a:t>1 cruise from 1994</a:t>
            </a:r>
          </a:p>
          <a:p>
            <a:pPr lvl="1"/>
            <a:r>
              <a:rPr lang="en-US" sz="1200" dirty="0" smtClean="0"/>
              <a:t>1 cruise from 1997</a:t>
            </a:r>
          </a:p>
          <a:p>
            <a:pPr lvl="1"/>
            <a:r>
              <a:rPr lang="en-US" sz="1200" dirty="0" smtClean="0"/>
              <a:t>2 cruises from 2000</a:t>
            </a:r>
            <a:r>
              <a:rPr lang="en-US" sz="1600" dirty="0"/>
              <a:t>	</a:t>
            </a:r>
            <a:endParaRPr lang="en-US" sz="1600" dirty="0" smtClean="0"/>
          </a:p>
          <a:p>
            <a:r>
              <a:rPr lang="en-US" sz="2000" dirty="0"/>
              <a:t> </a:t>
            </a:r>
            <a:r>
              <a:rPr lang="en-US" sz="2000" i="1" dirty="0" err="1"/>
              <a:t>P</a:t>
            </a:r>
            <a:r>
              <a:rPr lang="en-US" sz="2000" i="1" dirty="0" err="1" smtClean="0"/>
              <a:t>leuragramma</a:t>
            </a:r>
            <a:r>
              <a:rPr lang="en-US" sz="2000" i="1" dirty="0" smtClean="0"/>
              <a:t> </a:t>
            </a:r>
            <a:r>
              <a:rPr lang="en-US" sz="2000" i="1" dirty="0" err="1"/>
              <a:t>a</a:t>
            </a:r>
            <a:r>
              <a:rPr lang="en-US" sz="2000" i="1" dirty="0" err="1" smtClean="0"/>
              <a:t>ntarcticum</a:t>
            </a:r>
            <a:endParaRPr lang="en-US" sz="2000" i="1" dirty="0" smtClean="0"/>
          </a:p>
          <a:p>
            <a:pPr lvl="1"/>
            <a:r>
              <a:rPr lang="en-US" sz="1200" dirty="0" smtClean="0"/>
              <a:t>2 cruises from 1987- 1988</a:t>
            </a:r>
          </a:p>
          <a:p>
            <a:pPr lvl="1"/>
            <a:r>
              <a:rPr lang="en-US" sz="1200" dirty="0" smtClean="0"/>
              <a:t>1 cruise from 1989- 1990</a:t>
            </a:r>
          </a:p>
          <a:p>
            <a:pPr lvl="1"/>
            <a:r>
              <a:rPr lang="en-US" sz="1200" dirty="0" smtClean="0"/>
              <a:t>2 cruises from 1994- 1995</a:t>
            </a:r>
          </a:p>
          <a:p>
            <a:pPr lvl="1"/>
            <a:r>
              <a:rPr lang="en-US" sz="1200" dirty="0" smtClean="0"/>
              <a:t>1 cruise from 1996</a:t>
            </a:r>
          </a:p>
          <a:p>
            <a:pPr lvl="1"/>
            <a:r>
              <a:rPr lang="en-US" sz="1200" dirty="0" smtClean="0"/>
              <a:t>1 cruise </a:t>
            </a:r>
            <a:r>
              <a:rPr lang="en-US" sz="1200" dirty="0" smtClean="0"/>
              <a:t>from </a:t>
            </a:r>
            <a:r>
              <a:rPr lang="en-US" sz="1200" dirty="0" smtClean="0"/>
              <a:t>1998</a:t>
            </a:r>
          </a:p>
          <a:p>
            <a:pPr lvl="1"/>
            <a:r>
              <a:rPr lang="en-US" sz="1200" dirty="0" smtClean="0"/>
              <a:t>1 cruise from 2000</a:t>
            </a:r>
          </a:p>
          <a:p>
            <a:pPr lvl="1"/>
            <a:r>
              <a:rPr lang="en-US" sz="1200" dirty="0" smtClean="0"/>
              <a:t>1 </a:t>
            </a:r>
            <a:r>
              <a:rPr lang="en-US" sz="1200" dirty="0" smtClean="0"/>
              <a:t>cruise from 2004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Research Methods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</a:t>
            </a:r>
            <a:r>
              <a:rPr lang="en-US" dirty="0" smtClean="0"/>
              <a:t>collection was </a:t>
            </a:r>
            <a:r>
              <a:rPr lang="en-US" dirty="0" smtClean="0"/>
              <a:t>done by trawling with standard plankton nets.</a:t>
            </a:r>
          </a:p>
          <a:p>
            <a:r>
              <a:rPr lang="en-US" dirty="0" smtClean="0"/>
              <a:t>The sampling timeframe covered the late spring (November) through the end of summer (February).</a:t>
            </a:r>
          </a:p>
          <a:p>
            <a:r>
              <a:rPr lang="en-US" dirty="0" smtClean="0"/>
              <a:t>Data were collected from the Northwestern half of the Ross Sea.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15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Introduction  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</a:rPr>
              <a:t>Methods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      Results      Conclusions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Lucida Bright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/>
          <a:lstStyle/>
          <a:p>
            <a:r>
              <a:rPr lang="en-US" dirty="0" smtClean="0"/>
              <a:t>Data Methods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were digitized</a:t>
            </a:r>
          </a:p>
          <a:p>
            <a:r>
              <a:rPr lang="en-US" dirty="0" smtClean="0"/>
              <a:t>Converted to a common unit</a:t>
            </a:r>
          </a:p>
          <a:p>
            <a:r>
              <a:rPr lang="en-US" dirty="0" smtClean="0"/>
              <a:t>Constructed maps of the distribution of</a:t>
            </a:r>
          </a:p>
          <a:p>
            <a:pPr lvl="1"/>
            <a:r>
              <a:rPr lang="en-US" i="1" dirty="0" err="1" smtClean="0"/>
              <a:t>Euphausia</a:t>
            </a:r>
            <a:r>
              <a:rPr lang="en-US" i="1" dirty="0" smtClean="0"/>
              <a:t> </a:t>
            </a:r>
            <a:r>
              <a:rPr lang="en-US" i="1" dirty="0" err="1" smtClean="0"/>
              <a:t>superba</a:t>
            </a:r>
            <a:endParaRPr lang="en-US" i="1" dirty="0" smtClean="0"/>
          </a:p>
          <a:p>
            <a:pPr lvl="1"/>
            <a:r>
              <a:rPr lang="en-US" i="1" dirty="0" err="1" smtClean="0"/>
              <a:t>Euphausia</a:t>
            </a:r>
            <a:r>
              <a:rPr lang="en-US" i="1" dirty="0" smtClean="0"/>
              <a:t> </a:t>
            </a:r>
            <a:r>
              <a:rPr lang="en-US" i="1" dirty="0" err="1" smtClean="0"/>
              <a:t>crystallorophias</a:t>
            </a:r>
            <a:endParaRPr lang="en-US" i="1" dirty="0" smtClean="0"/>
          </a:p>
          <a:p>
            <a:pPr lvl="1"/>
            <a:r>
              <a:rPr lang="en-US" i="1" dirty="0" err="1" smtClean="0"/>
              <a:t>Pleuragramma</a:t>
            </a:r>
            <a:r>
              <a:rPr lang="en-US" i="1" dirty="0" smtClean="0"/>
              <a:t> </a:t>
            </a:r>
            <a:r>
              <a:rPr lang="en-US" i="1" dirty="0" err="1" smtClean="0"/>
              <a:t>antarcticum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228600"/>
            <a:ext cx="853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Introduction      Methods  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</a:rPr>
              <a:t>Results    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Conclusion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Lucida Bright" pitchFamily="18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i="1" dirty="0" err="1" smtClean="0"/>
              <a:t>Euphausia</a:t>
            </a:r>
            <a:r>
              <a:rPr lang="en-US" sz="3200" i="1" dirty="0" smtClean="0"/>
              <a:t> </a:t>
            </a:r>
            <a:r>
              <a:rPr lang="en-US" sz="3200" i="1" dirty="0" err="1"/>
              <a:t>s</a:t>
            </a:r>
            <a:r>
              <a:rPr lang="en-US" sz="3200" i="1" dirty="0" err="1" smtClean="0"/>
              <a:t>uperba</a:t>
            </a:r>
            <a:r>
              <a:rPr lang="en-US" sz="3200" i="1" dirty="0" smtClean="0"/>
              <a:t> </a:t>
            </a:r>
            <a:r>
              <a:rPr lang="en-US" sz="3200" dirty="0" smtClean="0"/>
              <a:t>Distribution</a:t>
            </a:r>
            <a:endParaRPr lang="en-US" sz="3200" dirty="0"/>
          </a:p>
        </p:txBody>
      </p:sp>
      <p:pic>
        <p:nvPicPr>
          <p:cNvPr id="11" name="Picture 10" descr="krilldist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4316" y="2057400"/>
            <a:ext cx="5549283" cy="44517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2" name="Picture 11" descr="Krillp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4343400"/>
            <a:ext cx="2926080" cy="219456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477000" y="3886200"/>
            <a:ext cx="1604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 cutie!!!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i="1" dirty="0" err="1" smtClean="0"/>
              <a:t>Euphausia</a:t>
            </a:r>
            <a:r>
              <a:rPr lang="en-US" sz="2800" i="1" dirty="0" smtClean="0"/>
              <a:t> </a:t>
            </a:r>
            <a:r>
              <a:rPr lang="en-US" sz="2800" i="1" dirty="0" err="1"/>
              <a:t>c</a:t>
            </a:r>
            <a:r>
              <a:rPr lang="en-US" sz="2800" i="1" dirty="0" err="1" smtClean="0"/>
              <a:t>rystallorophias</a:t>
            </a:r>
            <a:r>
              <a:rPr lang="en-US" sz="2800" i="1" dirty="0" smtClean="0"/>
              <a:t> </a:t>
            </a:r>
            <a:r>
              <a:rPr lang="en-US" sz="2800" dirty="0" smtClean="0"/>
              <a:t>Distribution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2286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Introduction      Methods  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</a:rPr>
              <a:t>Results    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Conclusions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Lucida Bright" pitchFamily="18" charset="0"/>
            </a:endParaRPr>
          </a:p>
        </p:txBody>
      </p:sp>
      <p:pic>
        <p:nvPicPr>
          <p:cNvPr id="5" name="Picture 4" descr="goodckri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600200"/>
            <a:ext cx="5638800" cy="4724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5" descr="ckrillp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2200" y="4495800"/>
            <a:ext cx="2890353" cy="1828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77000" y="4038600"/>
            <a:ext cx="16087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Handsome Devil!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i="1" dirty="0" err="1" smtClean="0"/>
              <a:t>Pleuragramma</a:t>
            </a:r>
            <a:r>
              <a:rPr lang="en-US" sz="2800" i="1" dirty="0" smtClean="0"/>
              <a:t> </a:t>
            </a:r>
            <a:r>
              <a:rPr lang="en-US" sz="2800" i="1" dirty="0" err="1"/>
              <a:t>a</a:t>
            </a:r>
            <a:r>
              <a:rPr lang="en-US" sz="2800" i="1" dirty="0" err="1" smtClean="0"/>
              <a:t>ntarcticum</a:t>
            </a:r>
            <a:r>
              <a:rPr lang="en-US" sz="2800" i="1" dirty="0" smtClean="0"/>
              <a:t> </a:t>
            </a:r>
            <a:r>
              <a:rPr lang="en-US" sz="2800" dirty="0" smtClean="0"/>
              <a:t>Distribution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28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Introduction      Methods  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Lucida Bright" pitchFamily="18" charset="0"/>
              </a:rPr>
              <a:t>Results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Bright" pitchFamily="18" charset="0"/>
              </a:rPr>
              <a:t>      Conclusions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Lucida Bright" pitchFamily="18" charset="0"/>
            </a:endParaRPr>
          </a:p>
        </p:txBody>
      </p:sp>
      <p:pic>
        <p:nvPicPr>
          <p:cNvPr id="5" name="Picture 4" descr="goodfis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600200"/>
            <a:ext cx="5638800" cy="48006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5" descr="silverfishp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9800" y="5199532"/>
            <a:ext cx="2999284" cy="13231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48400" y="4724400"/>
            <a:ext cx="123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Adelie</a:t>
            </a:r>
            <a:r>
              <a:rPr lang="en-US" sz="1600" dirty="0" smtClean="0"/>
              <a:t> feast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</TotalTime>
  <Words>371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Krill and Silverfish Distributions in the Ross Sea</vt:lpstr>
      <vt:lpstr>Presentation Outline</vt:lpstr>
      <vt:lpstr>Research Objective</vt:lpstr>
      <vt:lpstr>Slide 4</vt:lpstr>
      <vt:lpstr>Data Collection </vt:lpstr>
      <vt:lpstr>Data Methods</vt:lpstr>
      <vt:lpstr>Euphausia superba Distribution</vt:lpstr>
      <vt:lpstr>Euphausia crystallorophias Distribution</vt:lpstr>
      <vt:lpstr>Pleuragramma antarcticum Distribution</vt:lpstr>
      <vt:lpstr>Summary!!</vt:lpstr>
      <vt:lpstr>Future Work</vt:lpstr>
    </vt:vector>
  </TitlesOfParts>
  <Company>ODU Computer Science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Krill and Silverfish Distributions in the Ross Sea</dc:title>
  <dc:creator>bdavis</dc:creator>
  <cp:lastModifiedBy>bdavis</cp:lastModifiedBy>
  <cp:revision>48</cp:revision>
  <dcterms:created xsi:type="dcterms:W3CDTF">2013-06-10T14:42:32Z</dcterms:created>
  <dcterms:modified xsi:type="dcterms:W3CDTF">2013-06-11T12:57:07Z</dcterms:modified>
</cp:coreProperties>
</file>