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0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780" r:id="rId1"/>
  </p:sldMasterIdLst>
  <p:notesMasterIdLst>
    <p:notesMasterId r:id="rId25"/>
  </p:notesMasterIdLst>
  <p:sldIdLst>
    <p:sldId id="272" r:id="rId2"/>
    <p:sldId id="257" r:id="rId3"/>
    <p:sldId id="261" r:id="rId4"/>
    <p:sldId id="262" r:id="rId5"/>
    <p:sldId id="265" r:id="rId6"/>
    <p:sldId id="266" r:id="rId7"/>
    <p:sldId id="275" r:id="rId8"/>
    <p:sldId id="276" r:id="rId9"/>
    <p:sldId id="269" r:id="rId10"/>
    <p:sldId id="258" r:id="rId11"/>
    <p:sldId id="274" r:id="rId12"/>
    <p:sldId id="259" r:id="rId13"/>
    <p:sldId id="271" r:id="rId14"/>
    <p:sldId id="263" r:id="rId15"/>
    <p:sldId id="277" r:id="rId16"/>
    <p:sldId id="278" r:id="rId17"/>
    <p:sldId id="279" r:id="rId18"/>
    <p:sldId id="281" r:id="rId19"/>
    <p:sldId id="256" r:id="rId20"/>
    <p:sldId id="260" r:id="rId21"/>
    <p:sldId id="280" r:id="rId22"/>
    <p:sldId id="273" r:id="rId23"/>
    <p:sldId id="270" r:id="rId24"/>
  </p:sldIdLst>
  <p:sldSz cx="9144000" cy="6858000" type="screen4x3"/>
  <p:notesSz cx="68580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CDABE7"/>
    <a:srgbClr val="E6D5F3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811" autoAdjust="0"/>
  </p:normalViewPr>
  <p:slideViewPr>
    <p:cSldViewPr>
      <p:cViewPr varScale="1">
        <p:scale>
          <a:sx n="89" d="100"/>
          <a:sy n="89" d="100"/>
        </p:scale>
        <p:origin x="-80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B745F-7BC0-4D4D-B71C-0C8CCCC6D4C0}" type="datetimeFigureOut">
              <a:rPr lang="en-US" smtClean="0"/>
              <a:pPr/>
              <a:t>6/12/13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7136"/>
            <a:ext cx="5486400" cy="41562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2668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1584D-41B2-478A-978D-598F38EF2B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01563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1584D-41B2-478A-978D-598F38EF2BF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58396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1584D-41B2-478A-978D-598F38EF2BF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97031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5BFEA08-1EDC-4690-98A4-0783BC1D5C8D}" type="datetime1">
              <a:rPr lang="en-US" smtClean="0"/>
              <a:pPr/>
              <a:t>6/12/13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23C7C7F-51D8-4EAC-8023-AC32BA779A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4ED0F-70F7-4AB6-8AE2-CBDE3233FC96}" type="datetime1">
              <a:rPr lang="en-US" smtClean="0"/>
              <a:pPr/>
              <a:t>6/12/13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7C7F-51D8-4EAC-8023-AC32BA779A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41C9-5D9E-43D6-B8BD-F65DC9C9B986}" type="datetime1">
              <a:rPr lang="en-US" smtClean="0"/>
              <a:pPr/>
              <a:t>6/12/13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7C7F-51D8-4EAC-8023-AC32BA779A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AA152-BFE6-4BB3-A217-1DD88B01845E}" type="datetime1">
              <a:rPr lang="en-US" smtClean="0"/>
              <a:pPr/>
              <a:t>6/12/13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7C7F-51D8-4EAC-8023-AC32BA779A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B3A0D-7A46-46FF-9DB1-3E8EF0A2EF13}" type="datetime1">
              <a:rPr lang="en-US" smtClean="0"/>
              <a:pPr/>
              <a:t>6/12/13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7C7F-51D8-4EAC-8023-AC32BA779A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E003E-2C2C-4C4C-A26D-A27908245E8C}" type="datetime1">
              <a:rPr lang="en-US" smtClean="0"/>
              <a:pPr/>
              <a:t>6/12/13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7C7F-51D8-4EAC-8023-AC32BA779A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BDC9-4E61-45FB-96B1-0C9E78C15B04}" type="datetime1">
              <a:rPr lang="en-US" smtClean="0"/>
              <a:pPr/>
              <a:t>6/12/13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7C7F-51D8-4EAC-8023-AC32BA779A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6E65-1AE3-48EB-81C5-A0ABDF1935D3}" type="datetime1">
              <a:rPr lang="en-US" smtClean="0"/>
              <a:pPr/>
              <a:t>6/12/13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7C7F-51D8-4EAC-8023-AC32BA779A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8C94-A0BB-4807-B555-103726F21D2D}" type="datetime1">
              <a:rPr lang="en-US" smtClean="0"/>
              <a:pPr/>
              <a:t>6/12/13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7C7F-51D8-4EAC-8023-AC32BA779A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7B41-0594-4D90-BBB7-9CC9A559EE3D}" type="datetime1">
              <a:rPr lang="en-US" smtClean="0"/>
              <a:pPr/>
              <a:t>6/12/13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7C7F-51D8-4EAC-8023-AC32BA779A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FC4C-3781-485B-A76F-23D87E10EB53}" type="datetime1">
              <a:rPr lang="en-US" smtClean="0"/>
              <a:pPr/>
              <a:t>6/12/13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7C7F-51D8-4EAC-8023-AC32BA779A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8F5BDEA-3C93-4BC2-8017-8EA16F367A8C}" type="datetime1">
              <a:rPr lang="en-US" smtClean="0"/>
              <a:pPr/>
              <a:t>6/12/13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23C7C7F-51D8-4EAC-8023-AC32BA779A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514600"/>
            <a:ext cx="3420035" cy="2514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NPZD-iron </a:t>
            </a:r>
            <a:r>
              <a:rPr lang="en-US" dirty="0"/>
              <a:t>lower trophic level ecosystem </a:t>
            </a:r>
            <a:r>
              <a:rPr lang="en-US" dirty="0" smtClean="0"/>
              <a:t>model of the Ross sea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0" y="5257800"/>
            <a:ext cx="3309803" cy="379520"/>
          </a:xfrm>
        </p:spPr>
        <p:txBody>
          <a:bodyPr/>
          <a:lstStyle/>
          <a:p>
            <a:r>
              <a:rPr lang="en-US" dirty="0" err="1" smtClean="0"/>
              <a:t>Elodie</a:t>
            </a:r>
            <a:r>
              <a:rPr lang="en-US" dirty="0" smtClean="0"/>
              <a:t> Salmon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7C7F-51D8-4EAC-8023-AC32BA779AB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3467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9487" y="884409"/>
            <a:ext cx="1944763" cy="369332"/>
          </a:xfrm>
          <a:prstGeom prst="rect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 marL="0" lvl="1"/>
            <a:r>
              <a:rPr lang="en-US" dirty="0" smtClean="0"/>
              <a:t>Generic model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99296" y="43934"/>
            <a:ext cx="360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Wroblewski</a:t>
            </a:r>
            <a:r>
              <a:rPr lang="en-US" dirty="0" smtClean="0"/>
              <a:t>/Powell type model</a:t>
            </a:r>
            <a:endParaRPr lang="en-US" dirty="0"/>
          </a:p>
        </p:txBody>
      </p: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6078606"/>
                  </p:ext>
                </p:extLst>
              </p:nvPr>
            </p:nvGraphicFramePr>
            <p:xfrm>
              <a:off x="1551296" y="2362200"/>
              <a:ext cx="6096000" cy="2225040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2944504"/>
                    <a:gridCol w="609600"/>
                    <a:gridCol w="1017896"/>
                    <a:gridCol w="1524000"/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Nitrate</a:t>
                          </a:r>
                          <a:endParaRPr lang="en-US" sz="1400" b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effectLst/>
                                    <a:latin typeface="Cambria Math"/>
                                  </a:rPr>
                                  <m:t>𝑁</m:t>
                                </m:r>
                              </m:oMath>
                            </m:oMathPara>
                          </a14:m>
                          <a:endParaRPr lang="en-US" sz="14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b="0" dirty="0" smtClean="0">
                              <a:effectLst/>
                            </a:rPr>
                            <a:t>20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 smtClean="0">
                              <a:effectLst/>
                            </a:rPr>
                            <a:t>mmolN.m</a:t>
                          </a:r>
                          <a:r>
                            <a:rPr lang="en-US" sz="1400" b="0" baseline="30000" dirty="0" smtClean="0">
                              <a:effectLst/>
                            </a:rPr>
                            <a:t>-3</a:t>
                          </a:r>
                          <a:endParaRPr lang="en-US" sz="1400" b="0" baseline="0" dirty="0" smtClean="0">
                            <a:effectLst/>
                            <a:latin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b="0" dirty="0" err="1" smtClean="0">
                              <a:effectLst/>
                            </a:rPr>
                            <a:t>Phytoplankton</a:t>
                          </a:r>
                          <a:endParaRPr lang="en-US" sz="14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effectLst/>
                                    <a:latin typeface="Cambria Math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US" sz="14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b="0" dirty="0">
                              <a:effectLst/>
                            </a:rPr>
                            <a:t> </a:t>
                          </a:r>
                          <a:r>
                            <a:rPr lang="fr-FR" sz="1400" b="0" dirty="0" smtClean="0">
                              <a:effectLst/>
                            </a:rPr>
                            <a:t>2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 smtClean="0">
                              <a:effectLst/>
                            </a:rPr>
                            <a:t>mmolN.m</a:t>
                          </a:r>
                          <a:r>
                            <a:rPr lang="en-US" sz="1400" b="0" baseline="30000" dirty="0" smtClean="0">
                              <a:effectLst/>
                            </a:rPr>
                            <a:t>-3</a:t>
                          </a:r>
                          <a:endParaRPr lang="en-US" sz="1400" b="0" dirty="0" smtClean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Zooplankton</a:t>
                          </a:r>
                          <a:endParaRPr lang="en-US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effectLst/>
                                    <a:latin typeface="Cambria Math"/>
                                  </a:rPr>
                                  <m:t>Z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r>
                            <a:rPr lang="en-US" sz="1400" dirty="0" smtClean="0">
                              <a:effectLst/>
                            </a:rPr>
                            <a:t>2</a:t>
                          </a:r>
                          <a:endParaRPr lang="en-US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>
                              <a:effectLst/>
                            </a:rPr>
                            <a:t>mmolN.m</a:t>
                          </a:r>
                          <a:r>
                            <a:rPr lang="en-US" sz="1400" baseline="30000" dirty="0" smtClean="0">
                              <a:effectLst/>
                            </a:rPr>
                            <a:t>-3</a:t>
                          </a:r>
                          <a:endParaRPr lang="en-US" sz="1400" dirty="0" smtClean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Detritus</a:t>
                          </a:r>
                          <a:endParaRPr lang="en-US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effectLst/>
                                    <a:latin typeface="Cambria Math"/>
                                  </a:rPr>
                                  <m:t>D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r>
                            <a:rPr lang="en-US" sz="1400" dirty="0" smtClean="0">
                              <a:effectLst/>
                            </a:rPr>
                            <a:t>2</a:t>
                          </a:r>
                          <a:endParaRPr lang="en-US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mmolN.m</a:t>
                          </a:r>
                          <a:r>
                            <a:rPr lang="en-US" sz="1400" baseline="30000" dirty="0">
                              <a:effectLst/>
                            </a:rPr>
                            <a:t>-3</a:t>
                          </a:r>
                          <a:endParaRPr lang="en-US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Dissolved iron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/>
                            <a:t>dFe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0.1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1400" dirty="0" smtClean="0">
                              <a:effectLst/>
                            </a:rPr>
                            <a:t>μ</a:t>
                          </a:r>
                          <a:r>
                            <a:rPr lang="en-US" sz="1400" dirty="0" smtClean="0">
                              <a:effectLst/>
                            </a:rPr>
                            <a:t>molFe.m</a:t>
                          </a:r>
                          <a:r>
                            <a:rPr lang="en-US" sz="1400" baseline="30000" dirty="0" smtClean="0">
                              <a:effectLst/>
                            </a:rPr>
                            <a:t>-3</a:t>
                          </a:r>
                          <a:endParaRPr lang="en-US" sz="1400" dirty="0" smtClean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Phytoplankton –associated iron</a:t>
                          </a:r>
                          <a:endParaRPr lang="en-US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/>
                            <a:t>PFe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0.0004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1400" dirty="0" smtClean="0">
                              <a:effectLst/>
                            </a:rPr>
                            <a:t>μ</a:t>
                          </a:r>
                          <a:r>
                            <a:rPr lang="en-US" sz="1400" dirty="0" smtClean="0">
                              <a:effectLst/>
                            </a:rPr>
                            <a:t>molFe.m</a:t>
                          </a:r>
                          <a:r>
                            <a:rPr lang="en-US" sz="1400" baseline="30000" dirty="0" smtClean="0">
                              <a:effectLst/>
                            </a:rPr>
                            <a:t>-3</a:t>
                          </a:r>
                          <a:endParaRPr lang="en-US" sz="1400" dirty="0" smtClean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2596078606"/>
                  </p:ext>
                </p:extLst>
              </p:nvPr>
            </p:nvGraphicFramePr>
            <p:xfrm>
              <a:off x="1551296" y="2362200"/>
              <a:ext cx="6096000" cy="2225040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2944504"/>
                    <a:gridCol w="609600"/>
                    <a:gridCol w="1017896"/>
                    <a:gridCol w="1524000"/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Nitrate</a:t>
                          </a:r>
                          <a:endParaRPr lang="en-US" sz="1400" b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483000" t="-1639" r="-418000" b="-5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b="0" dirty="0" smtClean="0">
                              <a:effectLst/>
                            </a:rPr>
                            <a:t>20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 smtClean="0">
                              <a:effectLst/>
                            </a:rPr>
                            <a:t>mmolN.m</a:t>
                          </a:r>
                          <a:r>
                            <a:rPr lang="en-US" sz="1400" b="0" baseline="30000" dirty="0" smtClean="0">
                              <a:effectLst/>
                            </a:rPr>
                            <a:t>-3</a:t>
                          </a:r>
                          <a:endParaRPr lang="en-US" sz="1400" b="0" baseline="0" dirty="0" smtClean="0">
                            <a:effectLst/>
                            <a:latin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b="0" dirty="0" err="1" smtClean="0">
                              <a:effectLst/>
                            </a:rPr>
                            <a:t>Phytoplankton</a:t>
                          </a:r>
                          <a:endParaRPr lang="en-US" sz="14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483000" t="-101639" r="-418000" b="-4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b="0" dirty="0">
                              <a:effectLst/>
                            </a:rPr>
                            <a:t> </a:t>
                          </a:r>
                          <a:r>
                            <a:rPr lang="fr-FR" sz="1400" b="0" dirty="0" smtClean="0">
                              <a:effectLst/>
                            </a:rPr>
                            <a:t>2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 smtClean="0">
                              <a:effectLst/>
                            </a:rPr>
                            <a:t>mmolN.m</a:t>
                          </a:r>
                          <a:r>
                            <a:rPr lang="en-US" sz="1400" b="0" baseline="30000" dirty="0" smtClean="0">
                              <a:effectLst/>
                            </a:rPr>
                            <a:t>-3</a:t>
                          </a:r>
                          <a:endParaRPr lang="en-US" sz="1400" b="0" dirty="0" smtClean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Zooplankton</a:t>
                          </a:r>
                          <a:endParaRPr lang="en-US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483000" t="-201639" r="-418000" b="-3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r>
                            <a:rPr lang="en-US" sz="1400" dirty="0" smtClean="0">
                              <a:effectLst/>
                            </a:rPr>
                            <a:t>2</a:t>
                          </a:r>
                          <a:endParaRPr lang="en-US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>
                              <a:effectLst/>
                            </a:rPr>
                            <a:t>mmolN.m</a:t>
                          </a:r>
                          <a:r>
                            <a:rPr lang="en-US" sz="1400" baseline="30000" dirty="0" smtClean="0">
                              <a:effectLst/>
                            </a:rPr>
                            <a:t>-3</a:t>
                          </a:r>
                          <a:endParaRPr lang="en-US" sz="1400" dirty="0" smtClean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Detritus</a:t>
                          </a:r>
                          <a:endParaRPr lang="en-US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483000" t="-306667" r="-418000" b="-2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r>
                            <a:rPr lang="en-US" sz="1400" dirty="0" smtClean="0">
                              <a:effectLst/>
                            </a:rPr>
                            <a:t>2</a:t>
                          </a:r>
                          <a:endParaRPr lang="en-US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mmolN.m</a:t>
                          </a:r>
                          <a:r>
                            <a:rPr lang="en-US" sz="1400" baseline="30000" dirty="0">
                              <a:effectLst/>
                            </a:rPr>
                            <a:t>-3</a:t>
                          </a:r>
                          <a:endParaRPr lang="en-US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Dissolved iron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/>
                            <a:t>dFe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0.1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1400" dirty="0" smtClean="0">
                              <a:effectLst/>
                            </a:rPr>
                            <a:t>μ</a:t>
                          </a:r>
                          <a:r>
                            <a:rPr lang="en-US" sz="1400" dirty="0" smtClean="0">
                              <a:effectLst/>
                            </a:rPr>
                            <a:t>molFe.m</a:t>
                          </a:r>
                          <a:r>
                            <a:rPr lang="en-US" sz="1400" baseline="30000" dirty="0" smtClean="0">
                              <a:effectLst/>
                            </a:rPr>
                            <a:t>-3</a:t>
                          </a:r>
                          <a:endParaRPr lang="en-US" sz="1400" dirty="0" smtClean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Phytoplankton –associated iron</a:t>
                          </a:r>
                          <a:endParaRPr lang="en-US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/>
                            <a:t>PFe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0.0004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1400" dirty="0" smtClean="0">
                              <a:effectLst/>
                            </a:rPr>
                            <a:t>μ</a:t>
                          </a:r>
                          <a:r>
                            <a:rPr lang="en-US" sz="1400" dirty="0" smtClean="0">
                              <a:effectLst/>
                            </a:rPr>
                            <a:t>molFe.m</a:t>
                          </a:r>
                          <a:r>
                            <a:rPr lang="en-US" sz="1400" baseline="30000" dirty="0" smtClean="0">
                              <a:effectLst/>
                            </a:rPr>
                            <a:t>-3</a:t>
                          </a:r>
                          <a:endParaRPr lang="en-US" sz="1400" dirty="0" smtClean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1447800" y="1905000"/>
            <a:ext cx="1970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 conditions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7C7F-51D8-4EAC-8023-AC32BA779AB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47800" y="1538689"/>
            <a:ext cx="2610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set of parameters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5219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99296" y="43934"/>
            <a:ext cx="360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Wroblewski</a:t>
            </a:r>
            <a:r>
              <a:rPr lang="en-US" dirty="0" smtClean="0"/>
              <a:t>/Powell type model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79487" y="884409"/>
            <a:ext cx="4943982" cy="646331"/>
          </a:xfrm>
          <a:prstGeom prst="rect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 marL="0" lvl="1"/>
            <a:r>
              <a:rPr lang="en-US" dirty="0" smtClean="0"/>
              <a:t>Generic model</a:t>
            </a:r>
          </a:p>
          <a:p>
            <a:pPr marL="0" lvl="1"/>
            <a:r>
              <a:rPr lang="en-US" dirty="0" smtClean="0"/>
              <a:t>1 iron source: </a:t>
            </a:r>
            <a:r>
              <a:rPr lang="en-US" dirty="0" err="1" smtClean="0"/>
              <a:t>dFe</a:t>
            </a:r>
            <a:r>
              <a:rPr lang="en-US" dirty="0" smtClean="0"/>
              <a:t> relaxed to a given value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5384" y="1752600"/>
            <a:ext cx="59041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dFe</a:t>
            </a:r>
            <a:r>
              <a:rPr lang="en-US" sz="1400" dirty="0" smtClean="0"/>
              <a:t> relaxed to 0.25 </a:t>
            </a:r>
            <a:r>
              <a:rPr lang="el-GR" sz="1400" dirty="0" smtClean="0"/>
              <a:t>μ</a:t>
            </a:r>
            <a:r>
              <a:rPr lang="en-US" sz="1400" dirty="0" err="1" smtClean="0"/>
              <a:t>mol</a:t>
            </a:r>
            <a:r>
              <a:rPr lang="en-US" sz="1400" dirty="0" smtClean="0"/>
              <a:t> Fe.m</a:t>
            </a:r>
            <a:r>
              <a:rPr lang="en-US" sz="1400" baseline="30000" dirty="0" smtClean="0"/>
              <a:t>-3</a:t>
            </a:r>
            <a:r>
              <a:rPr lang="en-US" sz="1400" dirty="0" smtClean="0"/>
              <a:t> every 5 </a:t>
            </a:r>
            <a:r>
              <a:rPr lang="en-US" sz="1400" dirty="0"/>
              <a:t>days (</a:t>
            </a:r>
            <a:r>
              <a:rPr lang="en-US" sz="1400" dirty="0" err="1"/>
              <a:t>Fietcher</a:t>
            </a:r>
            <a:r>
              <a:rPr lang="en-US" sz="1400" dirty="0"/>
              <a:t> et al., </a:t>
            </a:r>
            <a:r>
              <a:rPr lang="en-US" sz="1400" dirty="0" smtClean="0"/>
              <a:t>2009)</a:t>
            </a: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600200" y="2133600"/>
            <a:ext cx="5486400" cy="41148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7C7F-51D8-4EAC-8023-AC32BA779AB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9536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8694" r="8500"/>
          <a:stretch/>
        </p:blipFill>
        <p:spPr bwMode="auto">
          <a:xfrm>
            <a:off x="561818" y="1651852"/>
            <a:ext cx="8124981" cy="3986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99296" y="43934"/>
            <a:ext cx="360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Wroblewski</a:t>
            </a:r>
            <a:r>
              <a:rPr lang="en-US" dirty="0" smtClean="0"/>
              <a:t>/Powell type model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79487" y="884409"/>
            <a:ext cx="4943982" cy="646331"/>
          </a:xfrm>
          <a:prstGeom prst="rect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 marL="0" lvl="1"/>
            <a:r>
              <a:rPr lang="en-US" dirty="0" smtClean="0"/>
              <a:t>Generic model</a:t>
            </a:r>
          </a:p>
          <a:p>
            <a:pPr marL="0" lvl="1"/>
            <a:r>
              <a:rPr lang="en-US" dirty="0" smtClean="0"/>
              <a:t>1 iron source: </a:t>
            </a:r>
            <a:r>
              <a:rPr lang="en-US" dirty="0" err="1" smtClean="0"/>
              <a:t>dFe</a:t>
            </a:r>
            <a:r>
              <a:rPr lang="en-US" dirty="0" smtClean="0"/>
              <a:t> relaxed to a given value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81873" y="5638800"/>
            <a:ext cx="4097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dFe</a:t>
            </a:r>
            <a:r>
              <a:rPr lang="en-US" sz="1400" dirty="0" smtClean="0"/>
              <a:t> relaxed to 0.25 </a:t>
            </a:r>
            <a:r>
              <a:rPr lang="el-GR" sz="1400" dirty="0" smtClean="0"/>
              <a:t>μ</a:t>
            </a:r>
            <a:r>
              <a:rPr lang="en-US" sz="1400" dirty="0" err="1" smtClean="0"/>
              <a:t>mol</a:t>
            </a:r>
            <a:r>
              <a:rPr lang="en-US" sz="1400" dirty="0" smtClean="0"/>
              <a:t> Fe.m</a:t>
            </a:r>
            <a:r>
              <a:rPr lang="en-US" sz="1400" baseline="30000" dirty="0" smtClean="0"/>
              <a:t>-3</a:t>
            </a:r>
            <a:r>
              <a:rPr lang="en-US" sz="1400" dirty="0" smtClean="0"/>
              <a:t> every 5 days</a:t>
            </a:r>
            <a:endParaRPr lang="en-US" sz="1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7C7F-51D8-4EAC-8023-AC32BA779AB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117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99296" y="43934"/>
            <a:ext cx="360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Wroblewski</a:t>
            </a:r>
            <a:r>
              <a:rPr lang="en-US" dirty="0" smtClean="0"/>
              <a:t>/Powell type model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79487" y="884409"/>
            <a:ext cx="4943982" cy="646331"/>
          </a:xfrm>
          <a:prstGeom prst="rect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 marL="0" lvl="1"/>
            <a:r>
              <a:rPr lang="en-US" dirty="0" smtClean="0"/>
              <a:t>Generic model</a:t>
            </a:r>
          </a:p>
          <a:p>
            <a:pPr marL="0" lvl="1"/>
            <a:r>
              <a:rPr lang="en-US" dirty="0" smtClean="0"/>
              <a:t>1 iron source: </a:t>
            </a:r>
            <a:r>
              <a:rPr lang="en-US" dirty="0" err="1" smtClean="0"/>
              <a:t>dFe</a:t>
            </a:r>
            <a:r>
              <a:rPr lang="en-US" dirty="0" smtClean="0"/>
              <a:t> relaxed to a given value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7091" r="38375" b="50000"/>
          <a:stretch/>
        </p:blipFill>
        <p:spPr bwMode="auto">
          <a:xfrm>
            <a:off x="938588" y="2098930"/>
            <a:ext cx="4090611" cy="3387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763503" y="2560423"/>
            <a:ext cx="3693803" cy="2849777"/>
            <a:chOff x="4701092" y="1295399"/>
            <a:chExt cx="3693803" cy="284977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l="52309" t="165" r="7295" b="-165"/>
            <a:stretch/>
          </p:blipFill>
          <p:spPr>
            <a:xfrm>
              <a:off x="4701092" y="1295399"/>
              <a:ext cx="3693803" cy="2849777"/>
            </a:xfrm>
            <a:prstGeom prst="rect">
              <a:avLst/>
            </a:prstGeom>
          </p:spPr>
        </p:pic>
        <p:sp>
          <p:nvSpPr>
            <p:cNvPr id="8" name="Freeform 7"/>
            <p:cNvSpPr/>
            <p:nvPr/>
          </p:nvSpPr>
          <p:spPr>
            <a:xfrm>
              <a:off x="5163671" y="1518550"/>
              <a:ext cx="2409713" cy="2149808"/>
            </a:xfrm>
            <a:custGeom>
              <a:avLst/>
              <a:gdLst>
                <a:gd name="connsiteX0" fmla="*/ 0 w 2409713"/>
                <a:gd name="connsiteY0" fmla="*/ 2139050 h 2149808"/>
                <a:gd name="connsiteX1" fmla="*/ 225910 w 2409713"/>
                <a:gd name="connsiteY1" fmla="*/ 2106777 h 2149808"/>
                <a:gd name="connsiteX2" fmla="*/ 365760 w 2409713"/>
                <a:gd name="connsiteY2" fmla="*/ 2009958 h 2149808"/>
                <a:gd name="connsiteX3" fmla="*/ 494851 w 2409713"/>
                <a:gd name="connsiteY3" fmla="*/ 1773290 h 2149808"/>
                <a:gd name="connsiteX4" fmla="*/ 645458 w 2409713"/>
                <a:gd name="connsiteY4" fmla="*/ 1192377 h 2149808"/>
                <a:gd name="connsiteX5" fmla="*/ 731520 w 2409713"/>
                <a:gd name="connsiteY5" fmla="*/ 224189 h 2149808"/>
                <a:gd name="connsiteX6" fmla="*/ 753035 w 2409713"/>
                <a:gd name="connsiteY6" fmla="*/ 9036 h 2149808"/>
                <a:gd name="connsiteX7" fmla="*/ 774550 w 2409713"/>
                <a:gd name="connsiteY7" fmla="*/ 417826 h 2149808"/>
                <a:gd name="connsiteX8" fmla="*/ 796065 w 2409713"/>
                <a:gd name="connsiteY8" fmla="*/ 1095558 h 2149808"/>
                <a:gd name="connsiteX9" fmla="*/ 817581 w 2409713"/>
                <a:gd name="connsiteY9" fmla="*/ 1278438 h 2149808"/>
                <a:gd name="connsiteX10" fmla="*/ 914400 w 2409713"/>
                <a:gd name="connsiteY10" fmla="*/ 1493591 h 2149808"/>
                <a:gd name="connsiteX11" fmla="*/ 1108037 w 2409713"/>
                <a:gd name="connsiteY11" fmla="*/ 1687229 h 2149808"/>
                <a:gd name="connsiteX12" fmla="*/ 1344705 w 2409713"/>
                <a:gd name="connsiteY12" fmla="*/ 1816321 h 2149808"/>
                <a:gd name="connsiteX13" fmla="*/ 1645920 w 2409713"/>
                <a:gd name="connsiteY13" fmla="*/ 1956170 h 2149808"/>
                <a:gd name="connsiteX14" fmla="*/ 1990164 w 2409713"/>
                <a:gd name="connsiteY14" fmla="*/ 2074504 h 2149808"/>
                <a:gd name="connsiteX15" fmla="*/ 2183802 w 2409713"/>
                <a:gd name="connsiteY15" fmla="*/ 2128292 h 2149808"/>
                <a:gd name="connsiteX16" fmla="*/ 2409713 w 2409713"/>
                <a:gd name="connsiteY16" fmla="*/ 2149808 h 2149808"/>
                <a:gd name="connsiteX17" fmla="*/ 2409713 w 2409713"/>
                <a:gd name="connsiteY17" fmla="*/ 2149808 h 2149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09713" h="2149808">
                  <a:moveTo>
                    <a:pt x="0" y="2139050"/>
                  </a:moveTo>
                  <a:cubicBezTo>
                    <a:pt x="82475" y="2133671"/>
                    <a:pt x="164950" y="2128292"/>
                    <a:pt x="225910" y="2106777"/>
                  </a:cubicBezTo>
                  <a:cubicBezTo>
                    <a:pt x="286870" y="2085262"/>
                    <a:pt x="320937" y="2065539"/>
                    <a:pt x="365760" y="2009958"/>
                  </a:cubicBezTo>
                  <a:cubicBezTo>
                    <a:pt x="410584" y="1954377"/>
                    <a:pt x="448235" y="1909553"/>
                    <a:pt x="494851" y="1773290"/>
                  </a:cubicBezTo>
                  <a:cubicBezTo>
                    <a:pt x="541467" y="1637027"/>
                    <a:pt x="606013" y="1450560"/>
                    <a:pt x="645458" y="1192377"/>
                  </a:cubicBezTo>
                  <a:cubicBezTo>
                    <a:pt x="684903" y="934194"/>
                    <a:pt x="713590" y="421413"/>
                    <a:pt x="731520" y="224189"/>
                  </a:cubicBezTo>
                  <a:cubicBezTo>
                    <a:pt x="749450" y="26965"/>
                    <a:pt x="745863" y="-23237"/>
                    <a:pt x="753035" y="9036"/>
                  </a:cubicBezTo>
                  <a:cubicBezTo>
                    <a:pt x="760207" y="41309"/>
                    <a:pt x="767378" y="236739"/>
                    <a:pt x="774550" y="417826"/>
                  </a:cubicBezTo>
                  <a:cubicBezTo>
                    <a:pt x="781722" y="598913"/>
                    <a:pt x="788893" y="952123"/>
                    <a:pt x="796065" y="1095558"/>
                  </a:cubicBezTo>
                  <a:cubicBezTo>
                    <a:pt x="803237" y="1238993"/>
                    <a:pt x="797859" y="1212099"/>
                    <a:pt x="817581" y="1278438"/>
                  </a:cubicBezTo>
                  <a:cubicBezTo>
                    <a:pt x="837304" y="1344777"/>
                    <a:pt x="865991" y="1425459"/>
                    <a:pt x="914400" y="1493591"/>
                  </a:cubicBezTo>
                  <a:cubicBezTo>
                    <a:pt x="962809" y="1561723"/>
                    <a:pt x="1036319" y="1633441"/>
                    <a:pt x="1108037" y="1687229"/>
                  </a:cubicBezTo>
                  <a:cubicBezTo>
                    <a:pt x="1179755" y="1741017"/>
                    <a:pt x="1255058" y="1771498"/>
                    <a:pt x="1344705" y="1816321"/>
                  </a:cubicBezTo>
                  <a:cubicBezTo>
                    <a:pt x="1434352" y="1861144"/>
                    <a:pt x="1538344" y="1913140"/>
                    <a:pt x="1645920" y="1956170"/>
                  </a:cubicBezTo>
                  <a:cubicBezTo>
                    <a:pt x="1753496" y="1999200"/>
                    <a:pt x="1900517" y="2045817"/>
                    <a:pt x="1990164" y="2074504"/>
                  </a:cubicBezTo>
                  <a:cubicBezTo>
                    <a:pt x="2079811" y="2103191"/>
                    <a:pt x="2113877" y="2115741"/>
                    <a:pt x="2183802" y="2128292"/>
                  </a:cubicBezTo>
                  <a:cubicBezTo>
                    <a:pt x="2253727" y="2140843"/>
                    <a:pt x="2409713" y="2149808"/>
                    <a:pt x="2409713" y="2149808"/>
                  </a:cubicBezTo>
                  <a:lnTo>
                    <a:pt x="2409713" y="2149808"/>
                  </a:lnTo>
                </a:path>
              </a:pathLst>
            </a:custGeom>
            <a:solidFill>
              <a:schemeClr val="bg1">
                <a:lumMod val="85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7C7F-51D8-4EAC-8023-AC32BA779AB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2232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99296" y="43934"/>
            <a:ext cx="360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Wroblewski</a:t>
            </a:r>
            <a:r>
              <a:rPr lang="en-US" dirty="0" smtClean="0"/>
              <a:t>/Powell type model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79487" y="884409"/>
            <a:ext cx="4267515" cy="369332"/>
          </a:xfrm>
          <a:prstGeom prst="rect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 marL="0" lvl="1"/>
            <a:r>
              <a:rPr lang="en-US" dirty="0" smtClean="0"/>
              <a:t>Generic model: multiple iron sources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-21227" y="2209800"/>
            <a:ext cx="4620523" cy="45601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502728" y="2209800"/>
            <a:ext cx="4641272" cy="4572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7C7F-51D8-4EAC-8023-AC32BA779AB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67000" y="4191000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0.4nM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19400" y="5791200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0.1nM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2819400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0.05nM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9600" y="2362200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0.8nM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0" idx="3"/>
          </p:cNvCxnSpPr>
          <p:nvPr/>
        </p:nvCxnSpPr>
        <p:spPr>
          <a:xfrm>
            <a:off x="5277527" y="2546866"/>
            <a:ext cx="361273" cy="27253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403636" y="4953000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0.4nM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493475" y="3340615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0.05nM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42873" y="5322332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0.1nM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6624" y="1210270"/>
            <a:ext cx="8311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iron sources:</a:t>
            </a:r>
          </a:p>
          <a:p>
            <a:pPr marL="2511425" indent="-285750">
              <a:buFont typeface="Arial" pitchFamily="34" charset="0"/>
              <a:buChar char="•"/>
            </a:pPr>
            <a:r>
              <a:rPr lang="en-US" dirty="0" smtClean="0"/>
              <a:t>CDW intrusion/ winter (0.4nM)</a:t>
            </a:r>
          </a:p>
          <a:p>
            <a:pPr marL="2511425" lvl="2" indent="-285750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convective </a:t>
            </a:r>
            <a:r>
              <a:rPr lang="en-US" dirty="0" smtClean="0"/>
              <a:t>mixing (0.1nM)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3391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99296" y="43934"/>
            <a:ext cx="360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Wroblewski</a:t>
            </a:r>
            <a:r>
              <a:rPr lang="en-US" dirty="0" smtClean="0"/>
              <a:t>/Powell type model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79487" y="884409"/>
            <a:ext cx="4267515" cy="369332"/>
          </a:xfrm>
          <a:prstGeom prst="rect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 marL="0" lvl="1"/>
            <a:r>
              <a:rPr lang="en-US" dirty="0" smtClean="0"/>
              <a:t>Generic model: multiple iron sources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7C7F-51D8-4EAC-8023-AC32BA779AB5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8109" r="9566"/>
          <a:stretch/>
        </p:blipFill>
        <p:spPr>
          <a:xfrm>
            <a:off x="457200" y="1360448"/>
            <a:ext cx="8229600" cy="506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8410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99296" y="43934"/>
            <a:ext cx="360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Wroblewski</a:t>
            </a:r>
            <a:r>
              <a:rPr lang="en-US" dirty="0" smtClean="0"/>
              <a:t>/Powell type model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79487" y="884409"/>
            <a:ext cx="4267515" cy="369332"/>
          </a:xfrm>
          <a:prstGeom prst="rect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 marL="0" lvl="1"/>
            <a:r>
              <a:rPr lang="en-US" dirty="0" smtClean="0"/>
              <a:t>Generic model: multiple iron sources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7C7F-51D8-4EAC-8023-AC32BA779AB5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6709" r="9268" b="6586"/>
          <a:stretch/>
        </p:blipFill>
        <p:spPr>
          <a:xfrm>
            <a:off x="613316" y="1327667"/>
            <a:ext cx="7683189" cy="537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7147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99296" y="43934"/>
            <a:ext cx="360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Wroblewski</a:t>
            </a:r>
            <a:r>
              <a:rPr lang="en-US" dirty="0" smtClean="0"/>
              <a:t>/Powell type model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79487" y="884409"/>
            <a:ext cx="4267515" cy="369332"/>
          </a:xfrm>
          <a:prstGeom prst="rect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 marL="0" lvl="1"/>
            <a:r>
              <a:rPr lang="en-US" dirty="0" smtClean="0"/>
              <a:t>Generic model: multiple iron sources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7C7F-51D8-4EAC-8023-AC32BA779AB5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7195" r="9269" b="5393"/>
          <a:stretch/>
        </p:blipFill>
        <p:spPr>
          <a:xfrm>
            <a:off x="457200" y="1524000"/>
            <a:ext cx="822688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7147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99296" y="43934"/>
            <a:ext cx="360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Wroblewski</a:t>
            </a:r>
            <a:r>
              <a:rPr lang="en-US" dirty="0" smtClean="0"/>
              <a:t>/Powell type model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79487" y="884409"/>
            <a:ext cx="4267515" cy="369332"/>
          </a:xfrm>
          <a:prstGeom prst="rect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 marL="0" lvl="1"/>
            <a:r>
              <a:rPr lang="en-US" dirty="0" smtClean="0"/>
              <a:t>Generic model: multiple iron sources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7C7F-51D8-4EAC-8023-AC32BA779AB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7147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20847" y="4162708"/>
            <a:ext cx="3141401" cy="4854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" name="Rectangle 3"/>
          <p:cNvSpPr/>
          <p:nvPr/>
        </p:nvSpPr>
        <p:spPr>
          <a:xfrm>
            <a:off x="4724400" y="4772308"/>
            <a:ext cx="3141401" cy="4854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" name="Rectangle 5"/>
          <p:cNvSpPr/>
          <p:nvPr/>
        </p:nvSpPr>
        <p:spPr>
          <a:xfrm>
            <a:off x="2832764" y="3338591"/>
            <a:ext cx="3303896" cy="7378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" name="Rectangle 6"/>
          <p:cNvSpPr/>
          <p:nvPr/>
        </p:nvSpPr>
        <p:spPr>
          <a:xfrm>
            <a:off x="2797508" y="2190764"/>
            <a:ext cx="3303896" cy="9848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" name="Rectangle 7"/>
          <p:cNvSpPr/>
          <p:nvPr/>
        </p:nvSpPr>
        <p:spPr>
          <a:xfrm>
            <a:off x="2797508" y="813449"/>
            <a:ext cx="3303896" cy="9848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TextBox 8"/>
          <p:cNvSpPr txBox="1"/>
          <p:nvPr/>
        </p:nvSpPr>
        <p:spPr>
          <a:xfrm>
            <a:off x="838200" y="1343308"/>
            <a:ext cx="762000" cy="307777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NO3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2486308"/>
            <a:ext cx="1066800" cy="738664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ffectLst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 smtClean="0"/>
              <a:t>Det1:</a:t>
            </a:r>
          </a:p>
          <a:p>
            <a:pPr algn="ctr"/>
            <a:r>
              <a:rPr lang="en-US" sz="1400" dirty="0" smtClean="0"/>
              <a:t>Suspended particles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730155" y="4010308"/>
            <a:ext cx="1066800" cy="954107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Det2:</a:t>
            </a:r>
          </a:p>
          <a:p>
            <a:pPr algn="ctr"/>
            <a:r>
              <a:rPr lang="en-US" sz="1400" dirty="0" smtClean="0"/>
              <a:t>Fast sinking particles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873708" y="927630"/>
            <a:ext cx="1219200" cy="738664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Phyt1:</a:t>
            </a:r>
          </a:p>
          <a:p>
            <a:pPr algn="ctr"/>
            <a:r>
              <a:rPr lang="en-US" sz="1400" dirty="0" err="1" smtClean="0"/>
              <a:t>Phaeocystis</a:t>
            </a:r>
            <a:r>
              <a:rPr lang="en-US" sz="1400" dirty="0" smtClean="0"/>
              <a:t> solitary cells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887356" y="2261249"/>
            <a:ext cx="1219200" cy="738664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Phyt2:</a:t>
            </a:r>
          </a:p>
          <a:p>
            <a:pPr algn="ctr"/>
            <a:r>
              <a:rPr lang="en-US" sz="1400" smtClean="0"/>
              <a:t>Phaeocystis</a:t>
            </a:r>
            <a:r>
              <a:rPr lang="en-US" sz="1400" dirty="0" smtClean="0"/>
              <a:t> colony cells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873708" y="3404249"/>
            <a:ext cx="1219200" cy="52322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Phyt3:</a:t>
            </a:r>
          </a:p>
          <a:p>
            <a:pPr algn="ctr"/>
            <a:r>
              <a:rPr lang="en-US" sz="1400" dirty="0" smtClean="0"/>
              <a:t>Diatoms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4906086" y="1143073"/>
            <a:ext cx="1143000" cy="307777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Phyt-Fe1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06087" y="2476692"/>
            <a:ext cx="1143000" cy="307777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Phyt-Fe2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60109" y="3511970"/>
            <a:ext cx="1143000" cy="307777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Phyt-Fe3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69508" y="2661358"/>
            <a:ext cx="1143000" cy="307777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Diss</a:t>
            </a:r>
            <a:r>
              <a:rPr lang="en-US" sz="1400" dirty="0" smtClean="0"/>
              <a:t>-Fe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89796" y="4223224"/>
            <a:ext cx="1409700" cy="307777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microzoop1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00600" y="4827896"/>
            <a:ext cx="1409700" cy="307777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mesozoop2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51896" y="4223224"/>
            <a:ext cx="1409700" cy="307777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microZ-Fe1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2700" y="4827896"/>
            <a:ext cx="1409700" cy="307777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mesoZ-Fe2</a:t>
            </a:r>
          </a:p>
        </p:txBody>
      </p:sp>
      <p:cxnSp>
        <p:nvCxnSpPr>
          <p:cNvPr id="23" name="Elbow Connector 22"/>
          <p:cNvCxnSpPr>
            <a:stCxn id="11" idx="1"/>
            <a:endCxn id="9" idx="1"/>
          </p:cNvCxnSpPr>
          <p:nvPr/>
        </p:nvCxnSpPr>
        <p:spPr>
          <a:xfrm rot="10800000" flipH="1">
            <a:off x="730154" y="1497198"/>
            <a:ext cx="108045" cy="2990165"/>
          </a:xfrm>
          <a:prstGeom prst="bentConnector3">
            <a:avLst>
              <a:gd name="adj1" fmla="val -123159"/>
            </a:avLst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10" idx="0"/>
            <a:endCxn id="9" idx="2"/>
          </p:cNvCxnSpPr>
          <p:nvPr/>
        </p:nvCxnSpPr>
        <p:spPr>
          <a:xfrm rot="5400000" flipH="1" flipV="1">
            <a:off x="801589" y="2068697"/>
            <a:ext cx="835223" cy="12700"/>
          </a:xfrm>
          <a:prstGeom prst="bentConnector3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>
            <a:off x="4092908" y="1190908"/>
            <a:ext cx="627939" cy="3108492"/>
          </a:xfrm>
          <a:prstGeom prst="bentConnector3">
            <a:avLst>
              <a:gd name="adj1" fmla="val 69561"/>
            </a:avLst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>
            <a:off x="4092908" y="1190908"/>
            <a:ext cx="707692" cy="3684823"/>
          </a:xfrm>
          <a:prstGeom prst="bentConnector3">
            <a:avLst>
              <a:gd name="adj1" fmla="val 26858"/>
            </a:avLst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/>
          <p:nvPr/>
        </p:nvCxnSpPr>
        <p:spPr>
          <a:xfrm>
            <a:off x="4106556" y="2524527"/>
            <a:ext cx="694044" cy="2351204"/>
          </a:xfrm>
          <a:prstGeom prst="bentConnector3">
            <a:avLst>
              <a:gd name="adj1" fmla="val 26403"/>
            </a:avLst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>
            <a:off x="4092908" y="3559805"/>
            <a:ext cx="707692" cy="1315926"/>
          </a:xfrm>
          <a:prstGeom prst="bentConnector3">
            <a:avLst>
              <a:gd name="adj1" fmla="val 28787"/>
            </a:avLst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095958" y="4113804"/>
            <a:ext cx="762000" cy="215444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ffectLst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/>
              <a:t>Si</a:t>
            </a:r>
            <a:endParaRPr lang="en-US" sz="1400" dirty="0"/>
          </a:p>
        </p:txBody>
      </p:sp>
      <p:cxnSp>
        <p:nvCxnSpPr>
          <p:cNvPr id="30" name="Elbow Connector 29"/>
          <p:cNvCxnSpPr>
            <a:stCxn id="29" idx="0"/>
            <a:endCxn id="14" idx="2"/>
          </p:cNvCxnSpPr>
          <p:nvPr/>
        </p:nvCxnSpPr>
        <p:spPr>
          <a:xfrm rot="5400000" flipH="1" flipV="1">
            <a:off x="3386966" y="4017462"/>
            <a:ext cx="186335" cy="6350"/>
          </a:xfrm>
          <a:prstGeom prst="bentConnector3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13" idx="0"/>
            <a:endCxn id="12" idx="2"/>
          </p:cNvCxnSpPr>
          <p:nvPr/>
        </p:nvCxnSpPr>
        <p:spPr>
          <a:xfrm rot="16200000" flipV="1">
            <a:off x="3192655" y="1956948"/>
            <a:ext cx="594955" cy="13648"/>
          </a:xfrm>
          <a:prstGeom prst="bentConnector3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16" idx="0"/>
            <a:endCxn id="15" idx="2"/>
          </p:cNvCxnSpPr>
          <p:nvPr/>
        </p:nvCxnSpPr>
        <p:spPr>
          <a:xfrm rot="16200000" flipV="1">
            <a:off x="4964666" y="1963770"/>
            <a:ext cx="1025842" cy="1"/>
          </a:xfrm>
          <a:prstGeom prst="bentConnector3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/>
          <p:nvPr/>
        </p:nvCxnSpPr>
        <p:spPr>
          <a:xfrm rot="10800000" flipV="1">
            <a:off x="1796956" y="3753914"/>
            <a:ext cx="1035809" cy="779866"/>
          </a:xfrm>
          <a:prstGeom prst="bentConnector3">
            <a:avLst>
              <a:gd name="adj1" fmla="val 85575"/>
            </a:avLst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/>
          <p:nvPr/>
        </p:nvCxnSpPr>
        <p:spPr>
          <a:xfrm rot="10800000">
            <a:off x="1796956" y="4533781"/>
            <a:ext cx="3003645" cy="494423"/>
          </a:xfrm>
          <a:prstGeom prst="bentConnector3">
            <a:avLst>
              <a:gd name="adj1" fmla="val 94983"/>
            </a:avLst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/>
          <p:nvPr/>
        </p:nvCxnSpPr>
        <p:spPr>
          <a:xfrm rot="10800000">
            <a:off x="1600200" y="1482060"/>
            <a:ext cx="3200400" cy="3484588"/>
          </a:xfrm>
          <a:prstGeom prst="bentConnector3">
            <a:avLst>
              <a:gd name="adj1" fmla="val 73881"/>
            </a:avLst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/>
          <p:nvPr/>
        </p:nvCxnSpPr>
        <p:spPr>
          <a:xfrm rot="10800000">
            <a:off x="1752601" y="2857309"/>
            <a:ext cx="2968249" cy="1582902"/>
          </a:xfrm>
          <a:prstGeom prst="bentConnector3">
            <a:avLst>
              <a:gd name="adj1" fmla="val 87243"/>
            </a:avLst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/>
          <p:nvPr/>
        </p:nvCxnSpPr>
        <p:spPr>
          <a:xfrm rot="10800000">
            <a:off x="1600200" y="1516319"/>
            <a:ext cx="3189596" cy="2879916"/>
          </a:xfrm>
          <a:prstGeom prst="bentConnector3">
            <a:avLst>
              <a:gd name="adj1" fmla="val 73534"/>
            </a:avLst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/>
          <p:nvPr/>
        </p:nvCxnSpPr>
        <p:spPr>
          <a:xfrm flipV="1">
            <a:off x="1600200" y="1267108"/>
            <a:ext cx="1273508" cy="200235"/>
          </a:xfrm>
          <a:prstGeom prst="bentConnector3">
            <a:avLst>
              <a:gd name="adj1" fmla="val 82150"/>
            </a:avLst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/>
          <p:nvPr/>
        </p:nvCxnSpPr>
        <p:spPr>
          <a:xfrm>
            <a:off x="1600200" y="1467343"/>
            <a:ext cx="1287156" cy="1133384"/>
          </a:xfrm>
          <a:prstGeom prst="bentConnector3">
            <a:avLst>
              <a:gd name="adj1" fmla="val 80749"/>
            </a:avLst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/>
          <p:nvPr/>
        </p:nvCxnSpPr>
        <p:spPr>
          <a:xfrm>
            <a:off x="1600200" y="1467343"/>
            <a:ext cx="1273508" cy="2168662"/>
          </a:xfrm>
          <a:prstGeom prst="bentConnector3">
            <a:avLst>
              <a:gd name="adj1" fmla="val 82150"/>
            </a:avLst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21" idx="3"/>
            <a:endCxn id="18" idx="2"/>
          </p:cNvCxnSpPr>
          <p:nvPr/>
        </p:nvCxnSpPr>
        <p:spPr>
          <a:xfrm flipV="1">
            <a:off x="7761596" y="2969135"/>
            <a:ext cx="179412" cy="1407978"/>
          </a:xfrm>
          <a:prstGeom prst="bentConnector2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22" idx="3"/>
            <a:endCxn id="18" idx="2"/>
          </p:cNvCxnSpPr>
          <p:nvPr/>
        </p:nvCxnSpPr>
        <p:spPr>
          <a:xfrm flipV="1">
            <a:off x="7772400" y="2969135"/>
            <a:ext cx="168608" cy="2012650"/>
          </a:xfrm>
          <a:prstGeom prst="bentConnector2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 flipV="1">
            <a:off x="6103109" y="2934637"/>
            <a:ext cx="1266399" cy="850612"/>
          </a:xfrm>
          <a:prstGeom prst="bentConnector3">
            <a:avLst>
              <a:gd name="adj1" fmla="val 83408"/>
            </a:avLst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/>
          <p:nvPr/>
        </p:nvCxnSpPr>
        <p:spPr>
          <a:xfrm>
            <a:off x="6049086" y="1428764"/>
            <a:ext cx="1320422" cy="1518285"/>
          </a:xfrm>
          <a:prstGeom prst="bentConnector3">
            <a:avLst>
              <a:gd name="adj1" fmla="val 84108"/>
            </a:avLst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/>
          <p:nvPr/>
        </p:nvCxnSpPr>
        <p:spPr>
          <a:xfrm rot="10800000" flipV="1">
            <a:off x="1752600" y="1190908"/>
            <a:ext cx="1121108" cy="1666400"/>
          </a:xfrm>
          <a:prstGeom prst="bentConnector3">
            <a:avLst>
              <a:gd name="adj1" fmla="val 65826"/>
            </a:avLst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18" idx="1"/>
            <a:endCxn id="15" idx="3"/>
          </p:cNvCxnSpPr>
          <p:nvPr/>
        </p:nvCxnSpPr>
        <p:spPr>
          <a:xfrm rot="10800000">
            <a:off x="6049086" y="1296963"/>
            <a:ext cx="1320422" cy="1518285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18" idx="1"/>
            <a:endCxn id="16" idx="3"/>
          </p:cNvCxnSpPr>
          <p:nvPr/>
        </p:nvCxnSpPr>
        <p:spPr>
          <a:xfrm rot="10800000">
            <a:off x="6049088" y="2630581"/>
            <a:ext cx="1320421" cy="184666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stCxn id="18" idx="1"/>
            <a:endCxn id="17" idx="3"/>
          </p:cNvCxnSpPr>
          <p:nvPr/>
        </p:nvCxnSpPr>
        <p:spPr>
          <a:xfrm rot="10800000" flipV="1">
            <a:off x="6103110" y="2815247"/>
            <a:ext cx="1266399" cy="850612"/>
          </a:xfrm>
          <a:prstGeom prst="bentConnector3">
            <a:avLst>
              <a:gd name="adj1" fmla="val 52155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30415" y="5715000"/>
            <a:ext cx="457200" cy="0"/>
          </a:xfrm>
          <a:prstGeom prst="line">
            <a:avLst/>
          </a:prstGeom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063815" y="5559623"/>
            <a:ext cx="3537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Remineralization</a:t>
            </a:r>
            <a:r>
              <a:rPr lang="en-US" sz="1400" dirty="0" smtClean="0"/>
              <a:t> of a fraction, </a:t>
            </a:r>
            <a:r>
              <a:rPr lang="en-US" sz="1400" dirty="0" err="1" smtClean="0"/>
              <a:t>frem</a:t>
            </a:r>
            <a:endParaRPr lang="en-US" sz="1400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530415" y="5955268"/>
            <a:ext cx="45720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063815" y="5799891"/>
            <a:ext cx="3537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Grazing, </a:t>
            </a:r>
            <a:r>
              <a:rPr lang="en-US" sz="1400" dirty="0" err="1" smtClean="0"/>
              <a:t>Rm</a:t>
            </a:r>
            <a:r>
              <a:rPr lang="en-US" sz="1400" dirty="0" smtClean="0"/>
              <a:t>, </a:t>
            </a:r>
            <a:r>
              <a:rPr lang="el-GR" sz="1400" dirty="0" smtClean="0">
                <a:latin typeface="Times New Roman"/>
                <a:cs typeface="Times New Roman"/>
              </a:rPr>
              <a:t>Λ</a:t>
            </a:r>
            <a:r>
              <a:rPr lang="en-US" sz="1400" dirty="0" smtClean="0">
                <a:latin typeface="Times New Roman"/>
                <a:cs typeface="Times New Roman"/>
              </a:rPr>
              <a:t>, </a:t>
            </a:r>
            <a:r>
              <a:rPr lang="en-US" sz="1400" dirty="0" err="1" smtClean="0">
                <a:latin typeface="Times New Roman"/>
                <a:cs typeface="Times New Roman"/>
              </a:rPr>
              <a:t>fsc</a:t>
            </a:r>
            <a:r>
              <a:rPr lang="en-US" sz="1400" dirty="0" smtClean="0">
                <a:latin typeface="Times New Roman"/>
                <a:cs typeface="Times New Roman"/>
              </a:rPr>
              <a:t>, fc</a:t>
            </a:r>
            <a:endParaRPr lang="en-US" sz="1400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530415" y="6183868"/>
            <a:ext cx="4572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063815" y="6028491"/>
            <a:ext cx="3537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Excretion, </a:t>
            </a:r>
            <a:r>
              <a:rPr lang="el-GR" sz="1400" dirty="0" smtClean="0">
                <a:latin typeface="Times New Roman"/>
                <a:cs typeface="Times New Roman"/>
              </a:rPr>
              <a:t>ν</a:t>
            </a:r>
            <a:r>
              <a:rPr lang="en-US" sz="1400" baseline="-25000" dirty="0" smtClean="0">
                <a:latin typeface="Times New Roman"/>
                <a:cs typeface="Times New Roman"/>
              </a:rPr>
              <a:t>N</a:t>
            </a:r>
            <a:r>
              <a:rPr lang="en-US" sz="1400" dirty="0" smtClean="0">
                <a:latin typeface="Times New Roman"/>
                <a:cs typeface="Times New Roman"/>
              </a:rPr>
              <a:t>, </a:t>
            </a:r>
            <a:r>
              <a:rPr lang="en-US" sz="1400" dirty="0" err="1" smtClean="0">
                <a:latin typeface="Times New Roman"/>
                <a:cs typeface="Times New Roman"/>
              </a:rPr>
              <a:t>Rm</a:t>
            </a:r>
            <a:r>
              <a:rPr lang="en-US" sz="1400" dirty="0" smtClean="0">
                <a:latin typeface="Times New Roman"/>
                <a:cs typeface="Times New Roman"/>
              </a:rPr>
              <a:t>, </a:t>
            </a:r>
            <a:r>
              <a:rPr lang="el-GR" sz="1400" dirty="0" smtClean="0">
                <a:latin typeface="Times New Roman"/>
                <a:cs typeface="Times New Roman"/>
              </a:rPr>
              <a:t>Λ</a:t>
            </a:r>
            <a:endParaRPr lang="en-US" sz="1400" dirty="0"/>
          </a:p>
        </p:txBody>
      </p:sp>
      <p:cxnSp>
        <p:nvCxnSpPr>
          <p:cNvPr id="55" name="Straight Connector 54"/>
          <p:cNvCxnSpPr/>
          <p:nvPr/>
        </p:nvCxnSpPr>
        <p:spPr>
          <a:xfrm>
            <a:off x="530415" y="6412468"/>
            <a:ext cx="457200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063815" y="6257091"/>
            <a:ext cx="3537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Mortality, </a:t>
            </a:r>
            <a:r>
              <a:rPr lang="el-GR" sz="1400" dirty="0" smtClean="0">
                <a:latin typeface="Times New Roman"/>
                <a:cs typeface="Times New Roman"/>
              </a:rPr>
              <a:t>σ</a:t>
            </a:r>
            <a:r>
              <a:rPr lang="en-US" sz="1400" baseline="-25000" dirty="0" smtClean="0">
                <a:latin typeface="Times New Roman"/>
                <a:cs typeface="Times New Roman"/>
              </a:rPr>
              <a:t>d</a:t>
            </a:r>
            <a:endParaRPr lang="en-US" sz="1400" baseline="-25000" dirty="0"/>
          </a:p>
        </p:txBody>
      </p:sp>
      <p:cxnSp>
        <p:nvCxnSpPr>
          <p:cNvPr id="57" name="Straight Connector 56"/>
          <p:cNvCxnSpPr/>
          <p:nvPr/>
        </p:nvCxnSpPr>
        <p:spPr>
          <a:xfrm>
            <a:off x="4806286" y="5830669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339686" y="5678269"/>
            <a:ext cx="3537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Growth + Fe uptake , </a:t>
            </a:r>
            <a:r>
              <a:rPr lang="en-US" sz="1400" dirty="0" err="1" smtClean="0"/>
              <a:t>Vm</a:t>
            </a:r>
            <a:r>
              <a:rPr lang="en-US" sz="1400" dirty="0" smtClean="0"/>
              <a:t>, K</a:t>
            </a:r>
            <a:r>
              <a:rPr lang="en-US" sz="1400" baseline="-25000" dirty="0" smtClean="0"/>
              <a:t>N</a:t>
            </a:r>
            <a:r>
              <a:rPr lang="en-US" sz="1400" dirty="0" smtClean="0"/>
              <a:t>, C/N, a, b, </a:t>
            </a:r>
            <a:r>
              <a:rPr lang="en-US" sz="1400" dirty="0" err="1" smtClean="0"/>
              <a:t>t</a:t>
            </a:r>
            <a:r>
              <a:rPr lang="en-US" sz="1400" baseline="-25000" dirty="0" err="1" smtClean="0"/>
              <a:t>Fe</a:t>
            </a:r>
            <a:endParaRPr lang="en-US" sz="1400" baseline="-25000" dirty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530415" y="5486400"/>
            <a:ext cx="457200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063815" y="5331023"/>
            <a:ext cx="3537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Remineralization</a:t>
            </a:r>
            <a:r>
              <a:rPr lang="en-US" sz="1400" dirty="0" smtClean="0"/>
              <a:t>, </a:t>
            </a:r>
            <a:r>
              <a:rPr lang="el-GR" sz="1400" dirty="0" smtClean="0">
                <a:latin typeface="Times New Roman"/>
                <a:cs typeface="Times New Roman"/>
              </a:rPr>
              <a:t>δ</a:t>
            </a:r>
            <a:endParaRPr lang="en-US" sz="1400" dirty="0"/>
          </a:p>
        </p:txBody>
      </p:sp>
      <p:cxnSp>
        <p:nvCxnSpPr>
          <p:cNvPr id="61" name="Straight Connector 60"/>
          <p:cNvCxnSpPr/>
          <p:nvPr/>
        </p:nvCxnSpPr>
        <p:spPr>
          <a:xfrm>
            <a:off x="4800600" y="5562600"/>
            <a:ext cx="4572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5334000" y="5410200"/>
            <a:ext cx="3537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Growth, </a:t>
            </a:r>
            <a:r>
              <a:rPr lang="en-US" sz="1400" dirty="0" err="1" smtClean="0"/>
              <a:t>Vm</a:t>
            </a:r>
            <a:r>
              <a:rPr lang="en-US" sz="1400" dirty="0" smtClean="0"/>
              <a:t>, K</a:t>
            </a:r>
            <a:r>
              <a:rPr lang="en-US" sz="1400" baseline="-25000" dirty="0" smtClean="0"/>
              <a:t>N</a:t>
            </a:r>
            <a:endParaRPr lang="en-US" sz="1400" baseline="-25000" dirty="0"/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3276886" y="1727849"/>
            <a:ext cx="0" cy="559088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/>
          <p:nvPr/>
        </p:nvCxnSpPr>
        <p:spPr>
          <a:xfrm>
            <a:off x="1752600" y="3060672"/>
            <a:ext cx="2968247" cy="1442092"/>
          </a:xfrm>
          <a:prstGeom prst="bentConnector3">
            <a:avLst>
              <a:gd name="adj1" fmla="val 9998"/>
            </a:avLst>
          </a:prstGeom>
          <a:ln w="25400">
            <a:solidFill>
              <a:srgbClr val="CDAB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64"/>
          <p:cNvCxnSpPr/>
          <p:nvPr/>
        </p:nvCxnSpPr>
        <p:spPr>
          <a:xfrm>
            <a:off x="1796955" y="4555602"/>
            <a:ext cx="2927445" cy="527692"/>
          </a:xfrm>
          <a:prstGeom prst="bentConnector3">
            <a:avLst>
              <a:gd name="adj1" fmla="val 3380"/>
            </a:avLst>
          </a:prstGeom>
          <a:ln w="25400">
            <a:solidFill>
              <a:srgbClr val="CDAB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4803301" y="6324600"/>
            <a:ext cx="457200" cy="0"/>
          </a:xfrm>
          <a:prstGeom prst="line">
            <a:avLst/>
          </a:prstGeom>
          <a:ln w="38100">
            <a:solidFill>
              <a:srgbClr val="CDAB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5336701" y="6172200"/>
            <a:ext cx="3537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Grazing on Bacteria</a:t>
            </a:r>
            <a:endParaRPr lang="en-US" sz="1400" baseline="-25000" dirty="0"/>
          </a:p>
        </p:txBody>
      </p:sp>
      <p:sp>
        <p:nvSpPr>
          <p:cNvPr id="139" name="TextBox 138"/>
          <p:cNvSpPr txBox="1"/>
          <p:nvPr/>
        </p:nvSpPr>
        <p:spPr>
          <a:xfrm>
            <a:off x="5153074" y="43934"/>
            <a:ext cx="2419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Fasham</a:t>
            </a:r>
            <a:r>
              <a:rPr lang="en-US" dirty="0" smtClean="0"/>
              <a:t> type model</a:t>
            </a:r>
            <a:endParaRPr lang="en-US" dirty="0"/>
          </a:p>
        </p:txBody>
      </p:sp>
      <p:sp>
        <p:nvSpPr>
          <p:cNvPr id="140" name="Rectangle 139"/>
          <p:cNvSpPr/>
          <p:nvPr/>
        </p:nvSpPr>
        <p:spPr>
          <a:xfrm>
            <a:off x="639447" y="413266"/>
            <a:ext cx="2621230" cy="369332"/>
          </a:xfrm>
          <a:prstGeom prst="rect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 marL="0" lvl="1"/>
            <a:r>
              <a:rPr lang="en-US" dirty="0" smtClean="0"/>
              <a:t>Diagram of equations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7C7F-51D8-4EAC-8023-AC32BA779AB5}" type="slidenum">
              <a:rPr lang="en-US" smtClean="0"/>
              <a:pPr/>
              <a:t>19</a:t>
            </a:fld>
            <a:endParaRPr lang="en-US"/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3581400" y="1710911"/>
            <a:ext cx="0" cy="559088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81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920889"/>
            <a:ext cx="7924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 err="1" smtClean="0"/>
              <a:t>Wroblewski</a:t>
            </a:r>
            <a:r>
              <a:rPr lang="en-US" dirty="0" smtClean="0"/>
              <a:t>/Powell type model (</a:t>
            </a:r>
            <a:r>
              <a:rPr lang="en-US" dirty="0" err="1" smtClean="0"/>
              <a:t>Fietcher</a:t>
            </a:r>
            <a:r>
              <a:rPr lang="en-US" dirty="0" smtClean="0"/>
              <a:t> et al., 2009)</a:t>
            </a:r>
          </a:p>
          <a:p>
            <a:r>
              <a:rPr lang="en-US" dirty="0"/>
              <a:t>	</a:t>
            </a:r>
            <a:r>
              <a:rPr lang="en-US" dirty="0" smtClean="0"/>
              <a:t>1 phytoplankton/ 1 zooplankton/ 1 detritus</a:t>
            </a:r>
          </a:p>
          <a:p>
            <a:r>
              <a:rPr lang="en-US" dirty="0" smtClean="0"/>
              <a:t>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Diagram of equations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Parameters for the Ross sea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Generic model results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 smtClean="0"/>
              <a:t>1 iron source: </a:t>
            </a:r>
            <a:r>
              <a:rPr lang="en-US" dirty="0" err="1" smtClean="0"/>
              <a:t>dFe</a:t>
            </a:r>
            <a:r>
              <a:rPr lang="en-US" dirty="0" smtClean="0"/>
              <a:t> relaxed to a given value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 smtClean="0"/>
              <a:t>2 iron sources: CDW intrusion/ winter convective mixing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Perspectives: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 smtClean="0"/>
              <a:t>Add 2 or 3 iron sources: sea-ice / glacial ice / aerosol 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err="1" smtClean="0"/>
              <a:t>Wroblewski</a:t>
            </a:r>
            <a:r>
              <a:rPr lang="en-US" dirty="0" smtClean="0"/>
              <a:t>/Powell /</a:t>
            </a:r>
            <a:r>
              <a:rPr lang="en-US" dirty="0" err="1" smtClean="0"/>
              <a:t>Fasham</a:t>
            </a:r>
            <a:r>
              <a:rPr lang="en-US" dirty="0" smtClean="0"/>
              <a:t> type model</a:t>
            </a:r>
          </a:p>
          <a:p>
            <a:r>
              <a:rPr lang="en-US" dirty="0" smtClean="0"/>
              <a:t> 	 3 phytoplankton/ 2 zooplankton/ 2 detritus</a:t>
            </a:r>
          </a:p>
          <a:p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Diagram of </a:t>
            </a:r>
            <a:r>
              <a:rPr lang="en-US" dirty="0" smtClean="0"/>
              <a:t>equations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Parameters for the Ross sea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Nitrogen fluxes</a:t>
            </a: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Perspectives: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 smtClean="0"/>
              <a:t>Implement equations in the generic model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 smtClean="0"/>
              <a:t>Add 3 to 4 iron sources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87868"/>
            <a:ext cx="3363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Physical-Biological modeling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7C7F-51D8-4EAC-8023-AC32BA779AB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239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53074" y="43934"/>
            <a:ext cx="2419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Fasham</a:t>
            </a:r>
            <a:r>
              <a:rPr lang="en-US" dirty="0" smtClean="0"/>
              <a:t> type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7C7F-51D8-4EAC-8023-AC32BA779AB5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8119" r="7734"/>
          <a:stretch/>
        </p:blipFill>
        <p:spPr>
          <a:xfrm>
            <a:off x="548031" y="3850606"/>
            <a:ext cx="7224369" cy="30073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902" t="8396" r="7381"/>
          <a:stretch/>
        </p:blipFill>
        <p:spPr>
          <a:xfrm>
            <a:off x="548031" y="1371600"/>
            <a:ext cx="5368027" cy="26745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79487" y="884409"/>
            <a:ext cx="3244799" cy="369332"/>
          </a:xfrm>
          <a:prstGeom prst="rect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 marL="0" lvl="1"/>
            <a:r>
              <a:rPr lang="en-US" dirty="0" smtClean="0"/>
              <a:t>Parameters for the Ross sea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2835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9487" y="884409"/>
            <a:ext cx="1863011" cy="369332"/>
          </a:xfrm>
          <a:prstGeom prst="rect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 marL="0" lvl="1"/>
            <a:r>
              <a:rPr lang="en-US" dirty="0" smtClean="0"/>
              <a:t>Nitrogen Fluxes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53074" y="43934"/>
            <a:ext cx="2419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Fasham</a:t>
            </a:r>
            <a:r>
              <a:rPr lang="en-US" dirty="0" smtClean="0"/>
              <a:t> type model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720847" y="4924708"/>
            <a:ext cx="3141401" cy="4854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" name="Rectangle 4"/>
          <p:cNvSpPr/>
          <p:nvPr/>
        </p:nvSpPr>
        <p:spPr>
          <a:xfrm>
            <a:off x="4724400" y="5534308"/>
            <a:ext cx="3141401" cy="4854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" name="Rectangle 5"/>
          <p:cNvSpPr/>
          <p:nvPr/>
        </p:nvSpPr>
        <p:spPr>
          <a:xfrm>
            <a:off x="2832764" y="4100591"/>
            <a:ext cx="3303896" cy="7378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" name="Rectangle 6"/>
          <p:cNvSpPr/>
          <p:nvPr/>
        </p:nvSpPr>
        <p:spPr>
          <a:xfrm>
            <a:off x="2797508" y="2952764"/>
            <a:ext cx="3303896" cy="9848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" name="Rectangle 7"/>
          <p:cNvSpPr/>
          <p:nvPr/>
        </p:nvSpPr>
        <p:spPr>
          <a:xfrm>
            <a:off x="2797508" y="1575449"/>
            <a:ext cx="3303896" cy="9848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TextBox 8"/>
          <p:cNvSpPr txBox="1"/>
          <p:nvPr/>
        </p:nvSpPr>
        <p:spPr>
          <a:xfrm>
            <a:off x="838200" y="2105308"/>
            <a:ext cx="762000" cy="307777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NO3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3248308"/>
            <a:ext cx="1066800" cy="738664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ffectLst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 smtClean="0"/>
              <a:t>Det1:</a:t>
            </a:r>
          </a:p>
          <a:p>
            <a:pPr algn="ctr"/>
            <a:r>
              <a:rPr lang="en-US" sz="1400" dirty="0" smtClean="0"/>
              <a:t>Suspended particles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730155" y="4772308"/>
            <a:ext cx="1066800" cy="954107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Det2:</a:t>
            </a:r>
          </a:p>
          <a:p>
            <a:pPr algn="ctr"/>
            <a:r>
              <a:rPr lang="en-US" sz="1400" dirty="0" smtClean="0"/>
              <a:t>Fast sinking particles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873708" y="1689630"/>
            <a:ext cx="1219200" cy="738664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Phyt1:</a:t>
            </a:r>
          </a:p>
          <a:p>
            <a:pPr algn="ctr"/>
            <a:r>
              <a:rPr lang="en-US" sz="1400" dirty="0" err="1" smtClean="0"/>
              <a:t>Phaeocystis</a:t>
            </a:r>
            <a:r>
              <a:rPr lang="en-US" sz="1400" dirty="0" smtClean="0"/>
              <a:t> solitary cells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887356" y="3023249"/>
            <a:ext cx="1219200" cy="738664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Phyt2:</a:t>
            </a:r>
          </a:p>
          <a:p>
            <a:pPr algn="ctr"/>
            <a:r>
              <a:rPr lang="en-US" sz="1400" smtClean="0"/>
              <a:t>Phaeocystis</a:t>
            </a:r>
            <a:r>
              <a:rPr lang="en-US" sz="1400" dirty="0" smtClean="0"/>
              <a:t> colony cells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873708" y="4166249"/>
            <a:ext cx="1219200" cy="52322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Phyt3:</a:t>
            </a:r>
          </a:p>
          <a:p>
            <a:pPr algn="ctr"/>
            <a:r>
              <a:rPr lang="en-US" sz="1400" dirty="0" smtClean="0"/>
              <a:t>Diatoms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4906086" y="1905073"/>
            <a:ext cx="1143000" cy="307777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Phyt-Fe1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06087" y="3238692"/>
            <a:ext cx="1143000" cy="307777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Phyt-Fe2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60109" y="4273970"/>
            <a:ext cx="1143000" cy="307777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Phyt-Fe3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69508" y="3423358"/>
            <a:ext cx="1143000" cy="307777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Diss</a:t>
            </a:r>
            <a:r>
              <a:rPr lang="en-US" sz="1400" dirty="0" smtClean="0"/>
              <a:t>-Fe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89796" y="4985224"/>
            <a:ext cx="1409700" cy="307777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microzoop1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00600" y="5589896"/>
            <a:ext cx="1409700" cy="307777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mesozoop2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51896" y="4985224"/>
            <a:ext cx="1409700" cy="307777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microZ-Fe1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2700" y="5589896"/>
            <a:ext cx="1409700" cy="307777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mesoZ-Fe2</a:t>
            </a:r>
          </a:p>
        </p:txBody>
      </p:sp>
      <p:cxnSp>
        <p:nvCxnSpPr>
          <p:cNvPr id="23" name="Elbow Connector 22"/>
          <p:cNvCxnSpPr>
            <a:stCxn id="11" idx="1"/>
            <a:endCxn id="9" idx="1"/>
          </p:cNvCxnSpPr>
          <p:nvPr/>
        </p:nvCxnSpPr>
        <p:spPr>
          <a:xfrm rot="10800000" flipH="1">
            <a:off x="730154" y="2259198"/>
            <a:ext cx="108045" cy="2990165"/>
          </a:xfrm>
          <a:prstGeom prst="bentConnector3">
            <a:avLst>
              <a:gd name="adj1" fmla="val -123159"/>
            </a:avLst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10" idx="0"/>
            <a:endCxn id="9" idx="2"/>
          </p:cNvCxnSpPr>
          <p:nvPr/>
        </p:nvCxnSpPr>
        <p:spPr>
          <a:xfrm rot="5400000" flipH="1" flipV="1">
            <a:off x="801589" y="2830697"/>
            <a:ext cx="835223" cy="12700"/>
          </a:xfrm>
          <a:prstGeom prst="bentConnector3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>
            <a:off x="4092908" y="1952908"/>
            <a:ext cx="627939" cy="3108492"/>
          </a:xfrm>
          <a:prstGeom prst="bentConnector3">
            <a:avLst>
              <a:gd name="adj1" fmla="val 69561"/>
            </a:avLst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>
            <a:off x="4092908" y="1952908"/>
            <a:ext cx="707692" cy="3684823"/>
          </a:xfrm>
          <a:prstGeom prst="bentConnector3">
            <a:avLst>
              <a:gd name="adj1" fmla="val 26858"/>
            </a:avLst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/>
          <p:nvPr/>
        </p:nvCxnSpPr>
        <p:spPr>
          <a:xfrm>
            <a:off x="4106556" y="3286527"/>
            <a:ext cx="694044" cy="2351204"/>
          </a:xfrm>
          <a:prstGeom prst="bentConnector3">
            <a:avLst>
              <a:gd name="adj1" fmla="val 26403"/>
            </a:avLst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>
            <a:off x="4092908" y="4321805"/>
            <a:ext cx="707692" cy="1315926"/>
          </a:xfrm>
          <a:prstGeom prst="bentConnector3">
            <a:avLst>
              <a:gd name="adj1" fmla="val 28787"/>
            </a:avLst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095958" y="4875804"/>
            <a:ext cx="762000" cy="215444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ffectLst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/>
              <a:t>Si</a:t>
            </a:r>
            <a:endParaRPr lang="en-US" sz="1400" dirty="0"/>
          </a:p>
        </p:txBody>
      </p:sp>
      <p:cxnSp>
        <p:nvCxnSpPr>
          <p:cNvPr id="30" name="Elbow Connector 29"/>
          <p:cNvCxnSpPr>
            <a:stCxn id="29" idx="0"/>
            <a:endCxn id="14" idx="2"/>
          </p:cNvCxnSpPr>
          <p:nvPr/>
        </p:nvCxnSpPr>
        <p:spPr>
          <a:xfrm rot="5400000" flipH="1" flipV="1">
            <a:off x="3386966" y="4779462"/>
            <a:ext cx="186335" cy="6350"/>
          </a:xfrm>
          <a:prstGeom prst="bentConnector3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13" idx="0"/>
            <a:endCxn id="12" idx="2"/>
          </p:cNvCxnSpPr>
          <p:nvPr/>
        </p:nvCxnSpPr>
        <p:spPr>
          <a:xfrm rot="16200000" flipV="1">
            <a:off x="3192655" y="2718948"/>
            <a:ext cx="594955" cy="13648"/>
          </a:xfrm>
          <a:prstGeom prst="bentConnector3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16" idx="0"/>
            <a:endCxn id="15" idx="2"/>
          </p:cNvCxnSpPr>
          <p:nvPr/>
        </p:nvCxnSpPr>
        <p:spPr>
          <a:xfrm rot="16200000" flipV="1">
            <a:off x="4964666" y="2725770"/>
            <a:ext cx="1025842" cy="1"/>
          </a:xfrm>
          <a:prstGeom prst="bentConnector3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/>
          <p:nvPr/>
        </p:nvCxnSpPr>
        <p:spPr>
          <a:xfrm rot="10800000" flipV="1">
            <a:off x="1796956" y="4515914"/>
            <a:ext cx="1035809" cy="779866"/>
          </a:xfrm>
          <a:prstGeom prst="bentConnector3">
            <a:avLst>
              <a:gd name="adj1" fmla="val 85575"/>
            </a:avLst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/>
          <p:nvPr/>
        </p:nvCxnSpPr>
        <p:spPr>
          <a:xfrm rot="10800000">
            <a:off x="1796956" y="5295781"/>
            <a:ext cx="3003645" cy="494423"/>
          </a:xfrm>
          <a:prstGeom prst="bentConnector3">
            <a:avLst>
              <a:gd name="adj1" fmla="val 94983"/>
            </a:avLst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/>
          <p:nvPr/>
        </p:nvCxnSpPr>
        <p:spPr>
          <a:xfrm rot="10800000">
            <a:off x="1600200" y="2244060"/>
            <a:ext cx="3200400" cy="3484588"/>
          </a:xfrm>
          <a:prstGeom prst="bentConnector3">
            <a:avLst>
              <a:gd name="adj1" fmla="val 73881"/>
            </a:avLst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/>
          <p:nvPr/>
        </p:nvCxnSpPr>
        <p:spPr>
          <a:xfrm rot="10800000">
            <a:off x="1752601" y="3619309"/>
            <a:ext cx="2968249" cy="1582902"/>
          </a:xfrm>
          <a:prstGeom prst="bentConnector3">
            <a:avLst>
              <a:gd name="adj1" fmla="val 87243"/>
            </a:avLst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/>
          <p:nvPr/>
        </p:nvCxnSpPr>
        <p:spPr>
          <a:xfrm rot="10800000">
            <a:off x="1600200" y="2278319"/>
            <a:ext cx="3189596" cy="2879916"/>
          </a:xfrm>
          <a:prstGeom prst="bentConnector3">
            <a:avLst>
              <a:gd name="adj1" fmla="val 73534"/>
            </a:avLst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/>
          <p:nvPr/>
        </p:nvCxnSpPr>
        <p:spPr>
          <a:xfrm flipV="1">
            <a:off x="1600200" y="2029108"/>
            <a:ext cx="1273508" cy="200235"/>
          </a:xfrm>
          <a:prstGeom prst="bentConnector3">
            <a:avLst>
              <a:gd name="adj1" fmla="val 82150"/>
            </a:avLst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/>
          <p:nvPr/>
        </p:nvCxnSpPr>
        <p:spPr>
          <a:xfrm>
            <a:off x="1600200" y="2229343"/>
            <a:ext cx="1287156" cy="1133384"/>
          </a:xfrm>
          <a:prstGeom prst="bentConnector3">
            <a:avLst>
              <a:gd name="adj1" fmla="val 80749"/>
            </a:avLst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/>
          <p:nvPr/>
        </p:nvCxnSpPr>
        <p:spPr>
          <a:xfrm>
            <a:off x="1600200" y="2229343"/>
            <a:ext cx="1273508" cy="2168662"/>
          </a:xfrm>
          <a:prstGeom prst="bentConnector3">
            <a:avLst>
              <a:gd name="adj1" fmla="val 82150"/>
            </a:avLst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21" idx="3"/>
            <a:endCxn id="18" idx="2"/>
          </p:cNvCxnSpPr>
          <p:nvPr/>
        </p:nvCxnSpPr>
        <p:spPr>
          <a:xfrm flipV="1">
            <a:off x="7761596" y="3731135"/>
            <a:ext cx="179412" cy="1407978"/>
          </a:xfrm>
          <a:prstGeom prst="bentConnector2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22" idx="3"/>
            <a:endCxn id="18" idx="2"/>
          </p:cNvCxnSpPr>
          <p:nvPr/>
        </p:nvCxnSpPr>
        <p:spPr>
          <a:xfrm flipV="1">
            <a:off x="7772400" y="3731135"/>
            <a:ext cx="168608" cy="2012650"/>
          </a:xfrm>
          <a:prstGeom prst="bentConnector2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 flipV="1">
            <a:off x="6103109" y="3696637"/>
            <a:ext cx="1266399" cy="850612"/>
          </a:xfrm>
          <a:prstGeom prst="bentConnector3">
            <a:avLst>
              <a:gd name="adj1" fmla="val 83408"/>
            </a:avLst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/>
          <p:nvPr/>
        </p:nvCxnSpPr>
        <p:spPr>
          <a:xfrm>
            <a:off x="6049086" y="2190764"/>
            <a:ext cx="1320422" cy="1518285"/>
          </a:xfrm>
          <a:prstGeom prst="bentConnector3">
            <a:avLst>
              <a:gd name="adj1" fmla="val 84108"/>
            </a:avLst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/>
          <p:nvPr/>
        </p:nvCxnSpPr>
        <p:spPr>
          <a:xfrm rot="10800000" flipV="1">
            <a:off x="1752600" y="1952908"/>
            <a:ext cx="1121108" cy="1666400"/>
          </a:xfrm>
          <a:prstGeom prst="bentConnector3">
            <a:avLst>
              <a:gd name="adj1" fmla="val 65826"/>
            </a:avLst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18" idx="1"/>
            <a:endCxn id="15" idx="3"/>
          </p:cNvCxnSpPr>
          <p:nvPr/>
        </p:nvCxnSpPr>
        <p:spPr>
          <a:xfrm rot="10800000">
            <a:off x="6049086" y="2058963"/>
            <a:ext cx="1320422" cy="1518285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18" idx="1"/>
            <a:endCxn id="16" idx="3"/>
          </p:cNvCxnSpPr>
          <p:nvPr/>
        </p:nvCxnSpPr>
        <p:spPr>
          <a:xfrm rot="10800000">
            <a:off x="6049088" y="3392581"/>
            <a:ext cx="1320421" cy="184666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stCxn id="18" idx="1"/>
            <a:endCxn id="17" idx="3"/>
          </p:cNvCxnSpPr>
          <p:nvPr/>
        </p:nvCxnSpPr>
        <p:spPr>
          <a:xfrm rot="10800000" flipV="1">
            <a:off x="6103110" y="3577247"/>
            <a:ext cx="1266399" cy="850612"/>
          </a:xfrm>
          <a:prstGeom prst="bentConnector3">
            <a:avLst>
              <a:gd name="adj1" fmla="val 52155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3276886" y="2489849"/>
            <a:ext cx="0" cy="559088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/>
          <p:nvPr/>
        </p:nvCxnSpPr>
        <p:spPr>
          <a:xfrm>
            <a:off x="1752600" y="3822672"/>
            <a:ext cx="2968247" cy="1442092"/>
          </a:xfrm>
          <a:prstGeom prst="bentConnector3">
            <a:avLst>
              <a:gd name="adj1" fmla="val 9998"/>
            </a:avLst>
          </a:prstGeom>
          <a:ln w="25400">
            <a:solidFill>
              <a:srgbClr val="CDAB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/>
          <p:nvPr/>
        </p:nvCxnSpPr>
        <p:spPr>
          <a:xfrm>
            <a:off x="1796955" y="5317602"/>
            <a:ext cx="2927445" cy="527692"/>
          </a:xfrm>
          <a:prstGeom prst="bentConnector3">
            <a:avLst>
              <a:gd name="adj1" fmla="val 3380"/>
            </a:avLst>
          </a:prstGeom>
          <a:ln w="25400">
            <a:solidFill>
              <a:srgbClr val="CDAB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600200" y="1963579"/>
            <a:ext cx="404278" cy="24622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r>
              <a:rPr lang="en-US" dirty="0" smtClean="0"/>
              <a:t>-0.5</a:t>
            </a:r>
            <a:endParaRPr lang="en-US" baseline="30000" dirty="0"/>
          </a:p>
        </p:txBody>
      </p:sp>
      <p:sp>
        <p:nvSpPr>
          <p:cNvPr id="53" name="TextBox 52"/>
          <p:cNvSpPr txBox="1"/>
          <p:nvPr/>
        </p:nvSpPr>
        <p:spPr>
          <a:xfrm>
            <a:off x="1796955" y="3322095"/>
            <a:ext cx="360996" cy="24622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/>
              <a:t>7.7</a:t>
            </a:r>
            <a:endParaRPr lang="en-US" sz="1000" dirty="0"/>
          </a:p>
        </p:txBody>
      </p:sp>
      <p:sp>
        <p:nvSpPr>
          <p:cNvPr id="54" name="TextBox 53"/>
          <p:cNvSpPr txBox="1"/>
          <p:nvPr/>
        </p:nvSpPr>
        <p:spPr>
          <a:xfrm>
            <a:off x="1898616" y="5285182"/>
            <a:ext cx="431528" cy="24622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/>
              <a:t>22.2</a:t>
            </a:r>
            <a:endParaRPr lang="en-US" sz="1000" baseline="30000" dirty="0"/>
          </a:p>
        </p:txBody>
      </p:sp>
      <p:sp>
        <p:nvSpPr>
          <p:cNvPr id="55" name="TextBox 54"/>
          <p:cNvSpPr txBox="1"/>
          <p:nvPr/>
        </p:nvSpPr>
        <p:spPr>
          <a:xfrm>
            <a:off x="406672" y="1963578"/>
            <a:ext cx="431528" cy="24622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/>
              <a:t>10.3</a:t>
            </a:r>
            <a:endParaRPr lang="en-US" sz="1000" baseline="30000" dirty="0"/>
          </a:p>
        </p:txBody>
      </p:sp>
      <p:sp>
        <p:nvSpPr>
          <p:cNvPr id="56" name="TextBox 55"/>
          <p:cNvSpPr txBox="1"/>
          <p:nvPr/>
        </p:nvSpPr>
        <p:spPr>
          <a:xfrm>
            <a:off x="1582782" y="2314113"/>
            <a:ext cx="360996" cy="24622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/>
              <a:t>1.2</a:t>
            </a:r>
            <a:endParaRPr lang="en-US" sz="1000" baseline="30000" dirty="0"/>
          </a:p>
        </p:txBody>
      </p:sp>
      <p:sp>
        <p:nvSpPr>
          <p:cNvPr id="57" name="TextBox 56"/>
          <p:cNvSpPr txBox="1"/>
          <p:nvPr/>
        </p:nvSpPr>
        <p:spPr>
          <a:xfrm>
            <a:off x="838200" y="2725770"/>
            <a:ext cx="360996" cy="24622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/>
              <a:t>5.5</a:t>
            </a:r>
            <a:endParaRPr lang="en-US" sz="1000" dirty="0"/>
          </a:p>
        </p:txBody>
      </p:sp>
      <p:sp>
        <p:nvSpPr>
          <p:cNvPr id="58" name="TextBox 57"/>
          <p:cNvSpPr txBox="1"/>
          <p:nvPr/>
        </p:nvSpPr>
        <p:spPr>
          <a:xfrm>
            <a:off x="6472932" y="3080153"/>
            <a:ext cx="431528" cy="24622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r>
              <a:rPr lang="en-US" dirty="0" smtClean="0"/>
              <a:t>0.01</a:t>
            </a:r>
            <a:endParaRPr lang="en-US" baseline="30000" dirty="0"/>
          </a:p>
        </p:txBody>
      </p:sp>
      <p:sp>
        <p:nvSpPr>
          <p:cNvPr id="59" name="TextBox 58"/>
          <p:cNvSpPr txBox="1"/>
          <p:nvPr/>
        </p:nvSpPr>
        <p:spPr>
          <a:xfrm>
            <a:off x="6867729" y="3799946"/>
            <a:ext cx="615874" cy="24622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/>
              <a:t>-0.0002</a:t>
            </a:r>
            <a:endParaRPr lang="en-US" sz="1000" baseline="30000" dirty="0"/>
          </a:p>
        </p:txBody>
      </p:sp>
      <p:sp>
        <p:nvSpPr>
          <p:cNvPr id="60" name="TextBox 59"/>
          <p:cNvSpPr txBox="1"/>
          <p:nvPr/>
        </p:nvSpPr>
        <p:spPr>
          <a:xfrm>
            <a:off x="7572326" y="4260549"/>
            <a:ext cx="686406" cy="24622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/>
              <a:t>-0.00007</a:t>
            </a:r>
            <a:endParaRPr lang="en-US" sz="1000" baseline="30000" dirty="0"/>
          </a:p>
        </p:txBody>
      </p:sp>
      <p:sp>
        <p:nvSpPr>
          <p:cNvPr id="62" name="TextBox 61"/>
          <p:cNvSpPr txBox="1"/>
          <p:nvPr/>
        </p:nvSpPr>
        <p:spPr>
          <a:xfrm>
            <a:off x="2856399" y="2620595"/>
            <a:ext cx="404278" cy="24622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/>
              <a:t>-0.2</a:t>
            </a:r>
            <a:endParaRPr lang="en-US" sz="1000" dirty="0"/>
          </a:p>
        </p:txBody>
      </p:sp>
      <p:sp>
        <p:nvSpPr>
          <p:cNvPr id="63" name="TextBox 62"/>
          <p:cNvSpPr txBox="1"/>
          <p:nvPr/>
        </p:nvSpPr>
        <p:spPr>
          <a:xfrm>
            <a:off x="4526816" y="4690786"/>
            <a:ext cx="360996" cy="24622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/>
              <a:t>1.8</a:t>
            </a:r>
            <a:endParaRPr lang="en-US" sz="1000" baseline="30000" dirty="0"/>
          </a:p>
        </p:txBody>
      </p:sp>
      <p:sp>
        <p:nvSpPr>
          <p:cNvPr id="64" name="TextBox 63"/>
          <p:cNvSpPr txBox="1"/>
          <p:nvPr/>
        </p:nvSpPr>
        <p:spPr>
          <a:xfrm>
            <a:off x="4235042" y="5346226"/>
            <a:ext cx="360996" cy="24622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/>
              <a:t>8.5</a:t>
            </a:r>
            <a:endParaRPr lang="en-US" sz="1000" baseline="30000" dirty="0"/>
          </a:p>
        </p:txBody>
      </p:sp>
      <p:sp>
        <p:nvSpPr>
          <p:cNvPr id="65" name="TextBox 64"/>
          <p:cNvSpPr txBox="1"/>
          <p:nvPr/>
        </p:nvSpPr>
        <p:spPr>
          <a:xfrm>
            <a:off x="3200399" y="5276291"/>
            <a:ext cx="545342" cy="24622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/>
              <a:t>-222.0</a:t>
            </a:r>
            <a:endParaRPr lang="en-US" sz="1000" baseline="30000" dirty="0"/>
          </a:p>
        </p:txBody>
      </p:sp>
      <p:sp>
        <p:nvSpPr>
          <p:cNvPr id="66" name="TextBox 65"/>
          <p:cNvSpPr txBox="1"/>
          <p:nvPr/>
        </p:nvSpPr>
        <p:spPr>
          <a:xfrm>
            <a:off x="3158386" y="5866515"/>
            <a:ext cx="545342" cy="24622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/>
              <a:t>-222.0</a:t>
            </a:r>
            <a:endParaRPr lang="en-US" sz="1000" dirty="0"/>
          </a:p>
        </p:txBody>
      </p:sp>
      <p:sp>
        <p:nvSpPr>
          <p:cNvPr id="67" name="Slide Number Placeholder 6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7C7F-51D8-4EAC-8023-AC32BA779AB5}" type="slidenum">
              <a:rPr lang="en-US" smtClean="0"/>
              <a:pPr/>
              <a:t>21</a:t>
            </a:fld>
            <a:endParaRPr lang="en-US"/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3581400" y="2464162"/>
            <a:ext cx="0" cy="559088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3496957" y="2605089"/>
            <a:ext cx="360996" cy="24622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/>
              <a:t>4.6</a:t>
            </a:r>
            <a:endParaRPr lang="en-US" sz="1000" baseline="30000" dirty="0"/>
          </a:p>
        </p:txBody>
      </p:sp>
      <p:sp>
        <p:nvSpPr>
          <p:cNvPr id="69" name="TextBox 68"/>
          <p:cNvSpPr txBox="1"/>
          <p:nvPr/>
        </p:nvSpPr>
        <p:spPr>
          <a:xfrm>
            <a:off x="2974522" y="895865"/>
            <a:ext cx="3020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Unit </a:t>
            </a:r>
            <a:r>
              <a:rPr lang="en-US" dirty="0" err="1" smtClean="0"/>
              <a:t>nM</a:t>
            </a:r>
            <a:r>
              <a:rPr lang="en-US" dirty="0" smtClean="0"/>
              <a:t> nitrogen per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5445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3000" y="87868"/>
            <a:ext cx="3050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Questions and discussions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295400"/>
            <a:ext cx="693651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 Suggestion to improve parameterization?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 Methodology for the validation of the model?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Scientific questions to explore:</a:t>
            </a:r>
          </a:p>
          <a:p>
            <a:endParaRPr lang="en-US" dirty="0" smtClean="0"/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dirty="0" smtClean="0"/>
              <a:t>Add ammonium ?</a:t>
            </a:r>
          </a:p>
          <a:p>
            <a:pPr marL="742950" lvl="1" indent="-285750">
              <a:buFont typeface="Courier New" pitchFamily="49" charset="0"/>
              <a:buChar char="o"/>
            </a:pPr>
            <a:endParaRPr lang="en-US" dirty="0"/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dirty="0" smtClean="0"/>
              <a:t>Iron sources?</a:t>
            </a:r>
          </a:p>
          <a:p>
            <a:pPr lvl="1"/>
            <a:endParaRPr lang="en-US" dirty="0" smtClean="0"/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dirty="0" smtClean="0"/>
              <a:t>Carbon export to deeper water layers? to sediments?</a:t>
            </a:r>
          </a:p>
          <a:p>
            <a:pPr lvl="1"/>
            <a:endParaRPr lang="en-US" dirty="0" smtClean="0"/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dirty="0" smtClean="0"/>
              <a:t>Specific species of zooplankton?</a:t>
            </a:r>
          </a:p>
          <a:p>
            <a:pPr marL="742950" lvl="1" indent="-285750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7C7F-51D8-4EAC-8023-AC32BA779AB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552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9487" y="884409"/>
            <a:ext cx="1863011" cy="369332"/>
          </a:xfrm>
          <a:prstGeom prst="rect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 marL="0" lvl="1"/>
            <a:r>
              <a:rPr lang="en-US" dirty="0" smtClean="0"/>
              <a:t>Nitrogen Fluxes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53074" y="43934"/>
            <a:ext cx="2419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Fasham</a:t>
            </a:r>
            <a:r>
              <a:rPr lang="en-US" dirty="0" smtClean="0"/>
              <a:t> type model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720847" y="4924708"/>
            <a:ext cx="3141401" cy="4854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" name="Rectangle 4"/>
          <p:cNvSpPr/>
          <p:nvPr/>
        </p:nvSpPr>
        <p:spPr>
          <a:xfrm>
            <a:off x="4724400" y="5534308"/>
            <a:ext cx="3141401" cy="4854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" name="Rectangle 5"/>
          <p:cNvSpPr/>
          <p:nvPr/>
        </p:nvSpPr>
        <p:spPr>
          <a:xfrm>
            <a:off x="2832764" y="4100591"/>
            <a:ext cx="3303896" cy="7378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" name="Rectangle 6"/>
          <p:cNvSpPr/>
          <p:nvPr/>
        </p:nvSpPr>
        <p:spPr>
          <a:xfrm>
            <a:off x="2797508" y="2952764"/>
            <a:ext cx="3303896" cy="9848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" name="Rectangle 7"/>
          <p:cNvSpPr/>
          <p:nvPr/>
        </p:nvSpPr>
        <p:spPr>
          <a:xfrm>
            <a:off x="2797508" y="1575449"/>
            <a:ext cx="3303896" cy="9848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TextBox 8"/>
          <p:cNvSpPr txBox="1"/>
          <p:nvPr/>
        </p:nvSpPr>
        <p:spPr>
          <a:xfrm>
            <a:off x="838200" y="2105308"/>
            <a:ext cx="762000" cy="307777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NO3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3248308"/>
            <a:ext cx="1066800" cy="738664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ffectLst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 smtClean="0"/>
              <a:t>Det1:</a:t>
            </a:r>
          </a:p>
          <a:p>
            <a:pPr algn="ctr"/>
            <a:r>
              <a:rPr lang="en-US" sz="1400" dirty="0" smtClean="0"/>
              <a:t>Suspended particles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730155" y="4772308"/>
            <a:ext cx="1066800" cy="954107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Det2:</a:t>
            </a:r>
          </a:p>
          <a:p>
            <a:pPr algn="ctr"/>
            <a:r>
              <a:rPr lang="en-US" sz="1400" dirty="0" smtClean="0"/>
              <a:t>Fast sinking particles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873708" y="1689630"/>
            <a:ext cx="1219200" cy="738664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Phyt1:</a:t>
            </a:r>
          </a:p>
          <a:p>
            <a:pPr algn="ctr"/>
            <a:r>
              <a:rPr lang="en-US" sz="1400" dirty="0" err="1" smtClean="0"/>
              <a:t>Phaeocystis</a:t>
            </a:r>
            <a:r>
              <a:rPr lang="en-US" sz="1400" dirty="0" smtClean="0"/>
              <a:t> solitary cells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887356" y="3023249"/>
            <a:ext cx="1219200" cy="738664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Phyt2:</a:t>
            </a:r>
          </a:p>
          <a:p>
            <a:pPr algn="ctr"/>
            <a:r>
              <a:rPr lang="en-US" sz="1400" smtClean="0"/>
              <a:t>Phaeocystis</a:t>
            </a:r>
            <a:r>
              <a:rPr lang="en-US" sz="1400" dirty="0" smtClean="0"/>
              <a:t> colony cells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873708" y="4166249"/>
            <a:ext cx="1219200" cy="52322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Phyt3:</a:t>
            </a:r>
          </a:p>
          <a:p>
            <a:pPr algn="ctr"/>
            <a:r>
              <a:rPr lang="en-US" sz="1400" dirty="0" smtClean="0"/>
              <a:t>Diatoms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4906086" y="1905073"/>
            <a:ext cx="1143000" cy="307777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Phyt-Fe1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06087" y="3238692"/>
            <a:ext cx="1143000" cy="307777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Phyt-Fe2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60109" y="4273970"/>
            <a:ext cx="1143000" cy="307777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Phyt-Fe3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69508" y="3423358"/>
            <a:ext cx="1143000" cy="307777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Diss</a:t>
            </a:r>
            <a:r>
              <a:rPr lang="en-US" sz="1400" dirty="0" smtClean="0"/>
              <a:t>-Fe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89796" y="4985224"/>
            <a:ext cx="1409700" cy="307777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microzoop1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00600" y="5589896"/>
            <a:ext cx="1409700" cy="307777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mesozoop2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51896" y="4985224"/>
            <a:ext cx="1409700" cy="307777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microZ-Fe1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2700" y="5589896"/>
            <a:ext cx="1409700" cy="307777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mesoZ-Fe2</a:t>
            </a:r>
          </a:p>
        </p:txBody>
      </p:sp>
      <p:cxnSp>
        <p:nvCxnSpPr>
          <p:cNvPr id="23" name="Elbow Connector 22"/>
          <p:cNvCxnSpPr>
            <a:stCxn id="11" idx="1"/>
            <a:endCxn id="9" idx="1"/>
          </p:cNvCxnSpPr>
          <p:nvPr/>
        </p:nvCxnSpPr>
        <p:spPr>
          <a:xfrm rot="10800000" flipH="1">
            <a:off x="730154" y="2259198"/>
            <a:ext cx="108045" cy="2990165"/>
          </a:xfrm>
          <a:prstGeom prst="bentConnector3">
            <a:avLst>
              <a:gd name="adj1" fmla="val -123159"/>
            </a:avLst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10" idx="0"/>
            <a:endCxn id="9" idx="2"/>
          </p:cNvCxnSpPr>
          <p:nvPr/>
        </p:nvCxnSpPr>
        <p:spPr>
          <a:xfrm rot="5400000" flipH="1" flipV="1">
            <a:off x="801589" y="2830697"/>
            <a:ext cx="835223" cy="12700"/>
          </a:xfrm>
          <a:prstGeom prst="bentConnector3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>
            <a:off x="4092908" y="1952908"/>
            <a:ext cx="627939" cy="3108492"/>
          </a:xfrm>
          <a:prstGeom prst="bentConnector3">
            <a:avLst>
              <a:gd name="adj1" fmla="val 69561"/>
            </a:avLst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>
            <a:off x="4092908" y="1952908"/>
            <a:ext cx="707692" cy="3684823"/>
          </a:xfrm>
          <a:prstGeom prst="bentConnector3">
            <a:avLst>
              <a:gd name="adj1" fmla="val 26858"/>
            </a:avLst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/>
          <p:nvPr/>
        </p:nvCxnSpPr>
        <p:spPr>
          <a:xfrm>
            <a:off x="4106556" y="3286527"/>
            <a:ext cx="694044" cy="2351204"/>
          </a:xfrm>
          <a:prstGeom prst="bentConnector3">
            <a:avLst>
              <a:gd name="adj1" fmla="val 26403"/>
            </a:avLst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>
            <a:off x="4092908" y="4321805"/>
            <a:ext cx="707692" cy="1315926"/>
          </a:xfrm>
          <a:prstGeom prst="bentConnector3">
            <a:avLst>
              <a:gd name="adj1" fmla="val 28787"/>
            </a:avLst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095958" y="4875804"/>
            <a:ext cx="762000" cy="215444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ffectLst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/>
              <a:t>Si</a:t>
            </a:r>
            <a:endParaRPr lang="en-US" sz="1400" dirty="0"/>
          </a:p>
        </p:txBody>
      </p:sp>
      <p:cxnSp>
        <p:nvCxnSpPr>
          <p:cNvPr id="30" name="Elbow Connector 29"/>
          <p:cNvCxnSpPr>
            <a:stCxn id="29" idx="0"/>
            <a:endCxn id="14" idx="2"/>
          </p:cNvCxnSpPr>
          <p:nvPr/>
        </p:nvCxnSpPr>
        <p:spPr>
          <a:xfrm rot="5400000" flipH="1" flipV="1">
            <a:off x="3386966" y="4779462"/>
            <a:ext cx="186335" cy="6350"/>
          </a:xfrm>
          <a:prstGeom prst="bentConnector3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13" idx="0"/>
            <a:endCxn id="12" idx="2"/>
          </p:cNvCxnSpPr>
          <p:nvPr/>
        </p:nvCxnSpPr>
        <p:spPr>
          <a:xfrm rot="16200000" flipV="1">
            <a:off x="3192655" y="2718948"/>
            <a:ext cx="594955" cy="13648"/>
          </a:xfrm>
          <a:prstGeom prst="bentConnector3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16" idx="0"/>
            <a:endCxn id="15" idx="2"/>
          </p:cNvCxnSpPr>
          <p:nvPr/>
        </p:nvCxnSpPr>
        <p:spPr>
          <a:xfrm rot="16200000" flipV="1">
            <a:off x="4964666" y="2725770"/>
            <a:ext cx="1025842" cy="1"/>
          </a:xfrm>
          <a:prstGeom prst="bentConnector3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/>
          <p:nvPr/>
        </p:nvCxnSpPr>
        <p:spPr>
          <a:xfrm rot="10800000" flipV="1">
            <a:off x="1796956" y="4515914"/>
            <a:ext cx="1035809" cy="779866"/>
          </a:xfrm>
          <a:prstGeom prst="bentConnector3">
            <a:avLst>
              <a:gd name="adj1" fmla="val 85575"/>
            </a:avLst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/>
          <p:nvPr/>
        </p:nvCxnSpPr>
        <p:spPr>
          <a:xfrm rot="10800000">
            <a:off x="1796956" y="5295781"/>
            <a:ext cx="3003645" cy="494423"/>
          </a:xfrm>
          <a:prstGeom prst="bentConnector3">
            <a:avLst>
              <a:gd name="adj1" fmla="val 94983"/>
            </a:avLst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/>
          <p:nvPr/>
        </p:nvCxnSpPr>
        <p:spPr>
          <a:xfrm rot="10800000">
            <a:off x="1600200" y="2244060"/>
            <a:ext cx="3200400" cy="3484588"/>
          </a:xfrm>
          <a:prstGeom prst="bentConnector3">
            <a:avLst>
              <a:gd name="adj1" fmla="val 73881"/>
            </a:avLst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/>
          <p:nvPr/>
        </p:nvCxnSpPr>
        <p:spPr>
          <a:xfrm rot="10800000">
            <a:off x="1752601" y="3619309"/>
            <a:ext cx="2968249" cy="1582902"/>
          </a:xfrm>
          <a:prstGeom prst="bentConnector3">
            <a:avLst>
              <a:gd name="adj1" fmla="val 87243"/>
            </a:avLst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/>
          <p:nvPr/>
        </p:nvCxnSpPr>
        <p:spPr>
          <a:xfrm rot="10800000">
            <a:off x="1600200" y="2278319"/>
            <a:ext cx="3189596" cy="2879916"/>
          </a:xfrm>
          <a:prstGeom prst="bentConnector3">
            <a:avLst>
              <a:gd name="adj1" fmla="val 73534"/>
            </a:avLst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/>
          <p:nvPr/>
        </p:nvCxnSpPr>
        <p:spPr>
          <a:xfrm flipV="1">
            <a:off x="1600200" y="2029108"/>
            <a:ext cx="1273508" cy="200235"/>
          </a:xfrm>
          <a:prstGeom prst="bentConnector3">
            <a:avLst>
              <a:gd name="adj1" fmla="val 82150"/>
            </a:avLst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/>
          <p:nvPr/>
        </p:nvCxnSpPr>
        <p:spPr>
          <a:xfrm>
            <a:off x="1600200" y="2229343"/>
            <a:ext cx="1287156" cy="1133384"/>
          </a:xfrm>
          <a:prstGeom prst="bentConnector3">
            <a:avLst>
              <a:gd name="adj1" fmla="val 80749"/>
            </a:avLst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/>
          <p:nvPr/>
        </p:nvCxnSpPr>
        <p:spPr>
          <a:xfrm>
            <a:off x="1600200" y="2229343"/>
            <a:ext cx="1273508" cy="2168662"/>
          </a:xfrm>
          <a:prstGeom prst="bentConnector3">
            <a:avLst>
              <a:gd name="adj1" fmla="val 82150"/>
            </a:avLst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21" idx="3"/>
            <a:endCxn id="18" idx="2"/>
          </p:cNvCxnSpPr>
          <p:nvPr/>
        </p:nvCxnSpPr>
        <p:spPr>
          <a:xfrm flipV="1">
            <a:off x="7761596" y="3731135"/>
            <a:ext cx="179412" cy="1407978"/>
          </a:xfrm>
          <a:prstGeom prst="bentConnector2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22" idx="3"/>
            <a:endCxn id="18" idx="2"/>
          </p:cNvCxnSpPr>
          <p:nvPr/>
        </p:nvCxnSpPr>
        <p:spPr>
          <a:xfrm flipV="1">
            <a:off x="7772400" y="3731135"/>
            <a:ext cx="168608" cy="2012650"/>
          </a:xfrm>
          <a:prstGeom prst="bentConnector2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 flipV="1">
            <a:off x="6103109" y="3696637"/>
            <a:ext cx="1266399" cy="850612"/>
          </a:xfrm>
          <a:prstGeom prst="bentConnector3">
            <a:avLst>
              <a:gd name="adj1" fmla="val 83408"/>
            </a:avLst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/>
          <p:nvPr/>
        </p:nvCxnSpPr>
        <p:spPr>
          <a:xfrm>
            <a:off x="6049086" y="2190764"/>
            <a:ext cx="1320422" cy="1518285"/>
          </a:xfrm>
          <a:prstGeom prst="bentConnector3">
            <a:avLst>
              <a:gd name="adj1" fmla="val 84108"/>
            </a:avLst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/>
          <p:nvPr/>
        </p:nvCxnSpPr>
        <p:spPr>
          <a:xfrm rot="10800000" flipV="1">
            <a:off x="1752600" y="1952908"/>
            <a:ext cx="1121108" cy="1666400"/>
          </a:xfrm>
          <a:prstGeom prst="bentConnector3">
            <a:avLst>
              <a:gd name="adj1" fmla="val 65826"/>
            </a:avLst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18" idx="1"/>
            <a:endCxn id="15" idx="3"/>
          </p:cNvCxnSpPr>
          <p:nvPr/>
        </p:nvCxnSpPr>
        <p:spPr>
          <a:xfrm rot="10800000">
            <a:off x="6049086" y="2058963"/>
            <a:ext cx="1320422" cy="1518285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18" idx="1"/>
            <a:endCxn id="16" idx="3"/>
          </p:cNvCxnSpPr>
          <p:nvPr/>
        </p:nvCxnSpPr>
        <p:spPr>
          <a:xfrm rot="10800000">
            <a:off x="6049088" y="3392581"/>
            <a:ext cx="1320421" cy="184666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stCxn id="18" idx="1"/>
            <a:endCxn id="17" idx="3"/>
          </p:cNvCxnSpPr>
          <p:nvPr/>
        </p:nvCxnSpPr>
        <p:spPr>
          <a:xfrm rot="10800000" flipV="1">
            <a:off x="6103110" y="3577247"/>
            <a:ext cx="1266399" cy="850612"/>
          </a:xfrm>
          <a:prstGeom prst="bentConnector3">
            <a:avLst>
              <a:gd name="adj1" fmla="val 52155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3276886" y="2489849"/>
            <a:ext cx="0" cy="559088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/>
          <p:nvPr/>
        </p:nvCxnSpPr>
        <p:spPr>
          <a:xfrm>
            <a:off x="1752600" y="3822672"/>
            <a:ext cx="2968247" cy="1442092"/>
          </a:xfrm>
          <a:prstGeom prst="bentConnector3">
            <a:avLst>
              <a:gd name="adj1" fmla="val 9998"/>
            </a:avLst>
          </a:prstGeom>
          <a:ln w="25400">
            <a:solidFill>
              <a:srgbClr val="CDAB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/>
          <p:nvPr/>
        </p:nvCxnSpPr>
        <p:spPr>
          <a:xfrm>
            <a:off x="1796955" y="5317602"/>
            <a:ext cx="2927445" cy="527692"/>
          </a:xfrm>
          <a:prstGeom prst="bentConnector3">
            <a:avLst>
              <a:gd name="adj1" fmla="val 3380"/>
            </a:avLst>
          </a:prstGeom>
          <a:ln w="25400">
            <a:solidFill>
              <a:srgbClr val="CDAB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600200" y="1963579"/>
            <a:ext cx="801823" cy="24622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r>
              <a:rPr lang="en-US" dirty="0" smtClean="0"/>
              <a:t>-15.5x10</a:t>
            </a:r>
            <a:r>
              <a:rPr lang="en-US" baseline="30000" dirty="0" smtClean="0"/>
              <a:t>-10</a:t>
            </a:r>
            <a:endParaRPr lang="en-US" baseline="30000" dirty="0"/>
          </a:p>
        </p:txBody>
      </p:sp>
      <p:sp>
        <p:nvSpPr>
          <p:cNvPr id="53" name="TextBox 52"/>
          <p:cNvSpPr txBox="1"/>
          <p:nvPr/>
        </p:nvSpPr>
        <p:spPr>
          <a:xfrm>
            <a:off x="1796955" y="3322095"/>
            <a:ext cx="829073" cy="24622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/>
              <a:t>212.5x10</a:t>
            </a:r>
            <a:r>
              <a:rPr lang="en-US" sz="1000" baseline="30000" dirty="0" smtClean="0"/>
              <a:t>-10</a:t>
            </a:r>
            <a:endParaRPr lang="en-US" sz="1000" baseline="30000" dirty="0"/>
          </a:p>
        </p:txBody>
      </p:sp>
      <p:sp>
        <p:nvSpPr>
          <p:cNvPr id="54" name="TextBox 53"/>
          <p:cNvSpPr txBox="1"/>
          <p:nvPr/>
        </p:nvSpPr>
        <p:spPr>
          <a:xfrm>
            <a:off x="1898616" y="5285182"/>
            <a:ext cx="829073" cy="24622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/>
              <a:t>607.2x10</a:t>
            </a:r>
            <a:r>
              <a:rPr lang="en-US" sz="1000" baseline="30000" dirty="0" smtClean="0"/>
              <a:t>-10</a:t>
            </a:r>
            <a:endParaRPr lang="en-US" sz="1000" baseline="30000" dirty="0"/>
          </a:p>
        </p:txBody>
      </p:sp>
      <p:sp>
        <p:nvSpPr>
          <p:cNvPr id="55" name="TextBox 54"/>
          <p:cNvSpPr txBox="1"/>
          <p:nvPr/>
        </p:nvSpPr>
        <p:spPr>
          <a:xfrm>
            <a:off x="83463" y="1941049"/>
            <a:ext cx="829073" cy="24622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/>
              <a:t>284.2x10</a:t>
            </a:r>
            <a:r>
              <a:rPr lang="en-US" sz="1000" baseline="30000" dirty="0" smtClean="0"/>
              <a:t>-10</a:t>
            </a:r>
            <a:endParaRPr lang="en-US" sz="1000" baseline="30000" dirty="0"/>
          </a:p>
        </p:txBody>
      </p:sp>
      <p:sp>
        <p:nvSpPr>
          <p:cNvPr id="56" name="TextBox 55"/>
          <p:cNvSpPr txBox="1"/>
          <p:nvPr/>
        </p:nvSpPr>
        <p:spPr>
          <a:xfrm>
            <a:off x="1582782" y="2314113"/>
            <a:ext cx="758541" cy="24622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/>
              <a:t>31.6x10</a:t>
            </a:r>
            <a:r>
              <a:rPr lang="en-US" sz="1000" baseline="30000" dirty="0" smtClean="0"/>
              <a:t>-10</a:t>
            </a:r>
            <a:endParaRPr lang="en-US" sz="1000" baseline="30000" dirty="0"/>
          </a:p>
        </p:txBody>
      </p:sp>
      <p:sp>
        <p:nvSpPr>
          <p:cNvPr id="57" name="TextBox 56"/>
          <p:cNvSpPr txBox="1"/>
          <p:nvPr/>
        </p:nvSpPr>
        <p:spPr>
          <a:xfrm>
            <a:off x="838200" y="2725770"/>
            <a:ext cx="829073" cy="24622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/>
              <a:t>150.8x10</a:t>
            </a:r>
            <a:r>
              <a:rPr lang="en-US" sz="1000" baseline="30000" dirty="0" smtClean="0"/>
              <a:t>-10</a:t>
            </a:r>
            <a:endParaRPr lang="en-US" sz="1000" baseline="30000" dirty="0"/>
          </a:p>
        </p:txBody>
      </p:sp>
      <p:sp>
        <p:nvSpPr>
          <p:cNvPr id="58" name="TextBox 57"/>
          <p:cNvSpPr txBox="1"/>
          <p:nvPr/>
        </p:nvSpPr>
        <p:spPr>
          <a:xfrm>
            <a:off x="6472932" y="3080153"/>
            <a:ext cx="688009" cy="24622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r>
              <a:rPr lang="en-US" dirty="0" smtClean="0"/>
              <a:t>0.3x10</a:t>
            </a:r>
            <a:r>
              <a:rPr lang="en-US" baseline="30000" dirty="0" smtClean="0"/>
              <a:t>-10</a:t>
            </a:r>
            <a:endParaRPr lang="en-US" baseline="30000" dirty="0"/>
          </a:p>
        </p:txBody>
      </p:sp>
      <p:sp>
        <p:nvSpPr>
          <p:cNvPr id="59" name="TextBox 58"/>
          <p:cNvSpPr txBox="1"/>
          <p:nvPr/>
        </p:nvSpPr>
        <p:spPr>
          <a:xfrm>
            <a:off x="6867729" y="3799946"/>
            <a:ext cx="872355" cy="24622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/>
              <a:t>-0.006x10</a:t>
            </a:r>
            <a:r>
              <a:rPr lang="en-US" sz="1000" baseline="30000" dirty="0" smtClean="0"/>
              <a:t>-10</a:t>
            </a:r>
            <a:endParaRPr lang="en-US" sz="1000" baseline="30000" dirty="0"/>
          </a:p>
        </p:txBody>
      </p:sp>
      <p:sp>
        <p:nvSpPr>
          <p:cNvPr id="60" name="TextBox 59"/>
          <p:cNvSpPr txBox="1"/>
          <p:nvPr/>
        </p:nvSpPr>
        <p:spPr>
          <a:xfrm>
            <a:off x="7572326" y="4260549"/>
            <a:ext cx="872355" cy="24622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/>
              <a:t>-0.002x10</a:t>
            </a:r>
            <a:r>
              <a:rPr lang="en-US" sz="1000" baseline="30000" dirty="0" smtClean="0"/>
              <a:t>-10</a:t>
            </a:r>
            <a:endParaRPr lang="en-US" sz="1000" baseline="30000" dirty="0"/>
          </a:p>
        </p:txBody>
      </p:sp>
      <p:sp>
        <p:nvSpPr>
          <p:cNvPr id="62" name="TextBox 61"/>
          <p:cNvSpPr txBox="1"/>
          <p:nvPr/>
        </p:nvSpPr>
        <p:spPr>
          <a:xfrm>
            <a:off x="2636091" y="2646282"/>
            <a:ext cx="731290" cy="24622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/>
              <a:t>-6.4x10</a:t>
            </a:r>
            <a:r>
              <a:rPr lang="en-US" sz="1000" baseline="30000" dirty="0" smtClean="0"/>
              <a:t>-10</a:t>
            </a:r>
            <a:endParaRPr lang="en-US" sz="1000" baseline="30000" dirty="0"/>
          </a:p>
        </p:txBody>
      </p:sp>
      <p:sp>
        <p:nvSpPr>
          <p:cNvPr id="63" name="TextBox 62"/>
          <p:cNvSpPr txBox="1"/>
          <p:nvPr/>
        </p:nvSpPr>
        <p:spPr>
          <a:xfrm>
            <a:off x="4526816" y="4690786"/>
            <a:ext cx="758541" cy="24622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/>
              <a:t>51.6x10</a:t>
            </a:r>
            <a:r>
              <a:rPr lang="en-US" sz="1000" baseline="30000" dirty="0" smtClean="0"/>
              <a:t>-10</a:t>
            </a:r>
            <a:endParaRPr lang="en-US" sz="1000" baseline="30000" dirty="0"/>
          </a:p>
        </p:txBody>
      </p:sp>
      <p:sp>
        <p:nvSpPr>
          <p:cNvPr id="64" name="TextBox 63"/>
          <p:cNvSpPr txBox="1"/>
          <p:nvPr/>
        </p:nvSpPr>
        <p:spPr>
          <a:xfrm>
            <a:off x="4235042" y="5346226"/>
            <a:ext cx="829073" cy="24622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/>
              <a:t>233.2x10</a:t>
            </a:r>
            <a:r>
              <a:rPr lang="en-US" sz="1000" baseline="30000" dirty="0" smtClean="0"/>
              <a:t>-10</a:t>
            </a:r>
            <a:endParaRPr lang="en-US" sz="1000" baseline="30000" dirty="0"/>
          </a:p>
        </p:txBody>
      </p:sp>
      <p:sp>
        <p:nvSpPr>
          <p:cNvPr id="65" name="TextBox 64"/>
          <p:cNvSpPr txBox="1"/>
          <p:nvPr/>
        </p:nvSpPr>
        <p:spPr>
          <a:xfrm>
            <a:off x="3200399" y="5276291"/>
            <a:ext cx="942887" cy="24622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/>
              <a:t>-6081.9x10</a:t>
            </a:r>
            <a:r>
              <a:rPr lang="en-US" sz="1000" baseline="30000" dirty="0" smtClean="0"/>
              <a:t>-10</a:t>
            </a:r>
            <a:endParaRPr lang="en-US" sz="1000" baseline="30000" dirty="0"/>
          </a:p>
        </p:txBody>
      </p:sp>
      <p:sp>
        <p:nvSpPr>
          <p:cNvPr id="66" name="TextBox 65"/>
          <p:cNvSpPr txBox="1"/>
          <p:nvPr/>
        </p:nvSpPr>
        <p:spPr>
          <a:xfrm>
            <a:off x="3158386" y="5866515"/>
            <a:ext cx="942887" cy="24622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/>
              <a:t>-6081.9x10</a:t>
            </a:r>
            <a:r>
              <a:rPr lang="en-US" sz="1000" baseline="30000" dirty="0" smtClean="0"/>
              <a:t>-10</a:t>
            </a:r>
            <a:endParaRPr lang="en-US" sz="1000" baseline="30000" dirty="0"/>
          </a:p>
        </p:txBody>
      </p:sp>
      <p:sp>
        <p:nvSpPr>
          <p:cNvPr id="67" name="Slide Number Placeholder 6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7C7F-51D8-4EAC-8023-AC32BA779AB5}" type="slidenum">
              <a:rPr lang="en-US" smtClean="0"/>
              <a:pPr/>
              <a:t>23</a:t>
            </a:fld>
            <a:endParaRPr lang="en-US"/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3581400" y="2464162"/>
            <a:ext cx="0" cy="559088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3496957" y="2605089"/>
            <a:ext cx="829073" cy="24622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/>
              <a:t>126.4x10</a:t>
            </a:r>
            <a:r>
              <a:rPr lang="en-US" sz="1000" baseline="30000" dirty="0" smtClean="0"/>
              <a:t>-10</a:t>
            </a:r>
            <a:endParaRPr lang="en-US" sz="1000" baseline="30000" dirty="0"/>
          </a:p>
        </p:txBody>
      </p:sp>
      <p:sp>
        <p:nvSpPr>
          <p:cNvPr id="69" name="TextBox 68"/>
          <p:cNvSpPr txBox="1"/>
          <p:nvPr/>
        </p:nvSpPr>
        <p:spPr>
          <a:xfrm>
            <a:off x="2974522" y="895865"/>
            <a:ext cx="3422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Unit </a:t>
            </a:r>
            <a:r>
              <a:rPr lang="en-US" dirty="0" err="1" smtClean="0"/>
              <a:t>millimol</a:t>
            </a:r>
            <a:r>
              <a:rPr lang="en-US" dirty="0" smtClean="0"/>
              <a:t> nitrogen per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83231539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24200" y="3172108"/>
            <a:ext cx="3141401" cy="4854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" name="Rectangle 7"/>
          <p:cNvSpPr/>
          <p:nvPr/>
        </p:nvSpPr>
        <p:spPr>
          <a:xfrm>
            <a:off x="3048000" y="1854058"/>
            <a:ext cx="2993692" cy="5368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TextBox 8"/>
          <p:cNvSpPr txBox="1"/>
          <p:nvPr/>
        </p:nvSpPr>
        <p:spPr>
          <a:xfrm>
            <a:off x="1143000" y="1969221"/>
            <a:ext cx="685800" cy="307777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NO3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063814" y="3261644"/>
            <a:ext cx="841186" cy="307777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Detritus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171512" y="1974204"/>
            <a:ext cx="1463040" cy="307777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Phytoplankton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4822492" y="1955573"/>
            <a:ext cx="1143000" cy="307777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Phyt</a:t>
            </a:r>
            <a:r>
              <a:rPr lang="en-US" sz="1400" dirty="0" smtClean="0"/>
              <a:t>-Fe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08635" y="2570246"/>
            <a:ext cx="1143000" cy="307777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Diss</a:t>
            </a:r>
            <a:r>
              <a:rPr lang="en-US" sz="1400" dirty="0" smtClean="0"/>
              <a:t>-Fe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00400" y="3261644"/>
            <a:ext cx="1409700" cy="307777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zooplankton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62500" y="3247996"/>
            <a:ext cx="1409700" cy="307777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Zoop-Fe2</a:t>
            </a:r>
          </a:p>
        </p:txBody>
      </p:sp>
      <p:cxnSp>
        <p:nvCxnSpPr>
          <p:cNvPr id="23" name="Elbow Connector 22"/>
          <p:cNvCxnSpPr>
            <a:stCxn id="11" idx="0"/>
            <a:endCxn id="9" idx="2"/>
          </p:cNvCxnSpPr>
          <p:nvPr/>
        </p:nvCxnSpPr>
        <p:spPr>
          <a:xfrm rot="5400000" flipH="1" flipV="1">
            <a:off x="992830" y="2768575"/>
            <a:ext cx="984646" cy="1493"/>
          </a:xfrm>
          <a:prstGeom prst="bentConnector3">
            <a:avLst>
              <a:gd name="adj1" fmla="val 50000"/>
            </a:avLst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12" idx="2"/>
            <a:endCxn id="20" idx="0"/>
          </p:cNvCxnSpPr>
          <p:nvPr/>
        </p:nvCxnSpPr>
        <p:spPr>
          <a:xfrm rot="16200000" flipH="1">
            <a:off x="3414310" y="2770703"/>
            <a:ext cx="979663" cy="2218"/>
          </a:xfrm>
          <a:prstGeom prst="bentConnector3">
            <a:avLst>
              <a:gd name="adj1" fmla="val 50000"/>
            </a:avLst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20" idx="1"/>
            <a:endCxn id="9" idx="3"/>
          </p:cNvCxnSpPr>
          <p:nvPr/>
        </p:nvCxnSpPr>
        <p:spPr>
          <a:xfrm rot="10800000">
            <a:off x="1828800" y="2123111"/>
            <a:ext cx="1371600" cy="1292423"/>
          </a:xfrm>
          <a:prstGeom prst="bentConnector3">
            <a:avLst>
              <a:gd name="adj1" fmla="val 50000"/>
            </a:avLst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/>
          <p:nvPr/>
        </p:nvCxnSpPr>
        <p:spPr>
          <a:xfrm>
            <a:off x="1828800" y="2059069"/>
            <a:ext cx="1342712" cy="4983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22" idx="3"/>
          </p:cNvCxnSpPr>
          <p:nvPr/>
        </p:nvCxnSpPr>
        <p:spPr>
          <a:xfrm flipV="1">
            <a:off x="6172200" y="2847195"/>
            <a:ext cx="930749" cy="55469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/>
          <p:nvPr/>
        </p:nvCxnSpPr>
        <p:spPr>
          <a:xfrm>
            <a:off x="5965492" y="2031773"/>
            <a:ext cx="1143143" cy="614673"/>
          </a:xfrm>
          <a:prstGeom prst="bentConnector3">
            <a:avLst>
              <a:gd name="adj1" fmla="val 55969"/>
            </a:avLst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18" idx="1"/>
            <a:endCxn id="15" idx="3"/>
          </p:cNvCxnSpPr>
          <p:nvPr/>
        </p:nvCxnSpPr>
        <p:spPr>
          <a:xfrm rot="10800000">
            <a:off x="5965493" y="2109463"/>
            <a:ext cx="1143143" cy="614673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30415" y="4574977"/>
            <a:ext cx="457200" cy="0"/>
          </a:xfrm>
          <a:prstGeom prst="line">
            <a:avLst/>
          </a:prstGeom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063815" y="4419600"/>
            <a:ext cx="3537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Remineralization</a:t>
            </a:r>
            <a:r>
              <a:rPr lang="en-US" sz="1400" dirty="0" smtClean="0"/>
              <a:t> of a fraction, </a:t>
            </a:r>
            <a:r>
              <a:rPr lang="en-US" sz="1400" dirty="0" err="1" smtClean="0"/>
              <a:t>frem</a:t>
            </a:r>
            <a:endParaRPr lang="en-US" sz="1400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530415" y="4815245"/>
            <a:ext cx="45720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063815" y="4659868"/>
            <a:ext cx="3537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Grazing, </a:t>
            </a:r>
            <a:r>
              <a:rPr lang="en-US" sz="1400" dirty="0" err="1" smtClean="0"/>
              <a:t>Rm</a:t>
            </a:r>
            <a:r>
              <a:rPr lang="en-US" sz="1400" dirty="0" smtClean="0"/>
              <a:t>, </a:t>
            </a:r>
            <a:r>
              <a:rPr lang="el-GR" sz="1400" dirty="0" smtClean="0">
                <a:latin typeface="Times New Roman"/>
                <a:cs typeface="Times New Roman"/>
              </a:rPr>
              <a:t>Λ</a:t>
            </a:r>
            <a:r>
              <a:rPr lang="en-US" sz="1400" dirty="0" smtClean="0">
                <a:latin typeface="Times New Roman"/>
                <a:cs typeface="Times New Roman"/>
              </a:rPr>
              <a:t>, </a:t>
            </a:r>
            <a:r>
              <a:rPr lang="en-US" sz="1400" dirty="0" err="1" smtClean="0">
                <a:latin typeface="Times New Roman"/>
                <a:cs typeface="Times New Roman"/>
              </a:rPr>
              <a:t>fsc</a:t>
            </a:r>
            <a:r>
              <a:rPr lang="en-US" sz="1400" dirty="0" smtClean="0">
                <a:latin typeface="Times New Roman"/>
                <a:cs typeface="Times New Roman"/>
              </a:rPr>
              <a:t>, fc</a:t>
            </a:r>
            <a:endParaRPr lang="en-US" sz="1400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530415" y="5043845"/>
            <a:ext cx="4572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063815" y="4888468"/>
            <a:ext cx="3537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Excretion, </a:t>
            </a:r>
            <a:r>
              <a:rPr lang="el-GR" sz="1400" dirty="0" smtClean="0">
                <a:latin typeface="Times New Roman"/>
                <a:cs typeface="Times New Roman"/>
              </a:rPr>
              <a:t>ν</a:t>
            </a:r>
            <a:r>
              <a:rPr lang="en-US" sz="1400" baseline="-25000" dirty="0" smtClean="0">
                <a:latin typeface="Times New Roman"/>
                <a:cs typeface="Times New Roman"/>
              </a:rPr>
              <a:t>N</a:t>
            </a:r>
            <a:r>
              <a:rPr lang="en-US" sz="1400" dirty="0" smtClean="0">
                <a:latin typeface="Times New Roman"/>
                <a:cs typeface="Times New Roman"/>
              </a:rPr>
              <a:t>, </a:t>
            </a:r>
            <a:r>
              <a:rPr lang="en-US" sz="1400" dirty="0" err="1" smtClean="0">
                <a:latin typeface="Times New Roman"/>
                <a:cs typeface="Times New Roman"/>
              </a:rPr>
              <a:t>Rm</a:t>
            </a:r>
            <a:r>
              <a:rPr lang="en-US" sz="1400" dirty="0" smtClean="0">
                <a:latin typeface="Times New Roman"/>
                <a:cs typeface="Times New Roman"/>
              </a:rPr>
              <a:t>, </a:t>
            </a:r>
            <a:r>
              <a:rPr lang="el-GR" sz="1400" dirty="0" smtClean="0">
                <a:latin typeface="Times New Roman"/>
                <a:cs typeface="Times New Roman"/>
              </a:rPr>
              <a:t>Λ</a:t>
            </a:r>
            <a:endParaRPr lang="en-US" sz="1400" dirty="0"/>
          </a:p>
        </p:txBody>
      </p:sp>
      <p:cxnSp>
        <p:nvCxnSpPr>
          <p:cNvPr id="55" name="Straight Connector 54"/>
          <p:cNvCxnSpPr/>
          <p:nvPr/>
        </p:nvCxnSpPr>
        <p:spPr>
          <a:xfrm>
            <a:off x="530415" y="5272445"/>
            <a:ext cx="457200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063815" y="5117068"/>
            <a:ext cx="3537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Mortality, </a:t>
            </a:r>
            <a:r>
              <a:rPr lang="el-GR" sz="1400" dirty="0" smtClean="0">
                <a:latin typeface="Times New Roman"/>
                <a:cs typeface="Times New Roman"/>
              </a:rPr>
              <a:t>σ</a:t>
            </a:r>
            <a:r>
              <a:rPr lang="en-US" sz="1400" baseline="-25000" dirty="0" smtClean="0">
                <a:latin typeface="Times New Roman"/>
                <a:cs typeface="Times New Roman"/>
              </a:rPr>
              <a:t>d</a:t>
            </a:r>
            <a:endParaRPr lang="en-US" sz="1400" baseline="-25000" dirty="0"/>
          </a:p>
        </p:txBody>
      </p:sp>
      <p:cxnSp>
        <p:nvCxnSpPr>
          <p:cNvPr id="57" name="Straight Connector 56"/>
          <p:cNvCxnSpPr/>
          <p:nvPr/>
        </p:nvCxnSpPr>
        <p:spPr>
          <a:xfrm>
            <a:off x="4806286" y="4690646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339686" y="4538246"/>
            <a:ext cx="3537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Growth + Fe uptake , </a:t>
            </a:r>
            <a:r>
              <a:rPr lang="en-US" sz="1400" dirty="0" err="1" smtClean="0"/>
              <a:t>Vm</a:t>
            </a:r>
            <a:r>
              <a:rPr lang="en-US" sz="1400" dirty="0" smtClean="0"/>
              <a:t>, K</a:t>
            </a:r>
            <a:r>
              <a:rPr lang="en-US" sz="1400" baseline="-25000" dirty="0" smtClean="0"/>
              <a:t>N</a:t>
            </a:r>
            <a:r>
              <a:rPr lang="en-US" sz="1400" dirty="0" smtClean="0"/>
              <a:t>, C/N, a, b, </a:t>
            </a:r>
            <a:r>
              <a:rPr lang="en-US" sz="1400" dirty="0" err="1" smtClean="0"/>
              <a:t>t</a:t>
            </a:r>
            <a:r>
              <a:rPr lang="en-US" sz="1400" baseline="-25000" dirty="0" err="1" smtClean="0"/>
              <a:t>Fe</a:t>
            </a:r>
            <a:endParaRPr lang="en-US" sz="1400" baseline="-25000" dirty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530415" y="4346377"/>
            <a:ext cx="457200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063815" y="4191000"/>
            <a:ext cx="3537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Remineralization</a:t>
            </a:r>
            <a:r>
              <a:rPr lang="en-US" sz="1400" dirty="0" smtClean="0"/>
              <a:t>, </a:t>
            </a:r>
            <a:r>
              <a:rPr lang="el-GR" sz="1400" dirty="0" smtClean="0">
                <a:latin typeface="Times New Roman"/>
                <a:cs typeface="Times New Roman"/>
              </a:rPr>
              <a:t>δ</a:t>
            </a:r>
            <a:endParaRPr lang="en-US" sz="1400" dirty="0"/>
          </a:p>
        </p:txBody>
      </p:sp>
      <p:cxnSp>
        <p:nvCxnSpPr>
          <p:cNvPr id="61" name="Straight Connector 60"/>
          <p:cNvCxnSpPr/>
          <p:nvPr/>
        </p:nvCxnSpPr>
        <p:spPr>
          <a:xfrm>
            <a:off x="4800600" y="4422577"/>
            <a:ext cx="4572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5334000" y="4270177"/>
            <a:ext cx="3537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Growth, </a:t>
            </a:r>
            <a:r>
              <a:rPr lang="en-US" sz="1400" dirty="0" err="1" smtClean="0"/>
              <a:t>Vm</a:t>
            </a:r>
            <a:r>
              <a:rPr lang="en-US" sz="1400" dirty="0" smtClean="0"/>
              <a:t>, K</a:t>
            </a:r>
            <a:r>
              <a:rPr lang="en-US" sz="1400" baseline="-25000" dirty="0" smtClean="0"/>
              <a:t>N</a:t>
            </a:r>
            <a:endParaRPr lang="en-US" sz="1400" baseline="-25000" dirty="0"/>
          </a:p>
        </p:txBody>
      </p:sp>
      <p:sp>
        <p:nvSpPr>
          <p:cNvPr id="139" name="TextBox 138"/>
          <p:cNvSpPr txBox="1"/>
          <p:nvPr/>
        </p:nvSpPr>
        <p:spPr>
          <a:xfrm>
            <a:off x="4599296" y="43934"/>
            <a:ext cx="360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Wroblewski</a:t>
            </a:r>
            <a:r>
              <a:rPr lang="en-US" dirty="0" smtClean="0"/>
              <a:t>/Powell type model</a:t>
            </a:r>
            <a:endParaRPr lang="en-US" dirty="0"/>
          </a:p>
        </p:txBody>
      </p:sp>
      <p:cxnSp>
        <p:nvCxnSpPr>
          <p:cNvPr id="86" name="Elbow Connector 85"/>
          <p:cNvCxnSpPr/>
          <p:nvPr/>
        </p:nvCxnSpPr>
        <p:spPr>
          <a:xfrm rot="10800000" flipV="1">
            <a:off x="1905000" y="2214818"/>
            <a:ext cx="1266512" cy="1264754"/>
          </a:xfrm>
          <a:prstGeom prst="bentConnector3">
            <a:avLst>
              <a:gd name="adj1" fmla="val 42457"/>
            </a:avLst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/>
          <p:nvPr/>
        </p:nvCxnSpPr>
        <p:spPr>
          <a:xfrm rot="10800000">
            <a:off x="1905000" y="3466872"/>
            <a:ext cx="1295400" cy="1270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Rectangle 142"/>
          <p:cNvSpPr/>
          <p:nvPr/>
        </p:nvSpPr>
        <p:spPr>
          <a:xfrm>
            <a:off x="779487" y="884409"/>
            <a:ext cx="2621230" cy="369332"/>
          </a:xfrm>
          <a:prstGeom prst="rect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 marL="0" lvl="1"/>
            <a:r>
              <a:rPr lang="en-US" dirty="0" smtClean="0"/>
              <a:t>Diagram of equations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7C7F-51D8-4EAC-8023-AC32BA779AB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460192" y="884409"/>
            <a:ext cx="2348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Fietcher</a:t>
            </a:r>
            <a:r>
              <a:rPr lang="en-US" dirty="0"/>
              <a:t> et al., 2009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698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99296" y="43934"/>
            <a:ext cx="360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Wroblewski</a:t>
            </a:r>
            <a:r>
              <a:rPr lang="en-US" dirty="0" smtClean="0"/>
              <a:t>/Powell type model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79487" y="849868"/>
            <a:ext cx="3244799" cy="369332"/>
          </a:xfrm>
          <a:prstGeom prst="rect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 marL="0" lvl="1"/>
            <a:r>
              <a:rPr lang="en-US" dirty="0" smtClean="0"/>
              <a:t>Parameters for the Ross sea</a:t>
            </a:r>
          </a:p>
        </p:txBody>
      </p: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1683704"/>
                  </p:ext>
                </p:extLst>
              </p:nvPr>
            </p:nvGraphicFramePr>
            <p:xfrm>
              <a:off x="1551296" y="2362200"/>
              <a:ext cx="6096000" cy="2225040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2944504"/>
                    <a:gridCol w="609600"/>
                    <a:gridCol w="1017896"/>
                    <a:gridCol w="1524000"/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Nitrate</a:t>
                          </a:r>
                          <a:endParaRPr lang="en-US" sz="1400" b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effectLst/>
                                    <a:latin typeface="Cambria Math"/>
                                  </a:rPr>
                                  <m:t>𝑁</m:t>
                                </m:r>
                              </m:oMath>
                            </m:oMathPara>
                          </a14:m>
                          <a:endParaRPr lang="en-US" sz="14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17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 smtClean="0">
                              <a:effectLst/>
                            </a:rPr>
                            <a:t>mmolN.m</a:t>
                          </a:r>
                          <a:r>
                            <a:rPr lang="en-US" sz="1400" b="0" baseline="30000" dirty="0" smtClean="0">
                              <a:effectLst/>
                            </a:rPr>
                            <a:t>-3</a:t>
                          </a:r>
                          <a:endParaRPr lang="en-US" sz="1400" b="0" dirty="0" smtClean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b="0" dirty="0" err="1" smtClean="0">
                              <a:effectLst/>
                            </a:rPr>
                            <a:t>Phytoplankton</a:t>
                          </a:r>
                          <a:endParaRPr lang="en-US" sz="14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effectLst/>
                                    <a:latin typeface="Cambria Math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US" sz="14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b="0" dirty="0">
                              <a:effectLst/>
                            </a:rPr>
                            <a:t> </a:t>
                          </a:r>
                          <a:r>
                            <a:rPr lang="fr-FR" sz="1400" b="0" dirty="0" smtClean="0">
                              <a:effectLst/>
                            </a:rPr>
                            <a:t>0.01</a:t>
                          </a:r>
                          <a:endParaRPr lang="en-US" sz="14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 smtClean="0">
                              <a:effectLst/>
                            </a:rPr>
                            <a:t>mmolN.m</a:t>
                          </a:r>
                          <a:r>
                            <a:rPr lang="en-US" sz="1400" b="0" baseline="30000" dirty="0" smtClean="0">
                              <a:effectLst/>
                            </a:rPr>
                            <a:t>-3</a:t>
                          </a:r>
                          <a:endParaRPr lang="en-US" sz="1400" b="0" dirty="0" smtClean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Zooplankton</a:t>
                          </a:r>
                          <a:endParaRPr lang="en-US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effectLst/>
                                    <a:latin typeface="Cambria Math"/>
                                  </a:rPr>
                                  <m:t>Z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r>
                            <a:rPr lang="en-US" sz="1400" dirty="0" smtClean="0">
                              <a:effectLst/>
                            </a:rPr>
                            <a:t>0.01</a:t>
                          </a:r>
                          <a:endParaRPr lang="en-US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>
                              <a:effectLst/>
                            </a:rPr>
                            <a:t>mmolN.m</a:t>
                          </a:r>
                          <a:r>
                            <a:rPr lang="en-US" sz="1400" baseline="30000" dirty="0" smtClean="0">
                              <a:effectLst/>
                            </a:rPr>
                            <a:t>-3</a:t>
                          </a:r>
                          <a:endParaRPr lang="en-US" sz="1400" dirty="0" smtClean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Detritus</a:t>
                          </a:r>
                          <a:endParaRPr lang="en-US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effectLst/>
                                    <a:latin typeface="Cambria Math"/>
                                  </a:rPr>
                                  <m:t>D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r>
                            <a:rPr lang="en-US" sz="1400" dirty="0" smtClean="0">
                              <a:effectLst/>
                            </a:rPr>
                            <a:t>0.01</a:t>
                          </a:r>
                          <a:endParaRPr lang="en-US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mmolN.m</a:t>
                          </a:r>
                          <a:r>
                            <a:rPr lang="en-US" sz="1400" baseline="30000" dirty="0">
                              <a:effectLst/>
                            </a:rPr>
                            <a:t>-3</a:t>
                          </a:r>
                          <a:endParaRPr lang="en-US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Dissolved iron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/>
                            <a:t>dFe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0.00005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1400" dirty="0" smtClean="0">
                              <a:effectLst/>
                            </a:rPr>
                            <a:t>μ</a:t>
                          </a:r>
                          <a:r>
                            <a:rPr lang="en-US" sz="1400" dirty="0" smtClean="0">
                              <a:effectLst/>
                            </a:rPr>
                            <a:t>molFe.m</a:t>
                          </a:r>
                          <a:r>
                            <a:rPr lang="en-US" sz="1400" baseline="30000" dirty="0" smtClean="0">
                              <a:effectLst/>
                            </a:rPr>
                            <a:t>-3</a:t>
                          </a:r>
                          <a:endParaRPr lang="en-US" sz="1400" dirty="0" smtClean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Phytoplankton –associated iron</a:t>
                          </a:r>
                          <a:endParaRPr lang="en-US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/>
                            <a:t>PFe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0.00005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1400" dirty="0" smtClean="0">
                              <a:effectLst/>
                            </a:rPr>
                            <a:t>μ</a:t>
                          </a:r>
                          <a:r>
                            <a:rPr lang="en-US" sz="1400" dirty="0" smtClean="0">
                              <a:effectLst/>
                            </a:rPr>
                            <a:t>molFe.m</a:t>
                          </a:r>
                          <a:r>
                            <a:rPr lang="en-US" sz="1400" baseline="30000" dirty="0" smtClean="0">
                              <a:effectLst/>
                            </a:rPr>
                            <a:t>-3</a:t>
                          </a:r>
                          <a:endParaRPr lang="en-US" sz="1400" dirty="0" smtClean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3531683704"/>
                  </p:ext>
                </p:extLst>
              </p:nvPr>
            </p:nvGraphicFramePr>
            <p:xfrm>
              <a:off x="1551296" y="2362200"/>
              <a:ext cx="6096000" cy="2225040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2944504"/>
                    <a:gridCol w="609600"/>
                    <a:gridCol w="1017896"/>
                    <a:gridCol w="1524000"/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Nitrate</a:t>
                          </a:r>
                          <a:endParaRPr lang="en-US" sz="1400" b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483000" t="-13115" r="-418000" b="-4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17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 smtClean="0">
                              <a:effectLst/>
                            </a:rPr>
                            <a:t>mmolN.m</a:t>
                          </a:r>
                          <a:r>
                            <a:rPr lang="en-US" sz="1400" b="0" baseline="30000" dirty="0" smtClean="0">
                              <a:effectLst/>
                            </a:rPr>
                            <a:t>-3</a:t>
                          </a:r>
                          <a:endParaRPr lang="en-US" sz="1400" b="0" dirty="0" smtClean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b="0" dirty="0" err="1" smtClean="0">
                              <a:effectLst/>
                            </a:rPr>
                            <a:t>Phytoplankton</a:t>
                          </a:r>
                          <a:endParaRPr lang="en-US" sz="14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483000" t="-113115" r="-418000" b="-3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b="0" dirty="0">
                              <a:effectLst/>
                            </a:rPr>
                            <a:t> </a:t>
                          </a:r>
                          <a:r>
                            <a:rPr lang="fr-FR" sz="1400" b="0" dirty="0" smtClean="0">
                              <a:effectLst/>
                            </a:rPr>
                            <a:t>0.01</a:t>
                          </a:r>
                          <a:endParaRPr lang="en-US" sz="14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 smtClean="0">
                              <a:effectLst/>
                            </a:rPr>
                            <a:t>mmolN.m</a:t>
                          </a:r>
                          <a:r>
                            <a:rPr lang="en-US" sz="1400" b="0" baseline="30000" dirty="0" smtClean="0">
                              <a:effectLst/>
                            </a:rPr>
                            <a:t>-3</a:t>
                          </a:r>
                          <a:endParaRPr lang="en-US" sz="1400" b="0" dirty="0" smtClean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Zooplankton</a:t>
                          </a:r>
                          <a:endParaRPr lang="en-US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483000" t="-213115" r="-418000" b="-2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r>
                            <a:rPr lang="en-US" sz="1400" dirty="0" smtClean="0">
                              <a:effectLst/>
                            </a:rPr>
                            <a:t>0.01</a:t>
                          </a:r>
                          <a:endParaRPr lang="en-US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>
                              <a:effectLst/>
                            </a:rPr>
                            <a:t>mmolN.m</a:t>
                          </a:r>
                          <a:r>
                            <a:rPr lang="en-US" sz="1400" baseline="30000" dirty="0" smtClean="0">
                              <a:effectLst/>
                            </a:rPr>
                            <a:t>-3</a:t>
                          </a:r>
                          <a:endParaRPr lang="en-US" sz="1400" dirty="0" smtClean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Detritus</a:t>
                          </a:r>
                          <a:endParaRPr lang="en-US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483000" t="-318333" r="-418000" b="-2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r>
                            <a:rPr lang="en-US" sz="1400" dirty="0" smtClean="0">
                              <a:effectLst/>
                            </a:rPr>
                            <a:t>0.01</a:t>
                          </a:r>
                          <a:endParaRPr lang="en-US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mmolN.m</a:t>
                          </a:r>
                          <a:r>
                            <a:rPr lang="en-US" sz="1400" baseline="30000" dirty="0">
                              <a:effectLst/>
                            </a:rPr>
                            <a:t>-3</a:t>
                          </a:r>
                          <a:endParaRPr lang="en-US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Dissolved iron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/>
                            <a:t>dFe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0.00005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1400" dirty="0" smtClean="0">
                              <a:effectLst/>
                            </a:rPr>
                            <a:t>μ</a:t>
                          </a:r>
                          <a:r>
                            <a:rPr lang="en-US" sz="1400" dirty="0" smtClean="0">
                              <a:effectLst/>
                            </a:rPr>
                            <a:t>molFe.m</a:t>
                          </a:r>
                          <a:r>
                            <a:rPr lang="en-US" sz="1400" baseline="30000" dirty="0" smtClean="0">
                              <a:effectLst/>
                            </a:rPr>
                            <a:t>-3</a:t>
                          </a:r>
                          <a:endParaRPr lang="en-US" sz="1400" dirty="0" smtClean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Phytoplankton –associated iron</a:t>
                          </a:r>
                          <a:endParaRPr lang="en-US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/>
                            <a:t>PFe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0.00005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1400" dirty="0" smtClean="0">
                              <a:effectLst/>
                            </a:rPr>
                            <a:t>μ</a:t>
                          </a:r>
                          <a:r>
                            <a:rPr lang="en-US" sz="1400" dirty="0" smtClean="0">
                              <a:effectLst/>
                            </a:rPr>
                            <a:t>molFe.m</a:t>
                          </a:r>
                          <a:r>
                            <a:rPr lang="en-US" sz="1400" baseline="30000" dirty="0" smtClean="0">
                              <a:effectLst/>
                            </a:rPr>
                            <a:t>-3</a:t>
                          </a:r>
                          <a:endParaRPr lang="en-US" sz="1400" dirty="0" smtClean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TextBox 5"/>
          <p:cNvSpPr txBox="1"/>
          <p:nvPr/>
        </p:nvSpPr>
        <p:spPr>
          <a:xfrm>
            <a:off x="1447800" y="1905000"/>
            <a:ext cx="1970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 conditions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7C7F-51D8-4EAC-8023-AC32BA779AB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0824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9487" y="849868"/>
            <a:ext cx="3244799" cy="369332"/>
          </a:xfrm>
          <a:prstGeom prst="rect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 marL="0" lvl="1"/>
            <a:r>
              <a:rPr lang="en-US" dirty="0" smtClean="0"/>
              <a:t>Parameters for the Ross sea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99296" y="43934"/>
            <a:ext cx="360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Wroblewski</a:t>
            </a:r>
            <a:r>
              <a:rPr lang="en-US" dirty="0" smtClean="0"/>
              <a:t>/Powell type model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4043" t="5913" r="4668" b="4341"/>
          <a:stretch/>
        </p:blipFill>
        <p:spPr>
          <a:xfrm>
            <a:off x="779487" y="1447800"/>
            <a:ext cx="5956110" cy="477683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7C7F-51D8-4EAC-8023-AC32BA779AB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1149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62000" y="3733800"/>
            <a:ext cx="3733800" cy="28003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267200" y="3731334"/>
            <a:ext cx="3733800" cy="28003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99296" y="43934"/>
            <a:ext cx="360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Wroblewski</a:t>
            </a:r>
            <a:r>
              <a:rPr lang="en-US" dirty="0" smtClean="0"/>
              <a:t>/Powell type model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5597" r="6895"/>
          <a:stretch/>
        </p:blipFill>
        <p:spPr>
          <a:xfrm>
            <a:off x="1594498" y="1219200"/>
            <a:ext cx="5492102" cy="23798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79487" y="849868"/>
            <a:ext cx="3244799" cy="369332"/>
          </a:xfrm>
          <a:prstGeom prst="rect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 marL="0" lvl="1"/>
            <a:r>
              <a:rPr lang="en-US" dirty="0" smtClean="0"/>
              <a:t>Parameters for the Ross sea</a:t>
            </a:r>
          </a:p>
        </p:txBody>
      </p:sp>
      <p:sp>
        <p:nvSpPr>
          <p:cNvPr id="15" name="Freeform 14"/>
          <p:cNvSpPr/>
          <p:nvPr/>
        </p:nvSpPr>
        <p:spPr>
          <a:xfrm>
            <a:off x="4765638" y="4093284"/>
            <a:ext cx="2861534" cy="2133600"/>
          </a:xfrm>
          <a:custGeom>
            <a:avLst/>
            <a:gdLst>
              <a:gd name="connsiteX0" fmla="*/ 0 w 2861534"/>
              <a:gd name="connsiteY0" fmla="*/ 2265289 h 2286805"/>
              <a:gd name="connsiteX1" fmla="*/ 398033 w 2861534"/>
              <a:gd name="connsiteY1" fmla="*/ 2082409 h 2286805"/>
              <a:gd name="connsiteX2" fmla="*/ 559397 w 2861534"/>
              <a:gd name="connsiteY2" fmla="*/ 1878014 h 2286805"/>
              <a:gd name="connsiteX3" fmla="*/ 677731 w 2861534"/>
              <a:gd name="connsiteY3" fmla="*/ 1254071 h 2286805"/>
              <a:gd name="connsiteX4" fmla="*/ 753035 w 2861534"/>
              <a:gd name="connsiteY4" fmla="*/ 38456 h 2286805"/>
              <a:gd name="connsiteX5" fmla="*/ 763793 w 2861534"/>
              <a:gd name="connsiteY5" fmla="*/ 328913 h 2286805"/>
              <a:gd name="connsiteX6" fmla="*/ 946673 w 2861534"/>
              <a:gd name="connsiteY6" fmla="*/ 587096 h 2286805"/>
              <a:gd name="connsiteX7" fmla="*/ 1323190 w 2861534"/>
              <a:gd name="connsiteY7" fmla="*/ 1135736 h 2286805"/>
              <a:gd name="connsiteX8" fmla="*/ 1667435 w 2861534"/>
              <a:gd name="connsiteY8" fmla="*/ 1695134 h 2286805"/>
              <a:gd name="connsiteX9" fmla="*/ 2000922 w 2861534"/>
              <a:gd name="connsiteY9" fmla="*/ 2103925 h 2286805"/>
              <a:gd name="connsiteX10" fmla="*/ 2205317 w 2861534"/>
              <a:gd name="connsiteY10" fmla="*/ 2233016 h 2286805"/>
              <a:gd name="connsiteX11" fmla="*/ 2861534 w 2861534"/>
              <a:gd name="connsiteY11" fmla="*/ 2286805 h 2286805"/>
              <a:gd name="connsiteX0" fmla="*/ 0 w 2861534"/>
              <a:gd name="connsiteY0" fmla="*/ 2263802 h 2285318"/>
              <a:gd name="connsiteX1" fmla="*/ 398033 w 2861534"/>
              <a:gd name="connsiteY1" fmla="*/ 2080922 h 2285318"/>
              <a:gd name="connsiteX2" fmla="*/ 559397 w 2861534"/>
              <a:gd name="connsiteY2" fmla="*/ 1876527 h 2285318"/>
              <a:gd name="connsiteX3" fmla="*/ 677731 w 2861534"/>
              <a:gd name="connsiteY3" fmla="*/ 1252584 h 2285318"/>
              <a:gd name="connsiteX4" fmla="*/ 753035 w 2861534"/>
              <a:gd name="connsiteY4" fmla="*/ 36969 h 2285318"/>
              <a:gd name="connsiteX5" fmla="*/ 828339 w 2861534"/>
              <a:gd name="connsiteY5" fmla="*/ 338183 h 2285318"/>
              <a:gd name="connsiteX6" fmla="*/ 946673 w 2861534"/>
              <a:gd name="connsiteY6" fmla="*/ 585609 h 2285318"/>
              <a:gd name="connsiteX7" fmla="*/ 1323190 w 2861534"/>
              <a:gd name="connsiteY7" fmla="*/ 1134249 h 2285318"/>
              <a:gd name="connsiteX8" fmla="*/ 1667435 w 2861534"/>
              <a:gd name="connsiteY8" fmla="*/ 1693647 h 2285318"/>
              <a:gd name="connsiteX9" fmla="*/ 2000922 w 2861534"/>
              <a:gd name="connsiteY9" fmla="*/ 2102438 h 2285318"/>
              <a:gd name="connsiteX10" fmla="*/ 2205317 w 2861534"/>
              <a:gd name="connsiteY10" fmla="*/ 2231529 h 2285318"/>
              <a:gd name="connsiteX11" fmla="*/ 2861534 w 2861534"/>
              <a:gd name="connsiteY11" fmla="*/ 2285318 h 2285318"/>
              <a:gd name="connsiteX0" fmla="*/ 0 w 2861534"/>
              <a:gd name="connsiteY0" fmla="*/ 2264592 h 2286108"/>
              <a:gd name="connsiteX1" fmla="*/ 398033 w 2861534"/>
              <a:gd name="connsiteY1" fmla="*/ 2081712 h 2286108"/>
              <a:gd name="connsiteX2" fmla="*/ 559397 w 2861534"/>
              <a:gd name="connsiteY2" fmla="*/ 1877317 h 2286108"/>
              <a:gd name="connsiteX3" fmla="*/ 677731 w 2861534"/>
              <a:gd name="connsiteY3" fmla="*/ 1253374 h 2286108"/>
              <a:gd name="connsiteX4" fmla="*/ 753035 w 2861534"/>
              <a:gd name="connsiteY4" fmla="*/ 37759 h 2286108"/>
              <a:gd name="connsiteX5" fmla="*/ 828339 w 2861534"/>
              <a:gd name="connsiteY5" fmla="*/ 338973 h 2286108"/>
              <a:gd name="connsiteX6" fmla="*/ 1043491 w 2861534"/>
              <a:gd name="connsiteY6" fmla="*/ 650945 h 2286108"/>
              <a:gd name="connsiteX7" fmla="*/ 1323190 w 2861534"/>
              <a:gd name="connsiteY7" fmla="*/ 1135039 h 2286108"/>
              <a:gd name="connsiteX8" fmla="*/ 1667435 w 2861534"/>
              <a:gd name="connsiteY8" fmla="*/ 1694437 h 2286108"/>
              <a:gd name="connsiteX9" fmla="*/ 2000922 w 2861534"/>
              <a:gd name="connsiteY9" fmla="*/ 2103228 h 2286108"/>
              <a:gd name="connsiteX10" fmla="*/ 2205317 w 2861534"/>
              <a:gd name="connsiteY10" fmla="*/ 2232319 h 2286108"/>
              <a:gd name="connsiteX11" fmla="*/ 2861534 w 2861534"/>
              <a:gd name="connsiteY11" fmla="*/ 2286108 h 2286108"/>
              <a:gd name="connsiteX0" fmla="*/ 0 w 2861534"/>
              <a:gd name="connsiteY0" fmla="*/ 2261705 h 2283221"/>
              <a:gd name="connsiteX1" fmla="*/ 398033 w 2861534"/>
              <a:gd name="connsiteY1" fmla="*/ 2078825 h 2283221"/>
              <a:gd name="connsiteX2" fmla="*/ 559397 w 2861534"/>
              <a:gd name="connsiteY2" fmla="*/ 1874430 h 2283221"/>
              <a:gd name="connsiteX3" fmla="*/ 677731 w 2861534"/>
              <a:gd name="connsiteY3" fmla="*/ 1250487 h 2283221"/>
              <a:gd name="connsiteX4" fmla="*/ 753035 w 2861534"/>
              <a:gd name="connsiteY4" fmla="*/ 34872 h 2283221"/>
              <a:gd name="connsiteX5" fmla="*/ 871369 w 2861534"/>
              <a:gd name="connsiteY5" fmla="*/ 357601 h 2283221"/>
              <a:gd name="connsiteX6" fmla="*/ 1043491 w 2861534"/>
              <a:gd name="connsiteY6" fmla="*/ 648058 h 2283221"/>
              <a:gd name="connsiteX7" fmla="*/ 1323190 w 2861534"/>
              <a:gd name="connsiteY7" fmla="*/ 1132152 h 2283221"/>
              <a:gd name="connsiteX8" fmla="*/ 1667435 w 2861534"/>
              <a:gd name="connsiteY8" fmla="*/ 1691550 h 2283221"/>
              <a:gd name="connsiteX9" fmla="*/ 2000922 w 2861534"/>
              <a:gd name="connsiteY9" fmla="*/ 2100341 h 2283221"/>
              <a:gd name="connsiteX10" fmla="*/ 2205317 w 2861534"/>
              <a:gd name="connsiteY10" fmla="*/ 2229432 h 2283221"/>
              <a:gd name="connsiteX11" fmla="*/ 2861534 w 2861534"/>
              <a:gd name="connsiteY11" fmla="*/ 2283221 h 2283221"/>
              <a:gd name="connsiteX0" fmla="*/ 0 w 2861534"/>
              <a:gd name="connsiteY0" fmla="*/ 2259029 h 2280545"/>
              <a:gd name="connsiteX1" fmla="*/ 398033 w 2861534"/>
              <a:gd name="connsiteY1" fmla="*/ 2076149 h 2280545"/>
              <a:gd name="connsiteX2" fmla="*/ 559397 w 2861534"/>
              <a:gd name="connsiteY2" fmla="*/ 1871754 h 2280545"/>
              <a:gd name="connsiteX3" fmla="*/ 677731 w 2861534"/>
              <a:gd name="connsiteY3" fmla="*/ 1247811 h 2280545"/>
              <a:gd name="connsiteX4" fmla="*/ 753035 w 2861534"/>
              <a:gd name="connsiteY4" fmla="*/ 32196 h 2280545"/>
              <a:gd name="connsiteX5" fmla="*/ 892884 w 2861534"/>
              <a:gd name="connsiteY5" fmla="*/ 376441 h 2280545"/>
              <a:gd name="connsiteX6" fmla="*/ 1043491 w 2861534"/>
              <a:gd name="connsiteY6" fmla="*/ 645382 h 2280545"/>
              <a:gd name="connsiteX7" fmla="*/ 1323190 w 2861534"/>
              <a:gd name="connsiteY7" fmla="*/ 1129476 h 2280545"/>
              <a:gd name="connsiteX8" fmla="*/ 1667435 w 2861534"/>
              <a:gd name="connsiteY8" fmla="*/ 1688874 h 2280545"/>
              <a:gd name="connsiteX9" fmla="*/ 2000922 w 2861534"/>
              <a:gd name="connsiteY9" fmla="*/ 2097665 h 2280545"/>
              <a:gd name="connsiteX10" fmla="*/ 2205317 w 2861534"/>
              <a:gd name="connsiteY10" fmla="*/ 2226756 h 2280545"/>
              <a:gd name="connsiteX11" fmla="*/ 2861534 w 2861534"/>
              <a:gd name="connsiteY11" fmla="*/ 2280545 h 2280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61534" h="2280545">
                <a:moveTo>
                  <a:pt x="0" y="2259029"/>
                </a:moveTo>
                <a:cubicBezTo>
                  <a:pt x="152400" y="2199862"/>
                  <a:pt x="304800" y="2140695"/>
                  <a:pt x="398033" y="2076149"/>
                </a:cubicBezTo>
                <a:cubicBezTo>
                  <a:pt x="491266" y="2011603"/>
                  <a:pt x="512781" y="2009810"/>
                  <a:pt x="559397" y="1871754"/>
                </a:cubicBezTo>
                <a:cubicBezTo>
                  <a:pt x="606013" y="1733698"/>
                  <a:pt x="645458" y="1554404"/>
                  <a:pt x="677731" y="1247811"/>
                </a:cubicBezTo>
                <a:cubicBezTo>
                  <a:pt x="710004" y="941218"/>
                  <a:pt x="717176" y="177424"/>
                  <a:pt x="753035" y="32196"/>
                </a:cubicBezTo>
                <a:cubicBezTo>
                  <a:pt x="788894" y="-113032"/>
                  <a:pt x="844475" y="274243"/>
                  <a:pt x="892884" y="376441"/>
                </a:cubicBezTo>
                <a:cubicBezTo>
                  <a:pt x="941293" y="478639"/>
                  <a:pt x="971773" y="519876"/>
                  <a:pt x="1043491" y="645382"/>
                </a:cubicBezTo>
                <a:cubicBezTo>
                  <a:pt x="1115209" y="770888"/>
                  <a:pt x="1219199" y="955561"/>
                  <a:pt x="1323190" y="1129476"/>
                </a:cubicBezTo>
                <a:cubicBezTo>
                  <a:pt x="1427181" y="1303391"/>
                  <a:pt x="1554480" y="1527509"/>
                  <a:pt x="1667435" y="1688874"/>
                </a:cubicBezTo>
                <a:cubicBezTo>
                  <a:pt x="1780390" y="1850239"/>
                  <a:pt x="1911275" y="2008018"/>
                  <a:pt x="2000922" y="2097665"/>
                </a:cubicBezTo>
                <a:cubicBezTo>
                  <a:pt x="2090569" y="2187312"/>
                  <a:pt x="2061882" y="2196276"/>
                  <a:pt x="2205317" y="2226756"/>
                </a:cubicBezTo>
                <a:cubicBezTo>
                  <a:pt x="2348752" y="2257236"/>
                  <a:pt x="2605143" y="2268890"/>
                  <a:pt x="2861534" y="2280545"/>
                </a:cubicBezTo>
              </a:path>
            </a:pathLst>
          </a:cu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7C7F-51D8-4EAC-8023-AC32BA779AB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0049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9487" y="849868"/>
            <a:ext cx="3244799" cy="369332"/>
          </a:xfrm>
          <a:prstGeom prst="rect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 marL="0" lvl="1"/>
            <a:r>
              <a:rPr lang="en-US" dirty="0" smtClean="0"/>
              <a:t>Parameters for the Ross sea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99296" y="43934"/>
            <a:ext cx="360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Wroblewski</a:t>
            </a:r>
            <a:r>
              <a:rPr lang="en-US" dirty="0" smtClean="0"/>
              <a:t>/Powell type model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4043" t="5913" r="4668" b="4341"/>
          <a:stretch/>
        </p:blipFill>
        <p:spPr>
          <a:xfrm>
            <a:off x="533400" y="1438507"/>
            <a:ext cx="4065896" cy="47768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4496" t="6356" r="6773" b="3731"/>
          <a:stretch/>
        </p:blipFill>
        <p:spPr>
          <a:xfrm>
            <a:off x="4495800" y="1524000"/>
            <a:ext cx="4191000" cy="4691338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7C7F-51D8-4EAC-8023-AC32BA779AB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61343" y="1233392"/>
            <a:ext cx="2610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set of parameters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28287" y="1169645"/>
            <a:ext cx="3079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Second set of parameters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8240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9487" y="849868"/>
            <a:ext cx="3244799" cy="369332"/>
          </a:xfrm>
          <a:prstGeom prst="rect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 marL="0" lvl="1"/>
            <a:r>
              <a:rPr lang="en-US" dirty="0" smtClean="0"/>
              <a:t>Parameters for the Ross sea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99296" y="43934"/>
            <a:ext cx="360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Wroblewski</a:t>
            </a:r>
            <a:r>
              <a:rPr lang="en-US" dirty="0" smtClean="0"/>
              <a:t>/Powell type model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62000" y="1221666"/>
            <a:ext cx="3733800" cy="2800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267200" y="1219200"/>
            <a:ext cx="3733800" cy="2800350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4765638" y="1581150"/>
            <a:ext cx="2861534" cy="2133600"/>
          </a:xfrm>
          <a:custGeom>
            <a:avLst/>
            <a:gdLst>
              <a:gd name="connsiteX0" fmla="*/ 0 w 2861534"/>
              <a:gd name="connsiteY0" fmla="*/ 2265289 h 2286805"/>
              <a:gd name="connsiteX1" fmla="*/ 398033 w 2861534"/>
              <a:gd name="connsiteY1" fmla="*/ 2082409 h 2286805"/>
              <a:gd name="connsiteX2" fmla="*/ 559397 w 2861534"/>
              <a:gd name="connsiteY2" fmla="*/ 1878014 h 2286805"/>
              <a:gd name="connsiteX3" fmla="*/ 677731 w 2861534"/>
              <a:gd name="connsiteY3" fmla="*/ 1254071 h 2286805"/>
              <a:gd name="connsiteX4" fmla="*/ 753035 w 2861534"/>
              <a:gd name="connsiteY4" fmla="*/ 38456 h 2286805"/>
              <a:gd name="connsiteX5" fmla="*/ 763793 w 2861534"/>
              <a:gd name="connsiteY5" fmla="*/ 328913 h 2286805"/>
              <a:gd name="connsiteX6" fmla="*/ 946673 w 2861534"/>
              <a:gd name="connsiteY6" fmla="*/ 587096 h 2286805"/>
              <a:gd name="connsiteX7" fmla="*/ 1323190 w 2861534"/>
              <a:gd name="connsiteY7" fmla="*/ 1135736 h 2286805"/>
              <a:gd name="connsiteX8" fmla="*/ 1667435 w 2861534"/>
              <a:gd name="connsiteY8" fmla="*/ 1695134 h 2286805"/>
              <a:gd name="connsiteX9" fmla="*/ 2000922 w 2861534"/>
              <a:gd name="connsiteY9" fmla="*/ 2103925 h 2286805"/>
              <a:gd name="connsiteX10" fmla="*/ 2205317 w 2861534"/>
              <a:gd name="connsiteY10" fmla="*/ 2233016 h 2286805"/>
              <a:gd name="connsiteX11" fmla="*/ 2861534 w 2861534"/>
              <a:gd name="connsiteY11" fmla="*/ 2286805 h 2286805"/>
              <a:gd name="connsiteX0" fmla="*/ 0 w 2861534"/>
              <a:gd name="connsiteY0" fmla="*/ 2263802 h 2285318"/>
              <a:gd name="connsiteX1" fmla="*/ 398033 w 2861534"/>
              <a:gd name="connsiteY1" fmla="*/ 2080922 h 2285318"/>
              <a:gd name="connsiteX2" fmla="*/ 559397 w 2861534"/>
              <a:gd name="connsiteY2" fmla="*/ 1876527 h 2285318"/>
              <a:gd name="connsiteX3" fmla="*/ 677731 w 2861534"/>
              <a:gd name="connsiteY3" fmla="*/ 1252584 h 2285318"/>
              <a:gd name="connsiteX4" fmla="*/ 753035 w 2861534"/>
              <a:gd name="connsiteY4" fmla="*/ 36969 h 2285318"/>
              <a:gd name="connsiteX5" fmla="*/ 828339 w 2861534"/>
              <a:gd name="connsiteY5" fmla="*/ 338183 h 2285318"/>
              <a:gd name="connsiteX6" fmla="*/ 946673 w 2861534"/>
              <a:gd name="connsiteY6" fmla="*/ 585609 h 2285318"/>
              <a:gd name="connsiteX7" fmla="*/ 1323190 w 2861534"/>
              <a:gd name="connsiteY7" fmla="*/ 1134249 h 2285318"/>
              <a:gd name="connsiteX8" fmla="*/ 1667435 w 2861534"/>
              <a:gd name="connsiteY8" fmla="*/ 1693647 h 2285318"/>
              <a:gd name="connsiteX9" fmla="*/ 2000922 w 2861534"/>
              <a:gd name="connsiteY9" fmla="*/ 2102438 h 2285318"/>
              <a:gd name="connsiteX10" fmla="*/ 2205317 w 2861534"/>
              <a:gd name="connsiteY10" fmla="*/ 2231529 h 2285318"/>
              <a:gd name="connsiteX11" fmla="*/ 2861534 w 2861534"/>
              <a:gd name="connsiteY11" fmla="*/ 2285318 h 2285318"/>
              <a:gd name="connsiteX0" fmla="*/ 0 w 2861534"/>
              <a:gd name="connsiteY0" fmla="*/ 2264592 h 2286108"/>
              <a:gd name="connsiteX1" fmla="*/ 398033 w 2861534"/>
              <a:gd name="connsiteY1" fmla="*/ 2081712 h 2286108"/>
              <a:gd name="connsiteX2" fmla="*/ 559397 w 2861534"/>
              <a:gd name="connsiteY2" fmla="*/ 1877317 h 2286108"/>
              <a:gd name="connsiteX3" fmla="*/ 677731 w 2861534"/>
              <a:gd name="connsiteY3" fmla="*/ 1253374 h 2286108"/>
              <a:gd name="connsiteX4" fmla="*/ 753035 w 2861534"/>
              <a:gd name="connsiteY4" fmla="*/ 37759 h 2286108"/>
              <a:gd name="connsiteX5" fmla="*/ 828339 w 2861534"/>
              <a:gd name="connsiteY5" fmla="*/ 338973 h 2286108"/>
              <a:gd name="connsiteX6" fmla="*/ 1043491 w 2861534"/>
              <a:gd name="connsiteY6" fmla="*/ 650945 h 2286108"/>
              <a:gd name="connsiteX7" fmla="*/ 1323190 w 2861534"/>
              <a:gd name="connsiteY7" fmla="*/ 1135039 h 2286108"/>
              <a:gd name="connsiteX8" fmla="*/ 1667435 w 2861534"/>
              <a:gd name="connsiteY8" fmla="*/ 1694437 h 2286108"/>
              <a:gd name="connsiteX9" fmla="*/ 2000922 w 2861534"/>
              <a:gd name="connsiteY9" fmla="*/ 2103228 h 2286108"/>
              <a:gd name="connsiteX10" fmla="*/ 2205317 w 2861534"/>
              <a:gd name="connsiteY10" fmla="*/ 2232319 h 2286108"/>
              <a:gd name="connsiteX11" fmla="*/ 2861534 w 2861534"/>
              <a:gd name="connsiteY11" fmla="*/ 2286108 h 2286108"/>
              <a:gd name="connsiteX0" fmla="*/ 0 w 2861534"/>
              <a:gd name="connsiteY0" fmla="*/ 2261705 h 2283221"/>
              <a:gd name="connsiteX1" fmla="*/ 398033 w 2861534"/>
              <a:gd name="connsiteY1" fmla="*/ 2078825 h 2283221"/>
              <a:gd name="connsiteX2" fmla="*/ 559397 w 2861534"/>
              <a:gd name="connsiteY2" fmla="*/ 1874430 h 2283221"/>
              <a:gd name="connsiteX3" fmla="*/ 677731 w 2861534"/>
              <a:gd name="connsiteY3" fmla="*/ 1250487 h 2283221"/>
              <a:gd name="connsiteX4" fmla="*/ 753035 w 2861534"/>
              <a:gd name="connsiteY4" fmla="*/ 34872 h 2283221"/>
              <a:gd name="connsiteX5" fmla="*/ 871369 w 2861534"/>
              <a:gd name="connsiteY5" fmla="*/ 357601 h 2283221"/>
              <a:gd name="connsiteX6" fmla="*/ 1043491 w 2861534"/>
              <a:gd name="connsiteY6" fmla="*/ 648058 h 2283221"/>
              <a:gd name="connsiteX7" fmla="*/ 1323190 w 2861534"/>
              <a:gd name="connsiteY7" fmla="*/ 1132152 h 2283221"/>
              <a:gd name="connsiteX8" fmla="*/ 1667435 w 2861534"/>
              <a:gd name="connsiteY8" fmla="*/ 1691550 h 2283221"/>
              <a:gd name="connsiteX9" fmla="*/ 2000922 w 2861534"/>
              <a:gd name="connsiteY9" fmla="*/ 2100341 h 2283221"/>
              <a:gd name="connsiteX10" fmla="*/ 2205317 w 2861534"/>
              <a:gd name="connsiteY10" fmla="*/ 2229432 h 2283221"/>
              <a:gd name="connsiteX11" fmla="*/ 2861534 w 2861534"/>
              <a:gd name="connsiteY11" fmla="*/ 2283221 h 2283221"/>
              <a:gd name="connsiteX0" fmla="*/ 0 w 2861534"/>
              <a:gd name="connsiteY0" fmla="*/ 2259029 h 2280545"/>
              <a:gd name="connsiteX1" fmla="*/ 398033 w 2861534"/>
              <a:gd name="connsiteY1" fmla="*/ 2076149 h 2280545"/>
              <a:gd name="connsiteX2" fmla="*/ 559397 w 2861534"/>
              <a:gd name="connsiteY2" fmla="*/ 1871754 h 2280545"/>
              <a:gd name="connsiteX3" fmla="*/ 677731 w 2861534"/>
              <a:gd name="connsiteY3" fmla="*/ 1247811 h 2280545"/>
              <a:gd name="connsiteX4" fmla="*/ 753035 w 2861534"/>
              <a:gd name="connsiteY4" fmla="*/ 32196 h 2280545"/>
              <a:gd name="connsiteX5" fmla="*/ 892884 w 2861534"/>
              <a:gd name="connsiteY5" fmla="*/ 376441 h 2280545"/>
              <a:gd name="connsiteX6" fmla="*/ 1043491 w 2861534"/>
              <a:gd name="connsiteY6" fmla="*/ 645382 h 2280545"/>
              <a:gd name="connsiteX7" fmla="*/ 1323190 w 2861534"/>
              <a:gd name="connsiteY7" fmla="*/ 1129476 h 2280545"/>
              <a:gd name="connsiteX8" fmla="*/ 1667435 w 2861534"/>
              <a:gd name="connsiteY8" fmla="*/ 1688874 h 2280545"/>
              <a:gd name="connsiteX9" fmla="*/ 2000922 w 2861534"/>
              <a:gd name="connsiteY9" fmla="*/ 2097665 h 2280545"/>
              <a:gd name="connsiteX10" fmla="*/ 2205317 w 2861534"/>
              <a:gd name="connsiteY10" fmla="*/ 2226756 h 2280545"/>
              <a:gd name="connsiteX11" fmla="*/ 2861534 w 2861534"/>
              <a:gd name="connsiteY11" fmla="*/ 2280545 h 2280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61534" h="2280545">
                <a:moveTo>
                  <a:pt x="0" y="2259029"/>
                </a:moveTo>
                <a:cubicBezTo>
                  <a:pt x="152400" y="2199862"/>
                  <a:pt x="304800" y="2140695"/>
                  <a:pt x="398033" y="2076149"/>
                </a:cubicBezTo>
                <a:cubicBezTo>
                  <a:pt x="491266" y="2011603"/>
                  <a:pt x="512781" y="2009810"/>
                  <a:pt x="559397" y="1871754"/>
                </a:cubicBezTo>
                <a:cubicBezTo>
                  <a:pt x="606013" y="1733698"/>
                  <a:pt x="645458" y="1554404"/>
                  <a:pt x="677731" y="1247811"/>
                </a:cubicBezTo>
                <a:cubicBezTo>
                  <a:pt x="710004" y="941218"/>
                  <a:pt x="717176" y="177424"/>
                  <a:pt x="753035" y="32196"/>
                </a:cubicBezTo>
                <a:cubicBezTo>
                  <a:pt x="788894" y="-113032"/>
                  <a:pt x="844475" y="274243"/>
                  <a:pt x="892884" y="376441"/>
                </a:cubicBezTo>
                <a:cubicBezTo>
                  <a:pt x="941293" y="478639"/>
                  <a:pt x="971773" y="519876"/>
                  <a:pt x="1043491" y="645382"/>
                </a:cubicBezTo>
                <a:cubicBezTo>
                  <a:pt x="1115209" y="770888"/>
                  <a:pt x="1219199" y="955561"/>
                  <a:pt x="1323190" y="1129476"/>
                </a:cubicBezTo>
                <a:cubicBezTo>
                  <a:pt x="1427181" y="1303391"/>
                  <a:pt x="1554480" y="1527509"/>
                  <a:pt x="1667435" y="1688874"/>
                </a:cubicBezTo>
                <a:cubicBezTo>
                  <a:pt x="1780390" y="1850239"/>
                  <a:pt x="1911275" y="2008018"/>
                  <a:pt x="2000922" y="2097665"/>
                </a:cubicBezTo>
                <a:cubicBezTo>
                  <a:pt x="2090569" y="2187312"/>
                  <a:pt x="2061882" y="2196276"/>
                  <a:pt x="2205317" y="2226756"/>
                </a:cubicBezTo>
                <a:cubicBezTo>
                  <a:pt x="2348752" y="2257236"/>
                  <a:pt x="2605143" y="2268890"/>
                  <a:pt x="2861534" y="2280545"/>
                </a:cubicBezTo>
              </a:path>
            </a:pathLst>
          </a:cu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61999" y="3879028"/>
            <a:ext cx="3768761" cy="28265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267200" y="3905250"/>
            <a:ext cx="3733800" cy="2800350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>
          <a:xfrm>
            <a:off x="4783873" y="4283943"/>
            <a:ext cx="2881444" cy="2085604"/>
          </a:xfrm>
          <a:custGeom>
            <a:avLst/>
            <a:gdLst>
              <a:gd name="connsiteX0" fmla="*/ 0 w 2891681"/>
              <a:gd name="connsiteY0" fmla="*/ 2070715 h 2129973"/>
              <a:gd name="connsiteX1" fmla="*/ 133815 w 2891681"/>
              <a:gd name="connsiteY1" fmla="*/ 2037261 h 2129973"/>
              <a:gd name="connsiteX2" fmla="*/ 323386 w 2891681"/>
              <a:gd name="connsiteY2" fmla="*/ 1970354 h 2129973"/>
              <a:gd name="connsiteX3" fmla="*/ 512956 w 2891681"/>
              <a:gd name="connsiteY3" fmla="*/ 1858842 h 2129973"/>
              <a:gd name="connsiteX4" fmla="*/ 602166 w 2891681"/>
              <a:gd name="connsiteY4" fmla="*/ 1903447 h 2129973"/>
              <a:gd name="connsiteX5" fmla="*/ 657922 w 2891681"/>
              <a:gd name="connsiteY5" fmla="*/ 2093018 h 2129973"/>
              <a:gd name="connsiteX6" fmla="*/ 713678 w 2891681"/>
              <a:gd name="connsiteY6" fmla="*/ 2081866 h 2129973"/>
              <a:gd name="connsiteX7" fmla="*/ 724829 w 2891681"/>
              <a:gd name="connsiteY7" fmla="*/ 1825388 h 2129973"/>
              <a:gd name="connsiteX8" fmla="*/ 735981 w 2891681"/>
              <a:gd name="connsiteY8" fmla="*/ 955593 h 2129973"/>
              <a:gd name="connsiteX9" fmla="*/ 747132 w 2891681"/>
              <a:gd name="connsiteY9" fmla="*/ 30042 h 2129973"/>
              <a:gd name="connsiteX10" fmla="*/ 802888 w 2891681"/>
              <a:gd name="connsiteY10" fmla="*/ 297671 h 2129973"/>
              <a:gd name="connsiteX11" fmla="*/ 858644 w 2891681"/>
              <a:gd name="connsiteY11" fmla="*/ 1011349 h 2129973"/>
              <a:gd name="connsiteX12" fmla="*/ 903249 w 2891681"/>
              <a:gd name="connsiteY12" fmla="*/ 1769632 h 2129973"/>
              <a:gd name="connsiteX13" fmla="*/ 981307 w 2891681"/>
              <a:gd name="connsiteY13" fmla="*/ 2126471 h 2129973"/>
              <a:gd name="connsiteX14" fmla="*/ 1081668 w 2891681"/>
              <a:gd name="connsiteY14" fmla="*/ 1914598 h 2129973"/>
              <a:gd name="connsiteX15" fmla="*/ 1170878 w 2891681"/>
              <a:gd name="connsiteY15" fmla="*/ 1334735 h 2129973"/>
              <a:gd name="connsiteX16" fmla="*/ 1248937 w 2891681"/>
              <a:gd name="connsiteY16" fmla="*/ 977896 h 2129973"/>
              <a:gd name="connsiteX17" fmla="*/ 1282390 w 2891681"/>
              <a:gd name="connsiteY17" fmla="*/ 1457398 h 2129973"/>
              <a:gd name="connsiteX18" fmla="*/ 1315844 w 2891681"/>
              <a:gd name="connsiteY18" fmla="*/ 1836540 h 2129973"/>
              <a:gd name="connsiteX19" fmla="*/ 1371600 w 2891681"/>
              <a:gd name="connsiteY19" fmla="*/ 2093018 h 2129973"/>
              <a:gd name="connsiteX20" fmla="*/ 1427356 w 2891681"/>
              <a:gd name="connsiteY20" fmla="*/ 1914598 h 2129973"/>
              <a:gd name="connsiteX21" fmla="*/ 1471961 w 2891681"/>
              <a:gd name="connsiteY21" fmla="*/ 1379340 h 2129973"/>
              <a:gd name="connsiteX22" fmla="*/ 1605776 w 2891681"/>
              <a:gd name="connsiteY22" fmla="*/ 1479700 h 2129973"/>
              <a:gd name="connsiteX23" fmla="*/ 1639229 w 2891681"/>
              <a:gd name="connsiteY23" fmla="*/ 1925749 h 2129973"/>
              <a:gd name="connsiteX24" fmla="*/ 1739590 w 2891681"/>
              <a:gd name="connsiteY24" fmla="*/ 2070715 h 2129973"/>
              <a:gd name="connsiteX25" fmla="*/ 2754351 w 2891681"/>
              <a:gd name="connsiteY25" fmla="*/ 2081866 h 2129973"/>
              <a:gd name="connsiteX26" fmla="*/ 2854712 w 2891681"/>
              <a:gd name="connsiteY26" fmla="*/ 2081866 h 2129973"/>
              <a:gd name="connsiteX0" fmla="*/ 0 w 2891681"/>
              <a:gd name="connsiteY0" fmla="*/ 2071553 h 2130811"/>
              <a:gd name="connsiteX1" fmla="*/ 133815 w 2891681"/>
              <a:gd name="connsiteY1" fmla="*/ 2038099 h 2130811"/>
              <a:gd name="connsiteX2" fmla="*/ 323386 w 2891681"/>
              <a:gd name="connsiteY2" fmla="*/ 1971192 h 2130811"/>
              <a:gd name="connsiteX3" fmla="*/ 512956 w 2891681"/>
              <a:gd name="connsiteY3" fmla="*/ 1859680 h 2130811"/>
              <a:gd name="connsiteX4" fmla="*/ 602166 w 2891681"/>
              <a:gd name="connsiteY4" fmla="*/ 1904285 h 2130811"/>
              <a:gd name="connsiteX5" fmla="*/ 657922 w 2891681"/>
              <a:gd name="connsiteY5" fmla="*/ 2093856 h 2130811"/>
              <a:gd name="connsiteX6" fmla="*/ 713678 w 2891681"/>
              <a:gd name="connsiteY6" fmla="*/ 2082704 h 2130811"/>
              <a:gd name="connsiteX7" fmla="*/ 724829 w 2891681"/>
              <a:gd name="connsiteY7" fmla="*/ 1826226 h 2130811"/>
              <a:gd name="connsiteX8" fmla="*/ 735981 w 2891681"/>
              <a:gd name="connsiteY8" fmla="*/ 956431 h 2130811"/>
              <a:gd name="connsiteX9" fmla="*/ 747132 w 2891681"/>
              <a:gd name="connsiteY9" fmla="*/ 30880 h 2130811"/>
              <a:gd name="connsiteX10" fmla="*/ 802888 w 2891681"/>
              <a:gd name="connsiteY10" fmla="*/ 298509 h 2130811"/>
              <a:gd name="connsiteX11" fmla="*/ 880947 w 2891681"/>
              <a:gd name="connsiteY11" fmla="*/ 1067943 h 2130811"/>
              <a:gd name="connsiteX12" fmla="*/ 903249 w 2891681"/>
              <a:gd name="connsiteY12" fmla="*/ 1770470 h 2130811"/>
              <a:gd name="connsiteX13" fmla="*/ 981307 w 2891681"/>
              <a:gd name="connsiteY13" fmla="*/ 2127309 h 2130811"/>
              <a:gd name="connsiteX14" fmla="*/ 1081668 w 2891681"/>
              <a:gd name="connsiteY14" fmla="*/ 1915436 h 2130811"/>
              <a:gd name="connsiteX15" fmla="*/ 1170878 w 2891681"/>
              <a:gd name="connsiteY15" fmla="*/ 1335573 h 2130811"/>
              <a:gd name="connsiteX16" fmla="*/ 1248937 w 2891681"/>
              <a:gd name="connsiteY16" fmla="*/ 978734 h 2130811"/>
              <a:gd name="connsiteX17" fmla="*/ 1282390 w 2891681"/>
              <a:gd name="connsiteY17" fmla="*/ 1458236 h 2130811"/>
              <a:gd name="connsiteX18" fmla="*/ 1315844 w 2891681"/>
              <a:gd name="connsiteY18" fmla="*/ 1837378 h 2130811"/>
              <a:gd name="connsiteX19" fmla="*/ 1371600 w 2891681"/>
              <a:gd name="connsiteY19" fmla="*/ 2093856 h 2130811"/>
              <a:gd name="connsiteX20" fmla="*/ 1427356 w 2891681"/>
              <a:gd name="connsiteY20" fmla="*/ 1915436 h 2130811"/>
              <a:gd name="connsiteX21" fmla="*/ 1471961 w 2891681"/>
              <a:gd name="connsiteY21" fmla="*/ 1380178 h 2130811"/>
              <a:gd name="connsiteX22" fmla="*/ 1605776 w 2891681"/>
              <a:gd name="connsiteY22" fmla="*/ 1480538 h 2130811"/>
              <a:gd name="connsiteX23" fmla="*/ 1639229 w 2891681"/>
              <a:gd name="connsiteY23" fmla="*/ 1926587 h 2130811"/>
              <a:gd name="connsiteX24" fmla="*/ 1739590 w 2891681"/>
              <a:gd name="connsiteY24" fmla="*/ 2071553 h 2130811"/>
              <a:gd name="connsiteX25" fmla="*/ 2754351 w 2891681"/>
              <a:gd name="connsiteY25" fmla="*/ 2082704 h 2130811"/>
              <a:gd name="connsiteX26" fmla="*/ 2854712 w 2891681"/>
              <a:gd name="connsiteY26" fmla="*/ 2082704 h 2130811"/>
              <a:gd name="connsiteX0" fmla="*/ 0 w 2891681"/>
              <a:gd name="connsiteY0" fmla="*/ 2071553 h 2131264"/>
              <a:gd name="connsiteX1" fmla="*/ 133815 w 2891681"/>
              <a:gd name="connsiteY1" fmla="*/ 2038099 h 2131264"/>
              <a:gd name="connsiteX2" fmla="*/ 323386 w 2891681"/>
              <a:gd name="connsiteY2" fmla="*/ 1971192 h 2131264"/>
              <a:gd name="connsiteX3" fmla="*/ 512956 w 2891681"/>
              <a:gd name="connsiteY3" fmla="*/ 1859680 h 2131264"/>
              <a:gd name="connsiteX4" fmla="*/ 602166 w 2891681"/>
              <a:gd name="connsiteY4" fmla="*/ 1904285 h 2131264"/>
              <a:gd name="connsiteX5" fmla="*/ 657922 w 2891681"/>
              <a:gd name="connsiteY5" fmla="*/ 2093856 h 2131264"/>
              <a:gd name="connsiteX6" fmla="*/ 713678 w 2891681"/>
              <a:gd name="connsiteY6" fmla="*/ 2082704 h 2131264"/>
              <a:gd name="connsiteX7" fmla="*/ 724829 w 2891681"/>
              <a:gd name="connsiteY7" fmla="*/ 1826226 h 2131264"/>
              <a:gd name="connsiteX8" fmla="*/ 735981 w 2891681"/>
              <a:gd name="connsiteY8" fmla="*/ 956431 h 2131264"/>
              <a:gd name="connsiteX9" fmla="*/ 747132 w 2891681"/>
              <a:gd name="connsiteY9" fmla="*/ 30880 h 2131264"/>
              <a:gd name="connsiteX10" fmla="*/ 802888 w 2891681"/>
              <a:gd name="connsiteY10" fmla="*/ 298509 h 2131264"/>
              <a:gd name="connsiteX11" fmla="*/ 880947 w 2891681"/>
              <a:gd name="connsiteY11" fmla="*/ 1067943 h 2131264"/>
              <a:gd name="connsiteX12" fmla="*/ 959005 w 2891681"/>
              <a:gd name="connsiteY12" fmla="*/ 1759319 h 2131264"/>
              <a:gd name="connsiteX13" fmla="*/ 981307 w 2891681"/>
              <a:gd name="connsiteY13" fmla="*/ 2127309 h 2131264"/>
              <a:gd name="connsiteX14" fmla="*/ 1081668 w 2891681"/>
              <a:gd name="connsiteY14" fmla="*/ 1915436 h 2131264"/>
              <a:gd name="connsiteX15" fmla="*/ 1170878 w 2891681"/>
              <a:gd name="connsiteY15" fmla="*/ 1335573 h 2131264"/>
              <a:gd name="connsiteX16" fmla="*/ 1248937 w 2891681"/>
              <a:gd name="connsiteY16" fmla="*/ 978734 h 2131264"/>
              <a:gd name="connsiteX17" fmla="*/ 1282390 w 2891681"/>
              <a:gd name="connsiteY17" fmla="*/ 1458236 h 2131264"/>
              <a:gd name="connsiteX18" fmla="*/ 1315844 w 2891681"/>
              <a:gd name="connsiteY18" fmla="*/ 1837378 h 2131264"/>
              <a:gd name="connsiteX19" fmla="*/ 1371600 w 2891681"/>
              <a:gd name="connsiteY19" fmla="*/ 2093856 h 2131264"/>
              <a:gd name="connsiteX20" fmla="*/ 1427356 w 2891681"/>
              <a:gd name="connsiteY20" fmla="*/ 1915436 h 2131264"/>
              <a:gd name="connsiteX21" fmla="*/ 1471961 w 2891681"/>
              <a:gd name="connsiteY21" fmla="*/ 1380178 h 2131264"/>
              <a:gd name="connsiteX22" fmla="*/ 1605776 w 2891681"/>
              <a:gd name="connsiteY22" fmla="*/ 1480538 h 2131264"/>
              <a:gd name="connsiteX23" fmla="*/ 1639229 w 2891681"/>
              <a:gd name="connsiteY23" fmla="*/ 1926587 h 2131264"/>
              <a:gd name="connsiteX24" fmla="*/ 1739590 w 2891681"/>
              <a:gd name="connsiteY24" fmla="*/ 2071553 h 2131264"/>
              <a:gd name="connsiteX25" fmla="*/ 2754351 w 2891681"/>
              <a:gd name="connsiteY25" fmla="*/ 2082704 h 2131264"/>
              <a:gd name="connsiteX26" fmla="*/ 2854712 w 2891681"/>
              <a:gd name="connsiteY26" fmla="*/ 2082704 h 2131264"/>
              <a:gd name="connsiteX0" fmla="*/ 0 w 2891681"/>
              <a:gd name="connsiteY0" fmla="*/ 2071553 h 2131264"/>
              <a:gd name="connsiteX1" fmla="*/ 133815 w 2891681"/>
              <a:gd name="connsiteY1" fmla="*/ 2038099 h 2131264"/>
              <a:gd name="connsiteX2" fmla="*/ 323386 w 2891681"/>
              <a:gd name="connsiteY2" fmla="*/ 1971192 h 2131264"/>
              <a:gd name="connsiteX3" fmla="*/ 512956 w 2891681"/>
              <a:gd name="connsiteY3" fmla="*/ 1859680 h 2131264"/>
              <a:gd name="connsiteX4" fmla="*/ 602166 w 2891681"/>
              <a:gd name="connsiteY4" fmla="*/ 1904285 h 2131264"/>
              <a:gd name="connsiteX5" fmla="*/ 657922 w 2891681"/>
              <a:gd name="connsiteY5" fmla="*/ 2093856 h 2131264"/>
              <a:gd name="connsiteX6" fmla="*/ 713678 w 2891681"/>
              <a:gd name="connsiteY6" fmla="*/ 2082704 h 2131264"/>
              <a:gd name="connsiteX7" fmla="*/ 724829 w 2891681"/>
              <a:gd name="connsiteY7" fmla="*/ 1826226 h 2131264"/>
              <a:gd name="connsiteX8" fmla="*/ 735981 w 2891681"/>
              <a:gd name="connsiteY8" fmla="*/ 956431 h 2131264"/>
              <a:gd name="connsiteX9" fmla="*/ 747132 w 2891681"/>
              <a:gd name="connsiteY9" fmla="*/ 30880 h 2131264"/>
              <a:gd name="connsiteX10" fmla="*/ 802888 w 2891681"/>
              <a:gd name="connsiteY10" fmla="*/ 298509 h 2131264"/>
              <a:gd name="connsiteX11" fmla="*/ 880947 w 2891681"/>
              <a:gd name="connsiteY11" fmla="*/ 1067943 h 2131264"/>
              <a:gd name="connsiteX12" fmla="*/ 959005 w 2891681"/>
              <a:gd name="connsiteY12" fmla="*/ 1759319 h 2131264"/>
              <a:gd name="connsiteX13" fmla="*/ 1048215 w 2891681"/>
              <a:gd name="connsiteY13" fmla="*/ 2127309 h 2131264"/>
              <a:gd name="connsiteX14" fmla="*/ 1081668 w 2891681"/>
              <a:gd name="connsiteY14" fmla="*/ 1915436 h 2131264"/>
              <a:gd name="connsiteX15" fmla="*/ 1170878 w 2891681"/>
              <a:gd name="connsiteY15" fmla="*/ 1335573 h 2131264"/>
              <a:gd name="connsiteX16" fmla="*/ 1248937 w 2891681"/>
              <a:gd name="connsiteY16" fmla="*/ 978734 h 2131264"/>
              <a:gd name="connsiteX17" fmla="*/ 1282390 w 2891681"/>
              <a:gd name="connsiteY17" fmla="*/ 1458236 h 2131264"/>
              <a:gd name="connsiteX18" fmla="*/ 1315844 w 2891681"/>
              <a:gd name="connsiteY18" fmla="*/ 1837378 h 2131264"/>
              <a:gd name="connsiteX19" fmla="*/ 1371600 w 2891681"/>
              <a:gd name="connsiteY19" fmla="*/ 2093856 h 2131264"/>
              <a:gd name="connsiteX20" fmla="*/ 1427356 w 2891681"/>
              <a:gd name="connsiteY20" fmla="*/ 1915436 h 2131264"/>
              <a:gd name="connsiteX21" fmla="*/ 1471961 w 2891681"/>
              <a:gd name="connsiteY21" fmla="*/ 1380178 h 2131264"/>
              <a:gd name="connsiteX22" fmla="*/ 1605776 w 2891681"/>
              <a:gd name="connsiteY22" fmla="*/ 1480538 h 2131264"/>
              <a:gd name="connsiteX23" fmla="*/ 1639229 w 2891681"/>
              <a:gd name="connsiteY23" fmla="*/ 1926587 h 2131264"/>
              <a:gd name="connsiteX24" fmla="*/ 1739590 w 2891681"/>
              <a:gd name="connsiteY24" fmla="*/ 2071553 h 2131264"/>
              <a:gd name="connsiteX25" fmla="*/ 2754351 w 2891681"/>
              <a:gd name="connsiteY25" fmla="*/ 2082704 h 2131264"/>
              <a:gd name="connsiteX26" fmla="*/ 2854712 w 2891681"/>
              <a:gd name="connsiteY26" fmla="*/ 2082704 h 2131264"/>
              <a:gd name="connsiteX0" fmla="*/ 0 w 2891681"/>
              <a:gd name="connsiteY0" fmla="*/ 2071553 h 2129914"/>
              <a:gd name="connsiteX1" fmla="*/ 133815 w 2891681"/>
              <a:gd name="connsiteY1" fmla="*/ 2038099 h 2129914"/>
              <a:gd name="connsiteX2" fmla="*/ 323386 w 2891681"/>
              <a:gd name="connsiteY2" fmla="*/ 1971192 h 2129914"/>
              <a:gd name="connsiteX3" fmla="*/ 512956 w 2891681"/>
              <a:gd name="connsiteY3" fmla="*/ 1859680 h 2129914"/>
              <a:gd name="connsiteX4" fmla="*/ 602166 w 2891681"/>
              <a:gd name="connsiteY4" fmla="*/ 1904285 h 2129914"/>
              <a:gd name="connsiteX5" fmla="*/ 657922 w 2891681"/>
              <a:gd name="connsiteY5" fmla="*/ 2093856 h 2129914"/>
              <a:gd name="connsiteX6" fmla="*/ 713678 w 2891681"/>
              <a:gd name="connsiteY6" fmla="*/ 2082704 h 2129914"/>
              <a:gd name="connsiteX7" fmla="*/ 724829 w 2891681"/>
              <a:gd name="connsiteY7" fmla="*/ 1826226 h 2129914"/>
              <a:gd name="connsiteX8" fmla="*/ 735981 w 2891681"/>
              <a:gd name="connsiteY8" fmla="*/ 956431 h 2129914"/>
              <a:gd name="connsiteX9" fmla="*/ 747132 w 2891681"/>
              <a:gd name="connsiteY9" fmla="*/ 30880 h 2129914"/>
              <a:gd name="connsiteX10" fmla="*/ 802888 w 2891681"/>
              <a:gd name="connsiteY10" fmla="*/ 298509 h 2129914"/>
              <a:gd name="connsiteX11" fmla="*/ 880947 w 2891681"/>
              <a:gd name="connsiteY11" fmla="*/ 1067943 h 2129914"/>
              <a:gd name="connsiteX12" fmla="*/ 959005 w 2891681"/>
              <a:gd name="connsiteY12" fmla="*/ 1759319 h 2129914"/>
              <a:gd name="connsiteX13" fmla="*/ 1048215 w 2891681"/>
              <a:gd name="connsiteY13" fmla="*/ 2127309 h 2129914"/>
              <a:gd name="connsiteX14" fmla="*/ 1148575 w 2891681"/>
              <a:gd name="connsiteY14" fmla="*/ 1893133 h 2129914"/>
              <a:gd name="connsiteX15" fmla="*/ 1170878 w 2891681"/>
              <a:gd name="connsiteY15" fmla="*/ 1335573 h 2129914"/>
              <a:gd name="connsiteX16" fmla="*/ 1248937 w 2891681"/>
              <a:gd name="connsiteY16" fmla="*/ 978734 h 2129914"/>
              <a:gd name="connsiteX17" fmla="*/ 1282390 w 2891681"/>
              <a:gd name="connsiteY17" fmla="*/ 1458236 h 2129914"/>
              <a:gd name="connsiteX18" fmla="*/ 1315844 w 2891681"/>
              <a:gd name="connsiteY18" fmla="*/ 1837378 h 2129914"/>
              <a:gd name="connsiteX19" fmla="*/ 1371600 w 2891681"/>
              <a:gd name="connsiteY19" fmla="*/ 2093856 h 2129914"/>
              <a:gd name="connsiteX20" fmla="*/ 1427356 w 2891681"/>
              <a:gd name="connsiteY20" fmla="*/ 1915436 h 2129914"/>
              <a:gd name="connsiteX21" fmla="*/ 1471961 w 2891681"/>
              <a:gd name="connsiteY21" fmla="*/ 1380178 h 2129914"/>
              <a:gd name="connsiteX22" fmla="*/ 1605776 w 2891681"/>
              <a:gd name="connsiteY22" fmla="*/ 1480538 h 2129914"/>
              <a:gd name="connsiteX23" fmla="*/ 1639229 w 2891681"/>
              <a:gd name="connsiteY23" fmla="*/ 1926587 h 2129914"/>
              <a:gd name="connsiteX24" fmla="*/ 1739590 w 2891681"/>
              <a:gd name="connsiteY24" fmla="*/ 2071553 h 2129914"/>
              <a:gd name="connsiteX25" fmla="*/ 2754351 w 2891681"/>
              <a:gd name="connsiteY25" fmla="*/ 2082704 h 2129914"/>
              <a:gd name="connsiteX26" fmla="*/ 2854712 w 2891681"/>
              <a:gd name="connsiteY26" fmla="*/ 2082704 h 2129914"/>
              <a:gd name="connsiteX0" fmla="*/ 0 w 2891681"/>
              <a:gd name="connsiteY0" fmla="*/ 2071553 h 2129914"/>
              <a:gd name="connsiteX1" fmla="*/ 133815 w 2891681"/>
              <a:gd name="connsiteY1" fmla="*/ 2038099 h 2129914"/>
              <a:gd name="connsiteX2" fmla="*/ 323386 w 2891681"/>
              <a:gd name="connsiteY2" fmla="*/ 1971192 h 2129914"/>
              <a:gd name="connsiteX3" fmla="*/ 512956 w 2891681"/>
              <a:gd name="connsiteY3" fmla="*/ 1859680 h 2129914"/>
              <a:gd name="connsiteX4" fmla="*/ 602166 w 2891681"/>
              <a:gd name="connsiteY4" fmla="*/ 1904285 h 2129914"/>
              <a:gd name="connsiteX5" fmla="*/ 657922 w 2891681"/>
              <a:gd name="connsiteY5" fmla="*/ 2093856 h 2129914"/>
              <a:gd name="connsiteX6" fmla="*/ 713678 w 2891681"/>
              <a:gd name="connsiteY6" fmla="*/ 2082704 h 2129914"/>
              <a:gd name="connsiteX7" fmla="*/ 724829 w 2891681"/>
              <a:gd name="connsiteY7" fmla="*/ 1826226 h 2129914"/>
              <a:gd name="connsiteX8" fmla="*/ 735981 w 2891681"/>
              <a:gd name="connsiteY8" fmla="*/ 956431 h 2129914"/>
              <a:gd name="connsiteX9" fmla="*/ 747132 w 2891681"/>
              <a:gd name="connsiteY9" fmla="*/ 30880 h 2129914"/>
              <a:gd name="connsiteX10" fmla="*/ 802888 w 2891681"/>
              <a:gd name="connsiteY10" fmla="*/ 298509 h 2129914"/>
              <a:gd name="connsiteX11" fmla="*/ 880947 w 2891681"/>
              <a:gd name="connsiteY11" fmla="*/ 1067943 h 2129914"/>
              <a:gd name="connsiteX12" fmla="*/ 959005 w 2891681"/>
              <a:gd name="connsiteY12" fmla="*/ 1759319 h 2129914"/>
              <a:gd name="connsiteX13" fmla="*/ 1048215 w 2891681"/>
              <a:gd name="connsiteY13" fmla="*/ 2127309 h 2129914"/>
              <a:gd name="connsiteX14" fmla="*/ 1148575 w 2891681"/>
              <a:gd name="connsiteY14" fmla="*/ 1893133 h 2129914"/>
              <a:gd name="connsiteX15" fmla="*/ 1215483 w 2891681"/>
              <a:gd name="connsiteY15" fmla="*/ 1335573 h 2129914"/>
              <a:gd name="connsiteX16" fmla="*/ 1248937 w 2891681"/>
              <a:gd name="connsiteY16" fmla="*/ 978734 h 2129914"/>
              <a:gd name="connsiteX17" fmla="*/ 1282390 w 2891681"/>
              <a:gd name="connsiteY17" fmla="*/ 1458236 h 2129914"/>
              <a:gd name="connsiteX18" fmla="*/ 1315844 w 2891681"/>
              <a:gd name="connsiteY18" fmla="*/ 1837378 h 2129914"/>
              <a:gd name="connsiteX19" fmla="*/ 1371600 w 2891681"/>
              <a:gd name="connsiteY19" fmla="*/ 2093856 h 2129914"/>
              <a:gd name="connsiteX20" fmla="*/ 1427356 w 2891681"/>
              <a:gd name="connsiteY20" fmla="*/ 1915436 h 2129914"/>
              <a:gd name="connsiteX21" fmla="*/ 1471961 w 2891681"/>
              <a:gd name="connsiteY21" fmla="*/ 1380178 h 2129914"/>
              <a:gd name="connsiteX22" fmla="*/ 1605776 w 2891681"/>
              <a:gd name="connsiteY22" fmla="*/ 1480538 h 2129914"/>
              <a:gd name="connsiteX23" fmla="*/ 1639229 w 2891681"/>
              <a:gd name="connsiteY23" fmla="*/ 1926587 h 2129914"/>
              <a:gd name="connsiteX24" fmla="*/ 1739590 w 2891681"/>
              <a:gd name="connsiteY24" fmla="*/ 2071553 h 2129914"/>
              <a:gd name="connsiteX25" fmla="*/ 2754351 w 2891681"/>
              <a:gd name="connsiteY25" fmla="*/ 2082704 h 2129914"/>
              <a:gd name="connsiteX26" fmla="*/ 2854712 w 2891681"/>
              <a:gd name="connsiteY26" fmla="*/ 2082704 h 2129914"/>
              <a:gd name="connsiteX0" fmla="*/ 0 w 2891681"/>
              <a:gd name="connsiteY0" fmla="*/ 2071553 h 2129914"/>
              <a:gd name="connsiteX1" fmla="*/ 133815 w 2891681"/>
              <a:gd name="connsiteY1" fmla="*/ 2038099 h 2129914"/>
              <a:gd name="connsiteX2" fmla="*/ 323386 w 2891681"/>
              <a:gd name="connsiteY2" fmla="*/ 1971192 h 2129914"/>
              <a:gd name="connsiteX3" fmla="*/ 512956 w 2891681"/>
              <a:gd name="connsiteY3" fmla="*/ 1859680 h 2129914"/>
              <a:gd name="connsiteX4" fmla="*/ 602166 w 2891681"/>
              <a:gd name="connsiteY4" fmla="*/ 1904285 h 2129914"/>
              <a:gd name="connsiteX5" fmla="*/ 657922 w 2891681"/>
              <a:gd name="connsiteY5" fmla="*/ 2093856 h 2129914"/>
              <a:gd name="connsiteX6" fmla="*/ 713678 w 2891681"/>
              <a:gd name="connsiteY6" fmla="*/ 2082704 h 2129914"/>
              <a:gd name="connsiteX7" fmla="*/ 724829 w 2891681"/>
              <a:gd name="connsiteY7" fmla="*/ 1826226 h 2129914"/>
              <a:gd name="connsiteX8" fmla="*/ 735981 w 2891681"/>
              <a:gd name="connsiteY8" fmla="*/ 956431 h 2129914"/>
              <a:gd name="connsiteX9" fmla="*/ 747132 w 2891681"/>
              <a:gd name="connsiteY9" fmla="*/ 30880 h 2129914"/>
              <a:gd name="connsiteX10" fmla="*/ 802888 w 2891681"/>
              <a:gd name="connsiteY10" fmla="*/ 298509 h 2129914"/>
              <a:gd name="connsiteX11" fmla="*/ 880947 w 2891681"/>
              <a:gd name="connsiteY11" fmla="*/ 1067943 h 2129914"/>
              <a:gd name="connsiteX12" fmla="*/ 959005 w 2891681"/>
              <a:gd name="connsiteY12" fmla="*/ 1759319 h 2129914"/>
              <a:gd name="connsiteX13" fmla="*/ 1048215 w 2891681"/>
              <a:gd name="connsiteY13" fmla="*/ 2127309 h 2129914"/>
              <a:gd name="connsiteX14" fmla="*/ 1148575 w 2891681"/>
              <a:gd name="connsiteY14" fmla="*/ 1893133 h 2129914"/>
              <a:gd name="connsiteX15" fmla="*/ 1215483 w 2891681"/>
              <a:gd name="connsiteY15" fmla="*/ 1335573 h 2129914"/>
              <a:gd name="connsiteX16" fmla="*/ 1248937 w 2891681"/>
              <a:gd name="connsiteY16" fmla="*/ 978734 h 2129914"/>
              <a:gd name="connsiteX17" fmla="*/ 1338146 w 2891681"/>
              <a:gd name="connsiteY17" fmla="*/ 1458236 h 2129914"/>
              <a:gd name="connsiteX18" fmla="*/ 1315844 w 2891681"/>
              <a:gd name="connsiteY18" fmla="*/ 1837378 h 2129914"/>
              <a:gd name="connsiteX19" fmla="*/ 1371600 w 2891681"/>
              <a:gd name="connsiteY19" fmla="*/ 2093856 h 2129914"/>
              <a:gd name="connsiteX20" fmla="*/ 1427356 w 2891681"/>
              <a:gd name="connsiteY20" fmla="*/ 1915436 h 2129914"/>
              <a:gd name="connsiteX21" fmla="*/ 1471961 w 2891681"/>
              <a:gd name="connsiteY21" fmla="*/ 1380178 h 2129914"/>
              <a:gd name="connsiteX22" fmla="*/ 1605776 w 2891681"/>
              <a:gd name="connsiteY22" fmla="*/ 1480538 h 2129914"/>
              <a:gd name="connsiteX23" fmla="*/ 1639229 w 2891681"/>
              <a:gd name="connsiteY23" fmla="*/ 1926587 h 2129914"/>
              <a:gd name="connsiteX24" fmla="*/ 1739590 w 2891681"/>
              <a:gd name="connsiteY24" fmla="*/ 2071553 h 2129914"/>
              <a:gd name="connsiteX25" fmla="*/ 2754351 w 2891681"/>
              <a:gd name="connsiteY25" fmla="*/ 2082704 h 2129914"/>
              <a:gd name="connsiteX26" fmla="*/ 2854712 w 2891681"/>
              <a:gd name="connsiteY26" fmla="*/ 2082704 h 2129914"/>
              <a:gd name="connsiteX0" fmla="*/ 0 w 2891681"/>
              <a:gd name="connsiteY0" fmla="*/ 2071553 h 2118939"/>
              <a:gd name="connsiteX1" fmla="*/ 133815 w 2891681"/>
              <a:gd name="connsiteY1" fmla="*/ 2038099 h 2118939"/>
              <a:gd name="connsiteX2" fmla="*/ 323386 w 2891681"/>
              <a:gd name="connsiteY2" fmla="*/ 1971192 h 2118939"/>
              <a:gd name="connsiteX3" fmla="*/ 512956 w 2891681"/>
              <a:gd name="connsiteY3" fmla="*/ 1859680 h 2118939"/>
              <a:gd name="connsiteX4" fmla="*/ 602166 w 2891681"/>
              <a:gd name="connsiteY4" fmla="*/ 1904285 h 2118939"/>
              <a:gd name="connsiteX5" fmla="*/ 657922 w 2891681"/>
              <a:gd name="connsiteY5" fmla="*/ 2093856 h 2118939"/>
              <a:gd name="connsiteX6" fmla="*/ 713678 w 2891681"/>
              <a:gd name="connsiteY6" fmla="*/ 2082704 h 2118939"/>
              <a:gd name="connsiteX7" fmla="*/ 724829 w 2891681"/>
              <a:gd name="connsiteY7" fmla="*/ 1826226 h 2118939"/>
              <a:gd name="connsiteX8" fmla="*/ 735981 w 2891681"/>
              <a:gd name="connsiteY8" fmla="*/ 956431 h 2118939"/>
              <a:gd name="connsiteX9" fmla="*/ 747132 w 2891681"/>
              <a:gd name="connsiteY9" fmla="*/ 30880 h 2118939"/>
              <a:gd name="connsiteX10" fmla="*/ 802888 w 2891681"/>
              <a:gd name="connsiteY10" fmla="*/ 298509 h 2118939"/>
              <a:gd name="connsiteX11" fmla="*/ 880947 w 2891681"/>
              <a:gd name="connsiteY11" fmla="*/ 1067943 h 2118939"/>
              <a:gd name="connsiteX12" fmla="*/ 959005 w 2891681"/>
              <a:gd name="connsiteY12" fmla="*/ 1759319 h 2118939"/>
              <a:gd name="connsiteX13" fmla="*/ 1092820 w 2891681"/>
              <a:gd name="connsiteY13" fmla="*/ 2116158 h 2118939"/>
              <a:gd name="connsiteX14" fmla="*/ 1148575 w 2891681"/>
              <a:gd name="connsiteY14" fmla="*/ 1893133 h 2118939"/>
              <a:gd name="connsiteX15" fmla="*/ 1215483 w 2891681"/>
              <a:gd name="connsiteY15" fmla="*/ 1335573 h 2118939"/>
              <a:gd name="connsiteX16" fmla="*/ 1248937 w 2891681"/>
              <a:gd name="connsiteY16" fmla="*/ 978734 h 2118939"/>
              <a:gd name="connsiteX17" fmla="*/ 1338146 w 2891681"/>
              <a:gd name="connsiteY17" fmla="*/ 1458236 h 2118939"/>
              <a:gd name="connsiteX18" fmla="*/ 1315844 w 2891681"/>
              <a:gd name="connsiteY18" fmla="*/ 1837378 h 2118939"/>
              <a:gd name="connsiteX19" fmla="*/ 1371600 w 2891681"/>
              <a:gd name="connsiteY19" fmla="*/ 2093856 h 2118939"/>
              <a:gd name="connsiteX20" fmla="*/ 1427356 w 2891681"/>
              <a:gd name="connsiteY20" fmla="*/ 1915436 h 2118939"/>
              <a:gd name="connsiteX21" fmla="*/ 1471961 w 2891681"/>
              <a:gd name="connsiteY21" fmla="*/ 1380178 h 2118939"/>
              <a:gd name="connsiteX22" fmla="*/ 1605776 w 2891681"/>
              <a:gd name="connsiteY22" fmla="*/ 1480538 h 2118939"/>
              <a:gd name="connsiteX23" fmla="*/ 1639229 w 2891681"/>
              <a:gd name="connsiteY23" fmla="*/ 1926587 h 2118939"/>
              <a:gd name="connsiteX24" fmla="*/ 1739590 w 2891681"/>
              <a:gd name="connsiteY24" fmla="*/ 2071553 h 2118939"/>
              <a:gd name="connsiteX25" fmla="*/ 2754351 w 2891681"/>
              <a:gd name="connsiteY25" fmla="*/ 2082704 h 2118939"/>
              <a:gd name="connsiteX26" fmla="*/ 2854712 w 2891681"/>
              <a:gd name="connsiteY26" fmla="*/ 2082704 h 2118939"/>
              <a:gd name="connsiteX0" fmla="*/ 0 w 2891681"/>
              <a:gd name="connsiteY0" fmla="*/ 2071553 h 2129914"/>
              <a:gd name="connsiteX1" fmla="*/ 133815 w 2891681"/>
              <a:gd name="connsiteY1" fmla="*/ 2038099 h 2129914"/>
              <a:gd name="connsiteX2" fmla="*/ 323386 w 2891681"/>
              <a:gd name="connsiteY2" fmla="*/ 1971192 h 2129914"/>
              <a:gd name="connsiteX3" fmla="*/ 512956 w 2891681"/>
              <a:gd name="connsiteY3" fmla="*/ 1859680 h 2129914"/>
              <a:gd name="connsiteX4" fmla="*/ 602166 w 2891681"/>
              <a:gd name="connsiteY4" fmla="*/ 1904285 h 2129914"/>
              <a:gd name="connsiteX5" fmla="*/ 657922 w 2891681"/>
              <a:gd name="connsiteY5" fmla="*/ 2093856 h 2129914"/>
              <a:gd name="connsiteX6" fmla="*/ 713678 w 2891681"/>
              <a:gd name="connsiteY6" fmla="*/ 2082704 h 2129914"/>
              <a:gd name="connsiteX7" fmla="*/ 724829 w 2891681"/>
              <a:gd name="connsiteY7" fmla="*/ 1826226 h 2129914"/>
              <a:gd name="connsiteX8" fmla="*/ 735981 w 2891681"/>
              <a:gd name="connsiteY8" fmla="*/ 956431 h 2129914"/>
              <a:gd name="connsiteX9" fmla="*/ 747132 w 2891681"/>
              <a:gd name="connsiteY9" fmla="*/ 30880 h 2129914"/>
              <a:gd name="connsiteX10" fmla="*/ 802888 w 2891681"/>
              <a:gd name="connsiteY10" fmla="*/ 298509 h 2129914"/>
              <a:gd name="connsiteX11" fmla="*/ 880947 w 2891681"/>
              <a:gd name="connsiteY11" fmla="*/ 1067943 h 2129914"/>
              <a:gd name="connsiteX12" fmla="*/ 959005 w 2891681"/>
              <a:gd name="connsiteY12" fmla="*/ 1759319 h 2129914"/>
              <a:gd name="connsiteX13" fmla="*/ 1081669 w 2891681"/>
              <a:gd name="connsiteY13" fmla="*/ 2127309 h 2129914"/>
              <a:gd name="connsiteX14" fmla="*/ 1148575 w 2891681"/>
              <a:gd name="connsiteY14" fmla="*/ 1893133 h 2129914"/>
              <a:gd name="connsiteX15" fmla="*/ 1215483 w 2891681"/>
              <a:gd name="connsiteY15" fmla="*/ 1335573 h 2129914"/>
              <a:gd name="connsiteX16" fmla="*/ 1248937 w 2891681"/>
              <a:gd name="connsiteY16" fmla="*/ 978734 h 2129914"/>
              <a:gd name="connsiteX17" fmla="*/ 1338146 w 2891681"/>
              <a:gd name="connsiteY17" fmla="*/ 1458236 h 2129914"/>
              <a:gd name="connsiteX18" fmla="*/ 1315844 w 2891681"/>
              <a:gd name="connsiteY18" fmla="*/ 1837378 h 2129914"/>
              <a:gd name="connsiteX19" fmla="*/ 1371600 w 2891681"/>
              <a:gd name="connsiteY19" fmla="*/ 2093856 h 2129914"/>
              <a:gd name="connsiteX20" fmla="*/ 1427356 w 2891681"/>
              <a:gd name="connsiteY20" fmla="*/ 1915436 h 2129914"/>
              <a:gd name="connsiteX21" fmla="*/ 1471961 w 2891681"/>
              <a:gd name="connsiteY21" fmla="*/ 1380178 h 2129914"/>
              <a:gd name="connsiteX22" fmla="*/ 1605776 w 2891681"/>
              <a:gd name="connsiteY22" fmla="*/ 1480538 h 2129914"/>
              <a:gd name="connsiteX23" fmla="*/ 1639229 w 2891681"/>
              <a:gd name="connsiteY23" fmla="*/ 1926587 h 2129914"/>
              <a:gd name="connsiteX24" fmla="*/ 1739590 w 2891681"/>
              <a:gd name="connsiteY24" fmla="*/ 2071553 h 2129914"/>
              <a:gd name="connsiteX25" fmla="*/ 2754351 w 2891681"/>
              <a:gd name="connsiteY25" fmla="*/ 2082704 h 2129914"/>
              <a:gd name="connsiteX26" fmla="*/ 2854712 w 2891681"/>
              <a:gd name="connsiteY26" fmla="*/ 2082704 h 2129914"/>
              <a:gd name="connsiteX0" fmla="*/ 0 w 2891681"/>
              <a:gd name="connsiteY0" fmla="*/ 2071553 h 2140909"/>
              <a:gd name="connsiteX1" fmla="*/ 133815 w 2891681"/>
              <a:gd name="connsiteY1" fmla="*/ 2038099 h 2140909"/>
              <a:gd name="connsiteX2" fmla="*/ 323386 w 2891681"/>
              <a:gd name="connsiteY2" fmla="*/ 1971192 h 2140909"/>
              <a:gd name="connsiteX3" fmla="*/ 512956 w 2891681"/>
              <a:gd name="connsiteY3" fmla="*/ 1859680 h 2140909"/>
              <a:gd name="connsiteX4" fmla="*/ 602166 w 2891681"/>
              <a:gd name="connsiteY4" fmla="*/ 1904285 h 2140909"/>
              <a:gd name="connsiteX5" fmla="*/ 657922 w 2891681"/>
              <a:gd name="connsiteY5" fmla="*/ 2093856 h 2140909"/>
              <a:gd name="connsiteX6" fmla="*/ 713678 w 2891681"/>
              <a:gd name="connsiteY6" fmla="*/ 2082704 h 2140909"/>
              <a:gd name="connsiteX7" fmla="*/ 724829 w 2891681"/>
              <a:gd name="connsiteY7" fmla="*/ 1826226 h 2140909"/>
              <a:gd name="connsiteX8" fmla="*/ 735981 w 2891681"/>
              <a:gd name="connsiteY8" fmla="*/ 956431 h 2140909"/>
              <a:gd name="connsiteX9" fmla="*/ 747132 w 2891681"/>
              <a:gd name="connsiteY9" fmla="*/ 30880 h 2140909"/>
              <a:gd name="connsiteX10" fmla="*/ 802888 w 2891681"/>
              <a:gd name="connsiteY10" fmla="*/ 298509 h 2140909"/>
              <a:gd name="connsiteX11" fmla="*/ 880947 w 2891681"/>
              <a:gd name="connsiteY11" fmla="*/ 1067943 h 2140909"/>
              <a:gd name="connsiteX12" fmla="*/ 959005 w 2891681"/>
              <a:gd name="connsiteY12" fmla="*/ 1759319 h 2140909"/>
              <a:gd name="connsiteX13" fmla="*/ 1137426 w 2891681"/>
              <a:gd name="connsiteY13" fmla="*/ 2138460 h 2140909"/>
              <a:gd name="connsiteX14" fmla="*/ 1148575 w 2891681"/>
              <a:gd name="connsiteY14" fmla="*/ 1893133 h 2140909"/>
              <a:gd name="connsiteX15" fmla="*/ 1215483 w 2891681"/>
              <a:gd name="connsiteY15" fmla="*/ 1335573 h 2140909"/>
              <a:gd name="connsiteX16" fmla="*/ 1248937 w 2891681"/>
              <a:gd name="connsiteY16" fmla="*/ 978734 h 2140909"/>
              <a:gd name="connsiteX17" fmla="*/ 1338146 w 2891681"/>
              <a:gd name="connsiteY17" fmla="*/ 1458236 h 2140909"/>
              <a:gd name="connsiteX18" fmla="*/ 1315844 w 2891681"/>
              <a:gd name="connsiteY18" fmla="*/ 1837378 h 2140909"/>
              <a:gd name="connsiteX19" fmla="*/ 1371600 w 2891681"/>
              <a:gd name="connsiteY19" fmla="*/ 2093856 h 2140909"/>
              <a:gd name="connsiteX20" fmla="*/ 1427356 w 2891681"/>
              <a:gd name="connsiteY20" fmla="*/ 1915436 h 2140909"/>
              <a:gd name="connsiteX21" fmla="*/ 1471961 w 2891681"/>
              <a:gd name="connsiteY21" fmla="*/ 1380178 h 2140909"/>
              <a:gd name="connsiteX22" fmla="*/ 1605776 w 2891681"/>
              <a:gd name="connsiteY22" fmla="*/ 1480538 h 2140909"/>
              <a:gd name="connsiteX23" fmla="*/ 1639229 w 2891681"/>
              <a:gd name="connsiteY23" fmla="*/ 1926587 h 2140909"/>
              <a:gd name="connsiteX24" fmla="*/ 1739590 w 2891681"/>
              <a:gd name="connsiteY24" fmla="*/ 2071553 h 2140909"/>
              <a:gd name="connsiteX25" fmla="*/ 2754351 w 2891681"/>
              <a:gd name="connsiteY25" fmla="*/ 2082704 h 2140909"/>
              <a:gd name="connsiteX26" fmla="*/ 2854712 w 2891681"/>
              <a:gd name="connsiteY26" fmla="*/ 2082704 h 2140909"/>
              <a:gd name="connsiteX0" fmla="*/ 0 w 2891681"/>
              <a:gd name="connsiteY0" fmla="*/ 2071553 h 2141483"/>
              <a:gd name="connsiteX1" fmla="*/ 133815 w 2891681"/>
              <a:gd name="connsiteY1" fmla="*/ 2038099 h 2141483"/>
              <a:gd name="connsiteX2" fmla="*/ 323386 w 2891681"/>
              <a:gd name="connsiteY2" fmla="*/ 1971192 h 2141483"/>
              <a:gd name="connsiteX3" fmla="*/ 512956 w 2891681"/>
              <a:gd name="connsiteY3" fmla="*/ 1859680 h 2141483"/>
              <a:gd name="connsiteX4" fmla="*/ 602166 w 2891681"/>
              <a:gd name="connsiteY4" fmla="*/ 1904285 h 2141483"/>
              <a:gd name="connsiteX5" fmla="*/ 657922 w 2891681"/>
              <a:gd name="connsiteY5" fmla="*/ 2093856 h 2141483"/>
              <a:gd name="connsiteX6" fmla="*/ 713678 w 2891681"/>
              <a:gd name="connsiteY6" fmla="*/ 2082704 h 2141483"/>
              <a:gd name="connsiteX7" fmla="*/ 724829 w 2891681"/>
              <a:gd name="connsiteY7" fmla="*/ 1826226 h 2141483"/>
              <a:gd name="connsiteX8" fmla="*/ 735981 w 2891681"/>
              <a:gd name="connsiteY8" fmla="*/ 956431 h 2141483"/>
              <a:gd name="connsiteX9" fmla="*/ 747132 w 2891681"/>
              <a:gd name="connsiteY9" fmla="*/ 30880 h 2141483"/>
              <a:gd name="connsiteX10" fmla="*/ 802888 w 2891681"/>
              <a:gd name="connsiteY10" fmla="*/ 298509 h 2141483"/>
              <a:gd name="connsiteX11" fmla="*/ 880947 w 2891681"/>
              <a:gd name="connsiteY11" fmla="*/ 1067943 h 2141483"/>
              <a:gd name="connsiteX12" fmla="*/ 959005 w 2891681"/>
              <a:gd name="connsiteY12" fmla="*/ 1759319 h 2141483"/>
              <a:gd name="connsiteX13" fmla="*/ 1137426 w 2891681"/>
              <a:gd name="connsiteY13" fmla="*/ 2138460 h 2141483"/>
              <a:gd name="connsiteX14" fmla="*/ 1182028 w 2891681"/>
              <a:gd name="connsiteY14" fmla="*/ 1904284 h 2141483"/>
              <a:gd name="connsiteX15" fmla="*/ 1215483 w 2891681"/>
              <a:gd name="connsiteY15" fmla="*/ 1335573 h 2141483"/>
              <a:gd name="connsiteX16" fmla="*/ 1248937 w 2891681"/>
              <a:gd name="connsiteY16" fmla="*/ 978734 h 2141483"/>
              <a:gd name="connsiteX17" fmla="*/ 1338146 w 2891681"/>
              <a:gd name="connsiteY17" fmla="*/ 1458236 h 2141483"/>
              <a:gd name="connsiteX18" fmla="*/ 1315844 w 2891681"/>
              <a:gd name="connsiteY18" fmla="*/ 1837378 h 2141483"/>
              <a:gd name="connsiteX19" fmla="*/ 1371600 w 2891681"/>
              <a:gd name="connsiteY19" fmla="*/ 2093856 h 2141483"/>
              <a:gd name="connsiteX20" fmla="*/ 1427356 w 2891681"/>
              <a:gd name="connsiteY20" fmla="*/ 1915436 h 2141483"/>
              <a:gd name="connsiteX21" fmla="*/ 1471961 w 2891681"/>
              <a:gd name="connsiteY21" fmla="*/ 1380178 h 2141483"/>
              <a:gd name="connsiteX22" fmla="*/ 1605776 w 2891681"/>
              <a:gd name="connsiteY22" fmla="*/ 1480538 h 2141483"/>
              <a:gd name="connsiteX23" fmla="*/ 1639229 w 2891681"/>
              <a:gd name="connsiteY23" fmla="*/ 1926587 h 2141483"/>
              <a:gd name="connsiteX24" fmla="*/ 1739590 w 2891681"/>
              <a:gd name="connsiteY24" fmla="*/ 2071553 h 2141483"/>
              <a:gd name="connsiteX25" fmla="*/ 2754351 w 2891681"/>
              <a:gd name="connsiteY25" fmla="*/ 2082704 h 2141483"/>
              <a:gd name="connsiteX26" fmla="*/ 2854712 w 2891681"/>
              <a:gd name="connsiteY26" fmla="*/ 2082704 h 2141483"/>
              <a:gd name="connsiteX0" fmla="*/ 0 w 2891681"/>
              <a:gd name="connsiteY0" fmla="*/ 2071553 h 2141483"/>
              <a:gd name="connsiteX1" fmla="*/ 133815 w 2891681"/>
              <a:gd name="connsiteY1" fmla="*/ 2038099 h 2141483"/>
              <a:gd name="connsiteX2" fmla="*/ 323386 w 2891681"/>
              <a:gd name="connsiteY2" fmla="*/ 1971192 h 2141483"/>
              <a:gd name="connsiteX3" fmla="*/ 512956 w 2891681"/>
              <a:gd name="connsiteY3" fmla="*/ 1859680 h 2141483"/>
              <a:gd name="connsiteX4" fmla="*/ 602166 w 2891681"/>
              <a:gd name="connsiteY4" fmla="*/ 1904285 h 2141483"/>
              <a:gd name="connsiteX5" fmla="*/ 657922 w 2891681"/>
              <a:gd name="connsiteY5" fmla="*/ 2093856 h 2141483"/>
              <a:gd name="connsiteX6" fmla="*/ 713678 w 2891681"/>
              <a:gd name="connsiteY6" fmla="*/ 2082704 h 2141483"/>
              <a:gd name="connsiteX7" fmla="*/ 724829 w 2891681"/>
              <a:gd name="connsiteY7" fmla="*/ 1826226 h 2141483"/>
              <a:gd name="connsiteX8" fmla="*/ 735981 w 2891681"/>
              <a:gd name="connsiteY8" fmla="*/ 956431 h 2141483"/>
              <a:gd name="connsiteX9" fmla="*/ 747132 w 2891681"/>
              <a:gd name="connsiteY9" fmla="*/ 30880 h 2141483"/>
              <a:gd name="connsiteX10" fmla="*/ 802888 w 2891681"/>
              <a:gd name="connsiteY10" fmla="*/ 298509 h 2141483"/>
              <a:gd name="connsiteX11" fmla="*/ 880947 w 2891681"/>
              <a:gd name="connsiteY11" fmla="*/ 1067943 h 2141483"/>
              <a:gd name="connsiteX12" fmla="*/ 959005 w 2891681"/>
              <a:gd name="connsiteY12" fmla="*/ 1759319 h 2141483"/>
              <a:gd name="connsiteX13" fmla="*/ 1137426 w 2891681"/>
              <a:gd name="connsiteY13" fmla="*/ 2138460 h 2141483"/>
              <a:gd name="connsiteX14" fmla="*/ 1182028 w 2891681"/>
              <a:gd name="connsiteY14" fmla="*/ 1904284 h 2141483"/>
              <a:gd name="connsiteX15" fmla="*/ 1215483 w 2891681"/>
              <a:gd name="connsiteY15" fmla="*/ 1335573 h 2141483"/>
              <a:gd name="connsiteX16" fmla="*/ 1248937 w 2891681"/>
              <a:gd name="connsiteY16" fmla="*/ 978734 h 2141483"/>
              <a:gd name="connsiteX17" fmla="*/ 1338146 w 2891681"/>
              <a:gd name="connsiteY17" fmla="*/ 1458236 h 2141483"/>
              <a:gd name="connsiteX18" fmla="*/ 1371601 w 2891681"/>
              <a:gd name="connsiteY18" fmla="*/ 1848530 h 2141483"/>
              <a:gd name="connsiteX19" fmla="*/ 1371600 w 2891681"/>
              <a:gd name="connsiteY19" fmla="*/ 2093856 h 2141483"/>
              <a:gd name="connsiteX20" fmla="*/ 1427356 w 2891681"/>
              <a:gd name="connsiteY20" fmla="*/ 1915436 h 2141483"/>
              <a:gd name="connsiteX21" fmla="*/ 1471961 w 2891681"/>
              <a:gd name="connsiteY21" fmla="*/ 1380178 h 2141483"/>
              <a:gd name="connsiteX22" fmla="*/ 1605776 w 2891681"/>
              <a:gd name="connsiteY22" fmla="*/ 1480538 h 2141483"/>
              <a:gd name="connsiteX23" fmla="*/ 1639229 w 2891681"/>
              <a:gd name="connsiteY23" fmla="*/ 1926587 h 2141483"/>
              <a:gd name="connsiteX24" fmla="*/ 1739590 w 2891681"/>
              <a:gd name="connsiteY24" fmla="*/ 2071553 h 2141483"/>
              <a:gd name="connsiteX25" fmla="*/ 2754351 w 2891681"/>
              <a:gd name="connsiteY25" fmla="*/ 2082704 h 2141483"/>
              <a:gd name="connsiteX26" fmla="*/ 2854712 w 2891681"/>
              <a:gd name="connsiteY26" fmla="*/ 2082704 h 2141483"/>
              <a:gd name="connsiteX0" fmla="*/ 0 w 2891681"/>
              <a:gd name="connsiteY0" fmla="*/ 2071553 h 2141483"/>
              <a:gd name="connsiteX1" fmla="*/ 133815 w 2891681"/>
              <a:gd name="connsiteY1" fmla="*/ 2038099 h 2141483"/>
              <a:gd name="connsiteX2" fmla="*/ 323386 w 2891681"/>
              <a:gd name="connsiteY2" fmla="*/ 1971192 h 2141483"/>
              <a:gd name="connsiteX3" fmla="*/ 512956 w 2891681"/>
              <a:gd name="connsiteY3" fmla="*/ 1859680 h 2141483"/>
              <a:gd name="connsiteX4" fmla="*/ 602166 w 2891681"/>
              <a:gd name="connsiteY4" fmla="*/ 1904285 h 2141483"/>
              <a:gd name="connsiteX5" fmla="*/ 657922 w 2891681"/>
              <a:gd name="connsiteY5" fmla="*/ 2093856 h 2141483"/>
              <a:gd name="connsiteX6" fmla="*/ 713678 w 2891681"/>
              <a:gd name="connsiteY6" fmla="*/ 2082704 h 2141483"/>
              <a:gd name="connsiteX7" fmla="*/ 724829 w 2891681"/>
              <a:gd name="connsiteY7" fmla="*/ 1826226 h 2141483"/>
              <a:gd name="connsiteX8" fmla="*/ 735981 w 2891681"/>
              <a:gd name="connsiteY8" fmla="*/ 956431 h 2141483"/>
              <a:gd name="connsiteX9" fmla="*/ 747132 w 2891681"/>
              <a:gd name="connsiteY9" fmla="*/ 30880 h 2141483"/>
              <a:gd name="connsiteX10" fmla="*/ 802888 w 2891681"/>
              <a:gd name="connsiteY10" fmla="*/ 298509 h 2141483"/>
              <a:gd name="connsiteX11" fmla="*/ 880947 w 2891681"/>
              <a:gd name="connsiteY11" fmla="*/ 1067943 h 2141483"/>
              <a:gd name="connsiteX12" fmla="*/ 959005 w 2891681"/>
              <a:gd name="connsiteY12" fmla="*/ 1759319 h 2141483"/>
              <a:gd name="connsiteX13" fmla="*/ 1137426 w 2891681"/>
              <a:gd name="connsiteY13" fmla="*/ 2138460 h 2141483"/>
              <a:gd name="connsiteX14" fmla="*/ 1182028 w 2891681"/>
              <a:gd name="connsiteY14" fmla="*/ 1904284 h 2141483"/>
              <a:gd name="connsiteX15" fmla="*/ 1215483 w 2891681"/>
              <a:gd name="connsiteY15" fmla="*/ 1335573 h 2141483"/>
              <a:gd name="connsiteX16" fmla="*/ 1248937 w 2891681"/>
              <a:gd name="connsiteY16" fmla="*/ 978734 h 2141483"/>
              <a:gd name="connsiteX17" fmla="*/ 1338146 w 2891681"/>
              <a:gd name="connsiteY17" fmla="*/ 1458236 h 2141483"/>
              <a:gd name="connsiteX18" fmla="*/ 1371601 w 2891681"/>
              <a:gd name="connsiteY18" fmla="*/ 1848530 h 2141483"/>
              <a:gd name="connsiteX19" fmla="*/ 1449659 w 2891681"/>
              <a:gd name="connsiteY19" fmla="*/ 2105007 h 2141483"/>
              <a:gd name="connsiteX20" fmla="*/ 1427356 w 2891681"/>
              <a:gd name="connsiteY20" fmla="*/ 1915436 h 2141483"/>
              <a:gd name="connsiteX21" fmla="*/ 1471961 w 2891681"/>
              <a:gd name="connsiteY21" fmla="*/ 1380178 h 2141483"/>
              <a:gd name="connsiteX22" fmla="*/ 1605776 w 2891681"/>
              <a:gd name="connsiteY22" fmla="*/ 1480538 h 2141483"/>
              <a:gd name="connsiteX23" fmla="*/ 1639229 w 2891681"/>
              <a:gd name="connsiteY23" fmla="*/ 1926587 h 2141483"/>
              <a:gd name="connsiteX24" fmla="*/ 1739590 w 2891681"/>
              <a:gd name="connsiteY24" fmla="*/ 2071553 h 2141483"/>
              <a:gd name="connsiteX25" fmla="*/ 2754351 w 2891681"/>
              <a:gd name="connsiteY25" fmla="*/ 2082704 h 2141483"/>
              <a:gd name="connsiteX26" fmla="*/ 2854712 w 2891681"/>
              <a:gd name="connsiteY26" fmla="*/ 2082704 h 2141483"/>
              <a:gd name="connsiteX0" fmla="*/ 0 w 2891681"/>
              <a:gd name="connsiteY0" fmla="*/ 2071553 h 2141483"/>
              <a:gd name="connsiteX1" fmla="*/ 133815 w 2891681"/>
              <a:gd name="connsiteY1" fmla="*/ 2038099 h 2141483"/>
              <a:gd name="connsiteX2" fmla="*/ 323386 w 2891681"/>
              <a:gd name="connsiteY2" fmla="*/ 1971192 h 2141483"/>
              <a:gd name="connsiteX3" fmla="*/ 512956 w 2891681"/>
              <a:gd name="connsiteY3" fmla="*/ 1859680 h 2141483"/>
              <a:gd name="connsiteX4" fmla="*/ 602166 w 2891681"/>
              <a:gd name="connsiteY4" fmla="*/ 1904285 h 2141483"/>
              <a:gd name="connsiteX5" fmla="*/ 657922 w 2891681"/>
              <a:gd name="connsiteY5" fmla="*/ 2093856 h 2141483"/>
              <a:gd name="connsiteX6" fmla="*/ 713678 w 2891681"/>
              <a:gd name="connsiteY6" fmla="*/ 2082704 h 2141483"/>
              <a:gd name="connsiteX7" fmla="*/ 724829 w 2891681"/>
              <a:gd name="connsiteY7" fmla="*/ 1826226 h 2141483"/>
              <a:gd name="connsiteX8" fmla="*/ 735981 w 2891681"/>
              <a:gd name="connsiteY8" fmla="*/ 956431 h 2141483"/>
              <a:gd name="connsiteX9" fmla="*/ 747132 w 2891681"/>
              <a:gd name="connsiteY9" fmla="*/ 30880 h 2141483"/>
              <a:gd name="connsiteX10" fmla="*/ 802888 w 2891681"/>
              <a:gd name="connsiteY10" fmla="*/ 298509 h 2141483"/>
              <a:gd name="connsiteX11" fmla="*/ 880947 w 2891681"/>
              <a:gd name="connsiteY11" fmla="*/ 1067943 h 2141483"/>
              <a:gd name="connsiteX12" fmla="*/ 959005 w 2891681"/>
              <a:gd name="connsiteY12" fmla="*/ 1759319 h 2141483"/>
              <a:gd name="connsiteX13" fmla="*/ 1137426 w 2891681"/>
              <a:gd name="connsiteY13" fmla="*/ 2138460 h 2141483"/>
              <a:gd name="connsiteX14" fmla="*/ 1182028 w 2891681"/>
              <a:gd name="connsiteY14" fmla="*/ 1904284 h 2141483"/>
              <a:gd name="connsiteX15" fmla="*/ 1215483 w 2891681"/>
              <a:gd name="connsiteY15" fmla="*/ 1335573 h 2141483"/>
              <a:gd name="connsiteX16" fmla="*/ 1248937 w 2891681"/>
              <a:gd name="connsiteY16" fmla="*/ 978734 h 2141483"/>
              <a:gd name="connsiteX17" fmla="*/ 1338146 w 2891681"/>
              <a:gd name="connsiteY17" fmla="*/ 1458236 h 2141483"/>
              <a:gd name="connsiteX18" fmla="*/ 1371601 w 2891681"/>
              <a:gd name="connsiteY18" fmla="*/ 1848530 h 2141483"/>
              <a:gd name="connsiteX19" fmla="*/ 1449659 w 2891681"/>
              <a:gd name="connsiteY19" fmla="*/ 2105007 h 2141483"/>
              <a:gd name="connsiteX20" fmla="*/ 1494264 w 2891681"/>
              <a:gd name="connsiteY20" fmla="*/ 1915436 h 2141483"/>
              <a:gd name="connsiteX21" fmla="*/ 1471961 w 2891681"/>
              <a:gd name="connsiteY21" fmla="*/ 1380178 h 2141483"/>
              <a:gd name="connsiteX22" fmla="*/ 1605776 w 2891681"/>
              <a:gd name="connsiteY22" fmla="*/ 1480538 h 2141483"/>
              <a:gd name="connsiteX23" fmla="*/ 1639229 w 2891681"/>
              <a:gd name="connsiteY23" fmla="*/ 1926587 h 2141483"/>
              <a:gd name="connsiteX24" fmla="*/ 1739590 w 2891681"/>
              <a:gd name="connsiteY24" fmla="*/ 2071553 h 2141483"/>
              <a:gd name="connsiteX25" fmla="*/ 2754351 w 2891681"/>
              <a:gd name="connsiteY25" fmla="*/ 2082704 h 2141483"/>
              <a:gd name="connsiteX26" fmla="*/ 2854712 w 2891681"/>
              <a:gd name="connsiteY26" fmla="*/ 2082704 h 2141483"/>
              <a:gd name="connsiteX0" fmla="*/ 0 w 2891681"/>
              <a:gd name="connsiteY0" fmla="*/ 2071553 h 2141483"/>
              <a:gd name="connsiteX1" fmla="*/ 133815 w 2891681"/>
              <a:gd name="connsiteY1" fmla="*/ 2038099 h 2141483"/>
              <a:gd name="connsiteX2" fmla="*/ 323386 w 2891681"/>
              <a:gd name="connsiteY2" fmla="*/ 1971192 h 2141483"/>
              <a:gd name="connsiteX3" fmla="*/ 512956 w 2891681"/>
              <a:gd name="connsiteY3" fmla="*/ 1859680 h 2141483"/>
              <a:gd name="connsiteX4" fmla="*/ 602166 w 2891681"/>
              <a:gd name="connsiteY4" fmla="*/ 1904285 h 2141483"/>
              <a:gd name="connsiteX5" fmla="*/ 657922 w 2891681"/>
              <a:gd name="connsiteY5" fmla="*/ 2093856 h 2141483"/>
              <a:gd name="connsiteX6" fmla="*/ 713678 w 2891681"/>
              <a:gd name="connsiteY6" fmla="*/ 2082704 h 2141483"/>
              <a:gd name="connsiteX7" fmla="*/ 724829 w 2891681"/>
              <a:gd name="connsiteY7" fmla="*/ 1826226 h 2141483"/>
              <a:gd name="connsiteX8" fmla="*/ 735981 w 2891681"/>
              <a:gd name="connsiteY8" fmla="*/ 956431 h 2141483"/>
              <a:gd name="connsiteX9" fmla="*/ 747132 w 2891681"/>
              <a:gd name="connsiteY9" fmla="*/ 30880 h 2141483"/>
              <a:gd name="connsiteX10" fmla="*/ 802888 w 2891681"/>
              <a:gd name="connsiteY10" fmla="*/ 298509 h 2141483"/>
              <a:gd name="connsiteX11" fmla="*/ 880947 w 2891681"/>
              <a:gd name="connsiteY11" fmla="*/ 1067943 h 2141483"/>
              <a:gd name="connsiteX12" fmla="*/ 959005 w 2891681"/>
              <a:gd name="connsiteY12" fmla="*/ 1759319 h 2141483"/>
              <a:gd name="connsiteX13" fmla="*/ 1137426 w 2891681"/>
              <a:gd name="connsiteY13" fmla="*/ 2138460 h 2141483"/>
              <a:gd name="connsiteX14" fmla="*/ 1182028 w 2891681"/>
              <a:gd name="connsiteY14" fmla="*/ 1904284 h 2141483"/>
              <a:gd name="connsiteX15" fmla="*/ 1215483 w 2891681"/>
              <a:gd name="connsiteY15" fmla="*/ 1335573 h 2141483"/>
              <a:gd name="connsiteX16" fmla="*/ 1248937 w 2891681"/>
              <a:gd name="connsiteY16" fmla="*/ 978734 h 2141483"/>
              <a:gd name="connsiteX17" fmla="*/ 1338146 w 2891681"/>
              <a:gd name="connsiteY17" fmla="*/ 1458236 h 2141483"/>
              <a:gd name="connsiteX18" fmla="*/ 1393904 w 2891681"/>
              <a:gd name="connsiteY18" fmla="*/ 1770471 h 2141483"/>
              <a:gd name="connsiteX19" fmla="*/ 1449659 w 2891681"/>
              <a:gd name="connsiteY19" fmla="*/ 2105007 h 2141483"/>
              <a:gd name="connsiteX20" fmla="*/ 1494264 w 2891681"/>
              <a:gd name="connsiteY20" fmla="*/ 1915436 h 2141483"/>
              <a:gd name="connsiteX21" fmla="*/ 1471961 w 2891681"/>
              <a:gd name="connsiteY21" fmla="*/ 1380178 h 2141483"/>
              <a:gd name="connsiteX22" fmla="*/ 1605776 w 2891681"/>
              <a:gd name="connsiteY22" fmla="*/ 1480538 h 2141483"/>
              <a:gd name="connsiteX23" fmla="*/ 1639229 w 2891681"/>
              <a:gd name="connsiteY23" fmla="*/ 1926587 h 2141483"/>
              <a:gd name="connsiteX24" fmla="*/ 1739590 w 2891681"/>
              <a:gd name="connsiteY24" fmla="*/ 2071553 h 2141483"/>
              <a:gd name="connsiteX25" fmla="*/ 2754351 w 2891681"/>
              <a:gd name="connsiteY25" fmla="*/ 2082704 h 2141483"/>
              <a:gd name="connsiteX26" fmla="*/ 2854712 w 2891681"/>
              <a:gd name="connsiteY26" fmla="*/ 2082704 h 2141483"/>
              <a:gd name="connsiteX0" fmla="*/ 0 w 2891681"/>
              <a:gd name="connsiteY0" fmla="*/ 2071553 h 2141483"/>
              <a:gd name="connsiteX1" fmla="*/ 133815 w 2891681"/>
              <a:gd name="connsiteY1" fmla="*/ 2038099 h 2141483"/>
              <a:gd name="connsiteX2" fmla="*/ 323386 w 2891681"/>
              <a:gd name="connsiteY2" fmla="*/ 1971192 h 2141483"/>
              <a:gd name="connsiteX3" fmla="*/ 512956 w 2891681"/>
              <a:gd name="connsiteY3" fmla="*/ 1859680 h 2141483"/>
              <a:gd name="connsiteX4" fmla="*/ 602166 w 2891681"/>
              <a:gd name="connsiteY4" fmla="*/ 1904285 h 2141483"/>
              <a:gd name="connsiteX5" fmla="*/ 657922 w 2891681"/>
              <a:gd name="connsiteY5" fmla="*/ 2093856 h 2141483"/>
              <a:gd name="connsiteX6" fmla="*/ 713678 w 2891681"/>
              <a:gd name="connsiteY6" fmla="*/ 2082704 h 2141483"/>
              <a:gd name="connsiteX7" fmla="*/ 724829 w 2891681"/>
              <a:gd name="connsiteY7" fmla="*/ 1826226 h 2141483"/>
              <a:gd name="connsiteX8" fmla="*/ 735981 w 2891681"/>
              <a:gd name="connsiteY8" fmla="*/ 956431 h 2141483"/>
              <a:gd name="connsiteX9" fmla="*/ 747132 w 2891681"/>
              <a:gd name="connsiteY9" fmla="*/ 30880 h 2141483"/>
              <a:gd name="connsiteX10" fmla="*/ 802888 w 2891681"/>
              <a:gd name="connsiteY10" fmla="*/ 298509 h 2141483"/>
              <a:gd name="connsiteX11" fmla="*/ 880947 w 2891681"/>
              <a:gd name="connsiteY11" fmla="*/ 1067943 h 2141483"/>
              <a:gd name="connsiteX12" fmla="*/ 959005 w 2891681"/>
              <a:gd name="connsiteY12" fmla="*/ 1759319 h 2141483"/>
              <a:gd name="connsiteX13" fmla="*/ 1137426 w 2891681"/>
              <a:gd name="connsiteY13" fmla="*/ 2138460 h 2141483"/>
              <a:gd name="connsiteX14" fmla="*/ 1182028 w 2891681"/>
              <a:gd name="connsiteY14" fmla="*/ 1904284 h 2141483"/>
              <a:gd name="connsiteX15" fmla="*/ 1215483 w 2891681"/>
              <a:gd name="connsiteY15" fmla="*/ 1335573 h 2141483"/>
              <a:gd name="connsiteX16" fmla="*/ 1248937 w 2891681"/>
              <a:gd name="connsiteY16" fmla="*/ 978734 h 2141483"/>
              <a:gd name="connsiteX17" fmla="*/ 1338146 w 2891681"/>
              <a:gd name="connsiteY17" fmla="*/ 1458236 h 2141483"/>
              <a:gd name="connsiteX18" fmla="*/ 1393904 w 2891681"/>
              <a:gd name="connsiteY18" fmla="*/ 1770471 h 2141483"/>
              <a:gd name="connsiteX19" fmla="*/ 1438508 w 2891681"/>
              <a:gd name="connsiteY19" fmla="*/ 1837377 h 2141483"/>
              <a:gd name="connsiteX20" fmla="*/ 1494264 w 2891681"/>
              <a:gd name="connsiteY20" fmla="*/ 1915436 h 2141483"/>
              <a:gd name="connsiteX21" fmla="*/ 1471961 w 2891681"/>
              <a:gd name="connsiteY21" fmla="*/ 1380178 h 2141483"/>
              <a:gd name="connsiteX22" fmla="*/ 1605776 w 2891681"/>
              <a:gd name="connsiteY22" fmla="*/ 1480538 h 2141483"/>
              <a:gd name="connsiteX23" fmla="*/ 1639229 w 2891681"/>
              <a:gd name="connsiteY23" fmla="*/ 1926587 h 2141483"/>
              <a:gd name="connsiteX24" fmla="*/ 1739590 w 2891681"/>
              <a:gd name="connsiteY24" fmla="*/ 2071553 h 2141483"/>
              <a:gd name="connsiteX25" fmla="*/ 2754351 w 2891681"/>
              <a:gd name="connsiteY25" fmla="*/ 2082704 h 2141483"/>
              <a:gd name="connsiteX26" fmla="*/ 2854712 w 2891681"/>
              <a:gd name="connsiteY26" fmla="*/ 2082704 h 2141483"/>
              <a:gd name="connsiteX0" fmla="*/ 0 w 2891681"/>
              <a:gd name="connsiteY0" fmla="*/ 2071553 h 2141483"/>
              <a:gd name="connsiteX1" fmla="*/ 133815 w 2891681"/>
              <a:gd name="connsiteY1" fmla="*/ 2038099 h 2141483"/>
              <a:gd name="connsiteX2" fmla="*/ 323386 w 2891681"/>
              <a:gd name="connsiteY2" fmla="*/ 1971192 h 2141483"/>
              <a:gd name="connsiteX3" fmla="*/ 512956 w 2891681"/>
              <a:gd name="connsiteY3" fmla="*/ 1859680 h 2141483"/>
              <a:gd name="connsiteX4" fmla="*/ 602166 w 2891681"/>
              <a:gd name="connsiteY4" fmla="*/ 1904285 h 2141483"/>
              <a:gd name="connsiteX5" fmla="*/ 657922 w 2891681"/>
              <a:gd name="connsiteY5" fmla="*/ 2093856 h 2141483"/>
              <a:gd name="connsiteX6" fmla="*/ 713678 w 2891681"/>
              <a:gd name="connsiteY6" fmla="*/ 2082704 h 2141483"/>
              <a:gd name="connsiteX7" fmla="*/ 724829 w 2891681"/>
              <a:gd name="connsiteY7" fmla="*/ 1826226 h 2141483"/>
              <a:gd name="connsiteX8" fmla="*/ 735981 w 2891681"/>
              <a:gd name="connsiteY8" fmla="*/ 956431 h 2141483"/>
              <a:gd name="connsiteX9" fmla="*/ 747132 w 2891681"/>
              <a:gd name="connsiteY9" fmla="*/ 30880 h 2141483"/>
              <a:gd name="connsiteX10" fmla="*/ 802888 w 2891681"/>
              <a:gd name="connsiteY10" fmla="*/ 298509 h 2141483"/>
              <a:gd name="connsiteX11" fmla="*/ 880947 w 2891681"/>
              <a:gd name="connsiteY11" fmla="*/ 1067943 h 2141483"/>
              <a:gd name="connsiteX12" fmla="*/ 959005 w 2891681"/>
              <a:gd name="connsiteY12" fmla="*/ 1759319 h 2141483"/>
              <a:gd name="connsiteX13" fmla="*/ 1137426 w 2891681"/>
              <a:gd name="connsiteY13" fmla="*/ 2138460 h 2141483"/>
              <a:gd name="connsiteX14" fmla="*/ 1182028 w 2891681"/>
              <a:gd name="connsiteY14" fmla="*/ 1904284 h 2141483"/>
              <a:gd name="connsiteX15" fmla="*/ 1215483 w 2891681"/>
              <a:gd name="connsiteY15" fmla="*/ 1335573 h 2141483"/>
              <a:gd name="connsiteX16" fmla="*/ 1248937 w 2891681"/>
              <a:gd name="connsiteY16" fmla="*/ 978734 h 2141483"/>
              <a:gd name="connsiteX17" fmla="*/ 1338146 w 2891681"/>
              <a:gd name="connsiteY17" fmla="*/ 1458236 h 2141483"/>
              <a:gd name="connsiteX18" fmla="*/ 1393904 w 2891681"/>
              <a:gd name="connsiteY18" fmla="*/ 1770471 h 2141483"/>
              <a:gd name="connsiteX19" fmla="*/ 1438508 w 2891681"/>
              <a:gd name="connsiteY19" fmla="*/ 1837377 h 2141483"/>
              <a:gd name="connsiteX20" fmla="*/ 1460810 w 2891681"/>
              <a:gd name="connsiteY20" fmla="*/ 1792773 h 2141483"/>
              <a:gd name="connsiteX21" fmla="*/ 1471961 w 2891681"/>
              <a:gd name="connsiteY21" fmla="*/ 1380178 h 2141483"/>
              <a:gd name="connsiteX22" fmla="*/ 1605776 w 2891681"/>
              <a:gd name="connsiteY22" fmla="*/ 1480538 h 2141483"/>
              <a:gd name="connsiteX23" fmla="*/ 1639229 w 2891681"/>
              <a:gd name="connsiteY23" fmla="*/ 1926587 h 2141483"/>
              <a:gd name="connsiteX24" fmla="*/ 1739590 w 2891681"/>
              <a:gd name="connsiteY24" fmla="*/ 2071553 h 2141483"/>
              <a:gd name="connsiteX25" fmla="*/ 2754351 w 2891681"/>
              <a:gd name="connsiteY25" fmla="*/ 2082704 h 2141483"/>
              <a:gd name="connsiteX26" fmla="*/ 2854712 w 2891681"/>
              <a:gd name="connsiteY26" fmla="*/ 2082704 h 2141483"/>
              <a:gd name="connsiteX0" fmla="*/ 0 w 2891681"/>
              <a:gd name="connsiteY0" fmla="*/ 2071553 h 2141483"/>
              <a:gd name="connsiteX1" fmla="*/ 133815 w 2891681"/>
              <a:gd name="connsiteY1" fmla="*/ 2038099 h 2141483"/>
              <a:gd name="connsiteX2" fmla="*/ 323386 w 2891681"/>
              <a:gd name="connsiteY2" fmla="*/ 1971192 h 2141483"/>
              <a:gd name="connsiteX3" fmla="*/ 512956 w 2891681"/>
              <a:gd name="connsiteY3" fmla="*/ 1859680 h 2141483"/>
              <a:gd name="connsiteX4" fmla="*/ 602166 w 2891681"/>
              <a:gd name="connsiteY4" fmla="*/ 1904285 h 2141483"/>
              <a:gd name="connsiteX5" fmla="*/ 657922 w 2891681"/>
              <a:gd name="connsiteY5" fmla="*/ 2093856 h 2141483"/>
              <a:gd name="connsiteX6" fmla="*/ 713678 w 2891681"/>
              <a:gd name="connsiteY6" fmla="*/ 2082704 h 2141483"/>
              <a:gd name="connsiteX7" fmla="*/ 724829 w 2891681"/>
              <a:gd name="connsiteY7" fmla="*/ 1826226 h 2141483"/>
              <a:gd name="connsiteX8" fmla="*/ 735981 w 2891681"/>
              <a:gd name="connsiteY8" fmla="*/ 956431 h 2141483"/>
              <a:gd name="connsiteX9" fmla="*/ 747132 w 2891681"/>
              <a:gd name="connsiteY9" fmla="*/ 30880 h 2141483"/>
              <a:gd name="connsiteX10" fmla="*/ 802888 w 2891681"/>
              <a:gd name="connsiteY10" fmla="*/ 298509 h 2141483"/>
              <a:gd name="connsiteX11" fmla="*/ 880947 w 2891681"/>
              <a:gd name="connsiteY11" fmla="*/ 1067943 h 2141483"/>
              <a:gd name="connsiteX12" fmla="*/ 959005 w 2891681"/>
              <a:gd name="connsiteY12" fmla="*/ 1759319 h 2141483"/>
              <a:gd name="connsiteX13" fmla="*/ 1137426 w 2891681"/>
              <a:gd name="connsiteY13" fmla="*/ 2138460 h 2141483"/>
              <a:gd name="connsiteX14" fmla="*/ 1182028 w 2891681"/>
              <a:gd name="connsiteY14" fmla="*/ 1904284 h 2141483"/>
              <a:gd name="connsiteX15" fmla="*/ 1215483 w 2891681"/>
              <a:gd name="connsiteY15" fmla="*/ 1335573 h 2141483"/>
              <a:gd name="connsiteX16" fmla="*/ 1248937 w 2891681"/>
              <a:gd name="connsiteY16" fmla="*/ 978734 h 2141483"/>
              <a:gd name="connsiteX17" fmla="*/ 1338146 w 2891681"/>
              <a:gd name="connsiteY17" fmla="*/ 1458236 h 2141483"/>
              <a:gd name="connsiteX18" fmla="*/ 1393904 w 2891681"/>
              <a:gd name="connsiteY18" fmla="*/ 1770471 h 2141483"/>
              <a:gd name="connsiteX19" fmla="*/ 1438508 w 2891681"/>
              <a:gd name="connsiteY19" fmla="*/ 1837377 h 2141483"/>
              <a:gd name="connsiteX20" fmla="*/ 1460810 w 2891681"/>
              <a:gd name="connsiteY20" fmla="*/ 1792773 h 2141483"/>
              <a:gd name="connsiteX21" fmla="*/ 1471961 w 2891681"/>
              <a:gd name="connsiteY21" fmla="*/ 1380178 h 2141483"/>
              <a:gd name="connsiteX22" fmla="*/ 1572322 w 2891681"/>
              <a:gd name="connsiteY22" fmla="*/ 1603201 h 2141483"/>
              <a:gd name="connsiteX23" fmla="*/ 1639229 w 2891681"/>
              <a:gd name="connsiteY23" fmla="*/ 1926587 h 2141483"/>
              <a:gd name="connsiteX24" fmla="*/ 1739590 w 2891681"/>
              <a:gd name="connsiteY24" fmla="*/ 2071553 h 2141483"/>
              <a:gd name="connsiteX25" fmla="*/ 2754351 w 2891681"/>
              <a:gd name="connsiteY25" fmla="*/ 2082704 h 2141483"/>
              <a:gd name="connsiteX26" fmla="*/ 2854712 w 2891681"/>
              <a:gd name="connsiteY26" fmla="*/ 2082704 h 2141483"/>
              <a:gd name="connsiteX0" fmla="*/ 0 w 2881444"/>
              <a:gd name="connsiteY0" fmla="*/ 2071553 h 2141483"/>
              <a:gd name="connsiteX1" fmla="*/ 133815 w 2881444"/>
              <a:gd name="connsiteY1" fmla="*/ 2038099 h 2141483"/>
              <a:gd name="connsiteX2" fmla="*/ 323386 w 2881444"/>
              <a:gd name="connsiteY2" fmla="*/ 1971192 h 2141483"/>
              <a:gd name="connsiteX3" fmla="*/ 512956 w 2881444"/>
              <a:gd name="connsiteY3" fmla="*/ 1859680 h 2141483"/>
              <a:gd name="connsiteX4" fmla="*/ 602166 w 2881444"/>
              <a:gd name="connsiteY4" fmla="*/ 1904285 h 2141483"/>
              <a:gd name="connsiteX5" fmla="*/ 657922 w 2881444"/>
              <a:gd name="connsiteY5" fmla="*/ 2093856 h 2141483"/>
              <a:gd name="connsiteX6" fmla="*/ 713678 w 2881444"/>
              <a:gd name="connsiteY6" fmla="*/ 2082704 h 2141483"/>
              <a:gd name="connsiteX7" fmla="*/ 724829 w 2881444"/>
              <a:gd name="connsiteY7" fmla="*/ 1826226 h 2141483"/>
              <a:gd name="connsiteX8" fmla="*/ 735981 w 2881444"/>
              <a:gd name="connsiteY8" fmla="*/ 956431 h 2141483"/>
              <a:gd name="connsiteX9" fmla="*/ 747132 w 2881444"/>
              <a:gd name="connsiteY9" fmla="*/ 30880 h 2141483"/>
              <a:gd name="connsiteX10" fmla="*/ 802888 w 2881444"/>
              <a:gd name="connsiteY10" fmla="*/ 298509 h 2141483"/>
              <a:gd name="connsiteX11" fmla="*/ 880947 w 2881444"/>
              <a:gd name="connsiteY11" fmla="*/ 1067943 h 2141483"/>
              <a:gd name="connsiteX12" fmla="*/ 959005 w 2881444"/>
              <a:gd name="connsiteY12" fmla="*/ 1759319 h 2141483"/>
              <a:gd name="connsiteX13" fmla="*/ 1137426 w 2881444"/>
              <a:gd name="connsiteY13" fmla="*/ 2138460 h 2141483"/>
              <a:gd name="connsiteX14" fmla="*/ 1182028 w 2881444"/>
              <a:gd name="connsiteY14" fmla="*/ 1904284 h 2141483"/>
              <a:gd name="connsiteX15" fmla="*/ 1215483 w 2881444"/>
              <a:gd name="connsiteY15" fmla="*/ 1335573 h 2141483"/>
              <a:gd name="connsiteX16" fmla="*/ 1248937 w 2881444"/>
              <a:gd name="connsiteY16" fmla="*/ 978734 h 2141483"/>
              <a:gd name="connsiteX17" fmla="*/ 1338146 w 2881444"/>
              <a:gd name="connsiteY17" fmla="*/ 1458236 h 2141483"/>
              <a:gd name="connsiteX18" fmla="*/ 1393904 w 2881444"/>
              <a:gd name="connsiteY18" fmla="*/ 1770471 h 2141483"/>
              <a:gd name="connsiteX19" fmla="*/ 1438508 w 2881444"/>
              <a:gd name="connsiteY19" fmla="*/ 1837377 h 2141483"/>
              <a:gd name="connsiteX20" fmla="*/ 1460810 w 2881444"/>
              <a:gd name="connsiteY20" fmla="*/ 1792773 h 2141483"/>
              <a:gd name="connsiteX21" fmla="*/ 1471961 w 2881444"/>
              <a:gd name="connsiteY21" fmla="*/ 1380178 h 2141483"/>
              <a:gd name="connsiteX22" fmla="*/ 1572322 w 2881444"/>
              <a:gd name="connsiteY22" fmla="*/ 1603201 h 2141483"/>
              <a:gd name="connsiteX23" fmla="*/ 1639229 w 2881444"/>
              <a:gd name="connsiteY23" fmla="*/ 1926587 h 2141483"/>
              <a:gd name="connsiteX24" fmla="*/ 1951463 w 2881444"/>
              <a:gd name="connsiteY24" fmla="*/ 2093855 h 2141483"/>
              <a:gd name="connsiteX25" fmla="*/ 2754351 w 2881444"/>
              <a:gd name="connsiteY25" fmla="*/ 2082704 h 2141483"/>
              <a:gd name="connsiteX26" fmla="*/ 2854712 w 2881444"/>
              <a:gd name="connsiteY26" fmla="*/ 2082704 h 2141483"/>
              <a:gd name="connsiteX0" fmla="*/ 0 w 2881444"/>
              <a:gd name="connsiteY0" fmla="*/ 2071553 h 2141483"/>
              <a:gd name="connsiteX1" fmla="*/ 133815 w 2881444"/>
              <a:gd name="connsiteY1" fmla="*/ 2038099 h 2141483"/>
              <a:gd name="connsiteX2" fmla="*/ 323386 w 2881444"/>
              <a:gd name="connsiteY2" fmla="*/ 1971192 h 2141483"/>
              <a:gd name="connsiteX3" fmla="*/ 512956 w 2881444"/>
              <a:gd name="connsiteY3" fmla="*/ 1859680 h 2141483"/>
              <a:gd name="connsiteX4" fmla="*/ 602166 w 2881444"/>
              <a:gd name="connsiteY4" fmla="*/ 1904285 h 2141483"/>
              <a:gd name="connsiteX5" fmla="*/ 657922 w 2881444"/>
              <a:gd name="connsiteY5" fmla="*/ 2093856 h 2141483"/>
              <a:gd name="connsiteX6" fmla="*/ 713678 w 2881444"/>
              <a:gd name="connsiteY6" fmla="*/ 2082704 h 2141483"/>
              <a:gd name="connsiteX7" fmla="*/ 724829 w 2881444"/>
              <a:gd name="connsiteY7" fmla="*/ 1826226 h 2141483"/>
              <a:gd name="connsiteX8" fmla="*/ 735981 w 2881444"/>
              <a:gd name="connsiteY8" fmla="*/ 956431 h 2141483"/>
              <a:gd name="connsiteX9" fmla="*/ 747132 w 2881444"/>
              <a:gd name="connsiteY9" fmla="*/ 30880 h 2141483"/>
              <a:gd name="connsiteX10" fmla="*/ 802888 w 2881444"/>
              <a:gd name="connsiteY10" fmla="*/ 298509 h 2141483"/>
              <a:gd name="connsiteX11" fmla="*/ 880947 w 2881444"/>
              <a:gd name="connsiteY11" fmla="*/ 1067943 h 2141483"/>
              <a:gd name="connsiteX12" fmla="*/ 959005 w 2881444"/>
              <a:gd name="connsiteY12" fmla="*/ 1759319 h 2141483"/>
              <a:gd name="connsiteX13" fmla="*/ 1137426 w 2881444"/>
              <a:gd name="connsiteY13" fmla="*/ 2138460 h 2141483"/>
              <a:gd name="connsiteX14" fmla="*/ 1182028 w 2881444"/>
              <a:gd name="connsiteY14" fmla="*/ 1904284 h 2141483"/>
              <a:gd name="connsiteX15" fmla="*/ 1215483 w 2881444"/>
              <a:gd name="connsiteY15" fmla="*/ 1335573 h 2141483"/>
              <a:gd name="connsiteX16" fmla="*/ 1248937 w 2881444"/>
              <a:gd name="connsiteY16" fmla="*/ 978734 h 2141483"/>
              <a:gd name="connsiteX17" fmla="*/ 1338146 w 2881444"/>
              <a:gd name="connsiteY17" fmla="*/ 1458236 h 2141483"/>
              <a:gd name="connsiteX18" fmla="*/ 1393904 w 2881444"/>
              <a:gd name="connsiteY18" fmla="*/ 1770471 h 2141483"/>
              <a:gd name="connsiteX19" fmla="*/ 1438508 w 2881444"/>
              <a:gd name="connsiteY19" fmla="*/ 1837377 h 2141483"/>
              <a:gd name="connsiteX20" fmla="*/ 1460810 w 2881444"/>
              <a:gd name="connsiteY20" fmla="*/ 1792773 h 2141483"/>
              <a:gd name="connsiteX21" fmla="*/ 1471961 w 2881444"/>
              <a:gd name="connsiteY21" fmla="*/ 1380178 h 2141483"/>
              <a:gd name="connsiteX22" fmla="*/ 1628078 w 2881444"/>
              <a:gd name="connsiteY22" fmla="*/ 1513992 h 2141483"/>
              <a:gd name="connsiteX23" fmla="*/ 1639229 w 2881444"/>
              <a:gd name="connsiteY23" fmla="*/ 1926587 h 2141483"/>
              <a:gd name="connsiteX24" fmla="*/ 1951463 w 2881444"/>
              <a:gd name="connsiteY24" fmla="*/ 2093855 h 2141483"/>
              <a:gd name="connsiteX25" fmla="*/ 2754351 w 2881444"/>
              <a:gd name="connsiteY25" fmla="*/ 2082704 h 2141483"/>
              <a:gd name="connsiteX26" fmla="*/ 2854712 w 2881444"/>
              <a:gd name="connsiteY26" fmla="*/ 2082704 h 2141483"/>
              <a:gd name="connsiteX0" fmla="*/ 0 w 2881444"/>
              <a:gd name="connsiteY0" fmla="*/ 2071553 h 2141483"/>
              <a:gd name="connsiteX1" fmla="*/ 133815 w 2881444"/>
              <a:gd name="connsiteY1" fmla="*/ 2038099 h 2141483"/>
              <a:gd name="connsiteX2" fmla="*/ 323386 w 2881444"/>
              <a:gd name="connsiteY2" fmla="*/ 1971192 h 2141483"/>
              <a:gd name="connsiteX3" fmla="*/ 512956 w 2881444"/>
              <a:gd name="connsiteY3" fmla="*/ 1859680 h 2141483"/>
              <a:gd name="connsiteX4" fmla="*/ 602166 w 2881444"/>
              <a:gd name="connsiteY4" fmla="*/ 1904285 h 2141483"/>
              <a:gd name="connsiteX5" fmla="*/ 657922 w 2881444"/>
              <a:gd name="connsiteY5" fmla="*/ 2093856 h 2141483"/>
              <a:gd name="connsiteX6" fmla="*/ 713678 w 2881444"/>
              <a:gd name="connsiteY6" fmla="*/ 2082704 h 2141483"/>
              <a:gd name="connsiteX7" fmla="*/ 724829 w 2881444"/>
              <a:gd name="connsiteY7" fmla="*/ 1826226 h 2141483"/>
              <a:gd name="connsiteX8" fmla="*/ 735981 w 2881444"/>
              <a:gd name="connsiteY8" fmla="*/ 956431 h 2141483"/>
              <a:gd name="connsiteX9" fmla="*/ 747132 w 2881444"/>
              <a:gd name="connsiteY9" fmla="*/ 30880 h 2141483"/>
              <a:gd name="connsiteX10" fmla="*/ 802888 w 2881444"/>
              <a:gd name="connsiteY10" fmla="*/ 298509 h 2141483"/>
              <a:gd name="connsiteX11" fmla="*/ 880947 w 2881444"/>
              <a:gd name="connsiteY11" fmla="*/ 1067943 h 2141483"/>
              <a:gd name="connsiteX12" fmla="*/ 959005 w 2881444"/>
              <a:gd name="connsiteY12" fmla="*/ 1759319 h 2141483"/>
              <a:gd name="connsiteX13" fmla="*/ 1137426 w 2881444"/>
              <a:gd name="connsiteY13" fmla="*/ 2138460 h 2141483"/>
              <a:gd name="connsiteX14" fmla="*/ 1182028 w 2881444"/>
              <a:gd name="connsiteY14" fmla="*/ 1904284 h 2141483"/>
              <a:gd name="connsiteX15" fmla="*/ 1215483 w 2881444"/>
              <a:gd name="connsiteY15" fmla="*/ 1335573 h 2141483"/>
              <a:gd name="connsiteX16" fmla="*/ 1248937 w 2881444"/>
              <a:gd name="connsiteY16" fmla="*/ 978734 h 2141483"/>
              <a:gd name="connsiteX17" fmla="*/ 1338146 w 2881444"/>
              <a:gd name="connsiteY17" fmla="*/ 1458236 h 2141483"/>
              <a:gd name="connsiteX18" fmla="*/ 1393904 w 2881444"/>
              <a:gd name="connsiteY18" fmla="*/ 1770471 h 2141483"/>
              <a:gd name="connsiteX19" fmla="*/ 1438508 w 2881444"/>
              <a:gd name="connsiteY19" fmla="*/ 1837377 h 2141483"/>
              <a:gd name="connsiteX20" fmla="*/ 1460810 w 2881444"/>
              <a:gd name="connsiteY20" fmla="*/ 1792773 h 2141483"/>
              <a:gd name="connsiteX21" fmla="*/ 1471961 w 2881444"/>
              <a:gd name="connsiteY21" fmla="*/ 1380178 h 2141483"/>
              <a:gd name="connsiteX22" fmla="*/ 1628078 w 2881444"/>
              <a:gd name="connsiteY22" fmla="*/ 1513992 h 2141483"/>
              <a:gd name="connsiteX23" fmla="*/ 1672683 w 2881444"/>
              <a:gd name="connsiteY23" fmla="*/ 1926587 h 2141483"/>
              <a:gd name="connsiteX24" fmla="*/ 1951463 w 2881444"/>
              <a:gd name="connsiteY24" fmla="*/ 2093855 h 2141483"/>
              <a:gd name="connsiteX25" fmla="*/ 2754351 w 2881444"/>
              <a:gd name="connsiteY25" fmla="*/ 2082704 h 2141483"/>
              <a:gd name="connsiteX26" fmla="*/ 2854712 w 2881444"/>
              <a:gd name="connsiteY26" fmla="*/ 2082704 h 2141483"/>
              <a:gd name="connsiteX0" fmla="*/ 0 w 2881444"/>
              <a:gd name="connsiteY0" fmla="*/ 2071553 h 2116227"/>
              <a:gd name="connsiteX1" fmla="*/ 133815 w 2881444"/>
              <a:gd name="connsiteY1" fmla="*/ 2038099 h 2116227"/>
              <a:gd name="connsiteX2" fmla="*/ 323386 w 2881444"/>
              <a:gd name="connsiteY2" fmla="*/ 1971192 h 2116227"/>
              <a:gd name="connsiteX3" fmla="*/ 512956 w 2881444"/>
              <a:gd name="connsiteY3" fmla="*/ 1859680 h 2116227"/>
              <a:gd name="connsiteX4" fmla="*/ 602166 w 2881444"/>
              <a:gd name="connsiteY4" fmla="*/ 1904285 h 2116227"/>
              <a:gd name="connsiteX5" fmla="*/ 657922 w 2881444"/>
              <a:gd name="connsiteY5" fmla="*/ 2093856 h 2116227"/>
              <a:gd name="connsiteX6" fmla="*/ 713678 w 2881444"/>
              <a:gd name="connsiteY6" fmla="*/ 2082704 h 2116227"/>
              <a:gd name="connsiteX7" fmla="*/ 724829 w 2881444"/>
              <a:gd name="connsiteY7" fmla="*/ 1826226 h 2116227"/>
              <a:gd name="connsiteX8" fmla="*/ 735981 w 2881444"/>
              <a:gd name="connsiteY8" fmla="*/ 956431 h 2116227"/>
              <a:gd name="connsiteX9" fmla="*/ 747132 w 2881444"/>
              <a:gd name="connsiteY9" fmla="*/ 30880 h 2116227"/>
              <a:gd name="connsiteX10" fmla="*/ 802888 w 2881444"/>
              <a:gd name="connsiteY10" fmla="*/ 298509 h 2116227"/>
              <a:gd name="connsiteX11" fmla="*/ 880947 w 2881444"/>
              <a:gd name="connsiteY11" fmla="*/ 1067943 h 2116227"/>
              <a:gd name="connsiteX12" fmla="*/ 959005 w 2881444"/>
              <a:gd name="connsiteY12" fmla="*/ 1759319 h 2116227"/>
              <a:gd name="connsiteX13" fmla="*/ 1115123 w 2881444"/>
              <a:gd name="connsiteY13" fmla="*/ 2071552 h 2116227"/>
              <a:gd name="connsiteX14" fmla="*/ 1182028 w 2881444"/>
              <a:gd name="connsiteY14" fmla="*/ 1904284 h 2116227"/>
              <a:gd name="connsiteX15" fmla="*/ 1215483 w 2881444"/>
              <a:gd name="connsiteY15" fmla="*/ 1335573 h 2116227"/>
              <a:gd name="connsiteX16" fmla="*/ 1248937 w 2881444"/>
              <a:gd name="connsiteY16" fmla="*/ 978734 h 2116227"/>
              <a:gd name="connsiteX17" fmla="*/ 1338146 w 2881444"/>
              <a:gd name="connsiteY17" fmla="*/ 1458236 h 2116227"/>
              <a:gd name="connsiteX18" fmla="*/ 1393904 w 2881444"/>
              <a:gd name="connsiteY18" fmla="*/ 1770471 h 2116227"/>
              <a:gd name="connsiteX19" fmla="*/ 1438508 w 2881444"/>
              <a:gd name="connsiteY19" fmla="*/ 1837377 h 2116227"/>
              <a:gd name="connsiteX20" fmla="*/ 1460810 w 2881444"/>
              <a:gd name="connsiteY20" fmla="*/ 1792773 h 2116227"/>
              <a:gd name="connsiteX21" fmla="*/ 1471961 w 2881444"/>
              <a:gd name="connsiteY21" fmla="*/ 1380178 h 2116227"/>
              <a:gd name="connsiteX22" fmla="*/ 1628078 w 2881444"/>
              <a:gd name="connsiteY22" fmla="*/ 1513992 h 2116227"/>
              <a:gd name="connsiteX23" fmla="*/ 1672683 w 2881444"/>
              <a:gd name="connsiteY23" fmla="*/ 1926587 h 2116227"/>
              <a:gd name="connsiteX24" fmla="*/ 1951463 w 2881444"/>
              <a:gd name="connsiteY24" fmla="*/ 2093855 h 2116227"/>
              <a:gd name="connsiteX25" fmla="*/ 2754351 w 2881444"/>
              <a:gd name="connsiteY25" fmla="*/ 2082704 h 2116227"/>
              <a:gd name="connsiteX26" fmla="*/ 2854712 w 2881444"/>
              <a:gd name="connsiteY26" fmla="*/ 2082704 h 2116227"/>
              <a:gd name="connsiteX0" fmla="*/ 0 w 2881444"/>
              <a:gd name="connsiteY0" fmla="*/ 2071553 h 2103384"/>
              <a:gd name="connsiteX1" fmla="*/ 133815 w 2881444"/>
              <a:gd name="connsiteY1" fmla="*/ 2038099 h 2103384"/>
              <a:gd name="connsiteX2" fmla="*/ 323386 w 2881444"/>
              <a:gd name="connsiteY2" fmla="*/ 1971192 h 2103384"/>
              <a:gd name="connsiteX3" fmla="*/ 512956 w 2881444"/>
              <a:gd name="connsiteY3" fmla="*/ 1859680 h 2103384"/>
              <a:gd name="connsiteX4" fmla="*/ 602166 w 2881444"/>
              <a:gd name="connsiteY4" fmla="*/ 1904285 h 2103384"/>
              <a:gd name="connsiteX5" fmla="*/ 657922 w 2881444"/>
              <a:gd name="connsiteY5" fmla="*/ 2093856 h 2103384"/>
              <a:gd name="connsiteX6" fmla="*/ 724829 w 2881444"/>
              <a:gd name="connsiteY6" fmla="*/ 1826226 h 2103384"/>
              <a:gd name="connsiteX7" fmla="*/ 735981 w 2881444"/>
              <a:gd name="connsiteY7" fmla="*/ 956431 h 2103384"/>
              <a:gd name="connsiteX8" fmla="*/ 747132 w 2881444"/>
              <a:gd name="connsiteY8" fmla="*/ 30880 h 2103384"/>
              <a:gd name="connsiteX9" fmla="*/ 802888 w 2881444"/>
              <a:gd name="connsiteY9" fmla="*/ 298509 h 2103384"/>
              <a:gd name="connsiteX10" fmla="*/ 880947 w 2881444"/>
              <a:gd name="connsiteY10" fmla="*/ 1067943 h 2103384"/>
              <a:gd name="connsiteX11" fmla="*/ 959005 w 2881444"/>
              <a:gd name="connsiteY11" fmla="*/ 1759319 h 2103384"/>
              <a:gd name="connsiteX12" fmla="*/ 1115123 w 2881444"/>
              <a:gd name="connsiteY12" fmla="*/ 2071552 h 2103384"/>
              <a:gd name="connsiteX13" fmla="*/ 1182028 w 2881444"/>
              <a:gd name="connsiteY13" fmla="*/ 1904284 h 2103384"/>
              <a:gd name="connsiteX14" fmla="*/ 1215483 w 2881444"/>
              <a:gd name="connsiteY14" fmla="*/ 1335573 h 2103384"/>
              <a:gd name="connsiteX15" fmla="*/ 1248937 w 2881444"/>
              <a:gd name="connsiteY15" fmla="*/ 978734 h 2103384"/>
              <a:gd name="connsiteX16" fmla="*/ 1338146 w 2881444"/>
              <a:gd name="connsiteY16" fmla="*/ 1458236 h 2103384"/>
              <a:gd name="connsiteX17" fmla="*/ 1393904 w 2881444"/>
              <a:gd name="connsiteY17" fmla="*/ 1770471 h 2103384"/>
              <a:gd name="connsiteX18" fmla="*/ 1438508 w 2881444"/>
              <a:gd name="connsiteY18" fmla="*/ 1837377 h 2103384"/>
              <a:gd name="connsiteX19" fmla="*/ 1460810 w 2881444"/>
              <a:gd name="connsiteY19" fmla="*/ 1792773 h 2103384"/>
              <a:gd name="connsiteX20" fmla="*/ 1471961 w 2881444"/>
              <a:gd name="connsiteY20" fmla="*/ 1380178 h 2103384"/>
              <a:gd name="connsiteX21" fmla="*/ 1628078 w 2881444"/>
              <a:gd name="connsiteY21" fmla="*/ 1513992 h 2103384"/>
              <a:gd name="connsiteX22" fmla="*/ 1672683 w 2881444"/>
              <a:gd name="connsiteY22" fmla="*/ 1926587 h 2103384"/>
              <a:gd name="connsiteX23" fmla="*/ 1951463 w 2881444"/>
              <a:gd name="connsiteY23" fmla="*/ 2093855 h 2103384"/>
              <a:gd name="connsiteX24" fmla="*/ 2754351 w 2881444"/>
              <a:gd name="connsiteY24" fmla="*/ 2082704 h 2103384"/>
              <a:gd name="connsiteX25" fmla="*/ 2854712 w 2881444"/>
              <a:gd name="connsiteY25" fmla="*/ 2082704 h 2103384"/>
              <a:gd name="connsiteX0" fmla="*/ 0 w 2881444"/>
              <a:gd name="connsiteY0" fmla="*/ 2071553 h 2103384"/>
              <a:gd name="connsiteX1" fmla="*/ 133815 w 2881444"/>
              <a:gd name="connsiteY1" fmla="*/ 2038099 h 2103384"/>
              <a:gd name="connsiteX2" fmla="*/ 323386 w 2881444"/>
              <a:gd name="connsiteY2" fmla="*/ 1971192 h 2103384"/>
              <a:gd name="connsiteX3" fmla="*/ 512956 w 2881444"/>
              <a:gd name="connsiteY3" fmla="*/ 1859680 h 2103384"/>
              <a:gd name="connsiteX4" fmla="*/ 602166 w 2881444"/>
              <a:gd name="connsiteY4" fmla="*/ 1904285 h 2103384"/>
              <a:gd name="connsiteX5" fmla="*/ 724829 w 2881444"/>
              <a:gd name="connsiteY5" fmla="*/ 1826226 h 2103384"/>
              <a:gd name="connsiteX6" fmla="*/ 735981 w 2881444"/>
              <a:gd name="connsiteY6" fmla="*/ 956431 h 2103384"/>
              <a:gd name="connsiteX7" fmla="*/ 747132 w 2881444"/>
              <a:gd name="connsiteY7" fmla="*/ 30880 h 2103384"/>
              <a:gd name="connsiteX8" fmla="*/ 802888 w 2881444"/>
              <a:gd name="connsiteY8" fmla="*/ 298509 h 2103384"/>
              <a:gd name="connsiteX9" fmla="*/ 880947 w 2881444"/>
              <a:gd name="connsiteY9" fmla="*/ 1067943 h 2103384"/>
              <a:gd name="connsiteX10" fmla="*/ 959005 w 2881444"/>
              <a:gd name="connsiteY10" fmla="*/ 1759319 h 2103384"/>
              <a:gd name="connsiteX11" fmla="*/ 1115123 w 2881444"/>
              <a:gd name="connsiteY11" fmla="*/ 2071552 h 2103384"/>
              <a:gd name="connsiteX12" fmla="*/ 1182028 w 2881444"/>
              <a:gd name="connsiteY12" fmla="*/ 1904284 h 2103384"/>
              <a:gd name="connsiteX13" fmla="*/ 1215483 w 2881444"/>
              <a:gd name="connsiteY13" fmla="*/ 1335573 h 2103384"/>
              <a:gd name="connsiteX14" fmla="*/ 1248937 w 2881444"/>
              <a:gd name="connsiteY14" fmla="*/ 978734 h 2103384"/>
              <a:gd name="connsiteX15" fmla="*/ 1338146 w 2881444"/>
              <a:gd name="connsiteY15" fmla="*/ 1458236 h 2103384"/>
              <a:gd name="connsiteX16" fmla="*/ 1393904 w 2881444"/>
              <a:gd name="connsiteY16" fmla="*/ 1770471 h 2103384"/>
              <a:gd name="connsiteX17" fmla="*/ 1438508 w 2881444"/>
              <a:gd name="connsiteY17" fmla="*/ 1837377 h 2103384"/>
              <a:gd name="connsiteX18" fmla="*/ 1460810 w 2881444"/>
              <a:gd name="connsiteY18" fmla="*/ 1792773 h 2103384"/>
              <a:gd name="connsiteX19" fmla="*/ 1471961 w 2881444"/>
              <a:gd name="connsiteY19" fmla="*/ 1380178 h 2103384"/>
              <a:gd name="connsiteX20" fmla="*/ 1628078 w 2881444"/>
              <a:gd name="connsiteY20" fmla="*/ 1513992 h 2103384"/>
              <a:gd name="connsiteX21" fmla="*/ 1672683 w 2881444"/>
              <a:gd name="connsiteY21" fmla="*/ 1926587 h 2103384"/>
              <a:gd name="connsiteX22" fmla="*/ 1951463 w 2881444"/>
              <a:gd name="connsiteY22" fmla="*/ 2093855 h 2103384"/>
              <a:gd name="connsiteX23" fmla="*/ 2754351 w 2881444"/>
              <a:gd name="connsiteY23" fmla="*/ 2082704 h 2103384"/>
              <a:gd name="connsiteX24" fmla="*/ 2854712 w 2881444"/>
              <a:gd name="connsiteY24" fmla="*/ 2082704 h 2103384"/>
              <a:gd name="connsiteX0" fmla="*/ 0 w 2881444"/>
              <a:gd name="connsiteY0" fmla="*/ 2071553 h 2103384"/>
              <a:gd name="connsiteX1" fmla="*/ 133815 w 2881444"/>
              <a:gd name="connsiteY1" fmla="*/ 2038099 h 2103384"/>
              <a:gd name="connsiteX2" fmla="*/ 323386 w 2881444"/>
              <a:gd name="connsiteY2" fmla="*/ 1971192 h 2103384"/>
              <a:gd name="connsiteX3" fmla="*/ 512956 w 2881444"/>
              <a:gd name="connsiteY3" fmla="*/ 1859680 h 2103384"/>
              <a:gd name="connsiteX4" fmla="*/ 724829 w 2881444"/>
              <a:gd name="connsiteY4" fmla="*/ 1826226 h 2103384"/>
              <a:gd name="connsiteX5" fmla="*/ 735981 w 2881444"/>
              <a:gd name="connsiteY5" fmla="*/ 956431 h 2103384"/>
              <a:gd name="connsiteX6" fmla="*/ 747132 w 2881444"/>
              <a:gd name="connsiteY6" fmla="*/ 30880 h 2103384"/>
              <a:gd name="connsiteX7" fmla="*/ 802888 w 2881444"/>
              <a:gd name="connsiteY7" fmla="*/ 298509 h 2103384"/>
              <a:gd name="connsiteX8" fmla="*/ 880947 w 2881444"/>
              <a:gd name="connsiteY8" fmla="*/ 1067943 h 2103384"/>
              <a:gd name="connsiteX9" fmla="*/ 959005 w 2881444"/>
              <a:gd name="connsiteY9" fmla="*/ 1759319 h 2103384"/>
              <a:gd name="connsiteX10" fmla="*/ 1115123 w 2881444"/>
              <a:gd name="connsiteY10" fmla="*/ 2071552 h 2103384"/>
              <a:gd name="connsiteX11" fmla="*/ 1182028 w 2881444"/>
              <a:gd name="connsiteY11" fmla="*/ 1904284 h 2103384"/>
              <a:gd name="connsiteX12" fmla="*/ 1215483 w 2881444"/>
              <a:gd name="connsiteY12" fmla="*/ 1335573 h 2103384"/>
              <a:gd name="connsiteX13" fmla="*/ 1248937 w 2881444"/>
              <a:gd name="connsiteY13" fmla="*/ 978734 h 2103384"/>
              <a:gd name="connsiteX14" fmla="*/ 1338146 w 2881444"/>
              <a:gd name="connsiteY14" fmla="*/ 1458236 h 2103384"/>
              <a:gd name="connsiteX15" fmla="*/ 1393904 w 2881444"/>
              <a:gd name="connsiteY15" fmla="*/ 1770471 h 2103384"/>
              <a:gd name="connsiteX16" fmla="*/ 1438508 w 2881444"/>
              <a:gd name="connsiteY16" fmla="*/ 1837377 h 2103384"/>
              <a:gd name="connsiteX17" fmla="*/ 1460810 w 2881444"/>
              <a:gd name="connsiteY17" fmla="*/ 1792773 h 2103384"/>
              <a:gd name="connsiteX18" fmla="*/ 1471961 w 2881444"/>
              <a:gd name="connsiteY18" fmla="*/ 1380178 h 2103384"/>
              <a:gd name="connsiteX19" fmla="*/ 1628078 w 2881444"/>
              <a:gd name="connsiteY19" fmla="*/ 1513992 h 2103384"/>
              <a:gd name="connsiteX20" fmla="*/ 1672683 w 2881444"/>
              <a:gd name="connsiteY20" fmla="*/ 1926587 h 2103384"/>
              <a:gd name="connsiteX21" fmla="*/ 1951463 w 2881444"/>
              <a:gd name="connsiteY21" fmla="*/ 2093855 h 2103384"/>
              <a:gd name="connsiteX22" fmla="*/ 2754351 w 2881444"/>
              <a:gd name="connsiteY22" fmla="*/ 2082704 h 2103384"/>
              <a:gd name="connsiteX23" fmla="*/ 2854712 w 2881444"/>
              <a:gd name="connsiteY23" fmla="*/ 2082704 h 2103384"/>
              <a:gd name="connsiteX0" fmla="*/ 0 w 2881444"/>
              <a:gd name="connsiteY0" fmla="*/ 2071553 h 2103384"/>
              <a:gd name="connsiteX1" fmla="*/ 133815 w 2881444"/>
              <a:gd name="connsiteY1" fmla="*/ 2038099 h 2103384"/>
              <a:gd name="connsiteX2" fmla="*/ 323386 w 2881444"/>
              <a:gd name="connsiteY2" fmla="*/ 1971192 h 2103384"/>
              <a:gd name="connsiteX3" fmla="*/ 512956 w 2881444"/>
              <a:gd name="connsiteY3" fmla="*/ 1859680 h 2103384"/>
              <a:gd name="connsiteX4" fmla="*/ 735981 w 2881444"/>
              <a:gd name="connsiteY4" fmla="*/ 956431 h 2103384"/>
              <a:gd name="connsiteX5" fmla="*/ 747132 w 2881444"/>
              <a:gd name="connsiteY5" fmla="*/ 30880 h 2103384"/>
              <a:gd name="connsiteX6" fmla="*/ 802888 w 2881444"/>
              <a:gd name="connsiteY6" fmla="*/ 298509 h 2103384"/>
              <a:gd name="connsiteX7" fmla="*/ 880947 w 2881444"/>
              <a:gd name="connsiteY7" fmla="*/ 1067943 h 2103384"/>
              <a:gd name="connsiteX8" fmla="*/ 959005 w 2881444"/>
              <a:gd name="connsiteY8" fmla="*/ 1759319 h 2103384"/>
              <a:gd name="connsiteX9" fmla="*/ 1115123 w 2881444"/>
              <a:gd name="connsiteY9" fmla="*/ 2071552 h 2103384"/>
              <a:gd name="connsiteX10" fmla="*/ 1182028 w 2881444"/>
              <a:gd name="connsiteY10" fmla="*/ 1904284 h 2103384"/>
              <a:gd name="connsiteX11" fmla="*/ 1215483 w 2881444"/>
              <a:gd name="connsiteY11" fmla="*/ 1335573 h 2103384"/>
              <a:gd name="connsiteX12" fmla="*/ 1248937 w 2881444"/>
              <a:gd name="connsiteY12" fmla="*/ 978734 h 2103384"/>
              <a:gd name="connsiteX13" fmla="*/ 1338146 w 2881444"/>
              <a:gd name="connsiteY13" fmla="*/ 1458236 h 2103384"/>
              <a:gd name="connsiteX14" fmla="*/ 1393904 w 2881444"/>
              <a:gd name="connsiteY14" fmla="*/ 1770471 h 2103384"/>
              <a:gd name="connsiteX15" fmla="*/ 1438508 w 2881444"/>
              <a:gd name="connsiteY15" fmla="*/ 1837377 h 2103384"/>
              <a:gd name="connsiteX16" fmla="*/ 1460810 w 2881444"/>
              <a:gd name="connsiteY16" fmla="*/ 1792773 h 2103384"/>
              <a:gd name="connsiteX17" fmla="*/ 1471961 w 2881444"/>
              <a:gd name="connsiteY17" fmla="*/ 1380178 h 2103384"/>
              <a:gd name="connsiteX18" fmla="*/ 1628078 w 2881444"/>
              <a:gd name="connsiteY18" fmla="*/ 1513992 h 2103384"/>
              <a:gd name="connsiteX19" fmla="*/ 1672683 w 2881444"/>
              <a:gd name="connsiteY19" fmla="*/ 1926587 h 2103384"/>
              <a:gd name="connsiteX20" fmla="*/ 1951463 w 2881444"/>
              <a:gd name="connsiteY20" fmla="*/ 2093855 h 2103384"/>
              <a:gd name="connsiteX21" fmla="*/ 2754351 w 2881444"/>
              <a:gd name="connsiteY21" fmla="*/ 2082704 h 2103384"/>
              <a:gd name="connsiteX22" fmla="*/ 2854712 w 2881444"/>
              <a:gd name="connsiteY22" fmla="*/ 2082704 h 2103384"/>
              <a:gd name="connsiteX0" fmla="*/ 0 w 2881444"/>
              <a:gd name="connsiteY0" fmla="*/ 2072252 h 2104083"/>
              <a:gd name="connsiteX1" fmla="*/ 133815 w 2881444"/>
              <a:gd name="connsiteY1" fmla="*/ 2038798 h 2104083"/>
              <a:gd name="connsiteX2" fmla="*/ 323386 w 2881444"/>
              <a:gd name="connsiteY2" fmla="*/ 1971891 h 2104083"/>
              <a:gd name="connsiteX3" fmla="*/ 512956 w 2881444"/>
              <a:gd name="connsiteY3" fmla="*/ 1860379 h 2104083"/>
              <a:gd name="connsiteX4" fmla="*/ 680897 w 2881444"/>
              <a:gd name="connsiteY4" fmla="*/ 968147 h 2104083"/>
              <a:gd name="connsiteX5" fmla="*/ 747132 w 2881444"/>
              <a:gd name="connsiteY5" fmla="*/ 31579 h 2104083"/>
              <a:gd name="connsiteX6" fmla="*/ 802888 w 2881444"/>
              <a:gd name="connsiteY6" fmla="*/ 299208 h 2104083"/>
              <a:gd name="connsiteX7" fmla="*/ 880947 w 2881444"/>
              <a:gd name="connsiteY7" fmla="*/ 1068642 h 2104083"/>
              <a:gd name="connsiteX8" fmla="*/ 959005 w 2881444"/>
              <a:gd name="connsiteY8" fmla="*/ 1760018 h 2104083"/>
              <a:gd name="connsiteX9" fmla="*/ 1115123 w 2881444"/>
              <a:gd name="connsiteY9" fmla="*/ 2072251 h 2104083"/>
              <a:gd name="connsiteX10" fmla="*/ 1182028 w 2881444"/>
              <a:gd name="connsiteY10" fmla="*/ 1904983 h 2104083"/>
              <a:gd name="connsiteX11" fmla="*/ 1215483 w 2881444"/>
              <a:gd name="connsiteY11" fmla="*/ 1336272 h 2104083"/>
              <a:gd name="connsiteX12" fmla="*/ 1248937 w 2881444"/>
              <a:gd name="connsiteY12" fmla="*/ 979433 h 2104083"/>
              <a:gd name="connsiteX13" fmla="*/ 1338146 w 2881444"/>
              <a:gd name="connsiteY13" fmla="*/ 1458935 h 2104083"/>
              <a:gd name="connsiteX14" fmla="*/ 1393904 w 2881444"/>
              <a:gd name="connsiteY14" fmla="*/ 1771170 h 2104083"/>
              <a:gd name="connsiteX15" fmla="*/ 1438508 w 2881444"/>
              <a:gd name="connsiteY15" fmla="*/ 1838076 h 2104083"/>
              <a:gd name="connsiteX16" fmla="*/ 1460810 w 2881444"/>
              <a:gd name="connsiteY16" fmla="*/ 1793472 h 2104083"/>
              <a:gd name="connsiteX17" fmla="*/ 1471961 w 2881444"/>
              <a:gd name="connsiteY17" fmla="*/ 1380877 h 2104083"/>
              <a:gd name="connsiteX18" fmla="*/ 1628078 w 2881444"/>
              <a:gd name="connsiteY18" fmla="*/ 1514691 h 2104083"/>
              <a:gd name="connsiteX19" fmla="*/ 1672683 w 2881444"/>
              <a:gd name="connsiteY19" fmla="*/ 1927286 h 2104083"/>
              <a:gd name="connsiteX20" fmla="*/ 1951463 w 2881444"/>
              <a:gd name="connsiteY20" fmla="*/ 2094554 h 2104083"/>
              <a:gd name="connsiteX21" fmla="*/ 2754351 w 2881444"/>
              <a:gd name="connsiteY21" fmla="*/ 2083403 h 2104083"/>
              <a:gd name="connsiteX22" fmla="*/ 2854712 w 2881444"/>
              <a:gd name="connsiteY22" fmla="*/ 2083403 h 2104083"/>
              <a:gd name="connsiteX0" fmla="*/ 0 w 2881444"/>
              <a:gd name="connsiteY0" fmla="*/ 2072252 h 2104083"/>
              <a:gd name="connsiteX1" fmla="*/ 133815 w 2881444"/>
              <a:gd name="connsiteY1" fmla="*/ 2038798 h 2104083"/>
              <a:gd name="connsiteX2" fmla="*/ 323386 w 2881444"/>
              <a:gd name="connsiteY2" fmla="*/ 1971891 h 2104083"/>
              <a:gd name="connsiteX3" fmla="*/ 512956 w 2881444"/>
              <a:gd name="connsiteY3" fmla="*/ 1860379 h 2104083"/>
              <a:gd name="connsiteX4" fmla="*/ 680897 w 2881444"/>
              <a:gd name="connsiteY4" fmla="*/ 968147 h 2104083"/>
              <a:gd name="connsiteX5" fmla="*/ 747132 w 2881444"/>
              <a:gd name="connsiteY5" fmla="*/ 31579 h 2104083"/>
              <a:gd name="connsiteX6" fmla="*/ 802888 w 2881444"/>
              <a:gd name="connsiteY6" fmla="*/ 299208 h 2104083"/>
              <a:gd name="connsiteX7" fmla="*/ 880947 w 2881444"/>
              <a:gd name="connsiteY7" fmla="*/ 1068642 h 2104083"/>
              <a:gd name="connsiteX8" fmla="*/ 959005 w 2881444"/>
              <a:gd name="connsiteY8" fmla="*/ 1760018 h 2104083"/>
              <a:gd name="connsiteX9" fmla="*/ 1115123 w 2881444"/>
              <a:gd name="connsiteY9" fmla="*/ 2072251 h 2104083"/>
              <a:gd name="connsiteX10" fmla="*/ 1182028 w 2881444"/>
              <a:gd name="connsiteY10" fmla="*/ 1904983 h 2104083"/>
              <a:gd name="connsiteX11" fmla="*/ 1215483 w 2881444"/>
              <a:gd name="connsiteY11" fmla="*/ 1336272 h 2104083"/>
              <a:gd name="connsiteX12" fmla="*/ 1248937 w 2881444"/>
              <a:gd name="connsiteY12" fmla="*/ 979433 h 2104083"/>
              <a:gd name="connsiteX13" fmla="*/ 1338146 w 2881444"/>
              <a:gd name="connsiteY13" fmla="*/ 1458935 h 2104083"/>
              <a:gd name="connsiteX14" fmla="*/ 1438508 w 2881444"/>
              <a:gd name="connsiteY14" fmla="*/ 1838076 h 2104083"/>
              <a:gd name="connsiteX15" fmla="*/ 1460810 w 2881444"/>
              <a:gd name="connsiteY15" fmla="*/ 1793472 h 2104083"/>
              <a:gd name="connsiteX16" fmla="*/ 1471961 w 2881444"/>
              <a:gd name="connsiteY16" fmla="*/ 1380877 h 2104083"/>
              <a:gd name="connsiteX17" fmla="*/ 1628078 w 2881444"/>
              <a:gd name="connsiteY17" fmla="*/ 1514691 h 2104083"/>
              <a:gd name="connsiteX18" fmla="*/ 1672683 w 2881444"/>
              <a:gd name="connsiteY18" fmla="*/ 1927286 h 2104083"/>
              <a:gd name="connsiteX19" fmla="*/ 1951463 w 2881444"/>
              <a:gd name="connsiteY19" fmla="*/ 2094554 h 2104083"/>
              <a:gd name="connsiteX20" fmla="*/ 2754351 w 2881444"/>
              <a:gd name="connsiteY20" fmla="*/ 2083403 h 2104083"/>
              <a:gd name="connsiteX21" fmla="*/ 2854712 w 2881444"/>
              <a:gd name="connsiteY21" fmla="*/ 2083403 h 2104083"/>
              <a:gd name="connsiteX0" fmla="*/ 0 w 2881444"/>
              <a:gd name="connsiteY0" fmla="*/ 2072252 h 2104083"/>
              <a:gd name="connsiteX1" fmla="*/ 133815 w 2881444"/>
              <a:gd name="connsiteY1" fmla="*/ 2038798 h 2104083"/>
              <a:gd name="connsiteX2" fmla="*/ 323386 w 2881444"/>
              <a:gd name="connsiteY2" fmla="*/ 1971891 h 2104083"/>
              <a:gd name="connsiteX3" fmla="*/ 512956 w 2881444"/>
              <a:gd name="connsiteY3" fmla="*/ 1860379 h 2104083"/>
              <a:gd name="connsiteX4" fmla="*/ 680897 w 2881444"/>
              <a:gd name="connsiteY4" fmla="*/ 968147 h 2104083"/>
              <a:gd name="connsiteX5" fmla="*/ 747132 w 2881444"/>
              <a:gd name="connsiteY5" fmla="*/ 31579 h 2104083"/>
              <a:gd name="connsiteX6" fmla="*/ 802888 w 2881444"/>
              <a:gd name="connsiteY6" fmla="*/ 299208 h 2104083"/>
              <a:gd name="connsiteX7" fmla="*/ 880947 w 2881444"/>
              <a:gd name="connsiteY7" fmla="*/ 1068642 h 2104083"/>
              <a:gd name="connsiteX8" fmla="*/ 959005 w 2881444"/>
              <a:gd name="connsiteY8" fmla="*/ 1760018 h 2104083"/>
              <a:gd name="connsiteX9" fmla="*/ 1115123 w 2881444"/>
              <a:gd name="connsiteY9" fmla="*/ 2072251 h 2104083"/>
              <a:gd name="connsiteX10" fmla="*/ 1182028 w 2881444"/>
              <a:gd name="connsiteY10" fmla="*/ 1904983 h 2104083"/>
              <a:gd name="connsiteX11" fmla="*/ 1215483 w 2881444"/>
              <a:gd name="connsiteY11" fmla="*/ 1336272 h 2104083"/>
              <a:gd name="connsiteX12" fmla="*/ 1248937 w 2881444"/>
              <a:gd name="connsiteY12" fmla="*/ 979433 h 2104083"/>
              <a:gd name="connsiteX13" fmla="*/ 1338146 w 2881444"/>
              <a:gd name="connsiteY13" fmla="*/ 1458935 h 2104083"/>
              <a:gd name="connsiteX14" fmla="*/ 1438508 w 2881444"/>
              <a:gd name="connsiteY14" fmla="*/ 1838076 h 2104083"/>
              <a:gd name="connsiteX15" fmla="*/ 1471961 w 2881444"/>
              <a:gd name="connsiteY15" fmla="*/ 1380877 h 2104083"/>
              <a:gd name="connsiteX16" fmla="*/ 1628078 w 2881444"/>
              <a:gd name="connsiteY16" fmla="*/ 1514691 h 2104083"/>
              <a:gd name="connsiteX17" fmla="*/ 1672683 w 2881444"/>
              <a:gd name="connsiteY17" fmla="*/ 1927286 h 2104083"/>
              <a:gd name="connsiteX18" fmla="*/ 1951463 w 2881444"/>
              <a:gd name="connsiteY18" fmla="*/ 2094554 h 2104083"/>
              <a:gd name="connsiteX19" fmla="*/ 2754351 w 2881444"/>
              <a:gd name="connsiteY19" fmla="*/ 2083403 h 2104083"/>
              <a:gd name="connsiteX20" fmla="*/ 2854712 w 2881444"/>
              <a:gd name="connsiteY20" fmla="*/ 2083403 h 2104083"/>
              <a:gd name="connsiteX0" fmla="*/ 0 w 2881444"/>
              <a:gd name="connsiteY0" fmla="*/ 2072252 h 2104083"/>
              <a:gd name="connsiteX1" fmla="*/ 133815 w 2881444"/>
              <a:gd name="connsiteY1" fmla="*/ 2038798 h 2104083"/>
              <a:gd name="connsiteX2" fmla="*/ 323386 w 2881444"/>
              <a:gd name="connsiteY2" fmla="*/ 1971891 h 2104083"/>
              <a:gd name="connsiteX3" fmla="*/ 512956 w 2881444"/>
              <a:gd name="connsiteY3" fmla="*/ 1860379 h 2104083"/>
              <a:gd name="connsiteX4" fmla="*/ 680897 w 2881444"/>
              <a:gd name="connsiteY4" fmla="*/ 968147 h 2104083"/>
              <a:gd name="connsiteX5" fmla="*/ 747132 w 2881444"/>
              <a:gd name="connsiteY5" fmla="*/ 31579 h 2104083"/>
              <a:gd name="connsiteX6" fmla="*/ 802888 w 2881444"/>
              <a:gd name="connsiteY6" fmla="*/ 299208 h 2104083"/>
              <a:gd name="connsiteX7" fmla="*/ 880947 w 2881444"/>
              <a:gd name="connsiteY7" fmla="*/ 1068642 h 2104083"/>
              <a:gd name="connsiteX8" fmla="*/ 959005 w 2881444"/>
              <a:gd name="connsiteY8" fmla="*/ 1760018 h 2104083"/>
              <a:gd name="connsiteX9" fmla="*/ 1115123 w 2881444"/>
              <a:gd name="connsiteY9" fmla="*/ 2072251 h 2104083"/>
              <a:gd name="connsiteX10" fmla="*/ 1182028 w 2881444"/>
              <a:gd name="connsiteY10" fmla="*/ 1904983 h 2104083"/>
              <a:gd name="connsiteX11" fmla="*/ 1215483 w 2881444"/>
              <a:gd name="connsiteY11" fmla="*/ 1336272 h 2104083"/>
              <a:gd name="connsiteX12" fmla="*/ 1248937 w 2881444"/>
              <a:gd name="connsiteY12" fmla="*/ 979433 h 2104083"/>
              <a:gd name="connsiteX13" fmla="*/ 1338146 w 2881444"/>
              <a:gd name="connsiteY13" fmla="*/ 1458935 h 2104083"/>
              <a:gd name="connsiteX14" fmla="*/ 1471961 w 2881444"/>
              <a:gd name="connsiteY14" fmla="*/ 1380877 h 2104083"/>
              <a:gd name="connsiteX15" fmla="*/ 1628078 w 2881444"/>
              <a:gd name="connsiteY15" fmla="*/ 1514691 h 2104083"/>
              <a:gd name="connsiteX16" fmla="*/ 1672683 w 2881444"/>
              <a:gd name="connsiteY16" fmla="*/ 1927286 h 2104083"/>
              <a:gd name="connsiteX17" fmla="*/ 1951463 w 2881444"/>
              <a:gd name="connsiteY17" fmla="*/ 2094554 h 2104083"/>
              <a:gd name="connsiteX18" fmla="*/ 2754351 w 2881444"/>
              <a:gd name="connsiteY18" fmla="*/ 2083403 h 2104083"/>
              <a:gd name="connsiteX19" fmla="*/ 2854712 w 2881444"/>
              <a:gd name="connsiteY19" fmla="*/ 2083403 h 2104083"/>
              <a:gd name="connsiteX0" fmla="*/ 0 w 2881444"/>
              <a:gd name="connsiteY0" fmla="*/ 2072252 h 2104083"/>
              <a:gd name="connsiteX1" fmla="*/ 133815 w 2881444"/>
              <a:gd name="connsiteY1" fmla="*/ 2038798 h 2104083"/>
              <a:gd name="connsiteX2" fmla="*/ 323386 w 2881444"/>
              <a:gd name="connsiteY2" fmla="*/ 1971891 h 2104083"/>
              <a:gd name="connsiteX3" fmla="*/ 512956 w 2881444"/>
              <a:gd name="connsiteY3" fmla="*/ 1860379 h 2104083"/>
              <a:gd name="connsiteX4" fmla="*/ 680897 w 2881444"/>
              <a:gd name="connsiteY4" fmla="*/ 968147 h 2104083"/>
              <a:gd name="connsiteX5" fmla="*/ 747132 w 2881444"/>
              <a:gd name="connsiteY5" fmla="*/ 31579 h 2104083"/>
              <a:gd name="connsiteX6" fmla="*/ 802888 w 2881444"/>
              <a:gd name="connsiteY6" fmla="*/ 299208 h 2104083"/>
              <a:gd name="connsiteX7" fmla="*/ 880947 w 2881444"/>
              <a:gd name="connsiteY7" fmla="*/ 1068642 h 2104083"/>
              <a:gd name="connsiteX8" fmla="*/ 959005 w 2881444"/>
              <a:gd name="connsiteY8" fmla="*/ 1760018 h 2104083"/>
              <a:gd name="connsiteX9" fmla="*/ 1115123 w 2881444"/>
              <a:gd name="connsiteY9" fmla="*/ 2072251 h 2104083"/>
              <a:gd name="connsiteX10" fmla="*/ 1182028 w 2881444"/>
              <a:gd name="connsiteY10" fmla="*/ 1904983 h 2104083"/>
              <a:gd name="connsiteX11" fmla="*/ 1215483 w 2881444"/>
              <a:gd name="connsiteY11" fmla="*/ 1336272 h 2104083"/>
              <a:gd name="connsiteX12" fmla="*/ 1248937 w 2881444"/>
              <a:gd name="connsiteY12" fmla="*/ 979433 h 2104083"/>
              <a:gd name="connsiteX13" fmla="*/ 1471961 w 2881444"/>
              <a:gd name="connsiteY13" fmla="*/ 1380877 h 2104083"/>
              <a:gd name="connsiteX14" fmla="*/ 1628078 w 2881444"/>
              <a:gd name="connsiteY14" fmla="*/ 1514691 h 2104083"/>
              <a:gd name="connsiteX15" fmla="*/ 1672683 w 2881444"/>
              <a:gd name="connsiteY15" fmla="*/ 1927286 h 2104083"/>
              <a:gd name="connsiteX16" fmla="*/ 1951463 w 2881444"/>
              <a:gd name="connsiteY16" fmla="*/ 2094554 h 2104083"/>
              <a:gd name="connsiteX17" fmla="*/ 2754351 w 2881444"/>
              <a:gd name="connsiteY17" fmla="*/ 2083403 h 2104083"/>
              <a:gd name="connsiteX18" fmla="*/ 2854712 w 2881444"/>
              <a:gd name="connsiteY18" fmla="*/ 2083403 h 2104083"/>
              <a:gd name="connsiteX0" fmla="*/ 0 w 2881444"/>
              <a:gd name="connsiteY0" fmla="*/ 2072252 h 2104083"/>
              <a:gd name="connsiteX1" fmla="*/ 133815 w 2881444"/>
              <a:gd name="connsiteY1" fmla="*/ 2038798 h 2104083"/>
              <a:gd name="connsiteX2" fmla="*/ 323386 w 2881444"/>
              <a:gd name="connsiteY2" fmla="*/ 1971891 h 2104083"/>
              <a:gd name="connsiteX3" fmla="*/ 512956 w 2881444"/>
              <a:gd name="connsiteY3" fmla="*/ 1860379 h 2104083"/>
              <a:gd name="connsiteX4" fmla="*/ 680897 w 2881444"/>
              <a:gd name="connsiteY4" fmla="*/ 968147 h 2104083"/>
              <a:gd name="connsiteX5" fmla="*/ 747132 w 2881444"/>
              <a:gd name="connsiteY5" fmla="*/ 31579 h 2104083"/>
              <a:gd name="connsiteX6" fmla="*/ 802888 w 2881444"/>
              <a:gd name="connsiteY6" fmla="*/ 299208 h 2104083"/>
              <a:gd name="connsiteX7" fmla="*/ 880947 w 2881444"/>
              <a:gd name="connsiteY7" fmla="*/ 1068642 h 2104083"/>
              <a:gd name="connsiteX8" fmla="*/ 959005 w 2881444"/>
              <a:gd name="connsiteY8" fmla="*/ 1760018 h 2104083"/>
              <a:gd name="connsiteX9" fmla="*/ 1115123 w 2881444"/>
              <a:gd name="connsiteY9" fmla="*/ 2072251 h 2104083"/>
              <a:gd name="connsiteX10" fmla="*/ 1182028 w 2881444"/>
              <a:gd name="connsiteY10" fmla="*/ 1904983 h 2104083"/>
              <a:gd name="connsiteX11" fmla="*/ 1215483 w 2881444"/>
              <a:gd name="connsiteY11" fmla="*/ 1336272 h 2104083"/>
              <a:gd name="connsiteX12" fmla="*/ 1248937 w 2881444"/>
              <a:gd name="connsiteY12" fmla="*/ 979433 h 2104083"/>
              <a:gd name="connsiteX13" fmla="*/ 1527045 w 2881444"/>
              <a:gd name="connsiteY13" fmla="*/ 1347826 h 2104083"/>
              <a:gd name="connsiteX14" fmla="*/ 1628078 w 2881444"/>
              <a:gd name="connsiteY14" fmla="*/ 1514691 h 2104083"/>
              <a:gd name="connsiteX15" fmla="*/ 1672683 w 2881444"/>
              <a:gd name="connsiteY15" fmla="*/ 1927286 h 2104083"/>
              <a:gd name="connsiteX16" fmla="*/ 1951463 w 2881444"/>
              <a:gd name="connsiteY16" fmla="*/ 2094554 h 2104083"/>
              <a:gd name="connsiteX17" fmla="*/ 2754351 w 2881444"/>
              <a:gd name="connsiteY17" fmla="*/ 2083403 h 2104083"/>
              <a:gd name="connsiteX18" fmla="*/ 2854712 w 2881444"/>
              <a:gd name="connsiteY18" fmla="*/ 2083403 h 2104083"/>
              <a:gd name="connsiteX0" fmla="*/ 0 w 2881444"/>
              <a:gd name="connsiteY0" fmla="*/ 2072252 h 2106465"/>
              <a:gd name="connsiteX1" fmla="*/ 133815 w 2881444"/>
              <a:gd name="connsiteY1" fmla="*/ 2038798 h 2106465"/>
              <a:gd name="connsiteX2" fmla="*/ 323386 w 2881444"/>
              <a:gd name="connsiteY2" fmla="*/ 1971891 h 2106465"/>
              <a:gd name="connsiteX3" fmla="*/ 512956 w 2881444"/>
              <a:gd name="connsiteY3" fmla="*/ 1860379 h 2106465"/>
              <a:gd name="connsiteX4" fmla="*/ 680897 w 2881444"/>
              <a:gd name="connsiteY4" fmla="*/ 968147 h 2106465"/>
              <a:gd name="connsiteX5" fmla="*/ 747132 w 2881444"/>
              <a:gd name="connsiteY5" fmla="*/ 31579 h 2106465"/>
              <a:gd name="connsiteX6" fmla="*/ 802888 w 2881444"/>
              <a:gd name="connsiteY6" fmla="*/ 299208 h 2106465"/>
              <a:gd name="connsiteX7" fmla="*/ 880947 w 2881444"/>
              <a:gd name="connsiteY7" fmla="*/ 1068642 h 2106465"/>
              <a:gd name="connsiteX8" fmla="*/ 959005 w 2881444"/>
              <a:gd name="connsiteY8" fmla="*/ 1760018 h 2106465"/>
              <a:gd name="connsiteX9" fmla="*/ 1115123 w 2881444"/>
              <a:gd name="connsiteY9" fmla="*/ 2072251 h 2106465"/>
              <a:gd name="connsiteX10" fmla="*/ 1182028 w 2881444"/>
              <a:gd name="connsiteY10" fmla="*/ 1904983 h 2106465"/>
              <a:gd name="connsiteX11" fmla="*/ 1215483 w 2881444"/>
              <a:gd name="connsiteY11" fmla="*/ 1336272 h 2106465"/>
              <a:gd name="connsiteX12" fmla="*/ 1248937 w 2881444"/>
              <a:gd name="connsiteY12" fmla="*/ 979433 h 2106465"/>
              <a:gd name="connsiteX13" fmla="*/ 1527045 w 2881444"/>
              <a:gd name="connsiteY13" fmla="*/ 1347826 h 2106465"/>
              <a:gd name="connsiteX14" fmla="*/ 1628078 w 2881444"/>
              <a:gd name="connsiteY14" fmla="*/ 1514691 h 2106465"/>
              <a:gd name="connsiteX15" fmla="*/ 1793869 w 2881444"/>
              <a:gd name="connsiteY15" fmla="*/ 1894235 h 2106465"/>
              <a:gd name="connsiteX16" fmla="*/ 1951463 w 2881444"/>
              <a:gd name="connsiteY16" fmla="*/ 2094554 h 2106465"/>
              <a:gd name="connsiteX17" fmla="*/ 2754351 w 2881444"/>
              <a:gd name="connsiteY17" fmla="*/ 2083403 h 2106465"/>
              <a:gd name="connsiteX18" fmla="*/ 2854712 w 2881444"/>
              <a:gd name="connsiteY18" fmla="*/ 2083403 h 2106465"/>
              <a:gd name="connsiteX0" fmla="*/ 0 w 2881444"/>
              <a:gd name="connsiteY0" fmla="*/ 2072252 h 2085604"/>
              <a:gd name="connsiteX1" fmla="*/ 133815 w 2881444"/>
              <a:gd name="connsiteY1" fmla="*/ 2038798 h 2085604"/>
              <a:gd name="connsiteX2" fmla="*/ 323386 w 2881444"/>
              <a:gd name="connsiteY2" fmla="*/ 1971891 h 2085604"/>
              <a:gd name="connsiteX3" fmla="*/ 512956 w 2881444"/>
              <a:gd name="connsiteY3" fmla="*/ 1860379 h 2085604"/>
              <a:gd name="connsiteX4" fmla="*/ 680897 w 2881444"/>
              <a:gd name="connsiteY4" fmla="*/ 968147 h 2085604"/>
              <a:gd name="connsiteX5" fmla="*/ 747132 w 2881444"/>
              <a:gd name="connsiteY5" fmla="*/ 31579 h 2085604"/>
              <a:gd name="connsiteX6" fmla="*/ 802888 w 2881444"/>
              <a:gd name="connsiteY6" fmla="*/ 299208 h 2085604"/>
              <a:gd name="connsiteX7" fmla="*/ 880947 w 2881444"/>
              <a:gd name="connsiteY7" fmla="*/ 1068642 h 2085604"/>
              <a:gd name="connsiteX8" fmla="*/ 959005 w 2881444"/>
              <a:gd name="connsiteY8" fmla="*/ 1760018 h 2085604"/>
              <a:gd name="connsiteX9" fmla="*/ 1115123 w 2881444"/>
              <a:gd name="connsiteY9" fmla="*/ 2072251 h 2085604"/>
              <a:gd name="connsiteX10" fmla="*/ 1182028 w 2881444"/>
              <a:gd name="connsiteY10" fmla="*/ 1904983 h 2085604"/>
              <a:gd name="connsiteX11" fmla="*/ 1215483 w 2881444"/>
              <a:gd name="connsiteY11" fmla="*/ 1336272 h 2085604"/>
              <a:gd name="connsiteX12" fmla="*/ 1248937 w 2881444"/>
              <a:gd name="connsiteY12" fmla="*/ 979433 h 2085604"/>
              <a:gd name="connsiteX13" fmla="*/ 1527045 w 2881444"/>
              <a:gd name="connsiteY13" fmla="*/ 1347826 h 2085604"/>
              <a:gd name="connsiteX14" fmla="*/ 1628078 w 2881444"/>
              <a:gd name="connsiteY14" fmla="*/ 1514691 h 2085604"/>
              <a:gd name="connsiteX15" fmla="*/ 1793869 w 2881444"/>
              <a:gd name="connsiteY15" fmla="*/ 1894235 h 2085604"/>
              <a:gd name="connsiteX16" fmla="*/ 1984513 w 2881444"/>
              <a:gd name="connsiteY16" fmla="*/ 2061504 h 2085604"/>
              <a:gd name="connsiteX17" fmla="*/ 2754351 w 2881444"/>
              <a:gd name="connsiteY17" fmla="*/ 2083403 h 2085604"/>
              <a:gd name="connsiteX18" fmla="*/ 2854712 w 2881444"/>
              <a:gd name="connsiteY18" fmla="*/ 2083403 h 2085604"/>
              <a:gd name="connsiteX0" fmla="*/ 0 w 2881444"/>
              <a:gd name="connsiteY0" fmla="*/ 2072252 h 2085604"/>
              <a:gd name="connsiteX1" fmla="*/ 133815 w 2881444"/>
              <a:gd name="connsiteY1" fmla="*/ 2038798 h 2085604"/>
              <a:gd name="connsiteX2" fmla="*/ 323386 w 2881444"/>
              <a:gd name="connsiteY2" fmla="*/ 1971891 h 2085604"/>
              <a:gd name="connsiteX3" fmla="*/ 512956 w 2881444"/>
              <a:gd name="connsiteY3" fmla="*/ 1860379 h 2085604"/>
              <a:gd name="connsiteX4" fmla="*/ 680897 w 2881444"/>
              <a:gd name="connsiteY4" fmla="*/ 968147 h 2085604"/>
              <a:gd name="connsiteX5" fmla="*/ 747132 w 2881444"/>
              <a:gd name="connsiteY5" fmla="*/ 31579 h 2085604"/>
              <a:gd name="connsiteX6" fmla="*/ 802888 w 2881444"/>
              <a:gd name="connsiteY6" fmla="*/ 299208 h 2085604"/>
              <a:gd name="connsiteX7" fmla="*/ 880947 w 2881444"/>
              <a:gd name="connsiteY7" fmla="*/ 1068642 h 2085604"/>
              <a:gd name="connsiteX8" fmla="*/ 959005 w 2881444"/>
              <a:gd name="connsiteY8" fmla="*/ 1760018 h 2085604"/>
              <a:gd name="connsiteX9" fmla="*/ 1115123 w 2881444"/>
              <a:gd name="connsiteY9" fmla="*/ 2072251 h 2085604"/>
              <a:gd name="connsiteX10" fmla="*/ 1182028 w 2881444"/>
              <a:gd name="connsiteY10" fmla="*/ 1904983 h 2085604"/>
              <a:gd name="connsiteX11" fmla="*/ 1215483 w 2881444"/>
              <a:gd name="connsiteY11" fmla="*/ 1336272 h 2085604"/>
              <a:gd name="connsiteX12" fmla="*/ 1248937 w 2881444"/>
              <a:gd name="connsiteY12" fmla="*/ 979433 h 2085604"/>
              <a:gd name="connsiteX13" fmla="*/ 1482978 w 2881444"/>
              <a:gd name="connsiteY13" fmla="*/ 1226641 h 2085604"/>
              <a:gd name="connsiteX14" fmla="*/ 1628078 w 2881444"/>
              <a:gd name="connsiteY14" fmla="*/ 1514691 h 2085604"/>
              <a:gd name="connsiteX15" fmla="*/ 1793869 w 2881444"/>
              <a:gd name="connsiteY15" fmla="*/ 1894235 h 2085604"/>
              <a:gd name="connsiteX16" fmla="*/ 1984513 w 2881444"/>
              <a:gd name="connsiteY16" fmla="*/ 2061504 h 2085604"/>
              <a:gd name="connsiteX17" fmla="*/ 2754351 w 2881444"/>
              <a:gd name="connsiteY17" fmla="*/ 2083403 h 2085604"/>
              <a:gd name="connsiteX18" fmla="*/ 2854712 w 2881444"/>
              <a:gd name="connsiteY18" fmla="*/ 2083403 h 2085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81444" h="2085604">
                <a:moveTo>
                  <a:pt x="0" y="2072252"/>
                </a:moveTo>
                <a:cubicBezTo>
                  <a:pt x="39958" y="2063888"/>
                  <a:pt x="79917" y="2055525"/>
                  <a:pt x="133815" y="2038798"/>
                </a:cubicBezTo>
                <a:cubicBezTo>
                  <a:pt x="187713" y="2022071"/>
                  <a:pt x="260196" y="2001627"/>
                  <a:pt x="323386" y="1971891"/>
                </a:cubicBezTo>
                <a:cubicBezTo>
                  <a:pt x="386576" y="1942154"/>
                  <a:pt x="453371" y="2027670"/>
                  <a:pt x="512956" y="1860379"/>
                </a:cubicBezTo>
                <a:cubicBezTo>
                  <a:pt x="572541" y="1693088"/>
                  <a:pt x="641868" y="1272947"/>
                  <a:pt x="680897" y="968147"/>
                </a:cubicBezTo>
                <a:cubicBezTo>
                  <a:pt x="719926" y="663347"/>
                  <a:pt x="726800" y="143069"/>
                  <a:pt x="747132" y="31579"/>
                </a:cubicBezTo>
                <a:cubicBezTo>
                  <a:pt x="767464" y="-79911"/>
                  <a:pt x="780586" y="126364"/>
                  <a:pt x="802888" y="299208"/>
                </a:cubicBezTo>
                <a:cubicBezTo>
                  <a:pt x="825190" y="472052"/>
                  <a:pt x="854928" y="825174"/>
                  <a:pt x="880947" y="1068642"/>
                </a:cubicBezTo>
                <a:cubicBezTo>
                  <a:pt x="906967" y="1312110"/>
                  <a:pt x="919976" y="1592750"/>
                  <a:pt x="959005" y="1760018"/>
                </a:cubicBezTo>
                <a:cubicBezTo>
                  <a:pt x="998034" y="1927286"/>
                  <a:pt x="1077953" y="2048090"/>
                  <a:pt x="1115123" y="2072251"/>
                </a:cubicBezTo>
                <a:cubicBezTo>
                  <a:pt x="1152293" y="2096412"/>
                  <a:pt x="1165301" y="2027646"/>
                  <a:pt x="1182028" y="1904983"/>
                </a:cubicBezTo>
                <a:cubicBezTo>
                  <a:pt x="1198755" y="1782320"/>
                  <a:pt x="1204332" y="1490530"/>
                  <a:pt x="1215483" y="1336272"/>
                </a:cubicBezTo>
                <a:cubicBezTo>
                  <a:pt x="1226635" y="1182014"/>
                  <a:pt x="1204355" y="997705"/>
                  <a:pt x="1248937" y="979433"/>
                </a:cubicBezTo>
                <a:cubicBezTo>
                  <a:pt x="1293520" y="961161"/>
                  <a:pt x="1419788" y="1137432"/>
                  <a:pt x="1482978" y="1226641"/>
                </a:cubicBezTo>
                <a:cubicBezTo>
                  <a:pt x="1546168" y="1315850"/>
                  <a:pt x="1576263" y="1403425"/>
                  <a:pt x="1628078" y="1514691"/>
                </a:cubicBezTo>
                <a:cubicBezTo>
                  <a:pt x="1679893" y="1625957"/>
                  <a:pt x="1734463" y="1803100"/>
                  <a:pt x="1793869" y="1894235"/>
                </a:cubicBezTo>
                <a:cubicBezTo>
                  <a:pt x="1853275" y="1985370"/>
                  <a:pt x="1824433" y="2029976"/>
                  <a:pt x="1984513" y="2061504"/>
                </a:cubicBezTo>
                <a:cubicBezTo>
                  <a:pt x="2144593" y="2093032"/>
                  <a:pt x="2603810" y="2085262"/>
                  <a:pt x="2754351" y="2083403"/>
                </a:cubicBezTo>
                <a:cubicBezTo>
                  <a:pt x="2904893" y="2081545"/>
                  <a:pt x="2897458" y="2084332"/>
                  <a:pt x="2854712" y="2083403"/>
                </a:cubicBezTo>
              </a:path>
            </a:pathLst>
          </a:cu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7C7F-51D8-4EAC-8023-AC32BA779AB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4722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99296" y="43934"/>
            <a:ext cx="360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Wroblewski</a:t>
            </a:r>
            <a:r>
              <a:rPr lang="en-US" dirty="0" smtClean="0"/>
              <a:t>/Powell type model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79487" y="884409"/>
            <a:ext cx="4953600" cy="369332"/>
          </a:xfrm>
          <a:prstGeom prst="rect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 marL="0" lvl="1"/>
            <a:r>
              <a:rPr lang="en-US" dirty="0" smtClean="0"/>
              <a:t>Generic model : St Laurent et al. 2013, JPO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769" y="1757451"/>
            <a:ext cx="7620000" cy="2814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403887"/>
            <a:ext cx="1808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Bathymetry: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4791670"/>
            <a:ext cx="55306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F</a:t>
            </a:r>
            <a:r>
              <a:rPr lang="en-US" dirty="0" smtClean="0"/>
              <a:t>rom May 1 to Nov 1 </a:t>
            </a:r>
            <a:r>
              <a:rPr lang="en-US" dirty="0" smtClean="0">
                <a:sym typeface="Wingdings" pitchFamily="2" charset="2"/>
              </a:rPr>
              <a:t> 99% sea- ice covered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 smtClean="0"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ym typeface="Wingdings" pitchFamily="2" charset="2"/>
              </a:rPr>
              <a:t>Constant South wind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7C7F-51D8-4EAC-8023-AC32BA779AB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6818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6637</TotalTime>
  <Words>916</Words>
  <Application>Microsoft Office PowerPoint</Application>
  <PresentationFormat>On-screen Show (4:3)</PresentationFormat>
  <Paragraphs>281</Paragraphs>
  <Slides>23</Slides>
  <Notes>2</Notes>
  <HiddenSlides>1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Austin</vt:lpstr>
      <vt:lpstr>NPZD-iron lower trophic level ecosystem model of the Ross sea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Old Dominion University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Elodie Salmon</dc:creator>
  <cp:lastModifiedBy>Elodie Salmon</cp:lastModifiedBy>
  <cp:revision>72</cp:revision>
  <cp:lastPrinted>2013-06-07T20:34:55Z</cp:lastPrinted>
  <dcterms:created xsi:type="dcterms:W3CDTF">2013-06-12T12:50:11Z</dcterms:created>
  <dcterms:modified xsi:type="dcterms:W3CDTF">2013-06-12T12:51:41Z</dcterms:modified>
</cp:coreProperties>
</file>