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87" r:id="rId6"/>
    <p:sldId id="288" r:id="rId7"/>
    <p:sldId id="276" r:id="rId8"/>
    <p:sldId id="286" r:id="rId9"/>
    <p:sldId id="289" r:id="rId10"/>
    <p:sldId id="290" r:id="rId11"/>
    <p:sldId id="265" r:id="rId12"/>
    <p:sldId id="291" r:id="rId13"/>
    <p:sldId id="294" r:id="rId14"/>
    <p:sldId id="272" r:id="rId15"/>
    <p:sldId id="292" r:id="rId16"/>
    <p:sldId id="293" r:id="rId17"/>
    <p:sldId id="274" r:id="rId18"/>
    <p:sldId id="271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3" autoAdjust="0"/>
  </p:normalViewPr>
  <p:slideViewPr>
    <p:cSldViewPr snapToObjects="1" showGuides="1">
      <p:cViewPr>
        <p:scale>
          <a:sx n="70" d="100"/>
          <a:sy n="70" d="100"/>
        </p:scale>
        <p:origin x="-978" y="-65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6085-9762-45B4-BFB7-49EADF67F272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 book logo.jpg"/>
          <p:cNvPicPr>
            <a:picLocks noChangeAspect="1"/>
          </p:cNvPicPr>
          <p:nvPr/>
        </p:nvPicPr>
        <p:blipFill>
          <a:blip r:embed="rId2" cstate="print"/>
          <a:srcRect b="22222"/>
          <a:stretch>
            <a:fillRect/>
          </a:stretch>
        </p:blipFill>
        <p:spPr>
          <a:xfrm>
            <a:off x="4000500" y="762000"/>
            <a:ext cx="51435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400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Phytoplankton Biomass and Productivity Component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W. Smith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L. Delizo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>
                <a:latin typeface="Comic Sans MS" pitchFamily="66" charset="0"/>
              </a:rPr>
              <a:t>Mosby</a:t>
            </a:r>
          </a:p>
          <a:p>
            <a:pPr marL="457200" indent="-457200" algn="ctr">
              <a:buAutoNum type="alphaUcPeriod"/>
            </a:pPr>
            <a:endParaRPr lang="en-US" sz="2400" b="1" dirty="0">
              <a:latin typeface="Comic Sans MS" pitchFamily="66" charset="0"/>
            </a:endParaRPr>
          </a:p>
          <a:p>
            <a:pPr algn="ctr"/>
            <a:r>
              <a:rPr lang="en-US" sz="1600" b="1" dirty="0" smtClean="0">
                <a:latin typeface="Comic Sans MS" pitchFamily="66" charset="0"/>
              </a:rPr>
              <a:t>And associated riff-raff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28956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FF00FF"/>
                </a:solidFill>
              </a:rPr>
              <a:t>Dennis</a:t>
            </a:r>
            <a:endParaRPr lang="en-US" sz="1000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897" y="457200"/>
            <a:ext cx="314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Silicon Estimates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62373"/>
              </p:ext>
            </p:extLst>
          </p:nvPr>
        </p:nvGraphicFramePr>
        <p:xfrm>
          <a:off x="1114425" y="1028680"/>
          <a:ext cx="73152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72"/>
                <a:gridCol w="2264228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Si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 </a:t>
                      </a:r>
                      <a:r>
                        <a:rPr lang="en-US" dirty="0" err="1" smtClean="0"/>
                        <a:t>UPtake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Mean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St. Dev.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7.85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Min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4.23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71.4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Daily Si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 equivalents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 C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Daily C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mg C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Si/N**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Dogma of non-Fe limited diatoms: 1:1 ratio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Diatom Contribution (%)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38.3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See Mosby comments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575500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 biased due to non-siliceous uptake</a:t>
            </a:r>
          </a:p>
          <a:p>
            <a:r>
              <a:rPr lang="en-US" b="1" dirty="0" smtClean="0"/>
              <a:t>Used Si/C conversion value of 0.62 (Nelson &amp; Smith, 1986)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l.JPG"/>
          <p:cNvPicPr>
            <a:picLocks noChangeAspect="1"/>
          </p:cNvPicPr>
          <p:nvPr/>
        </p:nvPicPr>
        <p:blipFill>
          <a:blip r:embed="rId2" cstate="print"/>
          <a:srcRect l="8301" t="16667" r="15490" b="13333"/>
          <a:stretch>
            <a:fillRect/>
          </a:stretch>
        </p:blipFill>
        <p:spPr>
          <a:xfrm>
            <a:off x="3810000" y="0"/>
            <a:ext cx="5181600" cy="6159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5068"/>
            <a:ext cx="3810000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Surface   5.84   0.35   22.4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10 m	    5.48   0.22   24.6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20 m	     4.42   0.29   16.6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30 m	     3.83   0.32   14.1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40 m	     3.07   0.34   10.4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50 m	     2.83   0.27   10.8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60 m	     2.27   0.25   9.42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7</a:t>
            </a:r>
            <a:r>
              <a:rPr lang="en-US" sz="2000" dirty="0" smtClean="0">
                <a:solidFill>
                  <a:srgbClr val="00B050"/>
                </a:solidFill>
              </a:rPr>
              <a:t>0 m	     1.91    0.20   10.2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80 m	    1.44    0.22   10.9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100 m	     1.20   0.11    7.38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	    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2" r="-13"/>
          <a:stretch/>
        </p:blipFill>
        <p:spPr bwMode="auto">
          <a:xfrm>
            <a:off x="622932" y="762000"/>
            <a:ext cx="789813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/>
          <a:stretch/>
        </p:blipFill>
        <p:spPr bwMode="auto">
          <a:xfrm>
            <a:off x="735502" y="762000"/>
            <a:ext cx="767299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7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6309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 the </a:t>
            </a:r>
            <a:r>
              <a:rPr lang="en-US" sz="2000" b="1" dirty="0" err="1" smtClean="0">
                <a:solidFill>
                  <a:srgbClr val="7030A0"/>
                </a:solidFill>
              </a:rPr>
              <a:t>SeaBASS</a:t>
            </a:r>
            <a:r>
              <a:rPr lang="en-US" sz="2000" b="1" dirty="0" smtClean="0">
                <a:solidFill>
                  <a:srgbClr val="7030A0"/>
                </a:solidFill>
              </a:rPr>
              <a:t> data base (NASA compendium), only 14 out of 8623 chlorophyll values have been reported being greater than our maximum of 24.6 </a:t>
            </a:r>
            <a:r>
              <a:rPr lang="el-GR" sz="2000" b="1" dirty="0" smtClean="0">
                <a:solidFill>
                  <a:srgbClr val="7030A0"/>
                </a:solidFill>
              </a:rPr>
              <a:t>μ</a:t>
            </a:r>
            <a:r>
              <a:rPr lang="en-US" sz="2000" b="1" dirty="0" smtClean="0">
                <a:solidFill>
                  <a:srgbClr val="7030A0"/>
                </a:solidFill>
              </a:rPr>
              <a:t>g L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-1</a:t>
            </a:r>
            <a:r>
              <a:rPr lang="en-US" sz="2000" b="1" dirty="0" smtClean="0">
                <a:solidFill>
                  <a:srgbClr val="7030A0"/>
                </a:solidFill>
              </a:rPr>
              <a:t>. That means that only 0.17% of all values were greater. Mean </a:t>
            </a:r>
            <a:r>
              <a:rPr lang="en-US" sz="2000" b="1" dirty="0" err="1" smtClean="0">
                <a:solidFill>
                  <a:srgbClr val="7030A0"/>
                </a:solidFill>
              </a:rPr>
              <a:t>chl</a:t>
            </a:r>
            <a:r>
              <a:rPr lang="en-US" sz="2000" b="1" dirty="0" smtClean="0">
                <a:solidFill>
                  <a:srgbClr val="7030A0"/>
                </a:solidFill>
              </a:rPr>
              <a:t> concentrations below 60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</a:rPr>
              <a:t>⁰</a:t>
            </a:r>
            <a:r>
              <a:rPr lang="en-US" sz="2000" b="1" dirty="0" smtClean="0">
                <a:solidFill>
                  <a:srgbClr val="7030A0"/>
                </a:solidFill>
              </a:rPr>
              <a:t>S </a:t>
            </a:r>
            <a:r>
              <a:rPr lang="en-US" sz="2000" b="1" dirty="0">
                <a:solidFill>
                  <a:srgbClr val="7030A0"/>
                </a:solidFill>
              </a:rPr>
              <a:t>is 1.09 </a:t>
            </a:r>
            <a:r>
              <a:rPr lang="el-GR" sz="2000" b="1" dirty="0">
                <a:solidFill>
                  <a:srgbClr val="7030A0"/>
                </a:solidFill>
              </a:rPr>
              <a:t>μ</a:t>
            </a:r>
            <a:r>
              <a:rPr lang="en-US" sz="2000" b="1" dirty="0">
                <a:solidFill>
                  <a:srgbClr val="7030A0"/>
                </a:solidFill>
              </a:rPr>
              <a:t>g L</a:t>
            </a:r>
            <a:r>
              <a:rPr lang="en-US" sz="2000" b="1" baseline="30000" dirty="0">
                <a:solidFill>
                  <a:srgbClr val="7030A0"/>
                </a:solidFill>
              </a:rPr>
              <a:t>-1</a:t>
            </a:r>
            <a:r>
              <a:rPr lang="en-US" sz="2000" b="1" dirty="0">
                <a:solidFill>
                  <a:srgbClr val="7030A0"/>
                </a:solidFill>
              </a:rPr>
              <a:t>. Note </a:t>
            </a:r>
            <a:r>
              <a:rPr lang="en-US" sz="2000" b="1" dirty="0" smtClean="0">
                <a:solidFill>
                  <a:srgbClr val="7030A0"/>
                </a:solidFill>
              </a:rPr>
              <a:t>this data base has none of individual cruises from the Ross Sea – synthesis begun!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A similar claim of “extremeness” was made by Arrigo et al.(2012) for their values in the Arctic.  They published POC values that ranged from 28.7 – 32.5 g m</a:t>
            </a:r>
            <a:r>
              <a:rPr lang="en-US" sz="22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200" b="1" dirty="0" smtClean="0">
                <a:solidFill>
                  <a:srgbClr val="00B050"/>
                </a:solidFill>
              </a:rPr>
              <a:t>.  At our ice shelf stations (e.g., St. 58), we measured POC values of ca. </a:t>
            </a:r>
            <a:r>
              <a:rPr lang="en-US" sz="2200" b="1" i="1" dirty="0">
                <a:solidFill>
                  <a:srgbClr val="FF0000"/>
                </a:solidFill>
              </a:rPr>
              <a:t>60 g </a:t>
            </a:r>
            <a:r>
              <a:rPr lang="en-US" sz="2200" b="1" i="1" dirty="0" smtClean="0">
                <a:solidFill>
                  <a:srgbClr val="FF0000"/>
                </a:solidFill>
              </a:rPr>
              <a:t>m</a:t>
            </a:r>
            <a:r>
              <a:rPr lang="en-US" sz="2200" b="1" i="1" baseline="30000" dirty="0" smtClean="0">
                <a:solidFill>
                  <a:srgbClr val="FF0000"/>
                </a:solidFill>
              </a:rPr>
              <a:t>-2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</a:rPr>
              <a:t>(integrated through 100 m).  These may approach the highest POC concentrations measured in an open-ocean system.  It is clear that the ice-shelf eddy not only was physically unusual, but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very</a:t>
            </a:r>
            <a:r>
              <a:rPr lang="en-US" sz="2200" b="1" dirty="0" smtClean="0">
                <a:solidFill>
                  <a:srgbClr val="00B050"/>
                </a:solidFill>
              </a:rPr>
              <a:t> rich in biomass. </a:t>
            </a:r>
          </a:p>
          <a:p>
            <a:pPr algn="ctr"/>
            <a:endParaRPr lang="en-US" sz="2000" b="1" i="1" dirty="0">
              <a:solidFill>
                <a:srgbClr val="0070C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There are far fewer compendia of POC values, but again, using all of the data from the Ross Sea we have collected since 1983, a comparison and synthesis has begun.   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/>
          <a:stretch/>
        </p:blipFill>
        <p:spPr bwMode="auto">
          <a:xfrm>
            <a:off x="760948" y="733567"/>
            <a:ext cx="762210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315200" cy="37856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Conclusion: The PRISM cruise represents a very high biomass condition overall, and the phytoplankton group will try to understand the mechanisms behind this biomass generation, compare it to long-term conditions in the Ross Sea, and its implications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/>
              <a:t>We would hope to include MODIS estimates of chlorophyll as well to add spatial aspects to our in situ measurements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59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Estimation of Primary Productivity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Mean Daily Productivity		</a:t>
            </a:r>
            <a:r>
              <a:rPr lang="en-US" sz="2400" b="1" dirty="0" smtClean="0">
                <a:solidFill>
                  <a:srgbClr val="FF0000"/>
                </a:solidFill>
              </a:rPr>
              <a:t>2.89 ± 1.59</a:t>
            </a:r>
            <a:r>
              <a:rPr lang="en-US" sz="2400" b="1" dirty="0" smtClean="0">
                <a:solidFill>
                  <a:srgbClr val="00B050"/>
                </a:solidFill>
              </a:rPr>
              <a:t> g C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 d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-1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	(N = 71)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(Min = 0.71 at St. 76)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(Max = 8.54 at St. 16)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Conclusion:  PRISM sampled a hugely productive regime, but the productivity is certainly within the range observed in other cruises; in fact, productivity per unit biomass may not be exceptionally great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Question: How is this productivity supported? 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Or, does Fe really matter?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325" y="533400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Modeling related to future changes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the Ross Sea’s biogeochemistry and ecology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/>
              <a:t> Using the ODU ROMS-based numerical model (e.g., Dinniman et al., 2011), we investigated the effects of changes in atmospheric temperatures and winds on cross-shelf transport and ice distributions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/>
              <a:t>Project winds 50 &amp; 100 years from present were taken from the A1B scenario of the ECHAM5 model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/>
              <a:t>Temperature data </a:t>
            </a:r>
            <a:r>
              <a:rPr lang="en-US" sz="2000" b="1" dirty="0"/>
              <a:t>from the same climate scenario were adjusted from the climatological temperatures using the ERA-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smtClean="0"/>
              <a:t>temperatures (details to be provided by Dinniman later this afternoon)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6666"/>
          <a:stretch/>
        </p:blipFill>
        <p:spPr>
          <a:xfrm>
            <a:off x="1825618" y="0"/>
            <a:ext cx="5643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236"/>
            <a:ext cx="8534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Variables Measured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Chlorophyll </a:t>
            </a:r>
            <a:r>
              <a:rPr lang="en-US" sz="2400" b="1" i="1" dirty="0" smtClean="0">
                <a:latin typeface="Comic Sans MS" pitchFamily="66" charset="0"/>
              </a:rPr>
              <a:t>a – </a:t>
            </a:r>
            <a:r>
              <a:rPr lang="en-US" sz="2400" b="1" i="1" dirty="0" smtClean="0">
                <a:solidFill>
                  <a:srgbClr val="00B050"/>
                </a:solidFill>
                <a:latin typeface="Comic Sans MS" pitchFamily="66" charset="0"/>
              </a:rPr>
              <a:t>measure of phytoplankton biomass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Particulate organic carbon/nitrogen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measure of </a:t>
            </a:r>
            <a:r>
              <a:rPr lang="en-US" sz="2400" b="1" i="1" dirty="0" smtClean="0">
                <a:solidFill>
                  <a:srgbClr val="00B050"/>
                </a:solidFill>
                <a:latin typeface="Comic Sans MS" pitchFamily="66" charset="0"/>
              </a:rPr>
              <a:t>organic material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in </a:t>
            </a:r>
            <a:r>
              <a:rPr lang="en-US" sz="2400" b="1" i="1" dirty="0" smtClean="0">
                <a:solidFill>
                  <a:srgbClr val="00B050"/>
                </a:solidFill>
                <a:latin typeface="Comic Sans MS" pitchFamily="66" charset="0"/>
              </a:rPr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Biogenic silica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measure of diatom biomass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Photosynthesis/irradiance responses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measure of photosynthetic capacity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Phytoplankton taxonomy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what is there to eat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Zooplankton biomass/taxonomy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what is there eating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PAR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driving photosynthesis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Phytoplankton pigments – </a:t>
            </a:r>
            <a:r>
              <a:rPr lang="en-US" sz="2400" b="1" i="1" dirty="0">
                <a:solidFill>
                  <a:srgbClr val="00B050"/>
                </a:solidFill>
                <a:latin typeface="Comic Sans MS" pitchFamily="66" charset="0"/>
              </a:rPr>
              <a:t>proportion of chlorophyll in each functional group</a:t>
            </a:r>
          </a:p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Chl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 a – complete; POM – complete; </a:t>
            </a:r>
            <a:r>
              <a:rPr lang="en-US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BSi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 – complete;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PAR – complete; P/E – complete; Taxonomy – in progress; Zooplankton – in progress; Pigments – initiated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 b="5075"/>
          <a:stretch/>
        </p:blipFill>
        <p:spPr>
          <a:xfrm>
            <a:off x="2590800" y="0"/>
            <a:ext cx="5531774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in the duration (days) of summer mixed layers shallower than 25 m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25 m chosen as the approximate depth that limits diatom growth yet still supports growth of </a:t>
            </a:r>
            <a:r>
              <a:rPr lang="en-US" i="1" dirty="0" err="1" smtClean="0">
                <a:solidFill>
                  <a:srgbClr val="00B050"/>
                </a:solidFill>
              </a:rPr>
              <a:t>Phaeocystis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2513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Days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562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11195"/>
              </p:ext>
            </p:extLst>
          </p:nvPr>
        </p:nvGraphicFramePr>
        <p:xfrm>
          <a:off x="914400" y="65206"/>
          <a:ext cx="7290703" cy="694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342242" imgH="6045432" progId="Word.Document.12">
                  <p:embed/>
                </p:oleObj>
              </mc:Choice>
              <mc:Fallback>
                <p:oleObj name="Document" r:id="rId3" imgW="6342242" imgH="60454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5206"/>
                        <a:ext cx="7290703" cy="694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3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Sea Surface Temperatures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 meta-analysis has shown that the single most important (statistically) driver of phytoplankton composition is </a:t>
            </a:r>
            <a:r>
              <a:rPr lang="en-US" sz="2000" b="1" dirty="0" smtClean="0">
                <a:solidFill>
                  <a:srgbClr val="002060"/>
                </a:solidFill>
              </a:rPr>
              <a:t>temperature.  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 short, at cold temperatures (&lt;-1.5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°</a:t>
            </a:r>
            <a:r>
              <a:rPr lang="en-US" sz="2000" b="1" dirty="0" smtClean="0">
                <a:solidFill>
                  <a:srgbClr val="002060"/>
                </a:solidFill>
              </a:rPr>
              <a:t>C) phytoplankton at overwhelmingly dominated by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Phaeocystis</a:t>
            </a:r>
            <a:r>
              <a:rPr lang="en-US" sz="2000" b="1" dirty="0" smtClean="0">
                <a:solidFill>
                  <a:srgbClr val="002060"/>
                </a:solidFill>
              </a:rPr>
              <a:t>.  In waters above 0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°</a:t>
            </a:r>
            <a:r>
              <a:rPr lang="en-US" sz="2000" b="1" dirty="0" smtClean="0">
                <a:solidFill>
                  <a:srgbClr val="002060"/>
                </a:solidFill>
              </a:rPr>
              <a:t>C, phytoplankton are largely dominated by diatoms.</a:t>
            </a:r>
            <a:endParaRPr lang="en-US" sz="2000" b="1" dirty="0">
              <a:solidFill>
                <a:srgbClr val="FF00FF"/>
              </a:solidFill>
            </a:endParaRPr>
          </a:p>
        </p:txBody>
      </p:sp>
      <p:pic>
        <p:nvPicPr>
          <p:cNvPr id="4099" name="Picture 3" descr="C:\Users\wos\AppData\Local\Microsoft\Windows\Temporary Internet Files\Content.Outlook\DE7X8IJI\2050 ss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26894" r="11356" b="27550"/>
          <a:stretch/>
        </p:blipFill>
        <p:spPr bwMode="auto">
          <a:xfrm>
            <a:off x="3161371" y="3712464"/>
            <a:ext cx="282125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os\AppData\Local\Microsoft\Windows\Temporary Internet Files\Content.Outlook\DE7X8IJI\2000 ss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27917" r="10278" b="28333"/>
          <a:stretch/>
        </p:blipFill>
        <p:spPr bwMode="auto">
          <a:xfrm>
            <a:off x="123825" y="3733800"/>
            <a:ext cx="289095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os\AppData\Local\Microsoft\Windows\Temporary Internet Files\Content.Outlook\DE7X8IJI\2100 s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28055" r="10457" b="28055"/>
          <a:stretch/>
        </p:blipFill>
        <p:spPr bwMode="auto">
          <a:xfrm>
            <a:off x="6172200" y="3749040"/>
            <a:ext cx="288846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			       2050		</a:t>
            </a:r>
            <a:r>
              <a:rPr lang="en-US" dirty="0"/>
              <a:t> </a:t>
            </a:r>
            <a:r>
              <a:rPr lang="en-US" dirty="0" smtClean="0"/>
              <a:t>          2100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os\AppData\Local\Microsoft\Windows\Temporary Internet Files\Content.Outlook\DE7X8IJI\phaeo are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47500"/>
          <a:stretch/>
        </p:blipFill>
        <p:spPr bwMode="auto">
          <a:xfrm>
            <a:off x="1941368" y="76200"/>
            <a:ext cx="529936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os\AppData\Local\Microsoft\Windows\Temporary Internet Files\Content.Outlook\DE7X8IJI\diatom are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47500"/>
          <a:stretch/>
        </p:blipFill>
        <p:spPr bwMode="auto">
          <a:xfrm>
            <a:off x="1922318" y="3505200"/>
            <a:ext cx="529936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4478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4.JPG"/>
          <p:cNvPicPr>
            <a:picLocks noChangeAspect="1"/>
          </p:cNvPicPr>
          <p:nvPr/>
        </p:nvPicPr>
        <p:blipFill>
          <a:blip r:embed="rId2" cstate="print"/>
          <a:srcRect l="8301" t="12222" r="14052" b="21111"/>
          <a:stretch>
            <a:fillRect/>
          </a:stretch>
        </p:blipFill>
        <p:spPr>
          <a:xfrm>
            <a:off x="0" y="1143000"/>
            <a:ext cx="4114800" cy="4572000"/>
          </a:xfrm>
          <a:prstGeom prst="rect">
            <a:avLst/>
          </a:prstGeom>
        </p:spPr>
      </p:pic>
      <p:pic>
        <p:nvPicPr>
          <p:cNvPr id="3" name="Picture 2" descr="NO3.JPG"/>
          <p:cNvPicPr>
            <a:picLocks noChangeAspect="1"/>
          </p:cNvPicPr>
          <p:nvPr/>
        </p:nvPicPr>
        <p:blipFill>
          <a:blip r:embed="rId3" cstate="print"/>
          <a:srcRect l="9739" t="23333" r="15490" b="8889"/>
          <a:stretch>
            <a:fillRect/>
          </a:stretch>
        </p:blipFill>
        <p:spPr>
          <a:xfrm>
            <a:off x="4846320" y="1280160"/>
            <a:ext cx="3962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Mean Inorganic Nutrient Distributions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.JPG"/>
          <p:cNvPicPr>
            <a:picLocks noChangeAspect="1"/>
          </p:cNvPicPr>
          <p:nvPr/>
        </p:nvPicPr>
        <p:blipFill>
          <a:blip r:embed="rId2" cstate="print"/>
          <a:srcRect l="6863" t="23333" r="15490" b="15556"/>
          <a:stretch>
            <a:fillRect/>
          </a:stretch>
        </p:blipFill>
        <p:spPr>
          <a:xfrm>
            <a:off x="3936913" y="320040"/>
            <a:ext cx="5207087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1179"/>
            <a:ext cx="4038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Si(OH)</a:t>
            </a:r>
            <a:r>
              <a:rPr lang="en-US" b="1" baseline="-25000" dirty="0" smtClean="0"/>
              <a:t>4</a:t>
            </a:r>
            <a:r>
              <a:rPr lang="en-US" b="1" dirty="0" smtClean="0"/>
              <a:t> concentrations were  mildly depleted at the surface by ca. 20 </a:t>
            </a:r>
            <a:r>
              <a:rPr lang="en-US" b="1" dirty="0" err="1" smtClean="0">
                <a:latin typeface="Symbol" pitchFamily="18" charset="2"/>
              </a:rPr>
              <a:t>m</a:t>
            </a:r>
            <a:r>
              <a:rPr lang="en-US" b="1" dirty="0" err="1" smtClean="0"/>
              <a:t>M</a:t>
            </a:r>
            <a:r>
              <a:rPr lang="en-US" b="1" dirty="0" smtClean="0"/>
              <a:t>, but </a:t>
            </a:r>
            <a:r>
              <a:rPr lang="en-US" b="1" dirty="0" err="1" smtClean="0"/>
              <a:t>BSi</a:t>
            </a:r>
            <a:r>
              <a:rPr lang="en-US" b="1" dirty="0" smtClean="0"/>
              <a:t> concentrations were only ca. 11 </a:t>
            </a:r>
            <a:r>
              <a:rPr lang="en-US" b="1" dirty="0" err="1" smtClean="0">
                <a:latin typeface="Symbol" pitchFamily="18" charset="2"/>
              </a:rPr>
              <a:t>m</a:t>
            </a:r>
            <a:r>
              <a:rPr lang="en-US" b="1" dirty="0" err="1" smtClean="0"/>
              <a:t>M</a:t>
            </a:r>
            <a:r>
              <a:rPr lang="en-US" b="1" dirty="0" smtClean="0"/>
              <a:t> at the surface.  In a simple 1D system (since there is no other Si phase), the difference between the total Si and the sum at depth (200 m) reflects the potential export.  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Hence on the mean, we had ca. 9 </a:t>
            </a:r>
            <a:r>
              <a:rPr lang="en-US" b="1" dirty="0" err="1" smtClean="0">
                <a:latin typeface="Symbol" pitchFamily="18" charset="2"/>
              </a:rPr>
              <a:t>m</a:t>
            </a:r>
            <a:r>
              <a:rPr lang="en-US" b="1" dirty="0" err="1" smtClean="0"/>
              <a:t>M</a:t>
            </a:r>
            <a:r>
              <a:rPr lang="en-US" b="1" dirty="0" smtClean="0"/>
              <a:t> Si lost from the surface.</a:t>
            </a:r>
          </a:p>
          <a:p>
            <a:endParaRPr lang="en-US" sz="2000" b="1" dirty="0"/>
          </a:p>
          <a:p>
            <a:pPr algn="ctr"/>
            <a:r>
              <a:rPr lang="en-US" b="1" dirty="0" smtClean="0"/>
              <a:t>Obvious caveats:  these are means and it would be better to look at means from diatom-dominated stations and transects.  Reducing the number of stations potentially introduces additional error.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/>
              <a:t>Nutrient Budget </a:t>
            </a:r>
            <a:r>
              <a:rPr lang="en-US" sz="3600" b="1" u="sng" dirty="0" smtClean="0"/>
              <a:t>Calculations: Nitrogen</a:t>
            </a:r>
            <a:endParaRPr lang="en-US" sz="3600" b="1" u="sng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57278"/>
              </p:ext>
            </p:extLst>
          </p:nvPr>
        </p:nvGraphicFramePr>
        <p:xfrm>
          <a:off x="423863" y="1371600"/>
          <a:ext cx="83788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946240" imgH="545760" progId="Equation.3">
                  <p:embed/>
                </p:oleObj>
              </mc:Choice>
              <mc:Fallback>
                <p:oleObj name="Equation" r:id="rId3" imgW="294624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371600"/>
                        <a:ext cx="8378825" cy="1543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2400" y="3429000"/>
            <a:ext cx="899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</a:rPr>
              <a:t>where z the depth of </a:t>
            </a:r>
            <a:r>
              <a:rPr lang="en-US" sz="3200" b="1" dirty="0" smtClean="0">
                <a:solidFill>
                  <a:srgbClr val="FFFFFF"/>
                </a:solidFill>
              </a:rPr>
              <a:t>integration, 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</a:rPr>
              <a:t>(NO</a:t>
            </a:r>
            <a:r>
              <a:rPr lang="en-US" sz="3200" b="1" baseline="-25000" dirty="0">
                <a:solidFill>
                  <a:srgbClr val="FFFFFF"/>
                </a:solidFill>
              </a:rPr>
              <a:t>3</a:t>
            </a:r>
            <a:r>
              <a:rPr lang="en-US" sz="3200" b="1" dirty="0">
                <a:solidFill>
                  <a:srgbClr val="FFFFFF"/>
                </a:solidFill>
              </a:rPr>
              <a:t>)</a:t>
            </a:r>
            <a:r>
              <a:rPr lang="en-US" sz="3200" b="1" baseline="-25000" dirty="0">
                <a:solidFill>
                  <a:srgbClr val="FFFFFF"/>
                </a:solidFill>
              </a:rPr>
              <a:t>winter</a:t>
            </a:r>
            <a:r>
              <a:rPr lang="en-US" sz="3200" b="1" dirty="0">
                <a:solidFill>
                  <a:srgbClr val="FFFFFF"/>
                </a:solidFill>
              </a:rPr>
              <a:t> the winter nitrate concentration, and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</a:rPr>
              <a:t>(NO</a:t>
            </a:r>
            <a:r>
              <a:rPr lang="en-US" sz="3200" b="1" baseline="-25000" dirty="0">
                <a:solidFill>
                  <a:srgbClr val="FFFFFF"/>
                </a:solidFill>
              </a:rPr>
              <a:t>3</a:t>
            </a:r>
            <a:r>
              <a:rPr lang="en-US" sz="3200" b="1" dirty="0">
                <a:solidFill>
                  <a:srgbClr val="FFFFFF"/>
                </a:solidFill>
              </a:rPr>
              <a:t>)</a:t>
            </a:r>
            <a:r>
              <a:rPr lang="en-US" sz="3200" b="1" baseline="-25000" dirty="0">
                <a:solidFill>
                  <a:srgbClr val="FFFFFF"/>
                </a:solidFill>
              </a:rPr>
              <a:t>min</a:t>
            </a:r>
            <a:r>
              <a:rPr lang="en-US" sz="3200" b="1" dirty="0">
                <a:solidFill>
                  <a:srgbClr val="FFFFFF"/>
                </a:solidFill>
              </a:rPr>
              <a:t> the nitrate minimum observed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36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34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/>
              <a:t>Nutrient Budget Calculations:</a:t>
            </a:r>
            <a:r>
              <a:rPr lang="en-US" sz="3600" b="1" dirty="0" smtClean="0"/>
              <a:t> </a:t>
            </a:r>
            <a:r>
              <a:rPr lang="en-US" sz="3600" b="1" dirty="0"/>
              <a:t>Si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41313" y="1600200"/>
          <a:ext cx="8459787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3784320" imgH="545760" progId="Equation.3">
                  <p:embed/>
                </p:oleObj>
              </mc:Choice>
              <mc:Fallback>
                <p:oleObj name="Equation" r:id="rId3" imgW="37843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600200"/>
                        <a:ext cx="8459787" cy="12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3886200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Winter maxima derived from the </a:t>
            </a:r>
            <a:r>
              <a:rPr lang="en-US" sz="2800" b="1" dirty="0" smtClean="0">
                <a:solidFill>
                  <a:srgbClr val="FFFFFF"/>
                </a:solidFill>
              </a:rPr>
              <a:t>mean maxima shelf values observed during PRISM</a:t>
            </a:r>
            <a:endParaRPr lang="en-US" sz="2800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[NO</a:t>
            </a:r>
            <a:r>
              <a:rPr lang="en-US" sz="2800" b="1" baseline="-25000" dirty="0">
                <a:solidFill>
                  <a:srgbClr val="FFFFFF"/>
                </a:solidFill>
              </a:rPr>
              <a:t>3</a:t>
            </a:r>
            <a:r>
              <a:rPr lang="en-US" sz="2800" b="1" dirty="0">
                <a:solidFill>
                  <a:srgbClr val="FFFFFF"/>
                </a:solidFill>
              </a:rPr>
              <a:t>]</a:t>
            </a:r>
            <a:r>
              <a:rPr lang="en-US" sz="2800" b="1" baseline="-25000" dirty="0">
                <a:solidFill>
                  <a:srgbClr val="FFFFFF"/>
                </a:solidFill>
              </a:rPr>
              <a:t>winter</a:t>
            </a:r>
            <a:r>
              <a:rPr lang="en-US" sz="2800" b="1" dirty="0">
                <a:solidFill>
                  <a:srgbClr val="FFFFFF"/>
                </a:solidFill>
              </a:rPr>
              <a:t> = </a:t>
            </a:r>
            <a:r>
              <a:rPr lang="en-US" sz="2800" b="1" dirty="0" smtClean="0">
                <a:solidFill>
                  <a:srgbClr val="FFFFFF"/>
                </a:solidFill>
              </a:rPr>
              <a:t>31 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µM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and [Si(OH)</a:t>
            </a:r>
            <a:r>
              <a:rPr lang="en-US" sz="2800" b="1" baseline="-25000" dirty="0">
                <a:solidFill>
                  <a:srgbClr val="FFFFFF"/>
                </a:solidFill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]</a:t>
            </a:r>
            <a:r>
              <a:rPr lang="en-US" sz="2800" b="1" baseline="-25000" dirty="0">
                <a:solidFill>
                  <a:srgbClr val="FFFFFF"/>
                </a:solidFill>
                <a:cs typeface="Times New Roman" pitchFamily="18" charset="0"/>
              </a:rPr>
              <a:t>winter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 = 80 </a:t>
            </a:r>
            <a:r>
              <a:rPr lang="en-US" sz="3600" b="1" dirty="0">
                <a:solidFill>
                  <a:srgbClr val="FFFFFF"/>
                </a:solidFill>
              </a:rPr>
              <a:t>µM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0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3 ice edge ed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209"/>
            <a:ext cx="9144000" cy="4191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“Typical” Transect</a:t>
            </a:r>
          </a:p>
          <a:p>
            <a:pPr algn="ctr"/>
            <a:r>
              <a:rPr lang="en-US" b="1" dirty="0" smtClean="0"/>
              <a:t>Illustrates variability in deep-water values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Caveats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Deep-water concentrations are spatially constant; winter particulate concentrations tiny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Nitrite, DON and ammonium insignificant pools in N; can include NH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, but it appears to be incorporated and recycled much faster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Physical (vertical) flux of both PN and nutrients insignificant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Nitrification rates small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Conversion into C units constant in time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hl.JPG"/>
          <p:cNvPicPr>
            <a:picLocks noChangeAspect="1"/>
          </p:cNvPicPr>
          <p:nvPr/>
        </p:nvPicPr>
        <p:blipFill rotWithShape="1">
          <a:blip r:embed="rId2" cstate="print"/>
          <a:srcRect l="8301" t="24731" r="15490" b="13334"/>
          <a:stretch/>
        </p:blipFill>
        <p:spPr>
          <a:xfrm>
            <a:off x="381000" y="4191000"/>
            <a:ext cx="2378644" cy="2501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384" y="4233672"/>
            <a:ext cx="1752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4233672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921075" y="4222750"/>
            <a:ext cx="1434775" cy="2222500"/>
          </a:xfrm>
          <a:custGeom>
            <a:avLst/>
            <a:gdLst>
              <a:gd name="connsiteX0" fmla="*/ 56825 w 1434775"/>
              <a:gd name="connsiteY0" fmla="*/ 0 h 2222500"/>
              <a:gd name="connsiteX1" fmla="*/ 56825 w 1434775"/>
              <a:gd name="connsiteY1" fmla="*/ 463550 h 2222500"/>
              <a:gd name="connsiteX2" fmla="*/ 647375 w 1434775"/>
              <a:gd name="connsiteY2" fmla="*/ 863600 h 2222500"/>
              <a:gd name="connsiteX3" fmla="*/ 647375 w 1434775"/>
              <a:gd name="connsiteY3" fmla="*/ 863600 h 2222500"/>
              <a:gd name="connsiteX4" fmla="*/ 1295075 w 1434775"/>
              <a:gd name="connsiteY4" fmla="*/ 1308100 h 2222500"/>
              <a:gd name="connsiteX5" fmla="*/ 1434775 w 1434775"/>
              <a:gd name="connsiteY5" fmla="*/ 222250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775" h="2222500">
                <a:moveTo>
                  <a:pt x="56825" y="0"/>
                </a:moveTo>
                <a:cubicBezTo>
                  <a:pt x="7612" y="159808"/>
                  <a:pt x="-41600" y="319617"/>
                  <a:pt x="56825" y="463550"/>
                </a:cubicBezTo>
                <a:cubicBezTo>
                  <a:pt x="155250" y="607483"/>
                  <a:pt x="647375" y="863600"/>
                  <a:pt x="647375" y="863600"/>
                </a:cubicBezTo>
                <a:lnTo>
                  <a:pt x="647375" y="863600"/>
                </a:lnTo>
                <a:cubicBezTo>
                  <a:pt x="755325" y="937683"/>
                  <a:pt x="1163842" y="1081617"/>
                  <a:pt x="1295075" y="1308100"/>
                </a:cubicBezTo>
                <a:cubicBezTo>
                  <a:pt x="1426308" y="1534583"/>
                  <a:pt x="1430541" y="1878541"/>
                  <a:pt x="1434775" y="2222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20412" y="4235450"/>
            <a:ext cx="998411" cy="2146300"/>
          </a:xfrm>
          <a:custGeom>
            <a:avLst/>
            <a:gdLst>
              <a:gd name="connsiteX0" fmla="*/ 838538 w 998411"/>
              <a:gd name="connsiteY0" fmla="*/ 0 h 2146300"/>
              <a:gd name="connsiteX1" fmla="*/ 997288 w 998411"/>
              <a:gd name="connsiteY1" fmla="*/ 228600 h 2146300"/>
              <a:gd name="connsiteX2" fmla="*/ 876638 w 998411"/>
              <a:gd name="connsiteY2" fmla="*/ 476250 h 2146300"/>
              <a:gd name="connsiteX3" fmla="*/ 343238 w 998411"/>
              <a:gd name="connsiteY3" fmla="*/ 838200 h 2146300"/>
              <a:gd name="connsiteX4" fmla="*/ 44788 w 998411"/>
              <a:gd name="connsiteY4" fmla="*/ 1403350 h 2146300"/>
              <a:gd name="connsiteX5" fmla="*/ 6688 w 998411"/>
              <a:gd name="connsiteY5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411" h="2146300">
                <a:moveTo>
                  <a:pt x="838538" y="0"/>
                </a:moveTo>
                <a:cubicBezTo>
                  <a:pt x="914738" y="74612"/>
                  <a:pt x="990938" y="149225"/>
                  <a:pt x="997288" y="228600"/>
                </a:cubicBezTo>
                <a:cubicBezTo>
                  <a:pt x="1003638" y="307975"/>
                  <a:pt x="985646" y="374650"/>
                  <a:pt x="876638" y="476250"/>
                </a:cubicBezTo>
                <a:cubicBezTo>
                  <a:pt x="767630" y="577850"/>
                  <a:pt x="481880" y="683683"/>
                  <a:pt x="343238" y="838200"/>
                </a:cubicBezTo>
                <a:cubicBezTo>
                  <a:pt x="204596" y="992717"/>
                  <a:pt x="100880" y="1185333"/>
                  <a:pt x="44788" y="1403350"/>
                </a:cubicBezTo>
                <a:cubicBezTo>
                  <a:pt x="-11304" y="1621367"/>
                  <a:pt x="-2308" y="1883833"/>
                  <a:pt x="6688" y="2146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1075" y="6019800"/>
            <a:ext cx="113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Summer PM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0544" y="4648199"/>
            <a:ext cx="93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Winter</a:t>
            </a:r>
          </a:p>
          <a:p>
            <a:r>
              <a:rPr lang="en-US" sz="1200" b="1" dirty="0" smtClean="0"/>
              <a:t>Nutrients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2944" y="5210996"/>
            <a:ext cx="93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Summer</a:t>
            </a:r>
          </a:p>
          <a:p>
            <a:r>
              <a:rPr lang="en-US" sz="1200" b="1" dirty="0" smtClean="0"/>
              <a:t>Nutrients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1828800" y="5210996"/>
            <a:ext cx="664144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0" y="4572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Difference represents nitrogen or silicon productivity on seasonal basis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Nitrogen Estimates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83898"/>
              </p:ext>
            </p:extLst>
          </p:nvPr>
        </p:nvGraphicFramePr>
        <p:xfrm>
          <a:off x="1143000" y="1406525"/>
          <a:ext cx="7238999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/>
                <a:gridCol w="2286000"/>
                <a:gridCol w="33527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Uptake (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8.87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St. Dev.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3.24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21.0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Daily N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 equivalents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 C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Daily C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mg C 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514340"/>
            <a:ext cx="746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Need to follow up by using the observed C/N ratios for conversion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969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Institute of Marine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wos</dc:creator>
  <cp:lastModifiedBy>Walker Smith</cp:lastModifiedBy>
  <cp:revision>112</cp:revision>
  <dcterms:created xsi:type="dcterms:W3CDTF">2012-11-26T17:47:01Z</dcterms:created>
  <dcterms:modified xsi:type="dcterms:W3CDTF">2013-06-10T18:49:55Z</dcterms:modified>
</cp:coreProperties>
</file>