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16"/>
  </p:notesMasterIdLst>
  <p:sldIdLst>
    <p:sldId id="256" r:id="rId2"/>
    <p:sldId id="258" r:id="rId3"/>
    <p:sldId id="261" r:id="rId4"/>
    <p:sldId id="259" r:id="rId5"/>
    <p:sldId id="260" r:id="rId6"/>
    <p:sldId id="262" r:id="rId7"/>
    <p:sldId id="264" r:id="rId8"/>
    <p:sldId id="265" r:id="rId9"/>
    <p:sldId id="263" r:id="rId10"/>
    <p:sldId id="268" r:id="rId11"/>
    <p:sldId id="269" r:id="rId12"/>
    <p:sldId id="272" r:id="rId13"/>
    <p:sldId id="273"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5" autoAdjust="0"/>
    <p:restoredTop sz="89213" autoAdjust="0"/>
  </p:normalViewPr>
  <p:slideViewPr>
    <p:cSldViewPr snapToGrid="0" snapToObjects="1">
      <p:cViewPr>
        <p:scale>
          <a:sx n="108" d="100"/>
          <a:sy n="108" d="100"/>
        </p:scale>
        <p:origin x="-8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E338D-B25A-E14B-BDC2-B68D047CB22C}" type="datetimeFigureOut">
              <a:rPr lang="en-US" smtClean="0"/>
              <a:t>6/11/13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0C78-930C-B848-A685-529F24A48DDC}" type="slidenum">
              <a:rPr lang="en-US" smtClean="0"/>
              <a:t>‹#›</a:t>
            </a:fld>
            <a:endParaRPr lang="en-US"/>
          </a:p>
        </p:txBody>
      </p:sp>
    </p:spTree>
    <p:extLst>
      <p:ext uri="{BB962C8B-B14F-4D97-AF65-F5344CB8AC3E}">
        <p14:creationId xmlns:p14="http://schemas.microsoft.com/office/powerpoint/2010/main" val="18281049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Influence</a:t>
            </a:r>
            <a:r>
              <a:rPr lang="en-US" baseline="0" dirty="0" smtClean="0"/>
              <a:t> of the atmospheric forcing is shown by the cross-correlations between </a:t>
            </a:r>
            <a:r>
              <a:rPr lang="en-US" baseline="0" dirty="0" err="1" smtClean="0"/>
              <a:t>atm.p</a:t>
            </a:r>
            <a:r>
              <a:rPr lang="en-US" baseline="0" dirty="0" smtClean="0"/>
              <a:t>, </a:t>
            </a:r>
            <a:r>
              <a:rPr lang="en-US" baseline="0" dirty="0" err="1" smtClean="0"/>
              <a:t>airT</a:t>
            </a:r>
            <a:r>
              <a:rPr lang="en-US" baseline="0" dirty="0" smtClean="0"/>
              <a:t> and wind with salinity and potential temperature. </a:t>
            </a:r>
          </a:p>
          <a:p>
            <a:r>
              <a:rPr lang="en-US" baseline="0" dirty="0" err="1" smtClean="0"/>
              <a:t>Atm.P</a:t>
            </a:r>
            <a:r>
              <a:rPr lang="en-US" baseline="0" dirty="0" smtClean="0"/>
              <a:t> and ocean Temp are positively correlated, above 200 m, </a:t>
            </a:r>
            <a:r>
              <a:rPr lang="en-US" baseline="0" dirty="0" err="1" smtClean="0"/>
              <a:t>Atm.P</a:t>
            </a:r>
            <a:r>
              <a:rPr lang="en-US" baseline="0" dirty="0" smtClean="0"/>
              <a:t> is inversely correlated to salinity at surface and positively correlated with the water column below 150 m. </a:t>
            </a:r>
          </a:p>
          <a:p>
            <a:r>
              <a:rPr lang="en-US" baseline="0" dirty="0" smtClean="0"/>
              <a:t>Possible that this is the response of the upper water column to the passage of cold and low pressure systems that reduce the surface temperature and increase formation of sea ice .</a:t>
            </a:r>
          </a:p>
          <a:p>
            <a:r>
              <a:rPr lang="en-US" baseline="0" dirty="0" smtClean="0"/>
              <a:t>The correlations show the effect of basically 2 processes, the fall-winter cooling (and the depth influence of surface ) and the mechanical effect of the wind.</a:t>
            </a:r>
          </a:p>
          <a:p>
            <a:r>
              <a:rPr lang="en-US" baseline="0" dirty="0" smtClean="0"/>
              <a:t>The correlation between the wind speed reduces the temperature and increases the salinity in the region between 100-200m and increases the temperature below 200 m,    </a:t>
            </a:r>
            <a:endParaRPr lang="en-US" dirty="0"/>
          </a:p>
        </p:txBody>
      </p:sp>
      <p:sp>
        <p:nvSpPr>
          <p:cNvPr id="4" name="Slide Number Placeholder 3"/>
          <p:cNvSpPr>
            <a:spLocks noGrp="1"/>
          </p:cNvSpPr>
          <p:nvPr>
            <p:ph type="sldNum" sz="quarter" idx="10"/>
          </p:nvPr>
        </p:nvSpPr>
        <p:spPr/>
        <p:txBody>
          <a:bodyPr/>
          <a:lstStyle/>
          <a:p>
            <a:fld id="{2CA70C78-930C-B848-A685-529F24A48DDC}" type="slidenum">
              <a:rPr lang="en-US" smtClean="0"/>
              <a:t>7</a:t>
            </a:fld>
            <a:endParaRPr lang="en-US"/>
          </a:p>
        </p:txBody>
      </p:sp>
    </p:spTree>
    <p:extLst>
      <p:ext uri="{BB962C8B-B14F-4D97-AF65-F5344CB8AC3E}">
        <p14:creationId xmlns:p14="http://schemas.microsoft.com/office/powerpoint/2010/main" val="797078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Arial"/>
                <a:cs typeface="Arial"/>
              </a:rPr>
              <a:t>The adults of both species differ in size, longevity, and temperature response (Fig. 1). Crystal krill is abundant in the cold waters (</a:t>
            </a:r>
            <a:r>
              <a:rPr lang="en-US" sz="1100" dirty="0" smtClean="0">
                <a:latin typeface="Arial"/>
                <a:cs typeface="Arial"/>
              </a:rPr>
              <a:t>-1.3</a:t>
            </a:r>
            <a:r>
              <a:rPr lang="en-US" sz="1100" baseline="30000" dirty="0" smtClean="0">
                <a:latin typeface="Arial"/>
                <a:cs typeface="Arial"/>
              </a:rPr>
              <a:t>o</a:t>
            </a:r>
            <a:r>
              <a:rPr lang="en-US" sz="1100" dirty="0" smtClean="0">
                <a:latin typeface="Arial"/>
                <a:cs typeface="Arial"/>
              </a:rPr>
              <a:t>C) of the</a:t>
            </a:r>
            <a:r>
              <a:rPr lang="en-US" sz="1200" dirty="0" smtClean="0">
                <a:latin typeface="Arial"/>
                <a:cs typeface="Arial"/>
              </a:rPr>
              <a:t> inner shelf.  Antarctic krill abundance is higher on the outer shelf, and is associated with areas where modified Circumpolar Deep Water (</a:t>
            </a:r>
            <a:r>
              <a:rPr lang="en-US" sz="1200" dirty="0" err="1" smtClean="0">
                <a:latin typeface="Arial"/>
                <a:cs typeface="Arial"/>
              </a:rPr>
              <a:t>mCDW</a:t>
            </a:r>
            <a:r>
              <a:rPr lang="en-US" sz="1200" dirty="0" smtClean="0">
                <a:latin typeface="Arial"/>
                <a:cs typeface="Arial"/>
              </a:rPr>
              <a:t>, </a:t>
            </a:r>
            <a:r>
              <a:rPr lang="en-US" sz="1100" dirty="0" smtClean="0">
                <a:latin typeface="Arial"/>
                <a:cs typeface="Arial"/>
              </a:rPr>
              <a:t>1.0</a:t>
            </a:r>
            <a:r>
              <a:rPr lang="en-US" sz="1100" baseline="30000" dirty="0" smtClean="0">
                <a:latin typeface="Arial"/>
                <a:cs typeface="Arial"/>
              </a:rPr>
              <a:t>o</a:t>
            </a:r>
            <a:r>
              <a:rPr lang="en-US" sz="1100" dirty="0" smtClean="0">
                <a:latin typeface="Arial"/>
                <a:cs typeface="Arial"/>
              </a:rPr>
              <a:t>C </a:t>
            </a:r>
            <a:r>
              <a:rPr lang="en-US" sz="1200" dirty="0" smtClean="0">
                <a:latin typeface="Arial"/>
                <a:cs typeface="Arial"/>
              </a:rPr>
              <a:t>) is found in the Ross Sea. As a result, the spawning regions and fate of the larvae for two species differs.     </a:t>
            </a:r>
          </a:p>
          <a:p>
            <a:endParaRPr lang="en-US" dirty="0"/>
          </a:p>
        </p:txBody>
      </p:sp>
      <p:sp>
        <p:nvSpPr>
          <p:cNvPr id="4" name="Slide Number Placeholder 3"/>
          <p:cNvSpPr>
            <a:spLocks noGrp="1"/>
          </p:cNvSpPr>
          <p:nvPr>
            <p:ph type="sldNum" sz="quarter" idx="10"/>
          </p:nvPr>
        </p:nvSpPr>
        <p:spPr/>
        <p:txBody>
          <a:bodyPr/>
          <a:lstStyle/>
          <a:p>
            <a:fld id="{2CA70C78-930C-B848-A685-529F24A48DDC}" type="slidenum">
              <a:rPr lang="en-US" smtClean="0"/>
              <a:t>8</a:t>
            </a:fld>
            <a:endParaRPr lang="en-US"/>
          </a:p>
        </p:txBody>
      </p:sp>
    </p:spTree>
    <p:extLst>
      <p:ext uri="{BB962C8B-B14F-4D97-AF65-F5344CB8AC3E}">
        <p14:creationId xmlns:p14="http://schemas.microsoft.com/office/powerpoint/2010/main" val="205137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identified regions on the shelf that favor particle</a:t>
            </a:r>
            <a:r>
              <a:rPr lang="en-US" baseline="0" dirty="0" smtClean="0"/>
              <a:t> aggregations</a:t>
            </a:r>
            <a:endParaRPr lang="en-US" dirty="0"/>
          </a:p>
        </p:txBody>
      </p:sp>
      <p:sp>
        <p:nvSpPr>
          <p:cNvPr id="4" name="Slide Number Placeholder 3"/>
          <p:cNvSpPr>
            <a:spLocks noGrp="1"/>
          </p:cNvSpPr>
          <p:nvPr>
            <p:ph type="sldNum" sz="quarter" idx="10"/>
          </p:nvPr>
        </p:nvSpPr>
        <p:spPr/>
        <p:txBody>
          <a:bodyPr/>
          <a:lstStyle/>
          <a:p>
            <a:pPr>
              <a:defRPr/>
            </a:pPr>
            <a:fld id="{AACE98CD-AACE-4E03-B3EE-33CA59D07E86}"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r>
              <a:rPr lang="en-US" sz="1200" dirty="0" smtClean="0">
                <a:latin typeface="Arial"/>
                <a:cs typeface="Arial"/>
              </a:rPr>
              <a:t>Simulated particles released in the Terra Nova Bay polynya were retained in  areas along the inner shelf. The region with highest aggregation of particles was south of the polynya in a region of high primary productivity and consistent with the habitat selected by Weddell seals</a:t>
            </a:r>
          </a:p>
          <a:p>
            <a:r>
              <a:rPr lang="en-US" sz="1200" kern="1200" baseline="0" dirty="0" smtClean="0">
                <a:solidFill>
                  <a:schemeClr val="tx1"/>
                </a:solidFill>
                <a:latin typeface="Arial"/>
                <a:ea typeface="+mn-ea"/>
                <a:cs typeface="Arial"/>
              </a:rPr>
              <a:t>(</a:t>
            </a:r>
            <a:r>
              <a:rPr lang="en-US" sz="1200" dirty="0" smtClean="0"/>
              <a:t>Phytoplankton bloom revealed by higher pigment concentration from CZSZ image</a:t>
            </a:r>
            <a:r>
              <a:rPr lang="en-US" sz="1200" kern="1200" baseline="0" dirty="0" smtClean="0">
                <a:solidFill>
                  <a:schemeClr val="tx1"/>
                </a:solidFill>
                <a:latin typeface="Arial"/>
                <a:ea typeface="+mn-ea"/>
                <a:cs typeface="Arial"/>
              </a:rPr>
              <a:t>)</a:t>
            </a:r>
          </a:p>
          <a:p>
            <a:r>
              <a:rPr lang="en-US" sz="1200" kern="1200" baseline="0" dirty="0" smtClean="0">
                <a:solidFill>
                  <a:schemeClr val="tx1"/>
                </a:solidFill>
                <a:latin typeface="+mn-lt"/>
                <a:ea typeface="+mn-ea"/>
                <a:cs typeface="+mn-cs"/>
              </a:rPr>
              <a:t>Waters over the Ross Sea continental shelf are among the most productive in the Southern Ocean, sustaining annual primary production of ca. 23.4 +- 9.98 </a:t>
            </a:r>
            <a:r>
              <a:rPr lang="en-US" sz="1200" kern="1200" baseline="0" dirty="0" err="1" smtClean="0">
                <a:solidFill>
                  <a:schemeClr val="tx1"/>
                </a:solidFill>
                <a:latin typeface="+mn-lt"/>
                <a:ea typeface="+mn-ea"/>
                <a:cs typeface="+mn-cs"/>
              </a:rPr>
              <a:t>Tg</a:t>
            </a:r>
            <a:r>
              <a:rPr lang="en-US" sz="1200" kern="1200" baseline="0" dirty="0" smtClean="0">
                <a:solidFill>
                  <a:schemeClr val="tx1"/>
                </a:solidFill>
                <a:latin typeface="+mn-lt"/>
                <a:ea typeface="+mn-ea"/>
                <a:cs typeface="+mn-cs"/>
              </a:rPr>
              <a:t> C yr–1. </a:t>
            </a:r>
            <a:r>
              <a:rPr lang="en-US" dirty="0" smtClean="0"/>
              <a:t>Coastal </a:t>
            </a:r>
            <a:r>
              <a:rPr lang="en-US" dirty="0" err="1" smtClean="0"/>
              <a:t>polynyas</a:t>
            </a:r>
            <a:r>
              <a:rPr lang="en-US" dirty="0" smtClean="0"/>
              <a:t> are also regions of enhanced oceanic primary production and biogeochemical activity. The growth and accumulation of phytoplankton biomass are much greater within </a:t>
            </a:r>
            <a:r>
              <a:rPr lang="en-US" dirty="0" err="1" smtClean="0"/>
              <a:t>polynyas</a:t>
            </a:r>
            <a:r>
              <a:rPr lang="en-US" dirty="0" smtClean="0"/>
              <a:t> than in adjacent waters (Tremblay and Smith 2007).</a:t>
            </a:r>
          </a:p>
          <a:p>
            <a:pPr eaLnBrk="1" hangingPunct="1">
              <a:defRPr/>
            </a:pPr>
            <a:r>
              <a:rPr lang="en-US" dirty="0" smtClean="0"/>
              <a:t>In Smith et al (2006): “We hypothesize that variations occur between years not only in terms of both magnitude and</a:t>
            </a:r>
          </a:p>
          <a:p>
            <a:pPr eaLnBrk="1" hangingPunct="1">
              <a:defRPr/>
            </a:pPr>
            <a:r>
              <a:rPr lang="en-US" dirty="0" smtClean="0"/>
              <a:t>composition of the bloom, but also in the controlling mechanisms”</a:t>
            </a:r>
          </a:p>
          <a:p>
            <a:pPr eaLnBrk="1" hangingPunct="1">
              <a:defRPr/>
            </a:pPr>
            <a:r>
              <a:rPr lang="en-US" dirty="0" smtClean="0"/>
              <a:t>“The maximum productivity in Terra Nova Bay was slightly less than 1 g Cm2 d1, also similar to that previously measured (</a:t>
            </a:r>
            <a:r>
              <a:rPr lang="en-US" dirty="0" err="1" smtClean="0"/>
              <a:t>Saggiomo</a:t>
            </a:r>
            <a:r>
              <a:rPr lang="en-US" dirty="0" smtClean="0"/>
              <a:t> et al., 1998). A second maximum in Terra Nova Bay occurred as well in late January, but this was only B0.5 g Cm2 d1.  Maximum productivity in Terra Nova Bay is known to be delayed relative to that in the Ross Sea </a:t>
            </a:r>
            <a:r>
              <a:rPr lang="en-US" dirty="0" err="1" smtClean="0"/>
              <a:t>polynya</a:t>
            </a:r>
            <a:r>
              <a:rPr lang="en-US" dirty="0" smtClean="0"/>
              <a:t> (</a:t>
            </a:r>
            <a:r>
              <a:rPr lang="en-US" dirty="0" err="1" smtClean="0"/>
              <a:t>Arrigo</a:t>
            </a:r>
            <a:r>
              <a:rPr lang="en-US" dirty="0" smtClean="0"/>
              <a:t> and McClain, 1994), and this is thought to result from strong </a:t>
            </a:r>
            <a:r>
              <a:rPr lang="en-US" dirty="0" err="1" smtClean="0"/>
              <a:t>katabatic</a:t>
            </a:r>
            <a:r>
              <a:rPr lang="en-US" dirty="0" smtClean="0"/>
              <a:t> winds that generate deeper vertical mixing in spring and early summer. Our results suggest that an earlier, previously unmeasured productivity maximum also may occur, but because of the use of a </a:t>
            </a:r>
            <a:r>
              <a:rPr lang="en-US" dirty="0" err="1" smtClean="0"/>
              <a:t>timedependent</a:t>
            </a:r>
            <a:r>
              <a:rPr lang="en-US" dirty="0" smtClean="0"/>
              <a:t> </a:t>
            </a:r>
            <a:r>
              <a:rPr lang="en-US" dirty="0" err="1" smtClean="0"/>
              <a:t>Vmax</a:t>
            </a:r>
            <a:r>
              <a:rPr lang="en-US" dirty="0" smtClean="0"/>
              <a:t> estimate, such a maximum needs to be verified by in situ measurements.”</a:t>
            </a:r>
            <a:endParaRPr lang="en-US" dirty="0"/>
          </a:p>
        </p:txBody>
      </p:sp>
      <p:sp>
        <p:nvSpPr>
          <p:cNvPr id="4" name="Slide Number Placeholder 3"/>
          <p:cNvSpPr>
            <a:spLocks noGrp="1"/>
          </p:cNvSpPr>
          <p:nvPr>
            <p:ph type="sldNum" sz="quarter" idx="5"/>
          </p:nvPr>
        </p:nvSpPr>
        <p:spPr/>
        <p:txBody>
          <a:bodyPr/>
          <a:lstStyle/>
          <a:p>
            <a:pPr>
              <a:defRPr/>
            </a:pPr>
            <a:fld id="{16987991-6AE4-4623-9175-5D9749B64896}"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7CE38E4D-051A-41E1-86A4-E56916468FD0}"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CE38E4D-051A-41E1-86A4-E56916468FD0}" type="datetimeFigureOut">
              <a:rPr lang="en-US" smtClean="0"/>
              <a:t>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CE38E4D-051A-41E1-86A4-E56916468FD0}" type="datetimeFigureOut">
              <a:rPr lang="en-US" smtClean="0"/>
              <a:t>6/11/13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CE38E4D-051A-41E1-86A4-E56916468FD0}" type="datetimeFigureOut">
              <a:rPr lang="en-US" smtClean="0"/>
              <a:t>6/11/13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6/11/13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7CE38E4D-051A-41E1-86A4-E56916468FD0}" type="datetimeFigureOut">
              <a:rPr lang="en-US" smtClean="0"/>
              <a:t>6/11/13</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886BB73A-582F-4420-9A14-CB10A2B2E5E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8.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jpeg"/><Relationship Id="rId6" Type="http://schemas.openxmlformats.org/officeDocument/2006/relationships/image" Target="../media/image29.png"/><Relationship Id="rId7" Type="http://schemas.openxmlformats.org/officeDocument/2006/relationships/image" Target="../media/image30.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 Id="rId3" Type="http://schemas.openxmlformats.org/officeDocument/2006/relationships/image" Target="file://localhost/Users/mp735/Andrea/SealData_RossSea/Programs/Seals2012/Paper/Time_Series_RI.p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file://localhost/Users/mp735/Andrea/SealData_RossSea/Programs/Seals2012/Paper/Time_Series_VL.p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png"/><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583142" y="557193"/>
            <a:ext cx="8086245" cy="707886"/>
          </a:xfrm>
          <a:prstGeom prst="rect">
            <a:avLst/>
          </a:prstGeom>
          <a:noFill/>
        </p:spPr>
        <p:txBody>
          <a:bodyPr wrap="square" rtlCol="0">
            <a:spAutoFit/>
          </a:bodyPr>
          <a:lstStyle/>
          <a:p>
            <a:pPr algn="ctr"/>
            <a:r>
              <a:rPr lang="en-US" sz="2000" b="1" dirty="0"/>
              <a:t>Temporal and spatial variability in hydrographic conditions in the Ross Sea from instrumented seals</a:t>
            </a:r>
          </a:p>
        </p:txBody>
      </p:sp>
      <p:sp>
        <p:nvSpPr>
          <p:cNvPr id="6" name="TextBox 5"/>
          <p:cNvSpPr txBox="1"/>
          <p:nvPr/>
        </p:nvSpPr>
        <p:spPr>
          <a:xfrm>
            <a:off x="583142" y="1580870"/>
            <a:ext cx="7865945" cy="2862323"/>
          </a:xfrm>
          <a:prstGeom prst="rect">
            <a:avLst/>
          </a:prstGeom>
          <a:noFill/>
        </p:spPr>
        <p:txBody>
          <a:bodyPr wrap="square" rtlCol="0">
            <a:spAutoFit/>
          </a:bodyPr>
          <a:lstStyle/>
          <a:p>
            <a:pPr algn="just"/>
            <a:r>
              <a:rPr lang="en-US" b="1" dirty="0" smtClean="0"/>
              <a:t>Objective</a:t>
            </a:r>
            <a:r>
              <a:rPr lang="en-US" dirty="0"/>
              <a:t>.</a:t>
            </a:r>
            <a:r>
              <a:rPr lang="en-US" dirty="0" smtClean="0"/>
              <a:t> </a:t>
            </a:r>
            <a:r>
              <a:rPr lang="en-US" dirty="0">
                <a:latin typeface="Arial"/>
                <a:cs typeface="Arial"/>
              </a:rPr>
              <a:t>T</a:t>
            </a:r>
            <a:r>
              <a:rPr lang="en-US" dirty="0" smtClean="0">
                <a:latin typeface="Arial"/>
                <a:cs typeface="Arial"/>
              </a:rPr>
              <a:t>o </a:t>
            </a:r>
            <a:r>
              <a:rPr lang="en-US" dirty="0">
                <a:latin typeface="Arial"/>
                <a:cs typeface="Arial"/>
              </a:rPr>
              <a:t>describe the variability in hydrographic conditions of the upper water column of the Ross Sea</a:t>
            </a:r>
            <a:r>
              <a:rPr lang="en-US" dirty="0" smtClean="0">
                <a:latin typeface="Arial"/>
                <a:cs typeface="Arial"/>
              </a:rPr>
              <a:t>.</a:t>
            </a:r>
          </a:p>
          <a:p>
            <a:pPr algn="just"/>
            <a:endParaRPr lang="en-US" dirty="0">
              <a:latin typeface="Arial"/>
              <a:cs typeface="Arial"/>
            </a:endParaRPr>
          </a:p>
          <a:p>
            <a:pPr algn="just"/>
            <a:endParaRPr lang="en-US" dirty="0" smtClean="0">
              <a:latin typeface="Arial"/>
              <a:cs typeface="Arial"/>
            </a:endParaRPr>
          </a:p>
          <a:p>
            <a:pPr algn="just"/>
            <a:endParaRPr lang="en-US" dirty="0">
              <a:latin typeface="Arial"/>
              <a:cs typeface="Arial"/>
            </a:endParaRPr>
          </a:p>
          <a:p>
            <a:pPr algn="just"/>
            <a:endParaRPr lang="en-US" dirty="0" smtClean="0">
              <a:latin typeface="Arial"/>
              <a:cs typeface="Arial"/>
            </a:endParaRPr>
          </a:p>
          <a:p>
            <a:pPr algn="just"/>
            <a:endParaRPr lang="en-US" dirty="0">
              <a:latin typeface="Arial"/>
              <a:cs typeface="Arial"/>
            </a:endParaRPr>
          </a:p>
          <a:p>
            <a:pPr algn="just"/>
            <a:r>
              <a:rPr lang="en-US" dirty="0" smtClean="0">
                <a:latin typeface="Arial"/>
                <a:cs typeface="Arial"/>
              </a:rPr>
              <a:t>Regions </a:t>
            </a:r>
            <a:r>
              <a:rPr lang="en-US" dirty="0">
                <a:latin typeface="Arial"/>
                <a:cs typeface="Arial"/>
              </a:rPr>
              <a:t>where the Weddell seals remained for extended periods provided time series that were used to describe interannual and regional differences in temperature and salinity conditions on the shelf. </a:t>
            </a:r>
            <a:r>
              <a:rPr lang="en-US" dirty="0" smtClean="0"/>
              <a:t> </a:t>
            </a:r>
            <a:endParaRPr lang="en-US" dirty="0"/>
          </a:p>
        </p:txBody>
      </p:sp>
    </p:spTree>
    <p:extLst>
      <p:ext uri="{BB962C8B-B14F-4D97-AF65-F5344CB8AC3E}">
        <p14:creationId xmlns:p14="http://schemas.microsoft.com/office/powerpoint/2010/main" val="28984791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527068" cy="543078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698" name="Title 1"/>
          <p:cNvSpPr txBox="1">
            <a:spLocks/>
          </p:cNvSpPr>
          <p:nvPr/>
        </p:nvSpPr>
        <p:spPr bwMode="auto">
          <a:xfrm>
            <a:off x="457200" y="444500"/>
            <a:ext cx="4267200" cy="546100"/>
          </a:xfrm>
          <a:prstGeom prst="rect">
            <a:avLst/>
          </a:prstGeom>
          <a:noFill/>
          <a:ln w="9525">
            <a:noFill/>
            <a:miter lim="800000"/>
            <a:headEnd/>
            <a:tailEnd/>
          </a:ln>
        </p:spPr>
        <p:txBody>
          <a:bodyPr/>
          <a:lstStyle/>
          <a:p>
            <a:r>
              <a:rPr lang="en-US" sz="2400">
                <a:solidFill>
                  <a:schemeClr val="tx2"/>
                </a:solidFill>
                <a:latin typeface="Trebuchet MS" pitchFamily="34" charset="0"/>
              </a:rPr>
              <a:t>Aggregation of particles</a:t>
            </a:r>
          </a:p>
        </p:txBody>
      </p:sp>
      <p:cxnSp>
        <p:nvCxnSpPr>
          <p:cNvPr id="9" name="Straight Arrow Connector 8"/>
          <p:cNvCxnSpPr/>
          <p:nvPr/>
        </p:nvCxnSpPr>
        <p:spPr>
          <a:xfrm>
            <a:off x="5734050" y="5229225"/>
            <a:ext cx="2492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9700" name="Picture 9"/>
          <p:cNvPicPr>
            <a:picLocks noChangeAspect="1"/>
          </p:cNvPicPr>
          <p:nvPr/>
        </p:nvPicPr>
        <p:blipFill rotWithShape="1">
          <a:blip r:embed="rId3" cstate="print"/>
          <a:srcRect l="1071" t="2857" r="40298" b="14288"/>
          <a:stretch/>
        </p:blipFill>
        <p:spPr bwMode="auto">
          <a:xfrm>
            <a:off x="457200" y="990600"/>
            <a:ext cx="4170363" cy="4419600"/>
          </a:xfrm>
          <a:prstGeom prst="rect">
            <a:avLst/>
          </a:prstGeom>
          <a:noFill/>
          <a:ln w="9525">
            <a:noFill/>
            <a:miter lim="800000"/>
            <a:headEnd/>
            <a:tailEnd/>
          </a:ln>
        </p:spPr>
      </p:pic>
      <p:pic>
        <p:nvPicPr>
          <p:cNvPr id="29701" name="Picture 10"/>
          <p:cNvPicPr>
            <a:picLocks noChangeAspect="1"/>
          </p:cNvPicPr>
          <p:nvPr/>
        </p:nvPicPr>
        <p:blipFill>
          <a:blip r:embed="rId4" cstate="print"/>
          <a:srcRect l="3012" t="8459" r="39844" b="14288"/>
          <a:stretch>
            <a:fillRect/>
          </a:stretch>
        </p:blipFill>
        <p:spPr bwMode="auto">
          <a:xfrm>
            <a:off x="4672013" y="1266825"/>
            <a:ext cx="4065587" cy="4121150"/>
          </a:xfrm>
          <a:prstGeom prst="rect">
            <a:avLst/>
          </a:prstGeom>
          <a:noFill/>
          <a:ln w="9525">
            <a:noFill/>
            <a:miter lim="800000"/>
            <a:headEnd/>
            <a:tailEnd/>
          </a:ln>
        </p:spPr>
      </p:pic>
      <p:pic>
        <p:nvPicPr>
          <p:cNvPr id="29702" name="Picture 6"/>
          <p:cNvPicPr>
            <a:picLocks noChangeAspect="1"/>
          </p:cNvPicPr>
          <p:nvPr/>
        </p:nvPicPr>
        <p:blipFill>
          <a:blip r:embed="rId5" cstate="print"/>
          <a:srcRect r="10378" b="68085"/>
          <a:stretch>
            <a:fillRect/>
          </a:stretch>
        </p:blipFill>
        <p:spPr bwMode="auto">
          <a:xfrm>
            <a:off x="3505200" y="5410200"/>
            <a:ext cx="2459038" cy="504825"/>
          </a:xfrm>
          <a:prstGeom prst="rect">
            <a:avLst/>
          </a:prstGeom>
          <a:noFill/>
          <a:ln w="9525">
            <a:noFill/>
            <a:miter lim="800000"/>
            <a:headEnd/>
            <a:tailEnd/>
          </a:ln>
        </p:spPr>
      </p:pic>
      <p:sp>
        <p:nvSpPr>
          <p:cNvPr id="12" name="TextBox 11"/>
          <p:cNvSpPr txBox="1"/>
          <p:nvPr/>
        </p:nvSpPr>
        <p:spPr>
          <a:xfrm>
            <a:off x="2209800" y="4800600"/>
            <a:ext cx="762000" cy="430213"/>
          </a:xfrm>
          <a:prstGeom prst="rect">
            <a:avLst/>
          </a:prstGeom>
          <a:noFill/>
        </p:spPr>
        <p:txBody>
          <a:bodyPr>
            <a:spAutoFit/>
          </a:bodyPr>
          <a:lstStyle/>
          <a:p>
            <a:pPr algn="ctr" fontAlgn="auto">
              <a:spcBef>
                <a:spcPts val="0"/>
              </a:spcBef>
              <a:spcAft>
                <a:spcPts val="0"/>
              </a:spcAft>
              <a:defRPr/>
            </a:pPr>
            <a:r>
              <a:rPr lang="en-US" sz="1050" i="1" dirty="0">
                <a:latin typeface="+mn-lt"/>
                <a:cs typeface="+mn-cs"/>
              </a:rPr>
              <a:t>Ross Ice shelf</a:t>
            </a:r>
          </a:p>
        </p:txBody>
      </p:sp>
      <p:cxnSp>
        <p:nvCxnSpPr>
          <p:cNvPr id="8" name="Straight Arrow Connector 7"/>
          <p:cNvCxnSpPr/>
          <p:nvPr/>
        </p:nvCxnSpPr>
        <p:spPr>
          <a:xfrm>
            <a:off x="5734050" y="5867400"/>
            <a:ext cx="2492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7058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1000" y="990600"/>
            <a:ext cx="8527068" cy="543078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22" name="Picture 6"/>
          <p:cNvPicPr>
            <a:picLocks noChangeAspect="1"/>
          </p:cNvPicPr>
          <p:nvPr/>
        </p:nvPicPr>
        <p:blipFill>
          <a:blip r:embed="rId2" cstate="print"/>
          <a:srcRect r="10378" b="68085"/>
          <a:stretch>
            <a:fillRect/>
          </a:stretch>
        </p:blipFill>
        <p:spPr bwMode="auto">
          <a:xfrm>
            <a:off x="3505200" y="5410200"/>
            <a:ext cx="2459038" cy="504825"/>
          </a:xfrm>
          <a:prstGeom prst="rect">
            <a:avLst/>
          </a:prstGeom>
          <a:noFill/>
          <a:ln w="9525">
            <a:noFill/>
            <a:miter lim="800000"/>
            <a:headEnd/>
            <a:tailEnd/>
          </a:ln>
        </p:spPr>
      </p:pic>
      <p:pic>
        <p:nvPicPr>
          <p:cNvPr id="30723" name="Picture 4"/>
          <p:cNvPicPr>
            <a:picLocks noChangeAspect="1"/>
          </p:cNvPicPr>
          <p:nvPr/>
        </p:nvPicPr>
        <p:blipFill>
          <a:blip r:embed="rId3" cstate="print"/>
          <a:srcRect l="1981" t="9050" r="38963" b="13736"/>
          <a:stretch>
            <a:fillRect/>
          </a:stretch>
        </p:blipFill>
        <p:spPr bwMode="auto">
          <a:xfrm>
            <a:off x="4610100" y="1295400"/>
            <a:ext cx="4206875" cy="4124325"/>
          </a:xfrm>
          <a:prstGeom prst="rect">
            <a:avLst/>
          </a:prstGeom>
          <a:noFill/>
          <a:ln w="9525">
            <a:noFill/>
            <a:miter lim="800000"/>
            <a:headEnd/>
            <a:tailEnd/>
          </a:ln>
        </p:spPr>
      </p:pic>
      <p:sp>
        <p:nvSpPr>
          <p:cNvPr id="30724" name="Title 1"/>
          <p:cNvSpPr txBox="1">
            <a:spLocks/>
          </p:cNvSpPr>
          <p:nvPr/>
        </p:nvSpPr>
        <p:spPr bwMode="auto">
          <a:xfrm>
            <a:off x="457200" y="444500"/>
            <a:ext cx="4267200" cy="546100"/>
          </a:xfrm>
          <a:prstGeom prst="rect">
            <a:avLst/>
          </a:prstGeom>
          <a:noFill/>
          <a:ln w="9525">
            <a:noFill/>
            <a:miter lim="800000"/>
            <a:headEnd/>
            <a:tailEnd/>
          </a:ln>
        </p:spPr>
        <p:txBody>
          <a:bodyPr/>
          <a:lstStyle/>
          <a:p>
            <a:r>
              <a:rPr lang="en-US" sz="2400">
                <a:solidFill>
                  <a:schemeClr val="tx2"/>
                </a:solidFill>
                <a:latin typeface="Trebuchet MS" pitchFamily="34" charset="0"/>
              </a:rPr>
              <a:t>Aggregation of particles</a:t>
            </a:r>
          </a:p>
        </p:txBody>
      </p:sp>
      <p:cxnSp>
        <p:nvCxnSpPr>
          <p:cNvPr id="9" name="Straight Arrow Connector 8"/>
          <p:cNvCxnSpPr/>
          <p:nvPr/>
        </p:nvCxnSpPr>
        <p:spPr>
          <a:xfrm>
            <a:off x="5734050" y="5867400"/>
            <a:ext cx="24923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09800" y="4800600"/>
            <a:ext cx="762000" cy="430213"/>
          </a:xfrm>
          <a:prstGeom prst="rect">
            <a:avLst/>
          </a:prstGeom>
          <a:noFill/>
        </p:spPr>
        <p:txBody>
          <a:bodyPr>
            <a:spAutoFit/>
          </a:bodyPr>
          <a:lstStyle/>
          <a:p>
            <a:pPr algn="ctr" fontAlgn="auto">
              <a:spcBef>
                <a:spcPts val="0"/>
              </a:spcBef>
              <a:spcAft>
                <a:spcPts val="0"/>
              </a:spcAft>
              <a:defRPr/>
            </a:pPr>
            <a:r>
              <a:rPr lang="en-US" sz="1050" i="1" dirty="0">
                <a:latin typeface="+mn-lt"/>
                <a:cs typeface="+mn-cs"/>
              </a:rPr>
              <a:t>Ross Ice shelf</a:t>
            </a:r>
          </a:p>
        </p:txBody>
      </p:sp>
      <p:pic>
        <p:nvPicPr>
          <p:cNvPr id="30727" name="Picture 2"/>
          <p:cNvPicPr>
            <a:picLocks noChangeAspect="1"/>
          </p:cNvPicPr>
          <p:nvPr/>
        </p:nvPicPr>
        <p:blipFill>
          <a:blip r:embed="rId4" cstate="print"/>
          <a:srcRect l="1646" t="6236" r="40298" b="12811"/>
          <a:stretch>
            <a:fillRect/>
          </a:stretch>
        </p:blipFill>
        <p:spPr bwMode="auto">
          <a:xfrm>
            <a:off x="498475" y="1168400"/>
            <a:ext cx="4129088" cy="4318000"/>
          </a:xfrm>
          <a:prstGeom prst="rect">
            <a:avLst/>
          </a:prstGeom>
          <a:noFill/>
          <a:ln w="9525">
            <a:noFill/>
            <a:miter lim="800000"/>
            <a:headEnd/>
            <a:tailEnd/>
          </a:ln>
        </p:spPr>
      </p:pic>
      <p:sp>
        <p:nvSpPr>
          <p:cNvPr id="13" name="TextBox 12"/>
          <p:cNvSpPr txBox="1"/>
          <p:nvPr/>
        </p:nvSpPr>
        <p:spPr>
          <a:xfrm>
            <a:off x="2209800" y="4794250"/>
            <a:ext cx="762000" cy="430213"/>
          </a:xfrm>
          <a:prstGeom prst="rect">
            <a:avLst/>
          </a:prstGeom>
          <a:noFill/>
        </p:spPr>
        <p:txBody>
          <a:bodyPr>
            <a:spAutoFit/>
          </a:bodyPr>
          <a:lstStyle/>
          <a:p>
            <a:pPr algn="ctr" fontAlgn="auto">
              <a:spcBef>
                <a:spcPts val="0"/>
              </a:spcBef>
              <a:spcAft>
                <a:spcPts val="0"/>
              </a:spcAft>
              <a:defRPr/>
            </a:pPr>
            <a:r>
              <a:rPr lang="en-US" sz="1050" i="1" dirty="0">
                <a:latin typeface="+mn-lt"/>
                <a:cs typeface="+mn-cs"/>
              </a:rPr>
              <a:t>Ross Ice shelf</a:t>
            </a:r>
          </a:p>
        </p:txBody>
      </p:sp>
      <p:sp>
        <p:nvSpPr>
          <p:cNvPr id="10" name="Oval 9"/>
          <p:cNvSpPr/>
          <p:nvPr/>
        </p:nvSpPr>
        <p:spPr>
          <a:xfrm>
            <a:off x="609600" y="5562600"/>
            <a:ext cx="152400" cy="152400"/>
          </a:xfrm>
          <a:prstGeom prst="ellipse">
            <a:avLst/>
          </a:prstGeom>
          <a:solidFill>
            <a:srgbClr val="FF3399"/>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62000" y="5525869"/>
            <a:ext cx="2209800" cy="646331"/>
          </a:xfrm>
          <a:prstGeom prst="rect">
            <a:avLst/>
          </a:prstGeom>
          <a:noFill/>
        </p:spPr>
        <p:txBody>
          <a:bodyPr wrap="square" rtlCol="0">
            <a:spAutoFit/>
          </a:bodyPr>
          <a:lstStyle/>
          <a:p>
            <a:r>
              <a:rPr lang="en-US" sz="1200" dirty="0" smtClean="0"/>
              <a:t>Observations of the abundance of juveniles and adults  (</a:t>
            </a:r>
            <a:r>
              <a:rPr lang="en-US" sz="1200" dirty="0" err="1" smtClean="0"/>
              <a:t>Sala</a:t>
            </a:r>
            <a:r>
              <a:rPr lang="en-US" sz="1200" dirty="0" smtClean="0"/>
              <a:t> et al., 2002)</a:t>
            </a:r>
            <a:endParaRPr lang="en-US" sz="1200" dirty="0"/>
          </a:p>
        </p:txBody>
      </p:sp>
    </p:spTree>
    <p:extLst>
      <p:ext uri="{BB962C8B-B14F-4D97-AF65-F5344CB8AC3E}">
        <p14:creationId xmlns:p14="http://schemas.microsoft.com/office/powerpoint/2010/main" val="23583767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nput_source4_CDW_edit.png"/>
          <p:cNvPicPr>
            <a:picLocks noChangeAspect="1"/>
          </p:cNvPicPr>
          <p:nvPr/>
        </p:nvPicPr>
        <p:blipFill>
          <a:blip r:embed="rId2" cstate="print"/>
          <a:srcRect l="4167" t="17772" r="38333" b="22217"/>
          <a:stretch>
            <a:fillRect/>
          </a:stretch>
        </p:blipFill>
        <p:spPr>
          <a:xfrm>
            <a:off x="152400" y="1447800"/>
            <a:ext cx="4439920" cy="3474720"/>
          </a:xfrm>
          <a:prstGeom prst="rect">
            <a:avLst/>
          </a:prstGeom>
        </p:spPr>
      </p:pic>
      <p:sp>
        <p:nvSpPr>
          <p:cNvPr id="2" name="Title 1"/>
          <p:cNvSpPr txBox="1">
            <a:spLocks/>
          </p:cNvSpPr>
          <p:nvPr/>
        </p:nvSpPr>
        <p:spPr bwMode="auto">
          <a:xfrm>
            <a:off x="457200" y="381000"/>
            <a:ext cx="4267200" cy="546100"/>
          </a:xfrm>
          <a:prstGeom prst="rect">
            <a:avLst/>
          </a:prstGeom>
          <a:noFill/>
          <a:ln w="9525">
            <a:noFill/>
            <a:miter lim="800000"/>
            <a:headEnd/>
            <a:tailEnd/>
          </a:ln>
        </p:spPr>
        <p:txBody>
          <a:bodyPr/>
          <a:lstStyle/>
          <a:p>
            <a:r>
              <a:rPr lang="en-US" sz="2400" dirty="0" smtClean="0">
                <a:solidFill>
                  <a:schemeClr val="tx2"/>
                </a:solidFill>
                <a:latin typeface="Trebuchet MS" pitchFamily="34" charset="0"/>
              </a:rPr>
              <a:t>Input sources</a:t>
            </a:r>
            <a:endParaRPr lang="en-US" sz="2400" dirty="0">
              <a:solidFill>
                <a:schemeClr val="tx2"/>
              </a:solidFill>
              <a:latin typeface="Trebuchet MS" pitchFamily="34" charset="0"/>
            </a:endParaRPr>
          </a:p>
        </p:txBody>
      </p:sp>
      <p:pic>
        <p:nvPicPr>
          <p:cNvPr id="4" name="Picture 3" descr="Input_source4_Crys_edit.png"/>
          <p:cNvPicPr>
            <a:picLocks noChangeAspect="1"/>
          </p:cNvPicPr>
          <p:nvPr/>
        </p:nvPicPr>
        <p:blipFill>
          <a:blip r:embed="rId3" cstate="print"/>
          <a:srcRect l="4476" t="16074" r="37950" b="21431"/>
          <a:stretch>
            <a:fillRect/>
          </a:stretch>
        </p:blipFill>
        <p:spPr>
          <a:xfrm>
            <a:off x="4607509" y="1295400"/>
            <a:ext cx="4493627" cy="3657600"/>
          </a:xfrm>
          <a:prstGeom prst="rect">
            <a:avLst/>
          </a:prstGeom>
        </p:spPr>
      </p:pic>
      <p:pic>
        <p:nvPicPr>
          <p:cNvPr id="6" name="Picture 5" descr="Input_colorbar.png"/>
          <p:cNvPicPr>
            <a:picLocks noChangeAspect="1"/>
          </p:cNvPicPr>
          <p:nvPr/>
        </p:nvPicPr>
        <p:blipFill>
          <a:blip r:embed="rId4" cstate="print"/>
          <a:srcRect t="6944" r="19167" b="63778"/>
          <a:stretch>
            <a:fillRect/>
          </a:stretch>
        </p:blipFill>
        <p:spPr>
          <a:xfrm>
            <a:off x="5562600" y="4876800"/>
            <a:ext cx="2743200" cy="413993"/>
          </a:xfrm>
          <a:prstGeom prst="rect">
            <a:avLst/>
          </a:prstGeom>
        </p:spPr>
      </p:pic>
      <p:grpSp>
        <p:nvGrpSpPr>
          <p:cNvPr id="12" name="Group 11"/>
          <p:cNvGrpSpPr/>
          <p:nvPr/>
        </p:nvGrpSpPr>
        <p:grpSpPr>
          <a:xfrm>
            <a:off x="2209800" y="4800600"/>
            <a:ext cx="2057400" cy="923330"/>
            <a:chOff x="2286000" y="5105400"/>
            <a:chExt cx="2057400" cy="923330"/>
          </a:xfrm>
        </p:grpSpPr>
        <p:sp>
          <p:nvSpPr>
            <p:cNvPr id="7" name="Oval 6"/>
            <p:cNvSpPr/>
            <p:nvPr/>
          </p:nvSpPr>
          <p:spPr>
            <a:xfrm>
              <a:off x="2286000" y="5743576"/>
              <a:ext cx="228600" cy="228600"/>
            </a:xfrm>
            <a:prstGeom prst="ellipse">
              <a:avLst/>
            </a:prstGeom>
            <a:solidFill>
              <a:srgbClr val="FFFF0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86000" y="5181600"/>
              <a:ext cx="228600" cy="228600"/>
            </a:xfrm>
            <a:prstGeom prst="ellipse">
              <a:avLst/>
            </a:prstGeom>
            <a:solidFill>
              <a:srgbClr val="4BF12F"/>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86000" y="5472112"/>
              <a:ext cx="228600" cy="228600"/>
            </a:xfrm>
            <a:prstGeom prst="ellipse">
              <a:avLst/>
            </a:prstGeom>
            <a:solidFill>
              <a:srgbClr val="0000FF"/>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590800" y="5105400"/>
              <a:ext cx="1752600" cy="923330"/>
            </a:xfrm>
            <a:prstGeom prst="rect">
              <a:avLst/>
            </a:prstGeom>
            <a:noFill/>
          </p:spPr>
          <p:txBody>
            <a:bodyPr wrap="square" rtlCol="0">
              <a:spAutoFit/>
            </a:bodyPr>
            <a:lstStyle/>
            <a:p>
              <a:r>
                <a:rPr lang="en-US" dirty="0" smtClean="0"/>
                <a:t>Larvae</a:t>
              </a:r>
            </a:p>
            <a:p>
              <a:r>
                <a:rPr lang="en-US" dirty="0" smtClean="0"/>
                <a:t>Juveniles</a:t>
              </a:r>
            </a:p>
            <a:p>
              <a:r>
                <a:rPr lang="en-US" dirty="0" smtClean="0"/>
                <a:t>Adults</a:t>
              </a:r>
            </a:p>
          </p:txBody>
        </p:sp>
      </p:grpSp>
      <p:sp>
        <p:nvSpPr>
          <p:cNvPr id="13" name="TextBox 3"/>
          <p:cNvSpPr txBox="1">
            <a:spLocks noChangeArrowheads="1"/>
          </p:cNvSpPr>
          <p:nvPr/>
        </p:nvSpPr>
        <p:spPr bwMode="auto">
          <a:xfrm>
            <a:off x="1447800" y="1219200"/>
            <a:ext cx="2286000" cy="307975"/>
          </a:xfrm>
          <a:prstGeom prst="rect">
            <a:avLst/>
          </a:prstGeom>
          <a:noFill/>
          <a:ln w="9525">
            <a:noFill/>
            <a:miter lim="800000"/>
            <a:headEnd/>
            <a:tailEnd/>
          </a:ln>
        </p:spPr>
        <p:txBody>
          <a:bodyPr>
            <a:spAutoFit/>
          </a:bodyPr>
          <a:lstStyle/>
          <a:p>
            <a:r>
              <a:rPr lang="en-US" sz="1400" i="1" dirty="0" err="1"/>
              <a:t>Euphausia</a:t>
            </a:r>
            <a:r>
              <a:rPr lang="en-US" sz="1400" i="1" dirty="0"/>
              <a:t> </a:t>
            </a:r>
            <a:r>
              <a:rPr lang="en-US" sz="1400" i="1" dirty="0" err="1"/>
              <a:t>superba</a:t>
            </a:r>
            <a:endParaRPr lang="en-US" sz="1400" i="1" dirty="0"/>
          </a:p>
        </p:txBody>
      </p:sp>
      <p:sp>
        <p:nvSpPr>
          <p:cNvPr id="14" name="TextBox 4"/>
          <p:cNvSpPr txBox="1">
            <a:spLocks noChangeArrowheads="1"/>
          </p:cNvSpPr>
          <p:nvPr/>
        </p:nvSpPr>
        <p:spPr bwMode="auto">
          <a:xfrm>
            <a:off x="5918200" y="1219200"/>
            <a:ext cx="2463800" cy="307975"/>
          </a:xfrm>
          <a:prstGeom prst="rect">
            <a:avLst/>
          </a:prstGeom>
          <a:noFill/>
          <a:ln w="9525">
            <a:noFill/>
            <a:miter lim="800000"/>
            <a:headEnd/>
            <a:tailEnd/>
          </a:ln>
        </p:spPr>
        <p:txBody>
          <a:bodyPr>
            <a:spAutoFit/>
          </a:bodyPr>
          <a:lstStyle/>
          <a:p>
            <a:r>
              <a:rPr lang="en-US" sz="1400" i="1" dirty="0" err="1"/>
              <a:t>Euphausia</a:t>
            </a:r>
            <a:r>
              <a:rPr lang="en-US" sz="1400" i="1" dirty="0"/>
              <a:t> </a:t>
            </a:r>
            <a:r>
              <a:rPr lang="en-US" sz="1400" i="1" dirty="0" err="1"/>
              <a:t>crystallorophias</a:t>
            </a:r>
            <a:endParaRPr lang="en-US" sz="1400" i="1" dirty="0"/>
          </a:p>
        </p:txBody>
      </p:sp>
    </p:spTree>
    <p:extLst>
      <p:ext uri="{BB962C8B-B14F-4D97-AF65-F5344CB8AC3E}">
        <p14:creationId xmlns:p14="http://schemas.microsoft.com/office/powerpoint/2010/main" val="29828468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3" cstate="print"/>
          <a:srcRect l="6801" t="5226" r="33932" b="8865"/>
          <a:stretch>
            <a:fillRect/>
          </a:stretch>
        </p:blipFill>
        <p:spPr bwMode="auto">
          <a:xfrm>
            <a:off x="914400" y="1143000"/>
            <a:ext cx="4114800" cy="4471988"/>
          </a:xfrm>
          <a:prstGeom prst="rect">
            <a:avLst/>
          </a:prstGeom>
          <a:noFill/>
          <a:ln w="9525">
            <a:noFill/>
            <a:miter lim="800000"/>
            <a:headEnd/>
            <a:tailEnd/>
          </a:ln>
        </p:spPr>
      </p:pic>
      <p:pic>
        <p:nvPicPr>
          <p:cNvPr id="31747" name="Picture 2"/>
          <p:cNvPicPr>
            <a:picLocks noChangeAspect="1"/>
          </p:cNvPicPr>
          <p:nvPr/>
        </p:nvPicPr>
        <p:blipFill>
          <a:blip r:embed="rId4" cstate="print"/>
          <a:srcRect t="1866" r="21603" b="75252"/>
          <a:stretch>
            <a:fillRect/>
          </a:stretch>
        </p:blipFill>
        <p:spPr bwMode="auto">
          <a:xfrm>
            <a:off x="1981200" y="5486400"/>
            <a:ext cx="2193925" cy="369888"/>
          </a:xfrm>
          <a:prstGeom prst="rect">
            <a:avLst/>
          </a:prstGeom>
          <a:noFill/>
          <a:ln w="9525">
            <a:noFill/>
            <a:miter lim="800000"/>
            <a:headEnd/>
            <a:tailEnd/>
          </a:ln>
        </p:spPr>
      </p:pic>
      <p:sp>
        <p:nvSpPr>
          <p:cNvPr id="31748" name="Title 1"/>
          <p:cNvSpPr txBox="1">
            <a:spLocks/>
          </p:cNvSpPr>
          <p:nvPr/>
        </p:nvSpPr>
        <p:spPr bwMode="auto">
          <a:xfrm>
            <a:off x="457200" y="444500"/>
            <a:ext cx="4267200" cy="546100"/>
          </a:xfrm>
          <a:prstGeom prst="rect">
            <a:avLst/>
          </a:prstGeom>
          <a:noFill/>
          <a:ln w="9525">
            <a:noFill/>
            <a:miter lim="800000"/>
            <a:headEnd/>
            <a:tailEnd/>
          </a:ln>
        </p:spPr>
        <p:txBody>
          <a:bodyPr/>
          <a:lstStyle/>
          <a:p>
            <a:r>
              <a:rPr lang="en-US" sz="2400" dirty="0">
                <a:solidFill>
                  <a:schemeClr val="tx2"/>
                </a:solidFill>
                <a:latin typeface="Trebuchet MS" pitchFamily="34" charset="0"/>
              </a:rPr>
              <a:t>Retention of particles</a:t>
            </a:r>
          </a:p>
        </p:txBody>
      </p:sp>
      <p:sp>
        <p:nvSpPr>
          <p:cNvPr id="31749" name="TextBox 4"/>
          <p:cNvSpPr txBox="1">
            <a:spLocks noChangeArrowheads="1"/>
          </p:cNvSpPr>
          <p:nvPr/>
        </p:nvSpPr>
        <p:spPr bwMode="auto">
          <a:xfrm>
            <a:off x="152400" y="4027488"/>
            <a:ext cx="1295400" cy="585787"/>
          </a:xfrm>
          <a:prstGeom prst="rect">
            <a:avLst/>
          </a:prstGeom>
          <a:noFill/>
          <a:ln w="9525">
            <a:noFill/>
            <a:miter lim="800000"/>
            <a:headEnd/>
            <a:tailEnd/>
          </a:ln>
        </p:spPr>
        <p:txBody>
          <a:bodyPr>
            <a:spAutoFit/>
          </a:bodyPr>
          <a:lstStyle/>
          <a:p>
            <a:r>
              <a:rPr lang="en-US" sz="1600"/>
              <a:t>Terra Nova Bay Polynya</a:t>
            </a:r>
          </a:p>
        </p:txBody>
      </p:sp>
      <p:cxnSp>
        <p:nvCxnSpPr>
          <p:cNvPr id="7" name="Straight Arrow Connector 6"/>
          <p:cNvCxnSpPr/>
          <p:nvPr/>
        </p:nvCxnSpPr>
        <p:spPr>
          <a:xfrm flipV="1">
            <a:off x="914400" y="3581400"/>
            <a:ext cx="1371600" cy="457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pic>
        <p:nvPicPr>
          <p:cNvPr id="31751" name="Picture 2"/>
          <p:cNvPicPr>
            <a:picLocks noChangeAspect="1" noChangeArrowheads="1"/>
          </p:cNvPicPr>
          <p:nvPr/>
        </p:nvPicPr>
        <p:blipFill>
          <a:blip r:embed="rId5" cstate="print"/>
          <a:srcRect/>
          <a:stretch>
            <a:fillRect/>
          </a:stretch>
        </p:blipFill>
        <p:spPr bwMode="auto">
          <a:xfrm>
            <a:off x="5410200" y="76200"/>
            <a:ext cx="3200400" cy="3227388"/>
          </a:xfrm>
          <a:prstGeom prst="rect">
            <a:avLst/>
          </a:prstGeom>
          <a:noFill/>
          <a:ln w="9525">
            <a:noFill/>
            <a:miter lim="800000"/>
            <a:headEnd/>
            <a:tailEnd/>
          </a:ln>
        </p:spPr>
      </p:pic>
      <p:sp>
        <p:nvSpPr>
          <p:cNvPr id="31752" name="TextBox 9"/>
          <p:cNvSpPr txBox="1">
            <a:spLocks noChangeArrowheads="1"/>
          </p:cNvSpPr>
          <p:nvPr/>
        </p:nvSpPr>
        <p:spPr bwMode="auto">
          <a:xfrm>
            <a:off x="7319963" y="119063"/>
            <a:ext cx="1595437" cy="261937"/>
          </a:xfrm>
          <a:prstGeom prst="rect">
            <a:avLst/>
          </a:prstGeom>
          <a:noFill/>
          <a:ln w="9525">
            <a:noFill/>
            <a:miter lim="800000"/>
            <a:headEnd/>
            <a:tailEnd/>
          </a:ln>
        </p:spPr>
        <p:txBody>
          <a:bodyPr>
            <a:spAutoFit/>
          </a:bodyPr>
          <a:lstStyle/>
          <a:p>
            <a:r>
              <a:rPr lang="en-US" sz="1100">
                <a:solidFill>
                  <a:schemeClr val="bg1"/>
                </a:solidFill>
              </a:rPr>
              <a:t>Arrigo et al. (1998)</a:t>
            </a:r>
          </a:p>
        </p:txBody>
      </p:sp>
      <p:pic>
        <p:nvPicPr>
          <p:cNvPr id="31753" name="Picture 10"/>
          <p:cNvPicPr>
            <a:picLocks noChangeAspect="1"/>
          </p:cNvPicPr>
          <p:nvPr/>
        </p:nvPicPr>
        <p:blipFill>
          <a:blip r:embed="rId6" cstate="print"/>
          <a:srcRect r="19948" b="80809"/>
          <a:stretch>
            <a:fillRect/>
          </a:stretch>
        </p:blipFill>
        <p:spPr bwMode="auto">
          <a:xfrm>
            <a:off x="5410200" y="3303588"/>
            <a:ext cx="3382963" cy="468312"/>
          </a:xfrm>
          <a:prstGeom prst="rect">
            <a:avLst/>
          </a:prstGeom>
          <a:noFill/>
          <a:ln w="9525">
            <a:noFill/>
            <a:miter lim="800000"/>
            <a:headEnd/>
            <a:tailEnd/>
          </a:ln>
        </p:spPr>
      </p:pic>
      <p:pic>
        <p:nvPicPr>
          <p:cNvPr id="31754" name="Picture 13"/>
          <p:cNvPicPr>
            <a:picLocks noChangeAspect="1"/>
          </p:cNvPicPr>
          <p:nvPr/>
        </p:nvPicPr>
        <p:blipFill>
          <a:blip r:embed="rId7" cstate="print"/>
          <a:srcRect l="19382" t="4620" r="16350" b="7907"/>
          <a:stretch>
            <a:fillRect/>
          </a:stretch>
        </p:blipFill>
        <p:spPr bwMode="auto">
          <a:xfrm>
            <a:off x="5156200" y="3805238"/>
            <a:ext cx="2692400" cy="2747962"/>
          </a:xfrm>
          <a:prstGeom prst="rect">
            <a:avLst/>
          </a:prstGeom>
          <a:noFill/>
          <a:ln w="9525">
            <a:noFill/>
            <a:miter lim="800000"/>
            <a:headEnd/>
            <a:tailEnd/>
          </a:ln>
        </p:spPr>
      </p:pic>
      <p:sp>
        <p:nvSpPr>
          <p:cNvPr id="15" name="Rectangle 14"/>
          <p:cNvSpPr/>
          <p:nvPr/>
        </p:nvSpPr>
        <p:spPr>
          <a:xfrm>
            <a:off x="5791200" y="5270500"/>
            <a:ext cx="334963" cy="444500"/>
          </a:xfrm>
          <a:prstGeom prst="rect">
            <a:avLst/>
          </a:prstGeom>
          <a:noFill/>
          <a:ln w="22225"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56" name="TextBox 18"/>
          <p:cNvSpPr txBox="1">
            <a:spLocks noChangeArrowheads="1"/>
          </p:cNvSpPr>
          <p:nvPr/>
        </p:nvSpPr>
        <p:spPr bwMode="auto">
          <a:xfrm>
            <a:off x="5426075" y="3986213"/>
            <a:ext cx="1054100" cy="738187"/>
          </a:xfrm>
          <a:prstGeom prst="rect">
            <a:avLst/>
          </a:prstGeom>
          <a:noFill/>
          <a:ln w="9525">
            <a:noFill/>
            <a:miter lim="800000"/>
            <a:headEnd/>
            <a:tailEnd/>
          </a:ln>
        </p:spPr>
        <p:txBody>
          <a:bodyPr>
            <a:spAutoFit/>
          </a:bodyPr>
          <a:lstStyle/>
          <a:p>
            <a:r>
              <a:rPr lang="en-US" sz="1400"/>
              <a:t>Seals locations in 2010</a:t>
            </a:r>
          </a:p>
        </p:txBody>
      </p:sp>
    </p:spTree>
    <p:extLst>
      <p:ext uri="{BB962C8B-B14F-4D97-AF65-F5344CB8AC3E}">
        <p14:creationId xmlns:p14="http://schemas.microsoft.com/office/powerpoint/2010/main" val="2064778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435" y="722089"/>
            <a:ext cx="8414156" cy="4524316"/>
          </a:xfrm>
          <a:prstGeom prst="rect">
            <a:avLst/>
          </a:prstGeom>
        </p:spPr>
        <p:txBody>
          <a:bodyPr wrap="square">
            <a:spAutoFit/>
          </a:bodyPr>
          <a:lstStyle/>
          <a:p>
            <a:pPr indent="457200" algn="just">
              <a:buClr>
                <a:srgbClr val="FF0000"/>
              </a:buClr>
              <a:buFont typeface="Wingdings" pitchFamily="2" charset="2"/>
              <a:buChar char="§"/>
            </a:pPr>
            <a:r>
              <a:rPr lang="en-US" dirty="0">
                <a:latin typeface="Arial"/>
                <a:cs typeface="Arial"/>
              </a:rPr>
              <a:t>Simulations showed particle aggregations in regions of the Ross Sea that were consistent with observed distributions of the abundance of juveniles and adults of Antarctic krill and crystal krill.</a:t>
            </a:r>
          </a:p>
          <a:p>
            <a:pPr algn="just">
              <a:buClr>
                <a:srgbClr val="FF0000"/>
              </a:buClr>
            </a:pPr>
            <a:endParaRPr lang="en-US" dirty="0">
              <a:latin typeface="Arial"/>
              <a:cs typeface="Arial"/>
            </a:endParaRPr>
          </a:p>
          <a:p>
            <a:pPr indent="457200" algn="just">
              <a:buClr>
                <a:srgbClr val="FF0000"/>
              </a:buClr>
              <a:buFont typeface="Wingdings" pitchFamily="2" charset="2"/>
              <a:buChar char="§"/>
            </a:pPr>
            <a:r>
              <a:rPr lang="en-US" dirty="0">
                <a:latin typeface="Arial"/>
                <a:cs typeface="Arial"/>
              </a:rPr>
              <a:t>Source regions for </a:t>
            </a:r>
            <a:r>
              <a:rPr lang="en-US" i="1" dirty="0">
                <a:latin typeface="Arial"/>
                <a:cs typeface="Arial"/>
              </a:rPr>
              <a:t>E. superba </a:t>
            </a:r>
            <a:r>
              <a:rPr lang="en-US" dirty="0">
                <a:latin typeface="Arial"/>
                <a:cs typeface="Arial"/>
              </a:rPr>
              <a:t>were identified along the shelf break and in the regions where modified Circumpolar Deep Water (</a:t>
            </a:r>
            <a:r>
              <a:rPr lang="en-US" dirty="0" err="1">
                <a:latin typeface="Arial"/>
                <a:cs typeface="Arial"/>
              </a:rPr>
              <a:t>mCDW</a:t>
            </a:r>
            <a:r>
              <a:rPr lang="en-US" dirty="0">
                <a:latin typeface="Arial"/>
                <a:cs typeface="Arial"/>
              </a:rPr>
              <a:t>) is present. This has implications for the development of the early life stages of Antarctic krill. Source regions for </a:t>
            </a:r>
            <a:r>
              <a:rPr lang="en-US" i="1" dirty="0">
                <a:latin typeface="Arial"/>
                <a:cs typeface="Arial"/>
              </a:rPr>
              <a:t>E. crystallorophias </a:t>
            </a:r>
            <a:r>
              <a:rPr lang="en-US" dirty="0">
                <a:latin typeface="Arial"/>
                <a:cs typeface="Arial"/>
              </a:rPr>
              <a:t>appeared to be constrained to the outer shelf and the trough north of the Ross Sea Ice shelf, consistent with observations of crystal krill adult distributions (</a:t>
            </a:r>
            <a:r>
              <a:rPr lang="en-US" dirty="0" err="1">
                <a:latin typeface="Arial"/>
                <a:cs typeface="Arial"/>
              </a:rPr>
              <a:t>Sala</a:t>
            </a:r>
            <a:r>
              <a:rPr lang="en-US" dirty="0">
                <a:latin typeface="Arial"/>
                <a:cs typeface="Arial"/>
              </a:rPr>
              <a:t> et al., 2002) that showed the highest abundances in the vicinity of the trough.  </a:t>
            </a:r>
          </a:p>
          <a:p>
            <a:pPr indent="457200" algn="just">
              <a:buClr>
                <a:srgbClr val="FF0000"/>
              </a:buClr>
              <a:buFont typeface="Wingdings" pitchFamily="2" charset="2"/>
              <a:buChar char="§"/>
            </a:pPr>
            <a:endParaRPr lang="en-US" dirty="0">
              <a:latin typeface="Arial"/>
              <a:cs typeface="Arial"/>
            </a:endParaRPr>
          </a:p>
          <a:p>
            <a:pPr indent="457200" algn="just">
              <a:buClr>
                <a:srgbClr val="FF0000"/>
              </a:buClr>
              <a:buFont typeface="Wingdings" pitchFamily="2" charset="2"/>
              <a:buChar char="§"/>
            </a:pPr>
            <a:r>
              <a:rPr lang="en-US" dirty="0">
                <a:latin typeface="Arial"/>
                <a:cs typeface="Arial"/>
              </a:rPr>
              <a:t>The retention of particles along the innershelf and in the Terra Nova Bay polynya indicated that circulation is potentially important in facilitating the aggregation of nutrients/prey or providing areas of enhanced primary production. These results have implications for top predator distributions.</a:t>
            </a:r>
          </a:p>
        </p:txBody>
      </p:sp>
    </p:spTree>
    <p:extLst>
      <p:ext uri="{BB962C8B-B14F-4D97-AF65-F5344CB8AC3E}">
        <p14:creationId xmlns:p14="http://schemas.microsoft.com/office/powerpoint/2010/main" val="3423267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342723" y="1046038"/>
            <a:ext cx="8375904" cy="4193815"/>
            <a:chOff x="-490810" y="2001596"/>
            <a:chExt cx="10380344" cy="4193815"/>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val="0"/>
                </a:ext>
              </a:extLst>
            </a:blip>
            <a:srcRect t="3795" r="7271"/>
            <a:stretch/>
          </p:blipFill>
          <p:spPr>
            <a:xfrm>
              <a:off x="-490810" y="2010957"/>
              <a:ext cx="5185492" cy="4034196"/>
            </a:xfrm>
            <a:prstGeom prst="rect">
              <a:avLst/>
            </a:prstGeom>
          </p:spPr>
        </p:pic>
        <p:pic>
          <p:nvPicPr>
            <p:cNvPr id="25" name="Picture 24"/>
            <p:cNvPicPr>
              <a:picLocks noChangeAspect="1"/>
            </p:cNvPicPr>
            <p:nvPr/>
          </p:nvPicPr>
          <p:blipFill rotWithShape="1">
            <a:blip r:embed="rId3" cstate="email">
              <a:extLst>
                <a:ext uri="{28A0092B-C50C-407E-A947-70E740481C1C}">
                  <a14:useLocalDpi xmlns:a14="http://schemas.microsoft.com/office/drawing/2010/main" val="0"/>
                </a:ext>
              </a:extLst>
            </a:blip>
            <a:srcRect l="7151" t="3572"/>
            <a:stretch/>
          </p:blipFill>
          <p:spPr>
            <a:xfrm>
              <a:off x="4697297" y="2001596"/>
              <a:ext cx="5192237" cy="4043557"/>
            </a:xfrm>
            <a:prstGeom prst="rect">
              <a:avLst/>
            </a:prstGeom>
          </p:spPr>
        </p:pic>
        <p:sp>
          <p:nvSpPr>
            <p:cNvPr id="26" name="TextBox 25"/>
            <p:cNvSpPr txBox="1"/>
            <p:nvPr/>
          </p:nvSpPr>
          <p:spPr>
            <a:xfrm>
              <a:off x="6752045" y="5918412"/>
              <a:ext cx="1274214" cy="276999"/>
            </a:xfrm>
            <a:prstGeom prst="rect">
              <a:avLst/>
            </a:prstGeom>
            <a:noFill/>
          </p:spPr>
          <p:txBody>
            <a:bodyPr wrap="square" rtlCol="0">
              <a:spAutoFit/>
            </a:bodyPr>
            <a:lstStyle/>
            <a:p>
              <a:r>
                <a:rPr lang="en-US" sz="1100" dirty="0" smtClean="0"/>
                <a:t>Depth (m</a:t>
              </a:r>
              <a:r>
                <a:rPr lang="en-US" sz="1200" dirty="0" smtClean="0"/>
                <a:t>)</a:t>
              </a:r>
              <a:endParaRPr lang="en-US" sz="1200" dirty="0"/>
            </a:p>
          </p:txBody>
        </p:sp>
        <p:sp>
          <p:nvSpPr>
            <p:cNvPr id="28" name="TextBox 27"/>
            <p:cNvSpPr txBox="1"/>
            <p:nvPr/>
          </p:nvSpPr>
          <p:spPr>
            <a:xfrm>
              <a:off x="257997" y="2226230"/>
              <a:ext cx="878351" cy="338554"/>
            </a:xfrm>
            <a:prstGeom prst="rect">
              <a:avLst/>
            </a:prstGeom>
            <a:noFill/>
          </p:spPr>
          <p:txBody>
            <a:bodyPr wrap="square" rtlCol="0">
              <a:spAutoFit/>
            </a:bodyPr>
            <a:lstStyle/>
            <a:p>
              <a:r>
                <a:rPr lang="en-US" sz="1600" dirty="0" smtClean="0"/>
                <a:t>2010</a:t>
              </a:r>
              <a:endParaRPr lang="en-US" sz="1600" dirty="0"/>
            </a:p>
          </p:txBody>
        </p:sp>
        <p:sp>
          <p:nvSpPr>
            <p:cNvPr id="29" name="TextBox 28"/>
            <p:cNvSpPr txBox="1"/>
            <p:nvPr/>
          </p:nvSpPr>
          <p:spPr>
            <a:xfrm>
              <a:off x="5050366" y="2226230"/>
              <a:ext cx="1017557" cy="338554"/>
            </a:xfrm>
            <a:prstGeom prst="rect">
              <a:avLst/>
            </a:prstGeom>
            <a:noFill/>
          </p:spPr>
          <p:txBody>
            <a:bodyPr wrap="square" rtlCol="0">
              <a:spAutoFit/>
            </a:bodyPr>
            <a:lstStyle/>
            <a:p>
              <a:r>
                <a:rPr lang="en-US" sz="1600" dirty="0" smtClean="0"/>
                <a:t>2011</a:t>
              </a:r>
              <a:endParaRPr lang="en-US" sz="1600" dirty="0"/>
            </a:p>
          </p:txBody>
        </p:sp>
        <p:sp>
          <p:nvSpPr>
            <p:cNvPr id="31" name="Rectangle 30"/>
            <p:cNvSpPr/>
            <p:nvPr/>
          </p:nvSpPr>
          <p:spPr>
            <a:xfrm>
              <a:off x="1136349" y="5054991"/>
              <a:ext cx="413342" cy="375764"/>
            </a:xfrm>
            <a:prstGeom prst="rect">
              <a:avLst/>
            </a:prstGeom>
            <a:noFill/>
            <a:ln w="34925" cmpd="dbl">
              <a:solidFill>
                <a:srgbClr val="02D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272545" y="2975029"/>
              <a:ext cx="1155783" cy="1123218"/>
            </a:xfrm>
            <a:prstGeom prst="rect">
              <a:avLst/>
            </a:prstGeom>
            <a:noFill/>
            <a:ln w="34925" cmpd="dbl">
              <a:solidFill>
                <a:srgbClr val="C50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9858" y="3936893"/>
              <a:ext cx="576582" cy="882611"/>
            </a:xfrm>
            <a:prstGeom prst="rect">
              <a:avLst/>
            </a:prstGeom>
            <a:noFill/>
            <a:ln w="34925"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74937" y="5646959"/>
              <a:ext cx="179714" cy="179714"/>
            </a:xfrm>
            <a:prstGeom prst="rect">
              <a:avLst/>
            </a:prstGeom>
            <a:noFill/>
            <a:ln w="34925" cmpd="dbl">
              <a:solidFill>
                <a:srgbClr val="C50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61742" y="5617405"/>
              <a:ext cx="1087948" cy="261610"/>
            </a:xfrm>
            <a:prstGeom prst="rect">
              <a:avLst/>
            </a:prstGeom>
            <a:noFill/>
          </p:spPr>
          <p:txBody>
            <a:bodyPr wrap="square" rtlCol="0">
              <a:spAutoFit/>
            </a:bodyPr>
            <a:lstStyle/>
            <a:p>
              <a:r>
                <a:rPr lang="en-US" sz="1100" b="1" dirty="0" err="1" smtClean="0">
                  <a:solidFill>
                    <a:srgbClr val="C50BBC"/>
                  </a:solidFill>
                  <a:latin typeface="Arial" pitchFamily="34" charset="0"/>
                  <a:cs typeface="Arial" pitchFamily="34" charset="0"/>
                </a:rPr>
                <a:t>Outershelf</a:t>
              </a:r>
              <a:endParaRPr lang="en-US" sz="1100" b="1" dirty="0">
                <a:solidFill>
                  <a:srgbClr val="C50BBC"/>
                </a:solidFill>
                <a:latin typeface="Arial" pitchFamily="34" charset="0"/>
                <a:cs typeface="Arial" pitchFamily="34" charset="0"/>
              </a:endParaRPr>
            </a:p>
          </p:txBody>
        </p:sp>
        <p:sp>
          <p:nvSpPr>
            <p:cNvPr id="36" name="Rectangle 35"/>
            <p:cNvSpPr/>
            <p:nvPr/>
          </p:nvSpPr>
          <p:spPr>
            <a:xfrm>
              <a:off x="1649385" y="5637829"/>
              <a:ext cx="179714" cy="179714"/>
            </a:xfrm>
            <a:prstGeom prst="rect">
              <a:avLst/>
            </a:prstGeom>
            <a:noFill/>
            <a:ln w="34925" cmpd="dbl">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D439"/>
                </a:solidFill>
              </a:endParaRPr>
            </a:p>
          </p:txBody>
        </p:sp>
        <p:sp>
          <p:nvSpPr>
            <p:cNvPr id="37" name="TextBox 36"/>
            <p:cNvSpPr txBox="1"/>
            <p:nvPr/>
          </p:nvSpPr>
          <p:spPr>
            <a:xfrm>
              <a:off x="1796425" y="5608275"/>
              <a:ext cx="989542" cy="430887"/>
            </a:xfrm>
            <a:prstGeom prst="rect">
              <a:avLst/>
            </a:prstGeom>
            <a:noFill/>
          </p:spPr>
          <p:txBody>
            <a:bodyPr wrap="square" rtlCol="0">
              <a:spAutoFit/>
            </a:bodyPr>
            <a:lstStyle/>
            <a:p>
              <a:r>
                <a:rPr lang="en-US" sz="1100" b="1" dirty="0" smtClean="0">
                  <a:solidFill>
                    <a:srgbClr val="0000FF"/>
                  </a:solidFill>
                  <a:latin typeface="Arial" pitchFamily="34" charset="0"/>
                  <a:cs typeface="Arial" pitchFamily="34" charset="0"/>
                </a:rPr>
                <a:t>Victoria Land</a:t>
              </a:r>
              <a:endParaRPr lang="en-US" sz="1200" b="1" dirty="0">
                <a:solidFill>
                  <a:srgbClr val="0000FF"/>
                </a:solidFill>
                <a:latin typeface="Arial" pitchFamily="34" charset="0"/>
                <a:cs typeface="Arial" pitchFamily="34" charset="0"/>
              </a:endParaRPr>
            </a:p>
          </p:txBody>
        </p:sp>
        <p:sp>
          <p:nvSpPr>
            <p:cNvPr id="38" name="Rectangle 37"/>
            <p:cNvSpPr/>
            <p:nvPr/>
          </p:nvSpPr>
          <p:spPr>
            <a:xfrm>
              <a:off x="3073514" y="5635863"/>
              <a:ext cx="179714" cy="179714"/>
            </a:xfrm>
            <a:prstGeom prst="rect">
              <a:avLst/>
            </a:prstGeom>
            <a:noFill/>
            <a:ln w="34925" cmpd="dbl">
              <a:solidFill>
                <a:srgbClr val="02D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3233671" y="5617405"/>
              <a:ext cx="1232160" cy="257081"/>
            </a:xfrm>
            <a:prstGeom prst="rect">
              <a:avLst/>
            </a:prstGeom>
            <a:noFill/>
          </p:spPr>
          <p:txBody>
            <a:bodyPr wrap="square" rtlCol="0">
              <a:spAutoFit/>
            </a:bodyPr>
            <a:lstStyle/>
            <a:p>
              <a:r>
                <a:rPr lang="en-US" sz="1100" b="1" dirty="0" smtClean="0">
                  <a:solidFill>
                    <a:srgbClr val="02D439"/>
                  </a:solidFill>
                  <a:latin typeface="Arial" pitchFamily="34" charset="0"/>
                  <a:cs typeface="Arial" pitchFamily="34" charset="0"/>
                </a:rPr>
                <a:t>Ross Island</a:t>
              </a:r>
              <a:endParaRPr lang="en-US" sz="1200" b="1" dirty="0">
                <a:solidFill>
                  <a:srgbClr val="02D439"/>
                </a:solidFill>
                <a:latin typeface="Arial" pitchFamily="34" charset="0"/>
                <a:cs typeface="Arial" pitchFamily="34" charset="0"/>
              </a:endParaRPr>
            </a:p>
          </p:txBody>
        </p:sp>
        <p:sp>
          <p:nvSpPr>
            <p:cNvPr id="41" name="5-Point Star 40"/>
            <p:cNvSpPr>
              <a:spLocks noChangeAspect="1"/>
            </p:cNvSpPr>
            <p:nvPr/>
          </p:nvSpPr>
          <p:spPr>
            <a:xfrm>
              <a:off x="6067923" y="4707520"/>
              <a:ext cx="347471" cy="347471"/>
            </a:xfrm>
            <a:prstGeom prst="star5">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 name="TextBox 1"/>
          <p:cNvSpPr txBox="1"/>
          <p:nvPr/>
        </p:nvSpPr>
        <p:spPr>
          <a:xfrm>
            <a:off x="1105616" y="345815"/>
            <a:ext cx="2774815" cy="369332"/>
          </a:xfrm>
          <a:prstGeom prst="rect">
            <a:avLst/>
          </a:prstGeom>
          <a:noFill/>
        </p:spPr>
        <p:txBody>
          <a:bodyPr wrap="square" rtlCol="0">
            <a:spAutoFit/>
          </a:bodyPr>
          <a:lstStyle/>
          <a:p>
            <a:r>
              <a:rPr lang="en-US" b="1" dirty="0" smtClean="0">
                <a:latin typeface="Arial"/>
                <a:cs typeface="Arial"/>
              </a:rPr>
              <a:t>Seal dives</a:t>
            </a:r>
            <a:endParaRPr lang="en-US" b="1" dirty="0">
              <a:latin typeface="Arial"/>
              <a:cs typeface="Arial"/>
            </a:endParaRPr>
          </a:p>
        </p:txBody>
      </p:sp>
      <p:sp>
        <p:nvSpPr>
          <p:cNvPr id="3" name="Rectangle 2"/>
          <p:cNvSpPr/>
          <p:nvPr/>
        </p:nvSpPr>
        <p:spPr>
          <a:xfrm>
            <a:off x="540909" y="5643881"/>
            <a:ext cx="5136707" cy="646331"/>
          </a:xfrm>
          <a:prstGeom prst="rect">
            <a:avLst/>
          </a:prstGeom>
        </p:spPr>
        <p:txBody>
          <a:bodyPr wrap="square">
            <a:spAutoFit/>
          </a:bodyPr>
          <a:lstStyle/>
          <a:p>
            <a:r>
              <a:rPr lang="en-US" dirty="0" smtClean="0">
                <a:latin typeface="Lucida Sans Unicode" pitchFamily="34" charset="0"/>
              </a:rPr>
              <a:t>Total </a:t>
            </a:r>
            <a:r>
              <a:rPr lang="en-US" dirty="0">
                <a:latin typeface="Lucida Sans Unicode" pitchFamily="34" charset="0"/>
              </a:rPr>
              <a:t>number of seal dives for February-October 2010 and January-May 2011</a:t>
            </a:r>
            <a:endParaRPr lang="en-US" dirty="0"/>
          </a:p>
        </p:txBody>
      </p:sp>
    </p:spTree>
    <p:extLst>
      <p:ext uri="{BB962C8B-B14F-4D97-AF65-F5344CB8AC3E}">
        <p14:creationId xmlns:p14="http://schemas.microsoft.com/office/powerpoint/2010/main" val="29927471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S_plot_newdata_withOUTER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400" y="457200"/>
            <a:ext cx="8229600" cy="6163386"/>
          </a:xfrm>
          <a:prstGeom prst="rect">
            <a:avLst/>
          </a:prstGeom>
        </p:spPr>
      </p:pic>
      <p:sp>
        <p:nvSpPr>
          <p:cNvPr id="3" name="TextBox 2"/>
          <p:cNvSpPr txBox="1"/>
          <p:nvPr/>
        </p:nvSpPr>
        <p:spPr>
          <a:xfrm>
            <a:off x="2275527" y="246976"/>
            <a:ext cx="1040745" cy="369332"/>
          </a:xfrm>
          <a:prstGeom prst="rect">
            <a:avLst/>
          </a:prstGeom>
          <a:noFill/>
        </p:spPr>
        <p:txBody>
          <a:bodyPr wrap="square" rtlCol="0">
            <a:spAutoFit/>
          </a:bodyPr>
          <a:lstStyle/>
          <a:p>
            <a:r>
              <a:rPr lang="en-US" dirty="0" smtClean="0"/>
              <a:t>2010</a:t>
            </a:r>
            <a:endParaRPr lang="en-US" dirty="0"/>
          </a:p>
        </p:txBody>
      </p:sp>
      <p:sp>
        <p:nvSpPr>
          <p:cNvPr id="4" name="TextBox 3"/>
          <p:cNvSpPr txBox="1"/>
          <p:nvPr/>
        </p:nvSpPr>
        <p:spPr>
          <a:xfrm>
            <a:off x="6079353" y="272534"/>
            <a:ext cx="1040745" cy="369332"/>
          </a:xfrm>
          <a:prstGeom prst="rect">
            <a:avLst/>
          </a:prstGeom>
          <a:noFill/>
        </p:spPr>
        <p:txBody>
          <a:bodyPr wrap="square" rtlCol="0">
            <a:spAutoFit/>
          </a:bodyPr>
          <a:lstStyle/>
          <a:p>
            <a:r>
              <a:rPr lang="en-US" dirty="0" smtClean="0"/>
              <a:t>2011</a:t>
            </a:r>
            <a:endParaRPr lang="en-US" dirty="0"/>
          </a:p>
        </p:txBody>
      </p:sp>
      <p:sp>
        <p:nvSpPr>
          <p:cNvPr id="6" name="TextBox 5"/>
          <p:cNvSpPr txBox="1"/>
          <p:nvPr/>
        </p:nvSpPr>
        <p:spPr>
          <a:xfrm rot="16200000">
            <a:off x="8259286" y="1984063"/>
            <a:ext cx="1122761" cy="369332"/>
          </a:xfrm>
          <a:prstGeom prst="rect">
            <a:avLst/>
          </a:prstGeom>
          <a:noFill/>
        </p:spPr>
        <p:txBody>
          <a:bodyPr wrap="none" rtlCol="0">
            <a:spAutoFit/>
          </a:bodyPr>
          <a:lstStyle/>
          <a:p>
            <a:r>
              <a:rPr lang="en-US" dirty="0" smtClean="0"/>
              <a:t>Summer</a:t>
            </a:r>
            <a:endParaRPr lang="en-US" dirty="0"/>
          </a:p>
        </p:txBody>
      </p:sp>
      <p:sp>
        <p:nvSpPr>
          <p:cNvPr id="7" name="TextBox 6"/>
          <p:cNvSpPr txBox="1"/>
          <p:nvPr/>
        </p:nvSpPr>
        <p:spPr>
          <a:xfrm rot="16200000">
            <a:off x="8374815" y="4647854"/>
            <a:ext cx="891703" cy="369332"/>
          </a:xfrm>
          <a:prstGeom prst="rect">
            <a:avLst/>
          </a:prstGeom>
          <a:noFill/>
        </p:spPr>
        <p:txBody>
          <a:bodyPr wrap="none" rtlCol="0">
            <a:spAutoFit/>
          </a:bodyPr>
          <a:lstStyle/>
          <a:p>
            <a:r>
              <a:rPr lang="en-US" dirty="0" smtClean="0"/>
              <a:t>Winter</a:t>
            </a:r>
            <a:endParaRPr lang="en-US" dirty="0"/>
          </a:p>
        </p:txBody>
      </p:sp>
      <p:sp>
        <p:nvSpPr>
          <p:cNvPr id="9" name="TextBox 8"/>
          <p:cNvSpPr txBox="1"/>
          <p:nvPr/>
        </p:nvSpPr>
        <p:spPr>
          <a:xfrm>
            <a:off x="3645253" y="2378633"/>
            <a:ext cx="1058299" cy="369332"/>
          </a:xfrm>
          <a:prstGeom prst="rect">
            <a:avLst/>
          </a:prstGeom>
          <a:noFill/>
        </p:spPr>
        <p:txBody>
          <a:bodyPr wrap="square" rtlCol="0">
            <a:spAutoFit/>
          </a:bodyPr>
          <a:lstStyle/>
          <a:p>
            <a:r>
              <a:rPr lang="en-US" dirty="0" smtClean="0"/>
              <a:t>MSW</a:t>
            </a:r>
            <a:endParaRPr lang="en-US" dirty="0"/>
          </a:p>
        </p:txBody>
      </p:sp>
      <p:sp>
        <p:nvSpPr>
          <p:cNvPr id="10" name="TextBox 9"/>
          <p:cNvSpPr txBox="1"/>
          <p:nvPr/>
        </p:nvSpPr>
        <p:spPr>
          <a:xfrm>
            <a:off x="2169701" y="1756673"/>
            <a:ext cx="1058299" cy="369332"/>
          </a:xfrm>
          <a:prstGeom prst="rect">
            <a:avLst/>
          </a:prstGeom>
          <a:noFill/>
        </p:spPr>
        <p:txBody>
          <a:bodyPr wrap="square" rtlCol="0">
            <a:spAutoFit/>
          </a:bodyPr>
          <a:lstStyle/>
          <a:p>
            <a:r>
              <a:rPr lang="en-US" dirty="0" smtClean="0"/>
              <a:t>AASW</a:t>
            </a:r>
            <a:endParaRPr lang="en-US" dirty="0"/>
          </a:p>
        </p:txBody>
      </p:sp>
      <p:sp>
        <p:nvSpPr>
          <p:cNvPr id="11" name="TextBox 10"/>
          <p:cNvSpPr txBox="1"/>
          <p:nvPr/>
        </p:nvSpPr>
        <p:spPr>
          <a:xfrm rot="18314658">
            <a:off x="3243293" y="883963"/>
            <a:ext cx="1058299" cy="369332"/>
          </a:xfrm>
          <a:prstGeom prst="rect">
            <a:avLst/>
          </a:prstGeom>
          <a:noFill/>
        </p:spPr>
        <p:txBody>
          <a:bodyPr wrap="square" rtlCol="0">
            <a:spAutoFit/>
          </a:bodyPr>
          <a:lstStyle/>
          <a:p>
            <a:r>
              <a:rPr lang="en-US" dirty="0" err="1" smtClean="0"/>
              <a:t>mCDW</a:t>
            </a:r>
            <a:endParaRPr lang="en-US" dirty="0"/>
          </a:p>
        </p:txBody>
      </p:sp>
      <p:grpSp>
        <p:nvGrpSpPr>
          <p:cNvPr id="12" name="Group 16"/>
          <p:cNvGrpSpPr>
            <a:grpSpLocks noChangeAspect="1"/>
          </p:cNvGrpSpPr>
          <p:nvPr/>
        </p:nvGrpSpPr>
        <p:grpSpPr bwMode="auto">
          <a:xfrm>
            <a:off x="-3412625" y="2013181"/>
            <a:ext cx="2971800" cy="2612708"/>
            <a:chOff x="18107" y="2057400"/>
            <a:chExt cx="5315893" cy="4141081"/>
          </a:xfrm>
        </p:grpSpPr>
        <p:pic>
          <p:nvPicPr>
            <p:cNvPr id="13" name="Picture 2"/>
            <p:cNvPicPr>
              <a:picLocks noChangeAspect="1" noChangeArrowheads="1"/>
            </p:cNvPicPr>
            <p:nvPr/>
          </p:nvPicPr>
          <p:blipFill>
            <a:blip r:embed="rId3" cstate="print"/>
            <a:srcRect/>
            <a:stretch>
              <a:fillRect/>
            </a:stretch>
          </p:blipFill>
          <p:spPr bwMode="auto">
            <a:xfrm>
              <a:off x="18107" y="2057400"/>
              <a:ext cx="5315893" cy="4141081"/>
            </a:xfrm>
            <a:prstGeom prst="rect">
              <a:avLst/>
            </a:prstGeom>
            <a:noFill/>
            <a:ln w="9525">
              <a:noFill/>
              <a:miter lim="800000"/>
              <a:headEnd/>
              <a:tailEnd/>
            </a:ln>
          </p:spPr>
        </p:pic>
        <p:sp>
          <p:nvSpPr>
            <p:cNvPr id="14" name="TextBox 18"/>
            <p:cNvSpPr txBox="1">
              <a:spLocks noChangeArrowheads="1"/>
            </p:cNvSpPr>
            <p:nvPr/>
          </p:nvSpPr>
          <p:spPr bwMode="auto">
            <a:xfrm>
              <a:off x="457200" y="2133600"/>
              <a:ext cx="2904562" cy="292692"/>
            </a:xfrm>
            <a:prstGeom prst="rect">
              <a:avLst/>
            </a:prstGeom>
            <a:noFill/>
            <a:ln w="9525">
              <a:noFill/>
              <a:miter lim="800000"/>
              <a:headEnd/>
              <a:tailEnd/>
            </a:ln>
          </p:spPr>
          <p:txBody>
            <a:bodyPr>
              <a:spAutoFit/>
            </a:bodyPr>
            <a:lstStyle/>
            <a:p>
              <a:r>
                <a:rPr lang="en-US" sz="1400" dirty="0" err="1"/>
                <a:t>Orsi</a:t>
              </a:r>
              <a:r>
                <a:rPr lang="en-US" sz="1400" dirty="0"/>
                <a:t> &amp; </a:t>
              </a:r>
              <a:r>
                <a:rPr lang="en-US" sz="1400" dirty="0" err="1" smtClean="0"/>
                <a:t>Wiederwohl</a:t>
              </a:r>
              <a:r>
                <a:rPr lang="en-US" sz="1400" dirty="0" smtClean="0"/>
                <a:t> (2008)  </a:t>
              </a:r>
              <a:endParaRPr lang="en-US" sz="1400" dirty="0"/>
            </a:p>
          </p:txBody>
        </p:sp>
      </p:grpSp>
    </p:spTree>
    <p:extLst>
      <p:ext uri="{BB962C8B-B14F-4D97-AF65-F5344CB8AC3E}">
        <p14:creationId xmlns:p14="http://schemas.microsoft.com/office/powerpoint/2010/main" val="36538425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26076" y="681991"/>
            <a:ext cx="7391268" cy="5466581"/>
            <a:chOff x="1003300" y="762000"/>
            <a:chExt cx="7391268" cy="5466581"/>
          </a:xfrm>
        </p:grpSpPr>
        <p:pic>
          <p:nvPicPr>
            <p:cNvPr id="3" name="Time_Series_RI.png" descr="/Users/mp735/Andrea/SealData_RossSea/Programs/Seals2012/Paper/Time_Series_RI.pn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1003300" y="762000"/>
              <a:ext cx="7114269" cy="5328082"/>
            </a:xfrm>
            <a:prstGeom prst="rect">
              <a:avLst/>
            </a:prstGeom>
          </p:spPr>
        </p:pic>
        <p:sp>
          <p:nvSpPr>
            <p:cNvPr id="4" name="TextBox 3"/>
            <p:cNvSpPr txBox="1"/>
            <p:nvPr/>
          </p:nvSpPr>
          <p:spPr>
            <a:xfrm>
              <a:off x="1778000" y="5951582"/>
              <a:ext cx="6402552" cy="276999"/>
            </a:xfrm>
            <a:prstGeom prst="rect">
              <a:avLst/>
            </a:prstGeom>
            <a:noFill/>
          </p:spPr>
          <p:txBody>
            <a:bodyPr wrap="square" rtlCol="0">
              <a:spAutoFit/>
            </a:bodyPr>
            <a:lstStyle/>
            <a:p>
              <a:r>
                <a:rPr lang="en-US" sz="1200" dirty="0" smtClean="0">
                  <a:latin typeface="Arial"/>
                  <a:cs typeface="Arial"/>
                </a:rPr>
                <a:t>Jan                Feb                   Mar                              Apr                             May</a:t>
              </a:r>
              <a:endParaRPr lang="en-US" sz="1200" dirty="0">
                <a:latin typeface="Arial"/>
                <a:cs typeface="Arial"/>
              </a:endParaRPr>
            </a:p>
          </p:txBody>
        </p:sp>
        <p:sp>
          <p:nvSpPr>
            <p:cNvPr id="5" name="TextBox 4"/>
            <p:cNvSpPr txBox="1"/>
            <p:nvPr/>
          </p:nvSpPr>
          <p:spPr>
            <a:xfrm>
              <a:off x="6971862" y="4335517"/>
              <a:ext cx="534276" cy="276999"/>
            </a:xfrm>
            <a:prstGeom prst="rect">
              <a:avLst/>
            </a:prstGeom>
            <a:noFill/>
          </p:spPr>
          <p:txBody>
            <a:bodyPr wrap="square" rtlCol="0">
              <a:spAutoFit/>
            </a:bodyPr>
            <a:lstStyle/>
            <a:p>
              <a:r>
                <a:rPr lang="en-US" sz="1200" dirty="0" smtClean="0">
                  <a:latin typeface="Arial"/>
                  <a:cs typeface="Arial"/>
                </a:rPr>
                <a:t>2010</a:t>
              </a:r>
              <a:endParaRPr lang="en-US" sz="1200" dirty="0">
                <a:latin typeface="Arial"/>
                <a:cs typeface="Arial"/>
              </a:endParaRPr>
            </a:p>
          </p:txBody>
        </p:sp>
        <p:sp>
          <p:nvSpPr>
            <p:cNvPr id="6" name="TextBox 5"/>
            <p:cNvSpPr txBox="1"/>
            <p:nvPr/>
          </p:nvSpPr>
          <p:spPr>
            <a:xfrm>
              <a:off x="6975359" y="5416371"/>
              <a:ext cx="534276" cy="276999"/>
            </a:xfrm>
            <a:prstGeom prst="rect">
              <a:avLst/>
            </a:prstGeom>
            <a:noFill/>
          </p:spPr>
          <p:txBody>
            <a:bodyPr wrap="square" rtlCol="0">
              <a:spAutoFit/>
            </a:bodyPr>
            <a:lstStyle/>
            <a:p>
              <a:r>
                <a:rPr lang="en-US" sz="1200" dirty="0" smtClean="0">
                  <a:latin typeface="Arial"/>
                  <a:cs typeface="Arial"/>
                </a:rPr>
                <a:t>2011</a:t>
              </a:r>
              <a:endParaRPr lang="en-US" sz="1200" dirty="0">
                <a:latin typeface="Arial"/>
                <a:cs typeface="Arial"/>
              </a:endParaRPr>
            </a:p>
          </p:txBody>
        </p:sp>
        <p:sp>
          <p:nvSpPr>
            <p:cNvPr id="7" name="TextBox 6"/>
            <p:cNvSpPr txBox="1"/>
            <p:nvPr/>
          </p:nvSpPr>
          <p:spPr>
            <a:xfrm>
              <a:off x="6954345" y="2149365"/>
              <a:ext cx="534276" cy="276999"/>
            </a:xfrm>
            <a:prstGeom prst="rect">
              <a:avLst/>
            </a:prstGeom>
            <a:noFill/>
          </p:spPr>
          <p:txBody>
            <a:bodyPr wrap="square" rtlCol="0">
              <a:spAutoFit/>
            </a:bodyPr>
            <a:lstStyle/>
            <a:p>
              <a:r>
                <a:rPr lang="en-US" sz="1200" dirty="0" smtClean="0">
                  <a:solidFill>
                    <a:schemeClr val="bg1"/>
                  </a:solidFill>
                  <a:latin typeface="Arial"/>
                  <a:cs typeface="Arial"/>
                </a:rPr>
                <a:t>2010</a:t>
              </a:r>
              <a:endParaRPr lang="en-US" sz="1200" dirty="0">
                <a:solidFill>
                  <a:schemeClr val="bg1"/>
                </a:solidFill>
                <a:latin typeface="Arial"/>
                <a:cs typeface="Arial"/>
              </a:endParaRPr>
            </a:p>
          </p:txBody>
        </p:sp>
        <p:sp>
          <p:nvSpPr>
            <p:cNvPr id="8" name="TextBox 7"/>
            <p:cNvSpPr txBox="1"/>
            <p:nvPr/>
          </p:nvSpPr>
          <p:spPr>
            <a:xfrm>
              <a:off x="6957842" y="3230219"/>
              <a:ext cx="534276" cy="276999"/>
            </a:xfrm>
            <a:prstGeom prst="rect">
              <a:avLst/>
            </a:prstGeom>
            <a:noFill/>
          </p:spPr>
          <p:txBody>
            <a:bodyPr wrap="square" rtlCol="0">
              <a:spAutoFit/>
            </a:bodyPr>
            <a:lstStyle/>
            <a:p>
              <a:r>
                <a:rPr lang="en-US" sz="1200" dirty="0" smtClean="0">
                  <a:solidFill>
                    <a:schemeClr val="bg1"/>
                  </a:solidFill>
                  <a:latin typeface="Arial"/>
                  <a:cs typeface="Arial"/>
                </a:rPr>
                <a:t>2011</a:t>
              </a:r>
              <a:endParaRPr lang="en-US" sz="1200" dirty="0">
                <a:solidFill>
                  <a:schemeClr val="bg1"/>
                </a:solidFill>
                <a:latin typeface="Arial"/>
                <a:cs typeface="Arial"/>
              </a:endParaRPr>
            </a:p>
          </p:txBody>
        </p:sp>
        <p:sp>
          <p:nvSpPr>
            <p:cNvPr id="9" name="TextBox 8"/>
            <p:cNvSpPr txBox="1"/>
            <p:nvPr/>
          </p:nvSpPr>
          <p:spPr>
            <a:xfrm rot="16200000">
              <a:off x="7844414" y="4552843"/>
              <a:ext cx="823310" cy="276999"/>
            </a:xfrm>
            <a:prstGeom prst="rect">
              <a:avLst/>
            </a:prstGeom>
            <a:noFill/>
          </p:spPr>
          <p:txBody>
            <a:bodyPr wrap="square" rtlCol="0">
              <a:spAutoFit/>
            </a:bodyPr>
            <a:lstStyle/>
            <a:p>
              <a:r>
                <a:rPr lang="en-US" sz="1200" dirty="0" smtClean="0">
                  <a:latin typeface="Arial"/>
                  <a:cs typeface="Arial"/>
                </a:rPr>
                <a:t>Salinity</a:t>
              </a:r>
              <a:endParaRPr lang="en-US" sz="1200" dirty="0">
                <a:latin typeface="Arial"/>
                <a:cs typeface="Arial"/>
              </a:endParaRPr>
            </a:p>
          </p:txBody>
        </p:sp>
        <p:sp>
          <p:nvSpPr>
            <p:cNvPr id="10" name="TextBox 9"/>
            <p:cNvSpPr txBox="1"/>
            <p:nvPr/>
          </p:nvSpPr>
          <p:spPr>
            <a:xfrm rot="16200000">
              <a:off x="7515854" y="2388475"/>
              <a:ext cx="1445398" cy="276999"/>
            </a:xfrm>
            <a:prstGeom prst="rect">
              <a:avLst/>
            </a:prstGeom>
            <a:noFill/>
          </p:spPr>
          <p:txBody>
            <a:bodyPr wrap="square" rtlCol="0">
              <a:spAutoFit/>
            </a:bodyPr>
            <a:lstStyle/>
            <a:p>
              <a:r>
                <a:rPr lang="en-US" sz="1200" dirty="0" smtClean="0">
                  <a:latin typeface="Arial"/>
                  <a:cs typeface="Arial"/>
                </a:rPr>
                <a:t>Temperature (</a:t>
              </a:r>
              <a:r>
                <a:rPr lang="en-US" sz="1200" baseline="30000" dirty="0" err="1" smtClean="0">
                  <a:latin typeface="Arial"/>
                  <a:cs typeface="Arial"/>
                </a:rPr>
                <a:t>o</a:t>
              </a:r>
              <a:r>
                <a:rPr lang="en-US" sz="1200" dirty="0" err="1" smtClean="0">
                  <a:latin typeface="Arial"/>
                  <a:cs typeface="Arial"/>
                </a:rPr>
                <a:t>C</a:t>
              </a:r>
              <a:r>
                <a:rPr lang="en-US" sz="1200" dirty="0" smtClean="0">
                  <a:latin typeface="Arial"/>
                  <a:cs typeface="Arial"/>
                </a:rPr>
                <a:t>)</a:t>
              </a:r>
              <a:endParaRPr lang="en-US" sz="1200" dirty="0">
                <a:latin typeface="Arial"/>
                <a:cs typeface="Arial"/>
              </a:endParaRPr>
            </a:p>
          </p:txBody>
        </p:sp>
      </p:grpSp>
      <p:sp>
        <p:nvSpPr>
          <p:cNvPr id="20" name="TextBox 19"/>
          <p:cNvSpPr txBox="1"/>
          <p:nvPr/>
        </p:nvSpPr>
        <p:spPr>
          <a:xfrm>
            <a:off x="4250973" y="454289"/>
            <a:ext cx="1651001" cy="338554"/>
          </a:xfrm>
          <a:prstGeom prst="rect">
            <a:avLst/>
          </a:prstGeom>
          <a:noFill/>
        </p:spPr>
        <p:txBody>
          <a:bodyPr wrap="square" rtlCol="0">
            <a:spAutoFit/>
          </a:bodyPr>
          <a:lstStyle/>
          <a:p>
            <a:r>
              <a:rPr lang="en-US" sz="1600" dirty="0" smtClean="0"/>
              <a:t>Ross Island </a:t>
            </a:r>
            <a:endParaRPr lang="en-US" sz="1600" dirty="0"/>
          </a:p>
        </p:txBody>
      </p:sp>
      <p:sp>
        <p:nvSpPr>
          <p:cNvPr id="22" name="TextBox 21"/>
          <p:cNvSpPr txBox="1"/>
          <p:nvPr/>
        </p:nvSpPr>
        <p:spPr>
          <a:xfrm rot="16200000">
            <a:off x="1088030" y="1029868"/>
            <a:ext cx="720272" cy="246221"/>
          </a:xfrm>
          <a:prstGeom prst="rect">
            <a:avLst/>
          </a:prstGeom>
          <a:noFill/>
        </p:spPr>
        <p:txBody>
          <a:bodyPr wrap="square" rtlCol="0">
            <a:spAutoFit/>
          </a:bodyPr>
          <a:lstStyle/>
          <a:p>
            <a:pPr algn="ctr"/>
            <a:r>
              <a:rPr lang="en-US" sz="1000" dirty="0" smtClean="0">
                <a:latin typeface="Arial"/>
                <a:cs typeface="Arial"/>
              </a:rPr>
              <a:t>Sea ice </a:t>
            </a:r>
            <a:endParaRPr lang="en-US" sz="1000" dirty="0">
              <a:latin typeface="Arial"/>
              <a:cs typeface="Arial"/>
            </a:endParaRPr>
          </a:p>
        </p:txBody>
      </p:sp>
    </p:spTree>
    <p:extLst>
      <p:ext uri="{BB962C8B-B14F-4D97-AF65-F5344CB8AC3E}">
        <p14:creationId xmlns:p14="http://schemas.microsoft.com/office/powerpoint/2010/main" val="36538425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77359" y="878452"/>
            <a:ext cx="7391268" cy="5466581"/>
            <a:chOff x="1003300" y="762000"/>
            <a:chExt cx="7391268" cy="5466581"/>
          </a:xfrm>
        </p:grpSpPr>
        <p:pic>
          <p:nvPicPr>
            <p:cNvPr id="3" name="Time_Series_VL.png" descr="/Users/mp735/Andrea/SealData_RossSea/Programs/Seals2012/Paper/Time_Series_VL.png"/>
            <p:cNvPicPr>
              <a:picLocks noChangeAspect="1"/>
            </p:cNvPicPr>
            <p:nvPr/>
          </p:nvPicPr>
          <p:blipFill>
            <a:blip r:embed="rId2" r:link="rId3" cstate="email">
              <a:extLst>
                <a:ext uri="{28A0092B-C50C-407E-A947-70E740481C1C}">
                  <a14:useLocalDpi xmlns:a14="http://schemas.microsoft.com/office/drawing/2010/main" val="0"/>
                </a:ext>
              </a:extLst>
            </a:blip>
            <a:stretch>
              <a:fillRect/>
            </a:stretch>
          </p:blipFill>
          <p:spPr>
            <a:xfrm>
              <a:off x="1003300" y="762000"/>
              <a:ext cx="7114269" cy="5328082"/>
            </a:xfrm>
            <a:prstGeom prst="rect">
              <a:avLst/>
            </a:prstGeom>
          </p:spPr>
        </p:pic>
        <p:sp>
          <p:nvSpPr>
            <p:cNvPr id="4" name="TextBox 3"/>
            <p:cNvSpPr txBox="1"/>
            <p:nvPr/>
          </p:nvSpPr>
          <p:spPr>
            <a:xfrm>
              <a:off x="1681655" y="5951582"/>
              <a:ext cx="6218624" cy="276999"/>
            </a:xfrm>
            <a:prstGeom prst="rect">
              <a:avLst/>
            </a:prstGeom>
            <a:noFill/>
          </p:spPr>
          <p:txBody>
            <a:bodyPr wrap="square" rtlCol="0">
              <a:spAutoFit/>
            </a:bodyPr>
            <a:lstStyle/>
            <a:p>
              <a:r>
                <a:rPr lang="en-US" sz="1200" dirty="0" smtClean="0">
                  <a:latin typeface="Arial"/>
                  <a:cs typeface="Arial"/>
                </a:rPr>
                <a:t>Jan                Feb                   Mar                              Apr                             May</a:t>
              </a:r>
              <a:endParaRPr lang="en-US" sz="1200" dirty="0">
                <a:latin typeface="Arial"/>
                <a:cs typeface="Arial"/>
              </a:endParaRPr>
            </a:p>
          </p:txBody>
        </p:sp>
        <p:sp>
          <p:nvSpPr>
            <p:cNvPr id="5" name="TextBox 4"/>
            <p:cNvSpPr txBox="1"/>
            <p:nvPr/>
          </p:nvSpPr>
          <p:spPr>
            <a:xfrm>
              <a:off x="6971862" y="4335517"/>
              <a:ext cx="534276" cy="276999"/>
            </a:xfrm>
            <a:prstGeom prst="rect">
              <a:avLst/>
            </a:prstGeom>
            <a:noFill/>
          </p:spPr>
          <p:txBody>
            <a:bodyPr wrap="square" rtlCol="0">
              <a:spAutoFit/>
            </a:bodyPr>
            <a:lstStyle/>
            <a:p>
              <a:r>
                <a:rPr lang="en-US" sz="1200" dirty="0" smtClean="0">
                  <a:latin typeface="Arial"/>
                  <a:cs typeface="Arial"/>
                </a:rPr>
                <a:t>2010</a:t>
              </a:r>
              <a:endParaRPr lang="en-US" sz="1200" dirty="0">
                <a:latin typeface="Arial"/>
                <a:cs typeface="Arial"/>
              </a:endParaRPr>
            </a:p>
          </p:txBody>
        </p:sp>
        <p:sp>
          <p:nvSpPr>
            <p:cNvPr id="6" name="TextBox 5"/>
            <p:cNvSpPr txBox="1"/>
            <p:nvPr/>
          </p:nvSpPr>
          <p:spPr>
            <a:xfrm>
              <a:off x="6975359" y="5416371"/>
              <a:ext cx="534276" cy="276999"/>
            </a:xfrm>
            <a:prstGeom prst="rect">
              <a:avLst/>
            </a:prstGeom>
            <a:noFill/>
          </p:spPr>
          <p:txBody>
            <a:bodyPr wrap="square" rtlCol="0">
              <a:spAutoFit/>
            </a:bodyPr>
            <a:lstStyle/>
            <a:p>
              <a:r>
                <a:rPr lang="en-US" sz="1200" dirty="0" smtClean="0">
                  <a:latin typeface="Arial"/>
                  <a:cs typeface="Arial"/>
                </a:rPr>
                <a:t>2011</a:t>
              </a:r>
              <a:endParaRPr lang="en-US" sz="1200" dirty="0">
                <a:latin typeface="Arial"/>
                <a:cs typeface="Arial"/>
              </a:endParaRPr>
            </a:p>
          </p:txBody>
        </p:sp>
        <p:sp>
          <p:nvSpPr>
            <p:cNvPr id="7" name="TextBox 6"/>
            <p:cNvSpPr txBox="1"/>
            <p:nvPr/>
          </p:nvSpPr>
          <p:spPr>
            <a:xfrm>
              <a:off x="6954345" y="2149365"/>
              <a:ext cx="534276" cy="276999"/>
            </a:xfrm>
            <a:prstGeom prst="rect">
              <a:avLst/>
            </a:prstGeom>
            <a:noFill/>
          </p:spPr>
          <p:txBody>
            <a:bodyPr wrap="square" rtlCol="0">
              <a:spAutoFit/>
            </a:bodyPr>
            <a:lstStyle/>
            <a:p>
              <a:r>
                <a:rPr lang="en-US" sz="1200" dirty="0" smtClean="0">
                  <a:solidFill>
                    <a:srgbClr val="000000"/>
                  </a:solidFill>
                  <a:latin typeface="Arial"/>
                  <a:cs typeface="Arial"/>
                </a:rPr>
                <a:t>2010</a:t>
              </a:r>
              <a:endParaRPr lang="en-US" sz="1200" dirty="0">
                <a:solidFill>
                  <a:srgbClr val="000000"/>
                </a:solidFill>
                <a:latin typeface="Arial"/>
                <a:cs typeface="Arial"/>
              </a:endParaRPr>
            </a:p>
          </p:txBody>
        </p:sp>
        <p:sp>
          <p:nvSpPr>
            <p:cNvPr id="8" name="TextBox 7"/>
            <p:cNvSpPr txBox="1"/>
            <p:nvPr/>
          </p:nvSpPr>
          <p:spPr>
            <a:xfrm>
              <a:off x="6957842" y="3230219"/>
              <a:ext cx="534276" cy="276999"/>
            </a:xfrm>
            <a:prstGeom prst="rect">
              <a:avLst/>
            </a:prstGeom>
            <a:noFill/>
          </p:spPr>
          <p:txBody>
            <a:bodyPr wrap="square" rtlCol="0">
              <a:spAutoFit/>
            </a:bodyPr>
            <a:lstStyle/>
            <a:p>
              <a:r>
                <a:rPr lang="en-US" sz="1200" dirty="0" smtClean="0">
                  <a:solidFill>
                    <a:schemeClr val="bg1"/>
                  </a:solidFill>
                  <a:latin typeface="Arial"/>
                  <a:cs typeface="Arial"/>
                </a:rPr>
                <a:t>2011</a:t>
              </a:r>
              <a:endParaRPr lang="en-US" sz="1200" dirty="0">
                <a:solidFill>
                  <a:schemeClr val="bg1"/>
                </a:solidFill>
                <a:latin typeface="Arial"/>
                <a:cs typeface="Arial"/>
              </a:endParaRPr>
            </a:p>
          </p:txBody>
        </p:sp>
        <p:sp>
          <p:nvSpPr>
            <p:cNvPr id="9" name="TextBox 8"/>
            <p:cNvSpPr txBox="1"/>
            <p:nvPr/>
          </p:nvSpPr>
          <p:spPr>
            <a:xfrm rot="16200000">
              <a:off x="7844414" y="4552843"/>
              <a:ext cx="823310" cy="276999"/>
            </a:xfrm>
            <a:prstGeom prst="rect">
              <a:avLst/>
            </a:prstGeom>
            <a:noFill/>
          </p:spPr>
          <p:txBody>
            <a:bodyPr wrap="square" rtlCol="0">
              <a:spAutoFit/>
            </a:bodyPr>
            <a:lstStyle/>
            <a:p>
              <a:r>
                <a:rPr lang="en-US" sz="1200" dirty="0" smtClean="0">
                  <a:latin typeface="Arial"/>
                  <a:cs typeface="Arial"/>
                </a:rPr>
                <a:t>Salinity</a:t>
              </a:r>
              <a:endParaRPr lang="en-US" sz="1200" dirty="0">
                <a:latin typeface="Arial"/>
                <a:cs typeface="Arial"/>
              </a:endParaRPr>
            </a:p>
          </p:txBody>
        </p:sp>
        <p:sp>
          <p:nvSpPr>
            <p:cNvPr id="10" name="TextBox 9"/>
            <p:cNvSpPr txBox="1"/>
            <p:nvPr/>
          </p:nvSpPr>
          <p:spPr>
            <a:xfrm rot="16200000">
              <a:off x="7515854" y="2388475"/>
              <a:ext cx="1445398" cy="276999"/>
            </a:xfrm>
            <a:prstGeom prst="rect">
              <a:avLst/>
            </a:prstGeom>
            <a:noFill/>
          </p:spPr>
          <p:txBody>
            <a:bodyPr wrap="square" rtlCol="0">
              <a:spAutoFit/>
            </a:bodyPr>
            <a:lstStyle/>
            <a:p>
              <a:r>
                <a:rPr lang="en-US" sz="1200" dirty="0" smtClean="0">
                  <a:latin typeface="Arial"/>
                  <a:cs typeface="Arial"/>
                </a:rPr>
                <a:t>Temperature (</a:t>
              </a:r>
              <a:r>
                <a:rPr lang="en-US" sz="1200" baseline="30000" dirty="0" err="1" smtClean="0">
                  <a:latin typeface="Arial"/>
                  <a:cs typeface="Arial"/>
                </a:rPr>
                <a:t>o</a:t>
              </a:r>
              <a:r>
                <a:rPr lang="en-US" sz="1200" dirty="0" err="1" smtClean="0">
                  <a:latin typeface="Arial"/>
                  <a:cs typeface="Arial"/>
                </a:rPr>
                <a:t>C</a:t>
              </a:r>
              <a:r>
                <a:rPr lang="en-US" sz="1200" dirty="0" smtClean="0">
                  <a:latin typeface="Arial"/>
                  <a:cs typeface="Arial"/>
                </a:rPr>
                <a:t>)</a:t>
              </a:r>
              <a:endParaRPr lang="en-US" sz="1200" dirty="0">
                <a:latin typeface="Arial"/>
                <a:cs typeface="Arial"/>
              </a:endParaRPr>
            </a:p>
          </p:txBody>
        </p:sp>
      </p:grpSp>
      <p:sp>
        <p:nvSpPr>
          <p:cNvPr id="11" name="TextBox 10"/>
          <p:cNvSpPr txBox="1"/>
          <p:nvPr/>
        </p:nvSpPr>
        <p:spPr>
          <a:xfrm>
            <a:off x="4260331" y="672864"/>
            <a:ext cx="1651001" cy="338554"/>
          </a:xfrm>
          <a:prstGeom prst="rect">
            <a:avLst/>
          </a:prstGeom>
          <a:noFill/>
        </p:spPr>
        <p:txBody>
          <a:bodyPr wrap="square" rtlCol="0">
            <a:spAutoFit/>
          </a:bodyPr>
          <a:lstStyle/>
          <a:p>
            <a:r>
              <a:rPr lang="en-US" sz="1600" dirty="0" smtClean="0"/>
              <a:t>Victoria Land </a:t>
            </a:r>
            <a:endParaRPr lang="en-US" sz="1600" dirty="0"/>
          </a:p>
        </p:txBody>
      </p:sp>
      <p:sp>
        <p:nvSpPr>
          <p:cNvPr id="12" name="TextBox 11"/>
          <p:cNvSpPr txBox="1"/>
          <p:nvPr/>
        </p:nvSpPr>
        <p:spPr>
          <a:xfrm rot="16200000">
            <a:off x="1022953" y="1203935"/>
            <a:ext cx="728306" cy="246225"/>
          </a:xfrm>
          <a:prstGeom prst="rect">
            <a:avLst/>
          </a:prstGeom>
          <a:noFill/>
        </p:spPr>
        <p:txBody>
          <a:bodyPr wrap="square" rtlCol="0">
            <a:spAutoFit/>
          </a:bodyPr>
          <a:lstStyle/>
          <a:p>
            <a:r>
              <a:rPr lang="en-US" sz="1000" dirty="0" smtClean="0">
                <a:latin typeface="Arial"/>
                <a:cs typeface="Arial"/>
              </a:rPr>
              <a:t>Sea ice</a:t>
            </a:r>
            <a:endParaRPr lang="en-US" sz="1000" dirty="0">
              <a:latin typeface="Arial"/>
              <a:cs typeface="Arial"/>
            </a:endParaRPr>
          </a:p>
        </p:txBody>
      </p:sp>
    </p:spTree>
    <p:extLst>
      <p:ext uri="{BB962C8B-B14F-4D97-AF65-F5344CB8AC3E}">
        <p14:creationId xmlns:p14="http://schemas.microsoft.com/office/powerpoint/2010/main" val="36538425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serie_InterimWind_seminar.png"/>
          <p:cNvPicPr>
            <a:picLocks noChangeAspect="1"/>
          </p:cNvPicPr>
          <p:nvPr/>
        </p:nvPicPr>
        <p:blipFill rotWithShape="1">
          <a:blip r:embed="rId2" cstate="email">
            <a:extLst>
              <a:ext uri="{28A0092B-C50C-407E-A947-70E740481C1C}">
                <a14:useLocalDpi xmlns:a14="http://schemas.microsoft.com/office/drawing/2010/main" val="0"/>
              </a:ext>
            </a:extLst>
          </a:blip>
          <a:srcRect l="4068" t="3961" r="6966" b="10285"/>
          <a:stretch/>
        </p:blipFill>
        <p:spPr>
          <a:xfrm>
            <a:off x="50800" y="214582"/>
            <a:ext cx="8912226" cy="6441709"/>
          </a:xfrm>
          <a:prstGeom prst="rect">
            <a:avLst/>
          </a:prstGeom>
        </p:spPr>
      </p:pic>
      <p:sp>
        <p:nvSpPr>
          <p:cNvPr id="8" name="Rectangle 7"/>
          <p:cNvSpPr/>
          <p:nvPr/>
        </p:nvSpPr>
        <p:spPr>
          <a:xfrm>
            <a:off x="1278156" y="272324"/>
            <a:ext cx="1423904" cy="5985910"/>
          </a:xfrm>
          <a:prstGeom prst="rect">
            <a:avLst/>
          </a:prstGeom>
          <a:noFill/>
          <a:ln w="19050" cap="flat" cmpd="sng">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915642" y="6165337"/>
            <a:ext cx="788916" cy="338554"/>
          </a:xfrm>
          <a:prstGeom prst="rect">
            <a:avLst/>
          </a:prstGeom>
          <a:noFill/>
        </p:spPr>
        <p:txBody>
          <a:bodyPr wrap="square" rtlCol="0">
            <a:spAutoFit/>
          </a:bodyPr>
          <a:lstStyle/>
          <a:p>
            <a:r>
              <a:rPr lang="en-US" sz="1600" dirty="0" smtClean="0">
                <a:latin typeface="Arial"/>
                <a:cs typeface="Arial"/>
              </a:rPr>
              <a:t>2010</a:t>
            </a:r>
            <a:endParaRPr lang="en-US" sz="1600" dirty="0">
              <a:latin typeface="Arial"/>
              <a:cs typeface="Arial"/>
            </a:endParaRPr>
          </a:p>
        </p:txBody>
      </p:sp>
      <p:sp>
        <p:nvSpPr>
          <p:cNvPr id="5" name="TextBox 4"/>
          <p:cNvSpPr txBox="1"/>
          <p:nvPr/>
        </p:nvSpPr>
        <p:spPr>
          <a:xfrm>
            <a:off x="6666296" y="6163793"/>
            <a:ext cx="788916" cy="338554"/>
          </a:xfrm>
          <a:prstGeom prst="rect">
            <a:avLst/>
          </a:prstGeom>
          <a:noFill/>
        </p:spPr>
        <p:txBody>
          <a:bodyPr wrap="square" rtlCol="0">
            <a:spAutoFit/>
          </a:bodyPr>
          <a:lstStyle/>
          <a:p>
            <a:r>
              <a:rPr lang="en-US" sz="1600" dirty="0" smtClean="0">
                <a:latin typeface="Arial"/>
                <a:cs typeface="Arial"/>
              </a:rPr>
              <a:t>2011</a:t>
            </a:r>
            <a:endParaRPr lang="en-US" sz="1600" dirty="0">
              <a:latin typeface="Arial"/>
              <a:cs typeface="Arial"/>
            </a:endParaRPr>
          </a:p>
        </p:txBody>
      </p:sp>
      <p:sp>
        <p:nvSpPr>
          <p:cNvPr id="11" name="Rectangle 10"/>
          <p:cNvSpPr/>
          <p:nvPr/>
        </p:nvSpPr>
        <p:spPr>
          <a:xfrm>
            <a:off x="5157571" y="282186"/>
            <a:ext cx="1398758" cy="5985910"/>
          </a:xfrm>
          <a:prstGeom prst="rect">
            <a:avLst/>
          </a:prstGeom>
          <a:noFill/>
          <a:ln w="19050" cap="flat" cmpd="sng">
            <a:solidFill>
              <a:schemeClr val="tx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574582" y="1768621"/>
            <a:ext cx="1179314" cy="369332"/>
          </a:xfrm>
          <a:prstGeom prst="rect">
            <a:avLst/>
          </a:prstGeom>
          <a:noFill/>
          <a:ln w="6350" cmpd="sng">
            <a:solidFill>
              <a:schemeClr val="accent3"/>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latin typeface="Arial"/>
                <a:cs typeface="Arial"/>
              </a:rPr>
              <a:t>-18.03</a:t>
            </a:r>
            <a:r>
              <a:rPr lang="en-US" b="1" kern="50" baseline="30000" dirty="0" smtClean="0">
                <a:solidFill>
                  <a:prstClr val="black"/>
                </a:solidFill>
                <a:latin typeface="Arial"/>
                <a:ea typeface="WenQuanYi Zen Hei"/>
                <a:cs typeface="DejaVu Sans"/>
              </a:rPr>
              <a:t>o</a:t>
            </a:r>
            <a:r>
              <a:rPr kumimoji="0" lang="en-US" b="1" i="0" u="none" strike="noStrike" kern="0" cap="none" spc="0" normalizeH="0" baseline="0" noProof="0" dirty="0" smtClean="0">
                <a:ln>
                  <a:noFill/>
                </a:ln>
                <a:solidFill>
                  <a:sysClr val="windowText" lastClr="000000"/>
                </a:solidFill>
                <a:effectLst/>
                <a:uLnTx/>
                <a:uFillTx/>
                <a:latin typeface="Arial"/>
                <a:cs typeface="Arial"/>
              </a:rPr>
              <a:t>C</a:t>
            </a:r>
          </a:p>
        </p:txBody>
      </p:sp>
      <p:sp>
        <p:nvSpPr>
          <p:cNvPr id="13" name="TextBox 12"/>
          <p:cNvSpPr txBox="1"/>
          <p:nvPr/>
        </p:nvSpPr>
        <p:spPr>
          <a:xfrm>
            <a:off x="5433248" y="1800600"/>
            <a:ext cx="1136040" cy="369332"/>
          </a:xfrm>
          <a:prstGeom prst="rect">
            <a:avLst/>
          </a:prstGeom>
          <a:noFill/>
          <a:ln w="6350" cmpd="sng">
            <a:solidFill>
              <a:schemeClr val="accent3"/>
            </a:solidFill>
          </a:ln>
        </p:spPr>
        <p:txBody>
          <a:bodyPr wrap="square" rtlCol="0">
            <a:spAutoFit/>
          </a:bodyPr>
          <a:lstStyle/>
          <a:p>
            <a:pPr lvl="0" defTabSz="914400">
              <a:defRPr/>
            </a:pPr>
            <a:r>
              <a:rPr kumimoji="0" lang="en-US" b="1" i="0" u="none" strike="noStrike" kern="0" cap="none" spc="0" normalizeH="0" baseline="0" noProof="0" dirty="0" smtClean="0">
                <a:ln>
                  <a:noFill/>
                </a:ln>
                <a:solidFill>
                  <a:sysClr val="windowText" lastClr="000000"/>
                </a:solidFill>
                <a:effectLst/>
                <a:uLnTx/>
                <a:uFillTx/>
                <a:latin typeface="Arial"/>
                <a:cs typeface="Arial"/>
              </a:rPr>
              <a:t>-27.86</a:t>
            </a:r>
            <a:r>
              <a:rPr lang="en-US" b="1" kern="50" baseline="30000" dirty="0">
                <a:solidFill>
                  <a:prstClr val="black"/>
                </a:solidFill>
                <a:latin typeface="Arial"/>
                <a:ea typeface="WenQuanYi Zen Hei"/>
                <a:cs typeface="DejaVu Sans"/>
              </a:rPr>
              <a:t>o</a:t>
            </a:r>
            <a:r>
              <a:rPr kumimoji="0" lang="en-US" b="1" i="0" u="none" strike="noStrike" kern="0" cap="none" spc="0" normalizeH="0" baseline="0" noProof="0" dirty="0" smtClean="0">
                <a:ln>
                  <a:noFill/>
                </a:ln>
                <a:solidFill>
                  <a:sysClr val="windowText" lastClr="000000"/>
                </a:solidFill>
                <a:effectLst/>
                <a:uLnTx/>
                <a:uFillTx/>
                <a:latin typeface="Arial"/>
                <a:cs typeface="Arial"/>
              </a:rPr>
              <a:t>C</a:t>
            </a:r>
            <a:endParaRPr kumimoji="0" lang="en-US" b="1" i="0" u="none" strike="noStrike" kern="0" cap="none" spc="0" normalizeH="0" baseline="0" noProof="0" dirty="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365384250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721999" y="61220"/>
            <a:ext cx="5740400" cy="652462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4"/>
          <p:cNvPicPr>
            <a:picLocks noChangeAspect="1"/>
          </p:cNvPicPr>
          <p:nvPr/>
        </p:nvPicPr>
        <p:blipFill rotWithShape="1">
          <a:blip r:embed="rId3" cstate="print"/>
          <a:srcRect l="929" t="5424" r="48759" b="50000"/>
          <a:stretch/>
        </p:blipFill>
        <p:spPr bwMode="auto">
          <a:xfrm>
            <a:off x="4531356" y="4508181"/>
            <a:ext cx="2808207" cy="1866901"/>
          </a:xfrm>
          <a:prstGeom prst="rect">
            <a:avLst/>
          </a:prstGeom>
          <a:noFill/>
          <a:ln w="9525">
            <a:noFill/>
            <a:miter lim="800000"/>
            <a:headEnd/>
            <a:tailEnd/>
          </a:ln>
        </p:spPr>
      </p:pic>
      <p:pic>
        <p:nvPicPr>
          <p:cNvPr id="10" name="Picture 17"/>
          <p:cNvPicPr>
            <a:picLocks noChangeAspect="1"/>
          </p:cNvPicPr>
          <p:nvPr/>
        </p:nvPicPr>
        <p:blipFill>
          <a:blip r:embed="rId4" cstate="print"/>
          <a:srcRect l="51819" t="4213" r="1491" b="48280"/>
          <a:stretch>
            <a:fillRect/>
          </a:stretch>
        </p:blipFill>
        <p:spPr bwMode="auto">
          <a:xfrm>
            <a:off x="1899799" y="4462144"/>
            <a:ext cx="2657475" cy="2027237"/>
          </a:xfrm>
          <a:prstGeom prst="rect">
            <a:avLst/>
          </a:prstGeom>
          <a:noFill/>
          <a:ln w="9525">
            <a:noFill/>
            <a:miter lim="800000"/>
            <a:headEnd/>
            <a:tailEnd/>
          </a:ln>
        </p:spPr>
      </p:pic>
      <p:pic>
        <p:nvPicPr>
          <p:cNvPr id="11" name="Picture 1"/>
          <p:cNvPicPr>
            <a:picLocks noChangeAspect="1"/>
          </p:cNvPicPr>
          <p:nvPr/>
        </p:nvPicPr>
        <p:blipFill>
          <a:blip r:embed="rId5" cstate="print"/>
          <a:srcRect/>
          <a:stretch>
            <a:fillRect/>
          </a:stretch>
        </p:blipFill>
        <p:spPr bwMode="auto">
          <a:xfrm>
            <a:off x="1721999" y="35304"/>
            <a:ext cx="5689600" cy="4267200"/>
          </a:xfrm>
          <a:prstGeom prst="rect">
            <a:avLst/>
          </a:prstGeom>
          <a:noFill/>
          <a:ln w="9525">
            <a:noFill/>
            <a:miter lim="800000"/>
            <a:headEnd/>
            <a:tailEnd/>
          </a:ln>
        </p:spPr>
      </p:pic>
      <p:sp>
        <p:nvSpPr>
          <p:cNvPr id="12" name="TextBox 3"/>
          <p:cNvSpPr txBox="1">
            <a:spLocks noChangeArrowheads="1"/>
          </p:cNvSpPr>
          <p:nvPr/>
        </p:nvSpPr>
        <p:spPr bwMode="auto">
          <a:xfrm>
            <a:off x="2714187" y="78167"/>
            <a:ext cx="1419225" cy="277812"/>
          </a:xfrm>
          <a:prstGeom prst="rect">
            <a:avLst/>
          </a:prstGeom>
          <a:noFill/>
          <a:ln w="9525">
            <a:noFill/>
            <a:miter lim="800000"/>
            <a:headEnd/>
            <a:tailEnd/>
          </a:ln>
        </p:spPr>
        <p:txBody>
          <a:bodyPr>
            <a:spAutoFit/>
          </a:bodyPr>
          <a:lstStyle/>
          <a:p>
            <a:r>
              <a:rPr lang="en-US" sz="1200"/>
              <a:t>Temperature</a:t>
            </a:r>
          </a:p>
        </p:txBody>
      </p:sp>
      <p:sp>
        <p:nvSpPr>
          <p:cNvPr id="13" name="TextBox 4"/>
          <p:cNvSpPr txBox="1">
            <a:spLocks noChangeArrowheads="1"/>
          </p:cNvSpPr>
          <p:nvPr/>
        </p:nvSpPr>
        <p:spPr bwMode="auto">
          <a:xfrm>
            <a:off x="5595499" y="76579"/>
            <a:ext cx="914400" cy="277813"/>
          </a:xfrm>
          <a:prstGeom prst="rect">
            <a:avLst/>
          </a:prstGeom>
          <a:noFill/>
          <a:ln w="9525">
            <a:noFill/>
            <a:miter lim="800000"/>
            <a:headEnd/>
            <a:tailEnd/>
          </a:ln>
        </p:spPr>
        <p:txBody>
          <a:bodyPr>
            <a:spAutoFit/>
          </a:bodyPr>
          <a:lstStyle/>
          <a:p>
            <a:r>
              <a:rPr lang="en-US" sz="1200"/>
              <a:t>Salinity</a:t>
            </a:r>
          </a:p>
        </p:txBody>
      </p:sp>
      <p:sp>
        <p:nvSpPr>
          <p:cNvPr id="14" name="TextBox 7"/>
          <p:cNvSpPr txBox="1">
            <a:spLocks noChangeArrowheads="1"/>
          </p:cNvSpPr>
          <p:nvPr/>
        </p:nvSpPr>
        <p:spPr bwMode="auto">
          <a:xfrm>
            <a:off x="487768" y="902079"/>
            <a:ext cx="1295400" cy="276225"/>
          </a:xfrm>
          <a:prstGeom prst="rect">
            <a:avLst/>
          </a:prstGeom>
          <a:noFill/>
          <a:ln w="9525">
            <a:noFill/>
            <a:miter lim="800000"/>
            <a:headEnd/>
            <a:tailEnd/>
          </a:ln>
        </p:spPr>
        <p:txBody>
          <a:bodyPr>
            <a:spAutoFit/>
          </a:bodyPr>
          <a:lstStyle/>
          <a:p>
            <a:r>
              <a:rPr lang="en-US" sz="1200" dirty="0"/>
              <a:t>Atm. Pressure</a:t>
            </a:r>
          </a:p>
        </p:txBody>
      </p:sp>
      <p:sp>
        <p:nvSpPr>
          <p:cNvPr id="15" name="TextBox 8"/>
          <p:cNvSpPr txBox="1">
            <a:spLocks noChangeArrowheads="1"/>
          </p:cNvSpPr>
          <p:nvPr/>
        </p:nvSpPr>
        <p:spPr bwMode="auto">
          <a:xfrm>
            <a:off x="435932" y="2854704"/>
            <a:ext cx="1295400" cy="461963"/>
          </a:xfrm>
          <a:prstGeom prst="rect">
            <a:avLst/>
          </a:prstGeom>
          <a:noFill/>
          <a:ln w="9525">
            <a:noFill/>
            <a:miter lim="800000"/>
            <a:headEnd/>
            <a:tailEnd/>
          </a:ln>
        </p:spPr>
        <p:txBody>
          <a:bodyPr>
            <a:spAutoFit/>
          </a:bodyPr>
          <a:lstStyle/>
          <a:p>
            <a:pPr algn="ctr"/>
            <a:r>
              <a:rPr lang="en-US" sz="1200" dirty="0"/>
              <a:t>Air Temperature</a:t>
            </a:r>
          </a:p>
        </p:txBody>
      </p:sp>
      <p:sp>
        <p:nvSpPr>
          <p:cNvPr id="16" name="TextBox 15"/>
          <p:cNvSpPr txBox="1"/>
          <p:nvPr/>
        </p:nvSpPr>
        <p:spPr>
          <a:xfrm>
            <a:off x="7462399" y="797304"/>
            <a:ext cx="609600" cy="369332"/>
          </a:xfrm>
          <a:prstGeom prst="rect">
            <a:avLst/>
          </a:prstGeom>
          <a:noFill/>
        </p:spPr>
        <p:txBody>
          <a:bodyPr wrap="square" rtlCol="0">
            <a:spAutoFit/>
          </a:bodyPr>
          <a:lstStyle/>
          <a:p>
            <a:r>
              <a:rPr lang="en-US" dirty="0" smtClean="0"/>
              <a:t>P</a:t>
            </a:r>
            <a:endParaRPr lang="en-US" dirty="0"/>
          </a:p>
        </p:txBody>
      </p:sp>
      <p:cxnSp>
        <p:nvCxnSpPr>
          <p:cNvPr id="17" name="Straight Arrow Connector 16"/>
          <p:cNvCxnSpPr/>
          <p:nvPr/>
        </p:nvCxnSpPr>
        <p:spPr>
          <a:xfrm>
            <a:off x="7386199" y="721104"/>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843399" y="568704"/>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843399" y="1025904"/>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919599" y="492504"/>
            <a:ext cx="457200" cy="923330"/>
          </a:xfrm>
          <a:prstGeom prst="rect">
            <a:avLst/>
          </a:prstGeom>
          <a:noFill/>
        </p:spPr>
        <p:txBody>
          <a:bodyPr wrap="square" rtlCol="0">
            <a:spAutoFit/>
          </a:bodyPr>
          <a:lstStyle/>
          <a:p>
            <a:pPr>
              <a:lnSpc>
                <a:spcPct val="150000"/>
              </a:lnSpc>
            </a:pPr>
            <a:r>
              <a:rPr lang="en-US" dirty="0" smtClean="0"/>
              <a:t>S  </a:t>
            </a:r>
          </a:p>
          <a:p>
            <a:pPr>
              <a:lnSpc>
                <a:spcPct val="150000"/>
              </a:lnSpc>
            </a:pPr>
            <a:r>
              <a:rPr lang="en-US" dirty="0" smtClean="0"/>
              <a:t>S</a:t>
            </a:r>
            <a:endParaRPr lang="en-US" dirty="0"/>
          </a:p>
        </p:txBody>
      </p:sp>
      <p:sp>
        <p:nvSpPr>
          <p:cNvPr id="22" name="TextBox 8"/>
          <p:cNvSpPr txBox="1">
            <a:spLocks noChangeArrowheads="1"/>
          </p:cNvSpPr>
          <p:nvPr/>
        </p:nvSpPr>
        <p:spPr bwMode="auto">
          <a:xfrm>
            <a:off x="464852" y="5141665"/>
            <a:ext cx="1295400" cy="276999"/>
          </a:xfrm>
          <a:prstGeom prst="rect">
            <a:avLst/>
          </a:prstGeom>
          <a:noFill/>
          <a:ln w="9525">
            <a:noFill/>
            <a:miter lim="800000"/>
            <a:headEnd/>
            <a:tailEnd/>
          </a:ln>
        </p:spPr>
        <p:txBody>
          <a:bodyPr>
            <a:spAutoFit/>
          </a:bodyPr>
          <a:lstStyle/>
          <a:p>
            <a:pPr algn="ctr"/>
            <a:r>
              <a:rPr lang="en-US" sz="1200" dirty="0" smtClean="0"/>
              <a:t>Wind</a:t>
            </a:r>
            <a:endParaRPr lang="en-US" sz="1200" dirty="0"/>
          </a:p>
        </p:txBody>
      </p:sp>
    </p:spTree>
    <p:extLst>
      <p:ext uri="{BB962C8B-B14F-4D97-AF65-F5344CB8AC3E}">
        <p14:creationId xmlns:p14="http://schemas.microsoft.com/office/powerpoint/2010/main" val="36538425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70000" y="216369"/>
            <a:ext cx="7321175" cy="400110"/>
          </a:xfrm>
          <a:prstGeom prst="rect">
            <a:avLst/>
          </a:prstGeom>
        </p:spPr>
        <p:txBody>
          <a:bodyPr wrap="square">
            <a:spAutoFit/>
          </a:bodyPr>
          <a:lstStyle/>
          <a:p>
            <a:r>
              <a:rPr lang="en-US" sz="2000" b="1" dirty="0"/>
              <a:t>Transport and fate of Euphausiid larvae in the Ross Sea</a:t>
            </a:r>
          </a:p>
        </p:txBody>
      </p:sp>
      <p:sp>
        <p:nvSpPr>
          <p:cNvPr id="5" name="Rectangle 4"/>
          <p:cNvSpPr/>
          <p:nvPr/>
        </p:nvSpPr>
        <p:spPr>
          <a:xfrm>
            <a:off x="463175" y="837630"/>
            <a:ext cx="8441765" cy="923330"/>
          </a:xfrm>
          <a:prstGeom prst="rect">
            <a:avLst/>
          </a:prstGeom>
        </p:spPr>
        <p:txBody>
          <a:bodyPr wrap="square">
            <a:spAutoFit/>
          </a:bodyPr>
          <a:lstStyle/>
          <a:p>
            <a:pPr algn="just"/>
            <a:r>
              <a:rPr lang="en-US" b="1" dirty="0" smtClean="0">
                <a:solidFill>
                  <a:srgbClr val="E2751D"/>
                </a:solidFill>
                <a:latin typeface="Arial"/>
                <a:cs typeface="Arial"/>
              </a:rPr>
              <a:t>Objective</a:t>
            </a:r>
            <a:r>
              <a:rPr lang="en-US" dirty="0" smtClean="0">
                <a:latin typeface="Arial"/>
                <a:cs typeface="Arial"/>
              </a:rPr>
              <a:t>: to </a:t>
            </a:r>
            <a:r>
              <a:rPr lang="en-US" dirty="0">
                <a:latin typeface="Arial"/>
                <a:cs typeface="Arial"/>
              </a:rPr>
              <a:t>evaluate the influence of ocean circulation in structuring the distributions of Antarctic krill and crystal krill along the shelf and oceanic region of the Ross Sea. </a:t>
            </a:r>
          </a:p>
        </p:txBody>
      </p:sp>
      <p:grpSp>
        <p:nvGrpSpPr>
          <p:cNvPr id="6" name="Group 5"/>
          <p:cNvGrpSpPr>
            <a:grpSpLocks noChangeAspect="1"/>
          </p:cNvGrpSpPr>
          <p:nvPr/>
        </p:nvGrpSpPr>
        <p:grpSpPr>
          <a:xfrm>
            <a:off x="1371064" y="1794281"/>
            <a:ext cx="6726950" cy="4521770"/>
            <a:chOff x="1171575" y="11887200"/>
            <a:chExt cx="8464400" cy="5689600"/>
          </a:xfrm>
        </p:grpSpPr>
        <p:sp>
          <p:nvSpPr>
            <p:cNvPr id="7" name="Rectangle 6"/>
            <p:cNvSpPr/>
            <p:nvPr/>
          </p:nvSpPr>
          <p:spPr>
            <a:xfrm>
              <a:off x="1295400" y="11887200"/>
              <a:ext cx="8340575" cy="5689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descr="Fig2_Hosie.png"/>
            <p:cNvPicPr>
              <a:picLocks noChangeAspect="1"/>
            </p:cNvPicPr>
            <p:nvPr/>
          </p:nvPicPr>
          <p:blipFill>
            <a:blip r:embed="rId3" cstate="print"/>
            <a:srcRect/>
            <a:stretch>
              <a:fillRect/>
            </a:stretch>
          </p:blipFill>
          <p:spPr bwMode="auto">
            <a:xfrm>
              <a:off x="5210175" y="12259270"/>
              <a:ext cx="3967238" cy="3581969"/>
            </a:xfrm>
            <a:prstGeom prst="rect">
              <a:avLst/>
            </a:prstGeom>
            <a:noFill/>
            <a:ln w="9525">
              <a:noFill/>
              <a:miter lim="800000"/>
              <a:headEnd/>
              <a:tailEnd/>
            </a:ln>
          </p:spPr>
        </p:pic>
        <p:pic>
          <p:nvPicPr>
            <p:cNvPr id="9" name="Picture 3" descr="Temp_krill_Ross88.png"/>
            <p:cNvPicPr>
              <a:picLocks noChangeAspect="1"/>
            </p:cNvPicPr>
            <p:nvPr/>
          </p:nvPicPr>
          <p:blipFill>
            <a:blip r:embed="rId4" cstate="print"/>
            <a:srcRect r="5159"/>
            <a:stretch>
              <a:fillRect/>
            </a:stretch>
          </p:blipFill>
          <p:spPr bwMode="auto">
            <a:xfrm>
              <a:off x="1434409" y="13639801"/>
              <a:ext cx="3394766" cy="2430476"/>
            </a:xfrm>
            <a:prstGeom prst="rect">
              <a:avLst/>
            </a:prstGeom>
            <a:noFill/>
            <a:ln w="9525">
              <a:noFill/>
              <a:miter lim="800000"/>
              <a:headEnd/>
              <a:tailEnd/>
            </a:ln>
          </p:spPr>
        </p:pic>
        <p:pic>
          <p:nvPicPr>
            <p:cNvPr id="10" name="Picture 9" descr="Cristal_krill.jpg"/>
            <p:cNvPicPr>
              <a:picLocks noChangeAspect="1"/>
            </p:cNvPicPr>
            <p:nvPr/>
          </p:nvPicPr>
          <p:blipFill>
            <a:blip r:embed="rId5" cstate="print"/>
            <a:srcRect t="32258"/>
            <a:stretch>
              <a:fillRect/>
            </a:stretch>
          </p:blipFill>
          <p:spPr>
            <a:xfrm>
              <a:off x="5819775" y="12344400"/>
              <a:ext cx="1933575" cy="1600200"/>
            </a:xfrm>
            <a:prstGeom prst="rect">
              <a:avLst/>
            </a:prstGeom>
          </p:spPr>
        </p:pic>
        <p:pic>
          <p:nvPicPr>
            <p:cNvPr id="11" name="Picture 10" descr="Superba.jpg"/>
            <p:cNvPicPr>
              <a:picLocks noChangeAspect="1"/>
            </p:cNvPicPr>
            <p:nvPr/>
          </p:nvPicPr>
          <p:blipFill>
            <a:blip r:embed="rId6" cstate="print"/>
            <a:stretch>
              <a:fillRect/>
            </a:stretch>
          </p:blipFill>
          <p:spPr>
            <a:xfrm>
              <a:off x="2384148" y="12335470"/>
              <a:ext cx="2286000" cy="1495425"/>
            </a:xfrm>
            <a:prstGeom prst="rect">
              <a:avLst/>
            </a:prstGeom>
          </p:spPr>
        </p:pic>
        <p:cxnSp>
          <p:nvCxnSpPr>
            <p:cNvPr id="12" name="Straight Arrow Connector 11"/>
            <p:cNvCxnSpPr/>
            <p:nvPr/>
          </p:nvCxnSpPr>
          <p:spPr>
            <a:xfrm>
              <a:off x="6886575" y="13935670"/>
              <a:ext cx="381000" cy="838200"/>
            </a:xfrm>
            <a:prstGeom prst="straightConnector1">
              <a:avLst/>
            </a:prstGeom>
            <a:noFill/>
            <a:ln w="31750" cap="flat" cmpd="sng" algn="ctr">
              <a:solidFill>
                <a:srgbClr val="C4652D"/>
              </a:solidFill>
              <a:prstDash val="solid"/>
              <a:tailEnd type="arrow"/>
            </a:ln>
            <a:effectLst>
              <a:outerShdw blurRad="50800" dist="25400" dir="5400000" rotWithShape="0">
                <a:srgbClr val="000000">
                  <a:alpha val="45000"/>
                </a:srgbClr>
              </a:outerShdw>
            </a:effectLst>
          </p:spPr>
        </p:cxnSp>
        <p:sp>
          <p:nvSpPr>
            <p:cNvPr id="13" name="Freeform 12"/>
            <p:cNvSpPr/>
            <p:nvPr/>
          </p:nvSpPr>
          <p:spPr>
            <a:xfrm>
              <a:off x="6857999" y="14450022"/>
              <a:ext cx="1297097" cy="907785"/>
            </a:xfrm>
            <a:custGeom>
              <a:avLst/>
              <a:gdLst>
                <a:gd name="connsiteX0" fmla="*/ 492691 w 1297097"/>
                <a:gd name="connsiteY0" fmla="*/ 281279 h 907785"/>
                <a:gd name="connsiteX1" fmla="*/ 549841 w 1297097"/>
                <a:gd name="connsiteY1" fmla="*/ 266991 h 907785"/>
                <a:gd name="connsiteX2" fmla="*/ 592704 w 1297097"/>
                <a:gd name="connsiteY2" fmla="*/ 238416 h 907785"/>
                <a:gd name="connsiteX3" fmla="*/ 635566 w 1297097"/>
                <a:gd name="connsiteY3" fmla="*/ 224129 h 907785"/>
                <a:gd name="connsiteX4" fmla="*/ 721291 w 1297097"/>
                <a:gd name="connsiteY4" fmla="*/ 166979 h 907785"/>
                <a:gd name="connsiteX5" fmla="*/ 764154 w 1297097"/>
                <a:gd name="connsiteY5" fmla="*/ 138404 h 907785"/>
                <a:gd name="connsiteX6" fmla="*/ 835591 w 1297097"/>
                <a:gd name="connsiteY6" fmla="*/ 81254 h 907785"/>
                <a:gd name="connsiteX7" fmla="*/ 864166 w 1297097"/>
                <a:gd name="connsiteY7" fmla="*/ 38391 h 907785"/>
                <a:gd name="connsiteX8" fmla="*/ 992754 w 1297097"/>
                <a:gd name="connsiteY8" fmla="*/ 9816 h 907785"/>
                <a:gd name="connsiteX9" fmla="*/ 1135629 w 1297097"/>
                <a:gd name="connsiteY9" fmla="*/ 109829 h 907785"/>
                <a:gd name="connsiteX10" fmla="*/ 1164204 w 1297097"/>
                <a:gd name="connsiteY10" fmla="*/ 152691 h 907785"/>
                <a:gd name="connsiteX11" fmla="*/ 1192779 w 1297097"/>
                <a:gd name="connsiteY11" fmla="*/ 195554 h 907785"/>
                <a:gd name="connsiteX12" fmla="*/ 1249929 w 1297097"/>
                <a:gd name="connsiteY12" fmla="*/ 324141 h 907785"/>
                <a:gd name="connsiteX13" fmla="*/ 1207066 w 1297097"/>
                <a:gd name="connsiteY13" fmla="*/ 709904 h 907785"/>
                <a:gd name="connsiteX14" fmla="*/ 1164204 w 1297097"/>
                <a:gd name="connsiteY14" fmla="*/ 738479 h 907785"/>
                <a:gd name="connsiteX15" fmla="*/ 1135629 w 1297097"/>
                <a:gd name="connsiteY15" fmla="*/ 781341 h 907785"/>
                <a:gd name="connsiteX16" fmla="*/ 1078479 w 1297097"/>
                <a:gd name="connsiteY16" fmla="*/ 795629 h 907785"/>
                <a:gd name="connsiteX17" fmla="*/ 921316 w 1297097"/>
                <a:gd name="connsiteY17" fmla="*/ 809916 h 907785"/>
                <a:gd name="connsiteX18" fmla="*/ 178366 w 1297097"/>
                <a:gd name="connsiteY18" fmla="*/ 824204 h 907785"/>
                <a:gd name="connsiteX19" fmla="*/ 49779 w 1297097"/>
                <a:gd name="connsiteY19" fmla="*/ 767054 h 907785"/>
                <a:gd name="connsiteX20" fmla="*/ 35491 w 1297097"/>
                <a:gd name="connsiteY20" fmla="*/ 681329 h 907785"/>
                <a:gd name="connsiteX21" fmla="*/ 78354 w 1297097"/>
                <a:gd name="connsiteY21" fmla="*/ 667041 h 907785"/>
                <a:gd name="connsiteX22" fmla="*/ 164079 w 1297097"/>
                <a:gd name="connsiteY22" fmla="*/ 609891 h 907785"/>
                <a:gd name="connsiteX23" fmla="*/ 221229 w 1297097"/>
                <a:gd name="connsiteY23" fmla="*/ 524166 h 907785"/>
                <a:gd name="connsiteX24" fmla="*/ 249804 w 1297097"/>
                <a:gd name="connsiteY24" fmla="*/ 481304 h 907785"/>
                <a:gd name="connsiteX25" fmla="*/ 292666 w 1297097"/>
                <a:gd name="connsiteY25" fmla="*/ 452729 h 907785"/>
                <a:gd name="connsiteX26" fmla="*/ 306954 w 1297097"/>
                <a:gd name="connsiteY26" fmla="*/ 409866 h 907785"/>
                <a:gd name="connsiteX27" fmla="*/ 392679 w 1297097"/>
                <a:gd name="connsiteY27" fmla="*/ 381291 h 907785"/>
                <a:gd name="connsiteX28" fmla="*/ 435541 w 1297097"/>
                <a:gd name="connsiteY28" fmla="*/ 352716 h 907785"/>
                <a:gd name="connsiteX29" fmla="*/ 464116 w 1297097"/>
                <a:gd name="connsiteY29" fmla="*/ 309854 h 907785"/>
                <a:gd name="connsiteX30" fmla="*/ 549841 w 1297097"/>
                <a:gd name="connsiteY30" fmla="*/ 281279 h 907785"/>
                <a:gd name="connsiteX31" fmla="*/ 592704 w 1297097"/>
                <a:gd name="connsiteY31" fmla="*/ 266991 h 907785"/>
                <a:gd name="connsiteX32" fmla="*/ 635566 w 1297097"/>
                <a:gd name="connsiteY32" fmla="*/ 238416 h 907785"/>
                <a:gd name="connsiteX33" fmla="*/ 664141 w 1297097"/>
                <a:gd name="connsiteY33" fmla="*/ 195554 h 90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97097" h="907785">
                  <a:moveTo>
                    <a:pt x="492691" y="281279"/>
                  </a:moveTo>
                  <a:cubicBezTo>
                    <a:pt x="511741" y="276516"/>
                    <a:pt x="531792" y="274726"/>
                    <a:pt x="549841" y="266991"/>
                  </a:cubicBezTo>
                  <a:cubicBezTo>
                    <a:pt x="565624" y="260227"/>
                    <a:pt x="577345" y="246095"/>
                    <a:pt x="592704" y="238416"/>
                  </a:cubicBezTo>
                  <a:cubicBezTo>
                    <a:pt x="606174" y="231681"/>
                    <a:pt x="621279" y="228891"/>
                    <a:pt x="635566" y="224129"/>
                  </a:cubicBezTo>
                  <a:lnTo>
                    <a:pt x="721291" y="166979"/>
                  </a:lnTo>
                  <a:lnTo>
                    <a:pt x="764154" y="138404"/>
                  </a:lnTo>
                  <a:cubicBezTo>
                    <a:pt x="846047" y="15563"/>
                    <a:pt x="737003" y="160125"/>
                    <a:pt x="835591" y="81254"/>
                  </a:cubicBezTo>
                  <a:cubicBezTo>
                    <a:pt x="849000" y="70527"/>
                    <a:pt x="850757" y="49118"/>
                    <a:pt x="864166" y="38391"/>
                  </a:cubicBezTo>
                  <a:cubicBezTo>
                    <a:pt x="882676" y="23583"/>
                    <a:pt x="991881" y="9962"/>
                    <a:pt x="992754" y="9816"/>
                  </a:cubicBezTo>
                  <a:cubicBezTo>
                    <a:pt x="1112355" y="29750"/>
                    <a:pt x="1062409" y="0"/>
                    <a:pt x="1135629" y="109829"/>
                  </a:cubicBezTo>
                  <a:lnTo>
                    <a:pt x="1164204" y="152691"/>
                  </a:lnTo>
                  <a:lnTo>
                    <a:pt x="1192779" y="195554"/>
                  </a:lnTo>
                  <a:cubicBezTo>
                    <a:pt x="1226784" y="297569"/>
                    <a:pt x="1204646" y="256217"/>
                    <a:pt x="1249929" y="324141"/>
                  </a:cubicBezTo>
                  <a:cubicBezTo>
                    <a:pt x="1248256" y="364302"/>
                    <a:pt x="1297097" y="619872"/>
                    <a:pt x="1207066" y="709904"/>
                  </a:cubicBezTo>
                  <a:cubicBezTo>
                    <a:pt x="1194924" y="722046"/>
                    <a:pt x="1178491" y="728954"/>
                    <a:pt x="1164204" y="738479"/>
                  </a:cubicBezTo>
                  <a:cubicBezTo>
                    <a:pt x="1154679" y="752766"/>
                    <a:pt x="1149916" y="771816"/>
                    <a:pt x="1135629" y="781341"/>
                  </a:cubicBezTo>
                  <a:cubicBezTo>
                    <a:pt x="1119291" y="792233"/>
                    <a:pt x="1097943" y="793034"/>
                    <a:pt x="1078479" y="795629"/>
                  </a:cubicBezTo>
                  <a:cubicBezTo>
                    <a:pt x="1026337" y="802581"/>
                    <a:pt x="973704" y="805154"/>
                    <a:pt x="921316" y="809916"/>
                  </a:cubicBezTo>
                  <a:cubicBezTo>
                    <a:pt x="627709" y="907785"/>
                    <a:pt x="865705" y="839146"/>
                    <a:pt x="178366" y="824204"/>
                  </a:cubicBezTo>
                  <a:cubicBezTo>
                    <a:pt x="76351" y="790199"/>
                    <a:pt x="117703" y="812337"/>
                    <a:pt x="49779" y="767054"/>
                  </a:cubicBezTo>
                  <a:cubicBezTo>
                    <a:pt x="30836" y="738639"/>
                    <a:pt x="0" y="716820"/>
                    <a:pt x="35491" y="681329"/>
                  </a:cubicBezTo>
                  <a:cubicBezTo>
                    <a:pt x="46140" y="670680"/>
                    <a:pt x="65189" y="674355"/>
                    <a:pt x="78354" y="667041"/>
                  </a:cubicBezTo>
                  <a:cubicBezTo>
                    <a:pt x="108375" y="650363"/>
                    <a:pt x="164079" y="609891"/>
                    <a:pt x="164079" y="609891"/>
                  </a:cubicBezTo>
                  <a:lnTo>
                    <a:pt x="221229" y="524166"/>
                  </a:lnTo>
                  <a:cubicBezTo>
                    <a:pt x="230754" y="509879"/>
                    <a:pt x="235517" y="490829"/>
                    <a:pt x="249804" y="481304"/>
                  </a:cubicBezTo>
                  <a:lnTo>
                    <a:pt x="292666" y="452729"/>
                  </a:lnTo>
                  <a:cubicBezTo>
                    <a:pt x="297429" y="438441"/>
                    <a:pt x="294699" y="418620"/>
                    <a:pt x="306954" y="409866"/>
                  </a:cubicBezTo>
                  <a:cubicBezTo>
                    <a:pt x="331464" y="392359"/>
                    <a:pt x="367617" y="397999"/>
                    <a:pt x="392679" y="381291"/>
                  </a:cubicBezTo>
                  <a:lnTo>
                    <a:pt x="435541" y="352716"/>
                  </a:lnTo>
                  <a:cubicBezTo>
                    <a:pt x="445066" y="338429"/>
                    <a:pt x="449555" y="318955"/>
                    <a:pt x="464116" y="309854"/>
                  </a:cubicBezTo>
                  <a:cubicBezTo>
                    <a:pt x="489658" y="293890"/>
                    <a:pt x="521266" y="290804"/>
                    <a:pt x="549841" y="281279"/>
                  </a:cubicBezTo>
                  <a:cubicBezTo>
                    <a:pt x="564129" y="276516"/>
                    <a:pt x="580173" y="275345"/>
                    <a:pt x="592704" y="266991"/>
                  </a:cubicBezTo>
                  <a:lnTo>
                    <a:pt x="635566" y="238416"/>
                  </a:lnTo>
                  <a:cubicBezTo>
                    <a:pt x="651360" y="191036"/>
                    <a:pt x="634794" y="195554"/>
                    <a:pt x="664141" y="195554"/>
                  </a:cubicBezTo>
                </a:path>
              </a:pathLst>
            </a:cu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eorgia"/>
                <a:ea typeface="+mn-ea"/>
                <a:cs typeface="+mn-cs"/>
              </a:endParaRPr>
            </a:p>
          </p:txBody>
        </p:sp>
        <p:sp>
          <p:nvSpPr>
            <p:cNvPr id="14" name="TextBox 13"/>
            <p:cNvSpPr txBox="1"/>
            <p:nvPr/>
          </p:nvSpPr>
          <p:spPr>
            <a:xfrm>
              <a:off x="1933575" y="11887200"/>
              <a:ext cx="27432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err="1" smtClean="0">
                  <a:ln>
                    <a:noFill/>
                  </a:ln>
                  <a:solidFill>
                    <a:sysClr val="windowText" lastClr="000000"/>
                  </a:solidFill>
                  <a:effectLst/>
                  <a:uLnTx/>
                  <a:uFillTx/>
                </a:rPr>
                <a:t>Euphausia</a:t>
              </a:r>
              <a:r>
                <a:rPr kumimoji="0" lang="en-US" sz="1800" b="0" i="1" u="none" strike="noStrike" kern="0" cap="none" spc="0" normalizeH="0" baseline="0" noProof="0" dirty="0" smtClean="0">
                  <a:ln>
                    <a:noFill/>
                  </a:ln>
                  <a:solidFill>
                    <a:sysClr val="windowText" lastClr="000000"/>
                  </a:solidFill>
                  <a:effectLst/>
                  <a:uLnTx/>
                  <a:uFillTx/>
                </a:rPr>
                <a:t> </a:t>
              </a:r>
              <a:r>
                <a:rPr kumimoji="0" lang="en-US" sz="1800" b="0" i="1" u="none" strike="noStrike" kern="0" cap="none" spc="0" normalizeH="0" baseline="0" noProof="0" dirty="0" err="1" smtClean="0">
                  <a:ln>
                    <a:noFill/>
                  </a:ln>
                  <a:solidFill>
                    <a:sysClr val="windowText" lastClr="000000"/>
                  </a:solidFill>
                  <a:effectLst/>
                  <a:uLnTx/>
                  <a:uFillTx/>
                </a:rPr>
                <a:t>superba</a:t>
              </a:r>
              <a:endParaRPr kumimoji="0" lang="en-US" sz="1800" b="0" i="1" u="none" strike="noStrike" kern="0" cap="none" spc="0" normalizeH="0" baseline="0" noProof="0" dirty="0">
                <a:ln>
                  <a:noFill/>
                </a:ln>
                <a:solidFill>
                  <a:sysClr val="windowText" lastClr="000000"/>
                </a:solidFill>
                <a:effectLst/>
                <a:uLnTx/>
                <a:uFillTx/>
              </a:endParaRPr>
            </a:p>
          </p:txBody>
        </p:sp>
        <p:sp>
          <p:nvSpPr>
            <p:cNvPr id="15" name="TextBox 14"/>
            <p:cNvSpPr txBox="1"/>
            <p:nvPr/>
          </p:nvSpPr>
          <p:spPr>
            <a:xfrm>
              <a:off x="5895975" y="11898868"/>
              <a:ext cx="3733800" cy="464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ysClr val="windowText" lastClr="000000"/>
                  </a:solidFill>
                  <a:effectLst/>
                  <a:uLnTx/>
                  <a:uFillTx/>
                </a:rPr>
                <a:t>Euphausia crystallorophias</a:t>
              </a:r>
              <a:endParaRPr kumimoji="0" lang="en-US" sz="1800" b="0" i="1" u="none" strike="noStrike" kern="0" cap="none" spc="0" normalizeH="0" baseline="0" noProof="0" dirty="0">
                <a:ln>
                  <a:noFill/>
                </a:ln>
                <a:solidFill>
                  <a:sysClr val="windowText" lastClr="000000"/>
                </a:solidFill>
                <a:effectLst/>
                <a:uLnTx/>
                <a:uFillTx/>
              </a:endParaRPr>
            </a:p>
          </p:txBody>
        </p:sp>
        <p:sp>
          <p:nvSpPr>
            <p:cNvPr id="16" name="TextBox 15"/>
            <p:cNvSpPr txBox="1"/>
            <p:nvPr/>
          </p:nvSpPr>
          <p:spPr>
            <a:xfrm>
              <a:off x="1781175" y="16078200"/>
              <a:ext cx="3962400" cy="147160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Oceanic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Adults : 5-6 years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Length: </a:t>
              </a:r>
              <a:r>
                <a:rPr kumimoji="0" lang="en-US" sz="1400" b="0" i="0" u="none" strike="noStrike" kern="0" cap="none" spc="0" normalizeH="0" baseline="0" noProof="0" dirty="0">
                  <a:ln>
                    <a:noFill/>
                  </a:ln>
                  <a:solidFill>
                    <a:sysClr val="windowText" lastClr="000000"/>
                  </a:solidFill>
                  <a:effectLst/>
                  <a:uLnTx/>
                  <a:uFillTx/>
                </a:rPr>
                <a:t>42-65 </a:t>
              </a:r>
              <a:r>
                <a:rPr kumimoji="0" lang="en-US" sz="1400" b="0" i="0" u="none" strike="noStrike" kern="0" cap="none" spc="0" normalizeH="0" baseline="0" noProof="0" dirty="0" smtClean="0">
                  <a:ln>
                    <a:noFill/>
                  </a:ln>
                  <a:solidFill>
                    <a:sysClr val="windowText" lastClr="000000"/>
                  </a:solidFill>
                  <a:effectLst/>
                  <a:uLnTx/>
                  <a:uFillTx/>
                </a:rPr>
                <a:t>mm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Spawning: Continental shelf, shelfreak and slope  </a:t>
              </a:r>
              <a:endParaRPr kumimoji="0" lang="en-US" sz="1400" b="0" i="0" u="none" strike="noStrike" kern="0" cap="none" spc="0" normalizeH="0" baseline="0" noProof="0" dirty="0">
                <a:ln>
                  <a:noFill/>
                </a:ln>
                <a:solidFill>
                  <a:sysClr val="windowText" lastClr="000000"/>
                </a:solidFill>
                <a:effectLst/>
                <a:uLnTx/>
                <a:uFillTx/>
              </a:endParaRPr>
            </a:p>
          </p:txBody>
        </p:sp>
        <p:sp>
          <p:nvSpPr>
            <p:cNvPr id="17" name="TextBox 16"/>
            <p:cNvSpPr txBox="1"/>
            <p:nvPr/>
          </p:nvSpPr>
          <p:spPr>
            <a:xfrm>
              <a:off x="6124575" y="16078200"/>
              <a:ext cx="3505200"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Coastal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Adults :2-3 years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Length: 23-35 mm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Spawning: continental shelf</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endParaRPr>
            </a:p>
          </p:txBody>
        </p:sp>
        <p:sp>
          <p:nvSpPr>
            <p:cNvPr id="18" name="TextBox 17"/>
            <p:cNvSpPr txBox="1"/>
            <p:nvPr/>
          </p:nvSpPr>
          <p:spPr>
            <a:xfrm>
              <a:off x="2390775" y="12344400"/>
              <a:ext cx="16002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rPr>
                <a:t>Antarctic krill</a:t>
              </a:r>
              <a:endParaRPr kumimoji="0" lang="en-US" sz="1100" b="0" i="0" u="none" strike="noStrike" kern="0" cap="none" spc="0" normalizeH="0" baseline="0" noProof="0" dirty="0">
                <a:ln>
                  <a:noFill/>
                </a:ln>
                <a:solidFill>
                  <a:sysClr val="window" lastClr="FFFFFF"/>
                </a:solidFill>
                <a:effectLst/>
                <a:uLnTx/>
                <a:uFillTx/>
              </a:endParaRPr>
            </a:p>
          </p:txBody>
        </p:sp>
        <p:sp>
          <p:nvSpPr>
            <p:cNvPr id="19" name="TextBox 18"/>
            <p:cNvSpPr txBox="1"/>
            <p:nvPr/>
          </p:nvSpPr>
          <p:spPr>
            <a:xfrm>
              <a:off x="5819775" y="12344400"/>
              <a:ext cx="160020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 lastClr="FFFFFF"/>
                  </a:solidFill>
                  <a:effectLst/>
                  <a:uLnTx/>
                  <a:uFillTx/>
                </a:rPr>
                <a:t>Crystal krill</a:t>
              </a:r>
              <a:endParaRPr kumimoji="0" lang="en-US" sz="1100" b="0" i="0" u="none" strike="noStrike" kern="0" cap="none" spc="0" normalizeH="0" baseline="0" noProof="0" dirty="0">
                <a:ln>
                  <a:noFill/>
                </a:ln>
                <a:solidFill>
                  <a:sysClr val="window" lastClr="FFFFFF"/>
                </a:solidFill>
                <a:effectLst/>
                <a:uLnTx/>
                <a:uFillTx/>
              </a:endParaRPr>
            </a:p>
          </p:txBody>
        </p:sp>
        <p:sp>
          <p:nvSpPr>
            <p:cNvPr id="20" name="TextBox 19"/>
            <p:cNvSpPr txBox="1"/>
            <p:nvPr/>
          </p:nvSpPr>
          <p:spPr>
            <a:xfrm>
              <a:off x="1171575" y="15494913"/>
              <a:ext cx="1219200"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Ross et al. (1988)</a:t>
              </a:r>
              <a:endParaRPr kumimoji="0" lang="en-US" sz="1100" b="0" i="0" u="none" strike="noStrike" kern="0" cap="none" spc="0" normalizeH="0" baseline="0" noProof="0" dirty="0">
                <a:ln>
                  <a:noFill/>
                </a:ln>
                <a:solidFill>
                  <a:sysClr val="windowText" lastClr="000000"/>
                </a:solidFill>
                <a:effectLst/>
                <a:uLnTx/>
                <a:uFillTx/>
              </a:endParaRPr>
            </a:p>
          </p:txBody>
        </p:sp>
        <p:sp>
          <p:nvSpPr>
            <p:cNvPr id="21" name="TextBox 20"/>
            <p:cNvSpPr txBox="1"/>
            <p:nvPr/>
          </p:nvSpPr>
          <p:spPr>
            <a:xfrm>
              <a:off x="8258175" y="15621000"/>
              <a:ext cx="1219200"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err="1" smtClean="0">
                  <a:ln>
                    <a:noFill/>
                  </a:ln>
                  <a:solidFill>
                    <a:sysClr val="windowText" lastClr="000000"/>
                  </a:solidFill>
                  <a:effectLst/>
                  <a:uLnTx/>
                  <a:uFillTx/>
                </a:rPr>
                <a:t>Hosie</a:t>
              </a:r>
              <a:r>
                <a:rPr kumimoji="0" lang="en-US" sz="1100" b="0" i="0" u="none" strike="noStrike" kern="0" cap="none" spc="0" normalizeH="0" baseline="0" noProof="0" dirty="0" smtClean="0">
                  <a:ln>
                    <a:noFill/>
                  </a:ln>
                  <a:solidFill>
                    <a:sysClr val="windowText" lastClr="000000"/>
                  </a:solidFill>
                  <a:effectLst/>
                  <a:uLnTx/>
                  <a:uFillTx/>
                </a:rPr>
                <a:t> et al. (1997)</a:t>
              </a:r>
              <a:endParaRPr kumimoji="0" lang="en-US" sz="11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1483935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0191" y="687606"/>
            <a:ext cx="8240998" cy="558037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6"/>
          <p:cNvPicPr>
            <a:picLocks noChangeAspect="1"/>
          </p:cNvPicPr>
          <p:nvPr/>
        </p:nvPicPr>
        <p:blipFill>
          <a:blip r:embed="rId2" cstate="print"/>
          <a:srcRect l="1820" t="7619" r="37965" b="5003"/>
          <a:stretch>
            <a:fillRect/>
          </a:stretch>
        </p:blipFill>
        <p:spPr bwMode="auto">
          <a:xfrm>
            <a:off x="460191" y="1337690"/>
            <a:ext cx="4282809" cy="4660257"/>
          </a:xfrm>
          <a:prstGeom prst="rect">
            <a:avLst/>
          </a:prstGeom>
          <a:noFill/>
          <a:ln w="9525">
            <a:noFill/>
            <a:miter lim="800000"/>
            <a:headEnd/>
            <a:tailEnd/>
          </a:ln>
        </p:spPr>
      </p:pic>
      <p:pic>
        <p:nvPicPr>
          <p:cNvPr id="5" name="Picture 7"/>
          <p:cNvPicPr>
            <a:picLocks noChangeAspect="1"/>
          </p:cNvPicPr>
          <p:nvPr/>
        </p:nvPicPr>
        <p:blipFill>
          <a:blip r:embed="rId3" cstate="print"/>
          <a:srcRect l="3030" t="9000" r="40280" b="4485"/>
          <a:stretch>
            <a:fillRect/>
          </a:stretch>
        </p:blipFill>
        <p:spPr bwMode="auto">
          <a:xfrm>
            <a:off x="4676593" y="1404369"/>
            <a:ext cx="4024596" cy="4606921"/>
          </a:xfrm>
          <a:prstGeom prst="rect">
            <a:avLst/>
          </a:prstGeom>
          <a:noFill/>
          <a:ln w="9525">
            <a:noFill/>
            <a:miter lim="800000"/>
            <a:headEnd/>
            <a:tailEnd/>
          </a:ln>
        </p:spPr>
      </p:pic>
      <p:sp>
        <p:nvSpPr>
          <p:cNvPr id="6" name="TextBox 8"/>
          <p:cNvSpPr txBox="1">
            <a:spLocks noChangeArrowheads="1"/>
          </p:cNvSpPr>
          <p:nvPr/>
        </p:nvSpPr>
        <p:spPr bwMode="auto">
          <a:xfrm>
            <a:off x="1128674" y="993568"/>
            <a:ext cx="3334665" cy="338554"/>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uLnTx/>
                <a:uFillTx/>
                <a:latin typeface="Arial"/>
                <a:cs typeface="Arial"/>
              </a:rPr>
              <a:t>Max. </a:t>
            </a:r>
            <a:r>
              <a:rPr kumimoji="0" lang="en-US" sz="1600" b="1" i="0" u="none" strike="noStrike" kern="0" cap="none" spc="0" normalizeH="0" baseline="0" noProof="0" dirty="0">
                <a:ln>
                  <a:noFill/>
                </a:ln>
                <a:solidFill>
                  <a:sysClr val="windowText" lastClr="000000"/>
                </a:solidFill>
                <a:uLnTx/>
                <a:uFillTx/>
                <a:latin typeface="Arial"/>
                <a:cs typeface="Arial"/>
              </a:rPr>
              <a:t>temperature below 200 m</a:t>
            </a:r>
          </a:p>
        </p:txBody>
      </p:sp>
      <p:sp>
        <p:nvSpPr>
          <p:cNvPr id="7" name="TextBox 9"/>
          <p:cNvSpPr txBox="1">
            <a:spLocks noChangeArrowheads="1"/>
          </p:cNvSpPr>
          <p:nvPr/>
        </p:nvSpPr>
        <p:spPr bwMode="auto">
          <a:xfrm>
            <a:off x="5150390" y="980225"/>
            <a:ext cx="3238537" cy="338554"/>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ysClr val="windowText" lastClr="000000"/>
                </a:solidFill>
                <a:uLnTx/>
                <a:uFillTx/>
                <a:latin typeface="Arial"/>
                <a:cs typeface="Arial"/>
              </a:rPr>
              <a:t>Min</a:t>
            </a:r>
            <a:r>
              <a:rPr kumimoji="0" lang="en-US" sz="1600" b="1" i="0" u="none" strike="noStrike" kern="0" cap="none" spc="0" normalizeH="0" baseline="0" noProof="0" dirty="0" smtClean="0">
                <a:ln>
                  <a:noFill/>
                </a:ln>
                <a:solidFill>
                  <a:sysClr val="windowText" lastClr="000000"/>
                </a:solidFill>
                <a:uLnTx/>
                <a:uFillTx/>
                <a:latin typeface="Arial"/>
                <a:cs typeface="Arial"/>
              </a:rPr>
              <a:t>. temperature above 200 m </a:t>
            </a:r>
            <a:endParaRPr kumimoji="0" lang="en-US" sz="1600" b="1" i="0" u="none" strike="noStrike" kern="0" cap="none" spc="0" normalizeH="0" baseline="0" noProof="0" dirty="0">
              <a:ln>
                <a:noFill/>
              </a:ln>
              <a:solidFill>
                <a:sysClr val="windowText" lastClr="000000"/>
              </a:solidFill>
              <a:uLnTx/>
              <a:uFillTx/>
              <a:latin typeface="Arial"/>
              <a:cs typeface="Arial"/>
            </a:endParaRPr>
          </a:p>
        </p:txBody>
      </p:sp>
      <p:sp>
        <p:nvSpPr>
          <p:cNvPr id="10" name="Rectangle 9"/>
          <p:cNvSpPr/>
          <p:nvPr/>
        </p:nvSpPr>
        <p:spPr>
          <a:xfrm>
            <a:off x="5857400" y="3860894"/>
            <a:ext cx="299617" cy="349866"/>
          </a:xfrm>
          <a:prstGeom prst="rect">
            <a:avLst/>
          </a:prstGeom>
          <a:noFill/>
          <a:ln w="19050" cmpd="sng">
            <a:solidFill>
              <a:srgbClr val="FF03E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
        <p:nvSpPr>
          <p:cNvPr id="12" name="Oval 11"/>
          <p:cNvSpPr>
            <a:spLocks noChangeAspect="1"/>
          </p:cNvSpPr>
          <p:nvPr/>
        </p:nvSpPr>
        <p:spPr>
          <a:xfrm>
            <a:off x="4154274" y="4566523"/>
            <a:ext cx="92213" cy="91439"/>
          </a:xfrm>
          <a:prstGeom prst="ellipse">
            <a:avLst/>
          </a:prstGeom>
          <a:solidFill>
            <a:schemeClr val="tx1"/>
          </a:solidFill>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a:solidFill>
                <a:srgbClr val="000000"/>
              </a:solidFill>
            </a:endParaRPr>
          </a:p>
        </p:txBody>
      </p:sp>
      <p:sp>
        <p:nvSpPr>
          <p:cNvPr id="13" name="TextBox 12"/>
          <p:cNvSpPr txBox="1"/>
          <p:nvPr/>
        </p:nvSpPr>
        <p:spPr>
          <a:xfrm>
            <a:off x="4270719" y="4417308"/>
            <a:ext cx="1340027" cy="738664"/>
          </a:xfrm>
          <a:prstGeom prst="rect">
            <a:avLst/>
          </a:prstGeom>
          <a:noFill/>
        </p:spPr>
        <p:txBody>
          <a:bodyPr wrap="square" rtlCol="0">
            <a:spAutoFit/>
          </a:bodyPr>
          <a:lstStyle/>
          <a:p>
            <a:r>
              <a:rPr lang="en-US" sz="1400" dirty="0" smtClean="0"/>
              <a:t>Particle release locations</a:t>
            </a:r>
            <a:endParaRPr lang="en-US" sz="1400" dirty="0"/>
          </a:p>
        </p:txBody>
      </p:sp>
      <p:sp>
        <p:nvSpPr>
          <p:cNvPr id="14" name="TextBox 13"/>
          <p:cNvSpPr txBox="1"/>
          <p:nvPr/>
        </p:nvSpPr>
        <p:spPr>
          <a:xfrm>
            <a:off x="1648680" y="5898306"/>
            <a:ext cx="2532393" cy="307777"/>
          </a:xfrm>
          <a:prstGeom prst="rect">
            <a:avLst/>
          </a:prstGeom>
          <a:noFill/>
        </p:spPr>
        <p:txBody>
          <a:bodyPr wrap="square" rtlCol="0">
            <a:spAutoFit/>
          </a:bodyPr>
          <a:lstStyle/>
          <a:p>
            <a:r>
              <a:rPr lang="en-US" sz="1400" dirty="0" smtClean="0"/>
              <a:t>Potential temperature (</a:t>
            </a:r>
            <a:r>
              <a:rPr lang="en-US" sz="1400" baseline="30000" dirty="0" err="1" smtClean="0"/>
              <a:t>o</a:t>
            </a:r>
            <a:r>
              <a:rPr lang="en-US" sz="1400" dirty="0" err="1" smtClean="0"/>
              <a:t>C</a:t>
            </a:r>
            <a:r>
              <a:rPr lang="en-US" sz="1400" dirty="0" smtClean="0"/>
              <a:t>)</a:t>
            </a:r>
            <a:endParaRPr lang="en-US" sz="1400" dirty="0"/>
          </a:p>
        </p:txBody>
      </p:sp>
      <p:sp>
        <p:nvSpPr>
          <p:cNvPr id="15" name="TextBox 14"/>
          <p:cNvSpPr txBox="1"/>
          <p:nvPr/>
        </p:nvSpPr>
        <p:spPr>
          <a:xfrm>
            <a:off x="5822867" y="5896762"/>
            <a:ext cx="2691147" cy="307777"/>
          </a:xfrm>
          <a:prstGeom prst="rect">
            <a:avLst/>
          </a:prstGeom>
          <a:noFill/>
        </p:spPr>
        <p:txBody>
          <a:bodyPr wrap="square" rtlCol="0">
            <a:spAutoFit/>
          </a:bodyPr>
          <a:lstStyle/>
          <a:p>
            <a:r>
              <a:rPr lang="en-US" sz="1400" dirty="0" smtClean="0"/>
              <a:t>Potential temperature (</a:t>
            </a:r>
            <a:r>
              <a:rPr lang="en-US" sz="1400" baseline="30000" dirty="0" err="1" smtClean="0"/>
              <a:t>o</a:t>
            </a:r>
            <a:r>
              <a:rPr lang="en-US" sz="1400" dirty="0" err="1" smtClean="0"/>
              <a:t>C</a:t>
            </a:r>
            <a:r>
              <a:rPr lang="en-US" sz="1400" dirty="0" smtClean="0"/>
              <a:t>)</a:t>
            </a:r>
            <a:endParaRPr lang="en-US" sz="1400" dirty="0"/>
          </a:p>
        </p:txBody>
      </p:sp>
      <p:sp>
        <p:nvSpPr>
          <p:cNvPr id="17" name="Rectangle 16"/>
          <p:cNvSpPr>
            <a:spLocks noChangeAspect="1"/>
          </p:cNvSpPr>
          <p:nvPr/>
        </p:nvSpPr>
        <p:spPr>
          <a:xfrm flipH="1">
            <a:off x="4085574" y="4739167"/>
            <a:ext cx="186833" cy="192277"/>
          </a:xfrm>
          <a:prstGeom prst="rect">
            <a:avLst/>
          </a:prstGeom>
          <a:noFill/>
          <a:ln w="19050" cmpd="sng">
            <a:solidFill>
              <a:srgbClr val="FF03E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noFill/>
            </a:endParaRPr>
          </a:p>
        </p:txBody>
      </p:sp>
    </p:spTree>
    <p:extLst>
      <p:ext uri="{BB962C8B-B14F-4D97-AF65-F5344CB8AC3E}">
        <p14:creationId xmlns:p14="http://schemas.microsoft.com/office/powerpoint/2010/main" val="365384250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1381</TotalTime>
  <Words>1063</Words>
  <Application>Microsoft Macintosh PowerPoint</Application>
  <PresentationFormat>On-screen Show (4:3)</PresentationFormat>
  <Paragraphs>113</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Breeze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Pinones</dc:creator>
  <cp:lastModifiedBy>Andrea Pinones</cp:lastModifiedBy>
  <cp:revision>33</cp:revision>
  <dcterms:created xsi:type="dcterms:W3CDTF">2013-06-08T15:14:44Z</dcterms:created>
  <dcterms:modified xsi:type="dcterms:W3CDTF">2013-06-11T17:25:22Z</dcterms:modified>
</cp:coreProperties>
</file>