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7" r:id="rId1"/>
  </p:sldMasterIdLst>
  <p:notesMasterIdLst>
    <p:notesMasterId r:id="rId16"/>
  </p:notesMasterIdLst>
  <p:sldIdLst>
    <p:sldId id="286" r:id="rId2"/>
    <p:sldId id="274" r:id="rId3"/>
    <p:sldId id="279" r:id="rId4"/>
    <p:sldId id="280" r:id="rId5"/>
    <p:sldId id="282" r:id="rId6"/>
    <p:sldId id="303" r:id="rId7"/>
    <p:sldId id="311" r:id="rId8"/>
    <p:sldId id="304" r:id="rId9"/>
    <p:sldId id="310" r:id="rId10"/>
    <p:sldId id="308" r:id="rId11"/>
    <p:sldId id="309" r:id="rId12"/>
    <p:sldId id="305" r:id="rId13"/>
    <p:sldId id="276" r:id="rId14"/>
    <p:sldId id="306" r:id="rId15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34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442B57A-7DD0-4568-93B9-0DDB044E2924}" type="datetimeFigureOut">
              <a:rPr lang="en-US"/>
              <a:pPr>
                <a:defRPr/>
              </a:pPr>
              <a:t>6/11/2013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ED210F-F9ED-4EFF-B176-F02C7EF09A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Add some explanation of model.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6E8BF351-0E63-4CEE-B841-E0E2A8DA0265}" type="slidenum">
              <a:rPr lang="en-GB" sz="1200"/>
              <a:pPr eaLnBrk="1" hangingPunct="1"/>
              <a:t>13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10FB29A7-3A59-4E55-AAD2-C8D916CB162C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8613" y="1950720"/>
            <a:ext cx="11166788" cy="2600960"/>
          </a:xfrm>
          <a:ln>
            <a:noFill/>
          </a:ln>
        </p:spPr>
        <p:txBody>
          <a:bodyPr tIns="0" rIns="26009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8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58613" y="4591695"/>
            <a:ext cx="11171123" cy="2492587"/>
          </a:xfrm>
        </p:spPr>
        <p:txBody>
          <a:bodyPr lIns="0" rIns="26009"/>
          <a:lstStyle>
            <a:lvl1pPr marL="0" marR="65023" indent="0" algn="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9072-BA04-432B-9DF3-11967BFB31DD}" type="datetime1">
              <a:rPr lang="en-US"/>
              <a:pPr>
                <a:defRPr/>
              </a:pPr>
              <a:t>6/11/2013</a:t>
            </a:fld>
            <a:endParaRPr lang="en-C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CF3B-00D1-41F7-A9C0-FB7F5B39F0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752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61DD2-8FB4-48E5-8089-F2A323EB638E}" type="datetime1">
              <a:rPr lang="en-US"/>
              <a:pPr>
                <a:defRPr/>
              </a:pPr>
              <a:t>6/11/2013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1379-689A-428E-9769-C7B55A19BB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82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1300482"/>
            <a:ext cx="2926080" cy="74122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300482"/>
            <a:ext cx="8561493" cy="74122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0E3DB-7D49-4232-B380-3AE28EDC3FE3}" type="datetime1">
              <a:rPr lang="en-US"/>
              <a:pPr>
                <a:defRPr/>
              </a:pPr>
              <a:t>6/11/2013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E415-CB5C-46FE-A08C-88F50CCAF9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04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4845B-D051-4A00-99A5-A632CD70E8EF}" type="datetime1">
              <a:rPr lang="en-US"/>
              <a:pPr>
                <a:defRPr/>
              </a:pPr>
              <a:t>6/11/2013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7CD37-9803-4FF0-B707-E720B91A820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32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78" y="1872691"/>
            <a:ext cx="11054080" cy="1937715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8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278" y="3846633"/>
            <a:ext cx="11054080" cy="2147146"/>
          </a:xfrm>
        </p:spPr>
        <p:txBody>
          <a:bodyPr lIns="65023" rIns="65023"/>
          <a:lstStyle>
            <a:lvl1pPr marL="0" indent="0">
              <a:buNone/>
              <a:defRPr sz="31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57C53-7F71-4F3C-BD99-00DACF4A7F1C}" type="datetime1">
              <a:rPr lang="en-US"/>
              <a:pPr>
                <a:defRPr/>
              </a:pPr>
              <a:t>6/11/2013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4F6D-086F-43E9-95D8-3EC8B176DF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576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730788"/>
            <a:ext cx="5743787" cy="6307328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730788"/>
            <a:ext cx="5743787" cy="6307328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7A74-ADE2-4654-9D91-FE246DD79F16}" type="datetime1">
              <a:rPr lang="en-US"/>
              <a:pPr>
                <a:defRPr/>
              </a:pPr>
              <a:t>6/11/2013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67C0-2F7E-4AAD-B374-87E6462F16B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8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38575"/>
            <a:ext cx="5746045" cy="937745"/>
          </a:xfrm>
        </p:spPr>
        <p:txBody>
          <a:bodyPr lIns="65023" tIns="0" rIns="65023" bIns="0" anchor="ctr">
            <a:noAutofit/>
          </a:bodyPr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6259" y="2644989"/>
            <a:ext cx="5748302" cy="931332"/>
          </a:xfrm>
        </p:spPr>
        <p:txBody>
          <a:bodyPr lIns="65023" tIns="0" rIns="65023" bIns="0" anchor="ctr"/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3576320"/>
            <a:ext cx="5746045" cy="5469468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576320"/>
            <a:ext cx="5748302" cy="5469468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224E8-2C5F-4BDA-96DC-97243A5D9870}" type="datetime1">
              <a:rPr lang="en-US"/>
              <a:pPr>
                <a:defRPr/>
              </a:pPr>
              <a:t>6/11/2013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96CD-5C09-4645-AC47-F024DCFB35F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113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812693" cy="1625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7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417C-5CA6-43D1-A3B1-49ED35334A53}" type="datetime1">
              <a:rPr lang="en-US"/>
              <a:pPr>
                <a:defRPr/>
              </a:pPr>
              <a:t>6/11/2013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436B-6226-491A-8CA4-3A7F1F16FC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471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2456-55D2-4D1F-959B-F7271887E037}" type="datetime1">
              <a:rPr lang="en-US"/>
              <a:pPr>
                <a:defRPr/>
              </a:pPr>
              <a:t>6/11/2013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AD79-4695-4BFA-84D5-2D329CD5D7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2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731523"/>
            <a:ext cx="3901440" cy="1652693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75360" y="2384213"/>
            <a:ext cx="3901440" cy="6502400"/>
          </a:xfrm>
        </p:spPr>
        <p:txBody>
          <a:bodyPr lIns="26009" rIns="26009"/>
          <a:lstStyle>
            <a:lvl1pPr marL="0" indent="0" algn="l">
              <a:buNone/>
              <a:defRPr sz="2000"/>
            </a:lvl1pPr>
            <a:lvl2pPr indent="0" algn="l">
              <a:buNone/>
              <a:defRPr sz="1700"/>
            </a:lvl2pPr>
            <a:lvl3pPr indent="0" algn="l">
              <a:buNone/>
              <a:defRPr sz="1400"/>
            </a:lvl3pPr>
            <a:lvl4pPr indent="0" algn="l">
              <a:buNone/>
              <a:defRPr sz="1300"/>
            </a:lvl4pPr>
            <a:lvl5pPr indent="0" algn="l"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4516" y="2384213"/>
            <a:ext cx="7270044" cy="6502400"/>
          </a:xfrm>
        </p:spPr>
        <p:txBody>
          <a:bodyPr tIns="0"/>
          <a:lstStyle>
            <a:lvl1pPr>
              <a:defRPr sz="4000"/>
            </a:lvl1pPr>
            <a:lvl2pPr>
              <a:defRPr sz="3700"/>
            </a:lvl2pPr>
            <a:lvl3pPr>
              <a:defRPr sz="3400"/>
            </a:lvl3pPr>
            <a:lvl4pPr>
              <a:defRPr sz="28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D0EBB-AD2E-41CA-9E87-B84B5D284842}" type="datetime1">
              <a:rPr lang="en-US"/>
              <a:pPr>
                <a:defRPr/>
              </a:pPr>
              <a:t>6/11/2013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9A1F-41F8-4B10-B13D-66363EC88D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41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502150" y="1576388"/>
            <a:ext cx="7478713" cy="585152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1383963" y="7623175"/>
            <a:ext cx="220662" cy="22066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4288" y="8272463"/>
            <a:ext cx="13033376" cy="14811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6230938" y="8845550"/>
            <a:ext cx="6773862" cy="908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6" y="1673950"/>
            <a:ext cx="3147162" cy="2250839"/>
          </a:xfrm>
        </p:spPr>
        <p:txBody>
          <a:bodyPr lIns="65023" rIns="65023" bIns="65023"/>
          <a:lstStyle>
            <a:lvl1pPr algn="l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987" y="4023161"/>
            <a:ext cx="3142827" cy="3099477"/>
          </a:xfrm>
        </p:spPr>
        <p:txBody>
          <a:bodyPr lIns="91032" rIns="65023"/>
          <a:lstStyle>
            <a:lvl1pPr marL="0" indent="0" algn="l">
              <a:spcBef>
                <a:spcPts val="356"/>
              </a:spcBef>
              <a:buFontTx/>
              <a:buNone/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957572" y="1705980"/>
            <a:ext cx="6567424" cy="559206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4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85F2-51CA-4153-ADBF-670145F8E598}" type="datetime1">
              <a:rPr lang="en-US"/>
              <a:pPr>
                <a:defRPr/>
              </a:pPr>
              <a:t>6/11/2013</a:t>
            </a:fld>
            <a:endParaRPr lang="en-C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7150" y="9040813"/>
            <a:ext cx="866775" cy="519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7CD98-AE93-4206-ADF9-4B0A28C5DF2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075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4288" y="-9525"/>
            <a:ext cx="13033376" cy="1481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230938" y="-9525"/>
            <a:ext cx="6773862" cy="9064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4340" name="Title Placeholder 8"/>
          <p:cNvSpPr>
            <a:spLocks noGrp="1"/>
          </p:cNvSpPr>
          <p:nvPr>
            <p:ph type="title"/>
          </p:nvPr>
        </p:nvSpPr>
        <p:spPr bwMode="auto">
          <a:xfrm>
            <a:off x="650875" y="1001713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65023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50875" y="2752725"/>
            <a:ext cx="1170305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7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E399AB4-6041-4BCB-B803-4A9C9587C91D}" type="datetimeFigureOut">
              <a:rPr lang="en-US"/>
              <a:pPr>
                <a:defRPr/>
              </a:pPr>
              <a:t>6/11/2013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92538" y="9040813"/>
            <a:ext cx="4768850" cy="5191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7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271250" y="9040813"/>
            <a:ext cx="1082675" cy="5191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7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059BCD0-B317-45B3-83C8-DFC2522564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4345" name="Group 1"/>
          <p:cNvGrpSpPr>
            <a:grpSpLocks/>
          </p:cNvGrpSpPr>
          <p:nvPr/>
        </p:nvGrpSpPr>
        <p:grpSpPr bwMode="auto">
          <a:xfrm>
            <a:off x="-26988" y="287338"/>
            <a:ext cx="13057188" cy="92392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71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Calibri" pitchFamily="34" charset="0"/>
        </a:defRPr>
      </a:lvl9pPr>
    </p:titleStyle>
    <p:bodyStyle>
      <a:lvl1pPr marL="388938" indent="-388938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9638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63" indent="-3508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89100" indent="-2984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625" indent="-2984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470873" indent="-29910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965" indent="-26009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21103" indent="-260092" algn="l" rtl="0" eaLnBrk="1" latinLnBrk="0" hangingPunct="1">
        <a:spcBef>
          <a:spcPct val="20000"/>
        </a:spcBef>
        <a:buClr>
          <a:schemeClr val="tx2"/>
        </a:buClr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511241" indent="-26009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85825" y="1705942"/>
            <a:ext cx="11055350" cy="20907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6300" dirty="0"/>
              <a:t>Data </a:t>
            </a:r>
            <a:r>
              <a:rPr lang="en-CA" sz="6300" dirty="0" smtClean="0"/>
              <a:t>Summary </a:t>
            </a:r>
            <a:r>
              <a:rPr lang="en-CA" sz="6300" dirty="0"/>
              <a:t>for the</a:t>
            </a:r>
            <a:br>
              <a:rPr lang="en-CA" sz="6300" dirty="0"/>
            </a:br>
            <a:r>
              <a:rPr lang="en-CA" sz="6300" dirty="0"/>
              <a:t>Moving Vessel Profiler &amp;</a:t>
            </a:r>
            <a:br>
              <a:rPr lang="en-CA" sz="6300" dirty="0"/>
            </a:br>
            <a:r>
              <a:rPr lang="en-CA" sz="6300" dirty="0" err="1"/>
              <a:t>SeaHorse</a:t>
            </a:r>
            <a:endParaRPr lang="en-CA" sz="6300" dirty="0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51038" y="5527675"/>
            <a:ext cx="9102725" cy="3165475"/>
          </a:xfrm>
          <a:noFill/>
        </p:spPr>
        <p:txBody>
          <a:bodyPr/>
          <a:lstStyle/>
          <a:p>
            <a:pPr marR="0">
              <a:lnSpc>
                <a:spcPct val="80000"/>
              </a:lnSpc>
              <a:spcBef>
                <a:spcPts val="1188"/>
              </a:spcBef>
            </a:pPr>
            <a:r>
              <a:rPr lang="en-CA" sz="3000" dirty="0" smtClean="0"/>
              <a:t>Blair Greenan</a:t>
            </a:r>
          </a:p>
          <a:p>
            <a:pPr marR="0">
              <a:lnSpc>
                <a:spcPct val="80000"/>
              </a:lnSpc>
              <a:spcBef>
                <a:spcPts val="1188"/>
              </a:spcBef>
            </a:pPr>
            <a:r>
              <a:rPr lang="en-CA" sz="3000" dirty="0" smtClean="0"/>
              <a:t>Bedford Institute of Oceanography</a:t>
            </a:r>
          </a:p>
          <a:p>
            <a:pPr marR="0">
              <a:lnSpc>
                <a:spcPct val="80000"/>
              </a:lnSpc>
              <a:spcBef>
                <a:spcPts val="1188"/>
              </a:spcBef>
            </a:pPr>
            <a:endParaRPr lang="en-CA" sz="3000" dirty="0" smtClean="0"/>
          </a:p>
          <a:p>
            <a:pPr marR="0">
              <a:lnSpc>
                <a:spcPct val="80000"/>
              </a:lnSpc>
              <a:spcBef>
                <a:spcPts val="1188"/>
              </a:spcBef>
            </a:pPr>
            <a:r>
              <a:rPr lang="en-CA" sz="3000" dirty="0" smtClean="0"/>
              <a:t>PRISM-RS PIs Meeting</a:t>
            </a:r>
          </a:p>
          <a:p>
            <a:pPr marR="0">
              <a:lnSpc>
                <a:spcPct val="80000"/>
              </a:lnSpc>
              <a:spcBef>
                <a:spcPts val="1188"/>
              </a:spcBef>
            </a:pPr>
            <a:r>
              <a:rPr lang="en-CA" sz="3000" dirty="0" smtClean="0"/>
              <a:t>Old Dominion University</a:t>
            </a:r>
          </a:p>
          <a:p>
            <a:pPr marR="0">
              <a:lnSpc>
                <a:spcPct val="80000"/>
              </a:lnSpc>
              <a:spcBef>
                <a:spcPts val="1188"/>
              </a:spcBef>
            </a:pPr>
            <a:r>
              <a:rPr lang="en-CA" sz="3000" dirty="0" smtClean="0"/>
              <a:t>11-12 June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3" b="36714"/>
          <a:stretch>
            <a:fillRect/>
          </a:stretch>
        </p:blipFill>
        <p:spPr bwMode="auto">
          <a:xfrm>
            <a:off x="0" y="2058988"/>
            <a:ext cx="1300480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2"/>
          <p:cNvSpPr>
            <a:spLocks noGrp="1"/>
          </p:cNvSpPr>
          <p:nvPr>
            <p:ph type="title" idx="4294967295"/>
          </p:nvPr>
        </p:nvSpPr>
        <p:spPr>
          <a:xfrm>
            <a:off x="1533525" y="-144463"/>
            <a:ext cx="10082213" cy="844551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Ross Bank tidal velocity amplitude (OSU/ESR model)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33713" y="5961063"/>
            <a:ext cx="14097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TextBox 5"/>
          <p:cNvSpPr txBox="1">
            <a:spLocks noChangeArrowheads="1"/>
          </p:cNvSpPr>
          <p:nvPr/>
        </p:nvSpPr>
        <p:spPr bwMode="auto">
          <a:xfrm>
            <a:off x="2817813" y="5310188"/>
            <a:ext cx="1920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sz="2800" b="1"/>
              <a:t>SeaHorse</a:t>
            </a:r>
          </a:p>
        </p:txBody>
      </p:sp>
    </p:spTree>
    <p:extLst>
      <p:ext uri="{BB962C8B-B14F-4D97-AF65-F5344CB8AC3E}">
        <p14:creationId xmlns:p14="http://schemas.microsoft.com/office/powerpoint/2010/main" val="4192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/>
          </p:cNvSpPr>
          <p:nvPr/>
        </p:nvSpPr>
        <p:spPr bwMode="auto">
          <a:xfrm>
            <a:off x="2908300" y="119063"/>
            <a:ext cx="7188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ADCP Deployment 3 - Ross Bank</a:t>
            </a:r>
          </a:p>
        </p:txBody>
      </p:sp>
      <p:grpSp>
        <p:nvGrpSpPr>
          <p:cNvPr id="57347" name="Group 2"/>
          <p:cNvGrpSpPr>
            <a:grpSpLocks/>
          </p:cNvGrpSpPr>
          <p:nvPr/>
        </p:nvGrpSpPr>
        <p:grpSpPr bwMode="auto">
          <a:xfrm>
            <a:off x="2898775" y="769938"/>
            <a:ext cx="7204075" cy="4324350"/>
            <a:chOff x="2898732" y="770688"/>
            <a:chExt cx="7204068" cy="4322136"/>
          </a:xfrm>
        </p:grpSpPr>
        <p:pic>
          <p:nvPicPr>
            <p:cNvPr id="57353" name="Picture 1" descr="ADCPspeed_Deployment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732" y="770688"/>
              <a:ext cx="7204068" cy="432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4" name="Rectangle 3"/>
            <p:cNvSpPr>
              <a:spLocks/>
            </p:cNvSpPr>
            <p:nvPr/>
          </p:nvSpPr>
          <p:spPr bwMode="auto">
            <a:xfrm>
              <a:off x="3135375" y="952500"/>
              <a:ext cx="6757881" cy="406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57355" name="Line 4"/>
            <p:cNvSpPr>
              <a:spLocks noChangeShapeType="1"/>
            </p:cNvSpPr>
            <p:nvPr/>
          </p:nvSpPr>
          <p:spPr bwMode="auto">
            <a:xfrm rot="10800000">
              <a:off x="2981354" y="1639888"/>
              <a:ext cx="0" cy="258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/>
            </a:p>
          </p:txBody>
        </p:sp>
        <p:sp>
          <p:nvSpPr>
            <p:cNvPr id="57356" name="Line 5"/>
            <p:cNvSpPr>
              <a:spLocks noChangeShapeType="1"/>
            </p:cNvSpPr>
            <p:nvPr/>
          </p:nvSpPr>
          <p:spPr bwMode="auto">
            <a:xfrm flipH="1">
              <a:off x="2984529" y="3695700"/>
              <a:ext cx="0" cy="258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/>
            </a:p>
          </p:txBody>
        </p:sp>
      </p:grp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2901950" y="5238750"/>
            <a:ext cx="7204075" cy="4321175"/>
            <a:chOff x="2902000" y="5236840"/>
            <a:chExt cx="7204068" cy="4322136"/>
          </a:xfrm>
        </p:grpSpPr>
        <p:pic>
          <p:nvPicPr>
            <p:cNvPr id="57349" name="Picture 3" descr="ADCPdir_Deployment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000" y="5236840"/>
              <a:ext cx="7204068" cy="432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0" name="Rectangle 8"/>
            <p:cNvSpPr>
              <a:spLocks/>
            </p:cNvSpPr>
            <p:nvPr/>
          </p:nvSpPr>
          <p:spPr bwMode="auto">
            <a:xfrm>
              <a:off x="3111450" y="5435879"/>
              <a:ext cx="6756407" cy="40630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57351" name="Line 9"/>
            <p:cNvSpPr>
              <a:spLocks noChangeShapeType="1"/>
            </p:cNvSpPr>
            <p:nvPr/>
          </p:nvSpPr>
          <p:spPr bwMode="auto">
            <a:xfrm rot="10800000">
              <a:off x="2986038" y="6185012"/>
              <a:ext cx="0" cy="2587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/>
            </a:p>
          </p:txBody>
        </p:sp>
        <p:sp>
          <p:nvSpPr>
            <p:cNvPr id="57352" name="Line 10"/>
            <p:cNvSpPr>
              <a:spLocks noChangeShapeType="1"/>
            </p:cNvSpPr>
            <p:nvPr/>
          </p:nvSpPr>
          <p:spPr bwMode="auto">
            <a:xfrm flipH="1">
              <a:off x="2986038" y="8241955"/>
              <a:ext cx="0" cy="2587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932559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72" y="1566230"/>
            <a:ext cx="12601138" cy="5619998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en-GB" sz="3100" b="1" dirty="0" err="1"/>
              <a:t>SeaHorse</a:t>
            </a:r>
            <a:r>
              <a:rPr lang="en-GB" sz="3100" b="1" dirty="0"/>
              <a:t> cont’d</a:t>
            </a:r>
            <a:endParaRPr lang="en-GB" sz="3100" dirty="0"/>
          </a:p>
          <a:p>
            <a:endParaRPr lang="en-GB" sz="3100" dirty="0"/>
          </a:p>
          <a:p>
            <a:pPr>
              <a:spcAft>
                <a:spcPts val="1422"/>
              </a:spcAft>
            </a:pPr>
            <a:r>
              <a:rPr lang="en-GB" sz="3100" b="1" u="sng" dirty="0"/>
              <a:t>OCR</a:t>
            </a:r>
          </a:p>
          <a:p>
            <a:pPr marL="250610" indent="-250610">
              <a:spcAft>
                <a:spcPts val="1422"/>
              </a:spcAft>
              <a:buFont typeface="Arial"/>
              <a:buChar char="•"/>
            </a:pPr>
            <a:r>
              <a:rPr lang="en-GB" sz="3100" dirty="0"/>
              <a:t>OCR data processed</a:t>
            </a:r>
          </a:p>
          <a:p>
            <a:pPr marL="250610" indent="-250610">
              <a:spcAft>
                <a:spcPts val="1422"/>
              </a:spcAft>
              <a:buFont typeface="Arial"/>
              <a:buChar char="•"/>
            </a:pPr>
            <a:r>
              <a:rPr lang="en-GB" sz="3100" dirty="0" smtClean="0"/>
              <a:t>Index </a:t>
            </a:r>
            <a:r>
              <a:rPr lang="en-GB" sz="3100" dirty="0"/>
              <a:t>of phytoplankton biomass derived from </a:t>
            </a:r>
            <a:r>
              <a:rPr lang="en-GB" sz="3100" dirty="0" err="1"/>
              <a:t>downwelling</a:t>
            </a:r>
            <a:r>
              <a:rPr lang="en-GB" sz="3100" dirty="0"/>
              <a:t> irradiance sensor (</a:t>
            </a:r>
            <a:r>
              <a:rPr lang="en-GB" sz="3100" i="1" dirty="0"/>
              <a:t>E</a:t>
            </a:r>
            <a:r>
              <a:rPr lang="en-GB" sz="3100" i="1" baseline="-25000" dirty="0"/>
              <a:t>d</a:t>
            </a:r>
            <a:r>
              <a:rPr lang="en-GB" sz="3100" dirty="0"/>
              <a:t>)</a:t>
            </a:r>
          </a:p>
          <a:p>
            <a:pPr marL="250610" indent="-250610">
              <a:spcAft>
                <a:spcPts val="1422"/>
              </a:spcAft>
              <a:buFont typeface="Arial"/>
              <a:buChar char="•"/>
            </a:pPr>
            <a:r>
              <a:rPr lang="en-GB" sz="3100" dirty="0"/>
              <a:t>Could be used to ‘fill in’ the gaps caused by fluorescence sensor saturation during deployments 2 and 4</a:t>
            </a:r>
          </a:p>
          <a:p>
            <a:pPr marL="250610" indent="-250610">
              <a:spcAft>
                <a:spcPts val="1422"/>
              </a:spcAft>
              <a:buFont typeface="Arial"/>
              <a:buChar char="•"/>
            </a:pPr>
            <a:r>
              <a:rPr lang="en-GB" sz="3100" dirty="0">
                <a:solidFill>
                  <a:schemeClr val="tx1"/>
                </a:solidFill>
              </a:rPr>
              <a:t>Diffuse attenuation coefficient can be easily calculated – required for defining euphotic depth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0914" y="549856"/>
            <a:ext cx="7431886" cy="65453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GB" sz="3400" b="1" dirty="0"/>
              <a:t>Summary of BIO Data Status</a:t>
            </a:r>
          </a:p>
        </p:txBody>
      </p:sp>
    </p:spTree>
    <p:extLst>
      <p:ext uri="{BB962C8B-B14F-4D97-AF65-F5344CB8AC3E}">
        <p14:creationId xmlns:p14="http://schemas.microsoft.com/office/powerpoint/2010/main" val="8027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-549275" y="104775"/>
            <a:ext cx="14104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Qualitative index of phytoplankton biomass derived from </a:t>
            </a:r>
            <a:r>
              <a:rPr lang="en-US" sz="3600" b="1" i="1">
                <a:solidFill>
                  <a:schemeClr val="tx1"/>
                </a:solidFill>
                <a:latin typeface="Calibri Bold Italic" charset="0"/>
                <a:ea typeface="MS PGothic" pitchFamily="34" charset="-128"/>
                <a:sym typeface="Calibri Bold Italic" charset="0"/>
              </a:rPr>
              <a:t>E</a:t>
            </a:r>
            <a:r>
              <a:rPr lang="en-US" sz="3600" b="1" i="1" baseline="-6000">
                <a:solidFill>
                  <a:schemeClr val="tx1"/>
                </a:solidFill>
                <a:latin typeface="Calibri Bold Italic" charset="0"/>
                <a:ea typeface="MS PGothic" pitchFamily="34" charset="-128"/>
                <a:sym typeface="Calibri Bold Italic" charset="0"/>
              </a:rPr>
              <a:t>d</a:t>
            </a:r>
            <a:r>
              <a:rPr lang="en-US" sz="3600" b="1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(λ,z)</a:t>
            </a:r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1030288" y="989013"/>
            <a:ext cx="47355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Example of fluorometer saturation from deployment 2</a:t>
            </a:r>
          </a:p>
        </p:txBody>
      </p:sp>
      <p:sp>
        <p:nvSpPr>
          <p:cNvPr id="38916" name="Rectangle 12"/>
          <p:cNvSpPr>
            <a:spLocks/>
          </p:cNvSpPr>
          <p:nvPr/>
        </p:nvSpPr>
        <p:spPr bwMode="auto">
          <a:xfrm>
            <a:off x="6794500" y="3381375"/>
            <a:ext cx="60944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 Bold" charset="0"/>
                <a:ea typeface="MS PGothic" pitchFamily="34" charset="-128"/>
                <a:sym typeface="Calibri Bold" charset="0"/>
              </a:rPr>
              <a:t>SeaHorse Chl fluorometer saturated</a:t>
            </a:r>
          </a:p>
        </p:txBody>
      </p:sp>
      <p:sp>
        <p:nvSpPr>
          <p:cNvPr id="38917" name="Rectangle 13"/>
          <p:cNvSpPr>
            <a:spLocks/>
          </p:cNvSpPr>
          <p:nvPr/>
        </p:nvSpPr>
        <p:spPr bwMode="auto">
          <a:xfrm>
            <a:off x="7038975" y="5861050"/>
            <a:ext cx="57292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5613" indent="-455613">
              <a:buClr>
                <a:srgbClr val="0000FF"/>
              </a:buClr>
              <a:buSzPct val="75000"/>
              <a:buFont typeface="Arial" pitchFamily="34" charset="0"/>
              <a:buChar char="•"/>
            </a:pPr>
            <a:r>
              <a:rPr lang="en-US" sz="2800" b="1">
                <a:solidFill>
                  <a:srgbClr val="0000FF"/>
                </a:solidFill>
                <a:latin typeface="Calibri Bold" charset="0"/>
                <a:ea typeface="MS PGothic" pitchFamily="34" charset="-128"/>
                <a:sym typeface="Calibri Bold" charset="0"/>
              </a:rPr>
              <a:t>Chl estimated from </a:t>
            </a:r>
            <a:r>
              <a:rPr lang="en-US" sz="2800" b="1" i="1">
                <a:solidFill>
                  <a:srgbClr val="0000FF"/>
                </a:solidFill>
                <a:latin typeface="Calibri Bold Italic" charset="0"/>
                <a:ea typeface="MS PGothic" pitchFamily="34" charset="-128"/>
                <a:sym typeface="Calibri Bold Italic" charset="0"/>
              </a:rPr>
              <a:t>E</a:t>
            </a:r>
            <a:r>
              <a:rPr lang="en-US" sz="2800" b="1" i="1" baseline="-6000">
                <a:solidFill>
                  <a:srgbClr val="0000FF"/>
                </a:solidFill>
                <a:latin typeface="Calibri Bold Italic" charset="0"/>
                <a:ea typeface="MS PGothic" pitchFamily="34" charset="-128"/>
                <a:sym typeface="Calibri Bold Italic" charset="0"/>
              </a:rPr>
              <a:t>d</a:t>
            </a:r>
            <a:r>
              <a:rPr lang="en-US" sz="2800" b="1">
                <a:solidFill>
                  <a:srgbClr val="0000FF"/>
                </a:solidFill>
                <a:latin typeface="Calibri Bold" charset="0"/>
                <a:ea typeface="MS PGothic" pitchFamily="34" charset="-128"/>
                <a:sym typeface="Calibri Bold" charset="0"/>
              </a:rPr>
              <a:t>(λ,z) measurements </a:t>
            </a:r>
            <a:r>
              <a:rPr lang="en-US" sz="2000" b="1">
                <a:solidFill>
                  <a:srgbClr val="0000FF"/>
                </a:solidFill>
                <a:latin typeface="Calibri Bold" charset="0"/>
                <a:ea typeface="MS PGothic" pitchFamily="34" charset="-128"/>
                <a:sym typeface="Calibri Bold" charset="0"/>
              </a:rPr>
              <a:t>(Nahorniak et al., JAOT, 2001. )</a:t>
            </a:r>
            <a:endParaRPr lang="en-US" sz="2800" b="1">
              <a:solidFill>
                <a:srgbClr val="0000FF"/>
              </a:solidFill>
              <a:latin typeface="Calibri Bold" charset="0"/>
              <a:ea typeface="MS PGothic" pitchFamily="34" charset="-128"/>
              <a:sym typeface="Calibri Bold" charset="0"/>
            </a:endParaRPr>
          </a:p>
          <a:p>
            <a:pPr marL="455613" indent="-455613">
              <a:buClr>
                <a:srgbClr val="0000FF"/>
              </a:buClr>
              <a:buSzPct val="75000"/>
              <a:buFont typeface="Arial" pitchFamily="34" charset="0"/>
              <a:buChar char="•"/>
            </a:pPr>
            <a:r>
              <a:rPr lang="en-US" sz="2800" b="1">
                <a:solidFill>
                  <a:srgbClr val="0000FF"/>
                </a:solidFill>
                <a:latin typeface="Calibri Bold" charset="0"/>
                <a:ea typeface="MS PGothic" pitchFamily="34" charset="-128"/>
                <a:sym typeface="Calibri Bold" charset="0"/>
              </a:rPr>
              <a:t>Estimates are qualitative at this stage, but could perhaps be refined</a:t>
            </a:r>
          </a:p>
        </p:txBody>
      </p:sp>
      <p:pic>
        <p:nvPicPr>
          <p:cNvPr id="38918" name="Picture 1" descr="OCR_flu_Ch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781175"/>
            <a:ext cx="575945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4"/>
          <p:cNvSpPr>
            <a:spLocks/>
          </p:cNvSpPr>
          <p:nvPr/>
        </p:nvSpPr>
        <p:spPr bwMode="auto">
          <a:xfrm>
            <a:off x="2397125" y="7899400"/>
            <a:ext cx="2020888" cy="280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GB"/>
          </a:p>
        </p:txBody>
      </p:sp>
      <p:sp>
        <p:nvSpPr>
          <p:cNvPr id="38920" name="Rectangle 10"/>
          <p:cNvSpPr>
            <a:spLocks/>
          </p:cNvSpPr>
          <p:nvPr/>
        </p:nvSpPr>
        <p:spPr bwMode="auto">
          <a:xfrm>
            <a:off x="1439863" y="7900988"/>
            <a:ext cx="3732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Calibri Bold Italic" charset="0"/>
                <a:ea typeface="MS PGothic" pitchFamily="34" charset="-128"/>
                <a:sym typeface="Calibri Bold Italic" charset="0"/>
              </a:rPr>
              <a:t>E</a:t>
            </a:r>
            <a:r>
              <a:rPr lang="en-US" sz="2000" b="1" baseline="-6000">
                <a:solidFill>
                  <a:srgbClr val="0000FF"/>
                </a:solidFill>
                <a:latin typeface="Calibri Bold Italic" charset="0"/>
                <a:ea typeface="MS PGothic" pitchFamily="34" charset="-128"/>
                <a:sym typeface="Calibri Bold Italic" charset="0"/>
              </a:rPr>
              <a:t>d</a:t>
            </a:r>
            <a:r>
              <a:rPr lang="en-US" sz="2000" b="1">
                <a:solidFill>
                  <a:srgbClr val="0000FF"/>
                </a:solidFill>
                <a:latin typeface="Calibri Bold" charset="0"/>
                <a:ea typeface="MS PGothic" pitchFamily="34" charset="-128"/>
                <a:sym typeface="Calibri Bold" charset="0"/>
              </a:rPr>
              <a:t> derived Chl (approx. μg L</a:t>
            </a:r>
            <a:r>
              <a:rPr lang="en-US" sz="2000" b="1" baseline="32000">
                <a:solidFill>
                  <a:srgbClr val="0000FF"/>
                </a:solidFill>
                <a:latin typeface="Calibri Bold" charset="0"/>
                <a:ea typeface="MS PGothic" pitchFamily="34" charset="-128"/>
                <a:sym typeface="Calibri Bold" charset="0"/>
              </a:rPr>
              <a:t>-1</a:t>
            </a:r>
            <a:r>
              <a:rPr lang="en-US" sz="2000" b="1">
                <a:solidFill>
                  <a:srgbClr val="0000FF"/>
                </a:solidFill>
                <a:latin typeface="Calibri Bold" charset="0"/>
                <a:ea typeface="MS PGothic" pitchFamily="34" charset="-128"/>
                <a:sym typeface="Calibri Bold" charset="0"/>
              </a:rPr>
              <a:t>)</a:t>
            </a:r>
          </a:p>
        </p:txBody>
      </p:sp>
      <p:sp>
        <p:nvSpPr>
          <p:cNvPr id="38921" name="Rectangle 5"/>
          <p:cNvSpPr>
            <a:spLocks/>
          </p:cNvSpPr>
          <p:nvPr/>
        </p:nvSpPr>
        <p:spPr bwMode="auto">
          <a:xfrm>
            <a:off x="2030413" y="8693150"/>
            <a:ext cx="27432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GB"/>
          </a:p>
        </p:txBody>
      </p:sp>
      <p:sp>
        <p:nvSpPr>
          <p:cNvPr id="38922" name="Rectangle 9"/>
          <p:cNvSpPr>
            <a:spLocks/>
          </p:cNvSpPr>
          <p:nvPr/>
        </p:nvSpPr>
        <p:spPr bwMode="auto">
          <a:xfrm>
            <a:off x="890588" y="8693150"/>
            <a:ext cx="5099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 Bold" charset="0"/>
                <a:ea typeface="MS PGothic" pitchFamily="34" charset="-128"/>
                <a:sym typeface="Calibri Bold" charset="0"/>
              </a:rPr>
              <a:t>Fluorescence derived Chl (approx. μg L</a:t>
            </a:r>
            <a:r>
              <a:rPr lang="en-US" sz="2000" b="1" baseline="32000">
                <a:solidFill>
                  <a:srgbClr val="FF0000"/>
                </a:solidFill>
                <a:latin typeface="Calibri Bold" charset="0"/>
                <a:ea typeface="MS PGothic" pitchFamily="34" charset="-128"/>
                <a:sym typeface="Calibri Bold" charset="0"/>
              </a:rPr>
              <a:t>-1</a:t>
            </a:r>
            <a:r>
              <a:rPr lang="en-US" sz="2000" b="1">
                <a:solidFill>
                  <a:srgbClr val="FF0000"/>
                </a:solidFill>
                <a:latin typeface="Calibri Bold" charset="0"/>
                <a:ea typeface="MS PGothic" pitchFamily="34" charset="-128"/>
                <a:sym typeface="Calibri Bold" charset="0"/>
              </a:rPr>
              <a:t>)</a:t>
            </a:r>
          </a:p>
        </p:txBody>
      </p:sp>
      <p:sp>
        <p:nvSpPr>
          <p:cNvPr id="38923" name="Rectangle 7"/>
          <p:cNvSpPr>
            <a:spLocks/>
          </p:cNvSpPr>
          <p:nvPr/>
        </p:nvSpPr>
        <p:spPr bwMode="auto">
          <a:xfrm>
            <a:off x="365125" y="4229100"/>
            <a:ext cx="376238" cy="1271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GB"/>
          </a:p>
        </p:txBody>
      </p:sp>
      <p:sp>
        <p:nvSpPr>
          <p:cNvPr id="38924" name="Rectangle 11"/>
          <p:cNvSpPr>
            <a:spLocks/>
          </p:cNvSpPr>
          <p:nvPr/>
        </p:nvSpPr>
        <p:spPr bwMode="auto">
          <a:xfrm rot="-5400000">
            <a:off x="-303212" y="4554537"/>
            <a:ext cx="15128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Depth (m)</a:t>
            </a: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 rot="10800000" flipH="1">
            <a:off x="5343525" y="3643313"/>
            <a:ext cx="1743075" cy="57467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>
            <a:off x="4789488" y="5011738"/>
            <a:ext cx="2012950" cy="11049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205" y="2164748"/>
            <a:ext cx="11966622" cy="645646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406394" indent="-406394">
              <a:spcAft>
                <a:spcPts val="853"/>
              </a:spcAft>
              <a:buFont typeface="Arial"/>
              <a:buChar char="•"/>
            </a:pPr>
            <a:r>
              <a:rPr lang="en-GB" sz="3400" dirty="0">
                <a:latin typeface="Calibri"/>
                <a:cs typeface="Calibri"/>
              </a:rPr>
              <a:t>There is potential for a study to compare </a:t>
            </a:r>
            <a:r>
              <a:rPr lang="en-GB" sz="3400" i="1" dirty="0">
                <a:latin typeface="Calibri"/>
                <a:cs typeface="Calibri"/>
              </a:rPr>
              <a:t>in situ</a:t>
            </a:r>
            <a:r>
              <a:rPr lang="en-GB" sz="3400" dirty="0">
                <a:latin typeface="Calibri"/>
                <a:cs typeface="Calibri"/>
              </a:rPr>
              <a:t> measurements of fluorescence quantum yield with those derived from satellite</a:t>
            </a:r>
          </a:p>
          <a:p>
            <a:pPr>
              <a:spcAft>
                <a:spcPts val="853"/>
              </a:spcAft>
            </a:pPr>
            <a:endParaRPr lang="en-GB" sz="3400" dirty="0">
              <a:latin typeface="Calibri"/>
              <a:cs typeface="Calibri"/>
            </a:endParaRPr>
          </a:p>
          <a:p>
            <a:pPr>
              <a:spcAft>
                <a:spcPts val="853"/>
              </a:spcAft>
            </a:pPr>
            <a:r>
              <a:rPr lang="en-GB" sz="3400" b="1" i="1" dirty="0">
                <a:latin typeface="Calibri"/>
                <a:cs typeface="Calibri"/>
              </a:rPr>
              <a:t>Requirements</a:t>
            </a:r>
          </a:p>
          <a:p>
            <a:pPr marL="406394" indent="-406394">
              <a:spcAft>
                <a:spcPts val="853"/>
              </a:spcAft>
              <a:buFont typeface="Arial"/>
              <a:buChar char="•"/>
            </a:pPr>
            <a:r>
              <a:rPr lang="en-GB" sz="3400" dirty="0">
                <a:latin typeface="Calibri"/>
                <a:cs typeface="Calibri"/>
              </a:rPr>
              <a:t>Extraction of various parameters from satellite data – Dennis and colleagues have provided </a:t>
            </a:r>
            <a:r>
              <a:rPr lang="en-GB" sz="3400" dirty="0" err="1">
                <a:latin typeface="Calibri"/>
                <a:cs typeface="Calibri"/>
              </a:rPr>
              <a:t>Matlab</a:t>
            </a:r>
            <a:r>
              <a:rPr lang="en-GB" sz="3400" dirty="0">
                <a:latin typeface="Calibri"/>
                <a:cs typeface="Calibri"/>
              </a:rPr>
              <a:t> scripts for extracting parameters of interest from MODIS Aqua level 3 products</a:t>
            </a:r>
          </a:p>
          <a:p>
            <a:pPr marL="406394" indent="-406394">
              <a:spcAft>
                <a:spcPts val="853"/>
              </a:spcAft>
              <a:buFont typeface="Arial"/>
              <a:buChar char="•"/>
            </a:pPr>
            <a:r>
              <a:rPr lang="en-GB" sz="3400" dirty="0">
                <a:latin typeface="Calibri"/>
                <a:cs typeface="Calibri"/>
              </a:rPr>
              <a:t>Quite a substantial investment in time required to generate satellite </a:t>
            </a:r>
            <a:r>
              <a:rPr lang="en-GB" sz="3400" dirty="0" err="1">
                <a:latin typeface="Calibri"/>
                <a:cs typeface="Calibri"/>
              </a:rPr>
              <a:t>φ</a:t>
            </a:r>
            <a:r>
              <a:rPr lang="en-GB" sz="3400" baseline="-25000" dirty="0" err="1">
                <a:latin typeface="Calibri"/>
                <a:cs typeface="Calibri"/>
              </a:rPr>
              <a:t>f</a:t>
            </a:r>
            <a:endParaRPr lang="en-GB" sz="3400" baseline="-25000" dirty="0">
              <a:latin typeface="Calibri"/>
              <a:cs typeface="Calibri"/>
            </a:endParaRPr>
          </a:p>
          <a:p>
            <a:pPr marL="406394" indent="-406394">
              <a:spcAft>
                <a:spcPts val="853"/>
              </a:spcAft>
              <a:buFont typeface="Arial"/>
              <a:buChar char="•"/>
            </a:pPr>
            <a:r>
              <a:rPr lang="en-GB" sz="3400" dirty="0">
                <a:cs typeface="Calibri"/>
              </a:rPr>
              <a:t>Is there presently sufficient interest/momentum/researcher </a:t>
            </a:r>
            <a:r>
              <a:rPr lang="en-GB" sz="3400" dirty="0" smtClean="0">
                <a:cs typeface="Calibri"/>
              </a:rPr>
              <a:t>time?</a:t>
            </a:r>
            <a:endParaRPr lang="en-GB" sz="34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956" y="1215222"/>
            <a:ext cx="11241739" cy="6565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GB" sz="3400" b="1" dirty="0">
                <a:latin typeface="Calibri"/>
                <a:cs typeface="Calibri"/>
              </a:rPr>
              <a:t>Satellite Fluorescence Quantum Yield, </a:t>
            </a:r>
            <a:r>
              <a:rPr lang="en-GB" sz="3400" b="1" dirty="0" err="1">
                <a:latin typeface="Calibri"/>
                <a:cs typeface="Calibri"/>
              </a:rPr>
              <a:t>φ</a:t>
            </a:r>
            <a:r>
              <a:rPr lang="en-GB" sz="3400" b="1" baseline="-25000" dirty="0" err="1">
                <a:latin typeface="Calibri"/>
                <a:cs typeface="Calibri"/>
              </a:rPr>
              <a:t>f</a:t>
            </a:r>
            <a:endParaRPr lang="en-GB" sz="3400" b="1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8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/>
          </p:cNvSpPr>
          <p:nvPr/>
        </p:nvSpPr>
        <p:spPr bwMode="auto">
          <a:xfrm>
            <a:off x="4902200" y="55563"/>
            <a:ext cx="3200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Data Summary</a:t>
            </a:r>
          </a:p>
        </p:txBody>
      </p:sp>
      <p:sp>
        <p:nvSpPr>
          <p:cNvPr id="36867" name="Rectangle 2"/>
          <p:cNvSpPr>
            <a:spLocks/>
          </p:cNvSpPr>
          <p:nvPr/>
        </p:nvSpPr>
        <p:spPr bwMode="auto">
          <a:xfrm>
            <a:off x="814388" y="1854200"/>
            <a:ext cx="10564812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u="sng" dirty="0" err="1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SeaHorse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 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3 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deployments (Eddy3, Ross Bank, Ice Edge Eddy): </a:t>
            </a:r>
            <a:endParaRPr lang="en-US" sz="36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 CTD</a:t>
            </a:r>
            <a:endParaRPr lang="en-US" sz="36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Chlorophyll fluorescence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Downwelling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 irradiance, </a:t>
            </a:r>
            <a:r>
              <a:rPr lang="en-US" sz="3600" dirty="0">
                <a:solidFill>
                  <a:schemeClr val="tx1"/>
                </a:solidFill>
                <a:latin typeface="Calibri Italic" charset="0"/>
                <a:ea typeface="MS PGothic" pitchFamily="34" charset="-128"/>
                <a:sym typeface="Calibri Italic" charset="0"/>
              </a:rPr>
              <a:t>E</a:t>
            </a:r>
            <a:r>
              <a:rPr lang="en-US" sz="3600" baseline="-6000" dirty="0">
                <a:solidFill>
                  <a:schemeClr val="tx1"/>
                </a:solidFill>
                <a:latin typeface="Calibri Italic" charset="0"/>
                <a:ea typeface="MS PGothic" pitchFamily="34" charset="-128"/>
                <a:sym typeface="Calibri Italic" charset="0"/>
              </a:rPr>
              <a:t>d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, at 4 </a:t>
            </a:r>
            <a:r>
              <a:rPr lang="en-US" sz="3600" dirty="0" err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λs</a:t>
            </a:r>
            <a:endParaRPr lang="en-US" sz="36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O</a:t>
            </a:r>
            <a:r>
              <a:rPr lang="en-US" sz="3600" baseline="-60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 concentration &amp; saturation</a:t>
            </a:r>
          </a:p>
          <a:p>
            <a:pPr lvl="1">
              <a:buSzPct val="75000"/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 ADCP currents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814387" y="6028928"/>
            <a:ext cx="8116887" cy="28940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en-US" sz="3600" b="1" u="sng" dirty="0" smtClean="0">
                <a:solidFill>
                  <a:schemeClr val="tx1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Moving Vessel Profiler (MVP)</a:t>
            </a:r>
            <a:endParaRPr lang="en-US" sz="3600" b="1" u="sng" dirty="0">
              <a:solidFill>
                <a:schemeClr val="tx1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  <a:p>
            <a:pPr marL="1028700" lvl="1" indent="-571500">
              <a:buSzPct val="75000"/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605 profiles</a:t>
            </a:r>
          </a:p>
          <a:p>
            <a:pPr marL="1028700" lvl="1" indent="-571500">
              <a:buSzPct val="75000"/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CTD</a:t>
            </a:r>
          </a:p>
          <a:p>
            <a:pPr marL="1028700" lvl="1" indent="-571500">
              <a:buSzPct val="75000"/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Chlorophyll fluorescence</a:t>
            </a:r>
          </a:p>
          <a:p>
            <a:pPr marL="1028700" lvl="1" indent="-571500">
              <a:buSzPct val="75000"/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Laser optical plankton counter (LOPC)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/>
          </p:cNvSpPr>
          <p:nvPr/>
        </p:nvSpPr>
        <p:spPr bwMode="auto">
          <a:xfrm>
            <a:off x="228600" y="-14288"/>
            <a:ext cx="1254760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MVP CTD downcasts exhibit salinity &amp; density </a:t>
            </a:r>
            <a:r>
              <a:rPr lang="ja-JP" altLang="en-US"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Calibri Bold" charset="0"/>
              </a:rPr>
              <a:t>‘</a:t>
            </a:r>
            <a:r>
              <a:rPr lang="en-US" altLang="ja-JP" sz="3600" b="1">
                <a:solidFill>
                  <a:schemeClr val="tx1"/>
                </a:solidFill>
                <a:latin typeface="Calibri Bold" charset="0"/>
                <a:sym typeface="Calibri Bold" charset="0"/>
              </a:rPr>
              <a:t>spiking</a:t>
            </a:r>
            <a:r>
              <a:rPr lang="ja-JP" altLang="en-US" sz="3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Calibri Bold" charset="0"/>
              </a:rPr>
              <a:t>’</a:t>
            </a:r>
            <a:endParaRPr lang="en-US" sz="3600" b="1">
              <a:solidFill>
                <a:schemeClr val="tx1"/>
              </a:solidFill>
              <a:latin typeface="Calibri Bold" charset="0"/>
              <a:sym typeface="Calibri Bold" charset="0"/>
            </a:endParaRPr>
          </a:p>
        </p:txBody>
      </p:sp>
      <p:sp>
        <p:nvSpPr>
          <p:cNvPr id="39939" name="Rectangle 18"/>
          <p:cNvSpPr>
            <a:spLocks/>
          </p:cNvSpPr>
          <p:nvPr/>
        </p:nvSpPr>
        <p:spPr bwMode="auto">
          <a:xfrm>
            <a:off x="1481138" y="1476375"/>
            <a:ext cx="3324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60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Downcast MVP m1 file</a:t>
            </a:r>
          </a:p>
        </p:txBody>
      </p:sp>
      <p:grpSp>
        <p:nvGrpSpPr>
          <p:cNvPr id="39940" name="Group 3"/>
          <p:cNvGrpSpPr>
            <a:grpSpLocks/>
          </p:cNvGrpSpPr>
          <p:nvPr/>
        </p:nvGrpSpPr>
        <p:grpSpPr bwMode="auto">
          <a:xfrm>
            <a:off x="434975" y="1855788"/>
            <a:ext cx="5130800" cy="6565900"/>
            <a:chOff x="435496" y="1856184"/>
            <a:chExt cx="5130800" cy="6563916"/>
          </a:xfrm>
        </p:grpSpPr>
        <p:pic>
          <p:nvPicPr>
            <p:cNvPr id="3995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96" y="1856184"/>
              <a:ext cx="5130800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3" name="Rectangle 11"/>
            <p:cNvSpPr>
              <a:spLocks/>
            </p:cNvSpPr>
            <p:nvPr/>
          </p:nvSpPr>
          <p:spPr bwMode="auto">
            <a:xfrm>
              <a:off x="2438400" y="6680200"/>
              <a:ext cx="1460500" cy="29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39954" name="Rectangle 12"/>
            <p:cNvSpPr>
              <a:spLocks/>
            </p:cNvSpPr>
            <p:nvPr/>
          </p:nvSpPr>
          <p:spPr bwMode="auto">
            <a:xfrm>
              <a:off x="2552700" y="7404100"/>
              <a:ext cx="1460500" cy="29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39955" name="Rectangle 13"/>
            <p:cNvSpPr>
              <a:spLocks/>
            </p:cNvSpPr>
            <p:nvPr/>
          </p:nvSpPr>
          <p:spPr bwMode="auto">
            <a:xfrm>
              <a:off x="2552700" y="8128000"/>
              <a:ext cx="1460500" cy="29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39956" name="Rectangle 15"/>
            <p:cNvSpPr>
              <a:spLocks/>
            </p:cNvSpPr>
            <p:nvPr/>
          </p:nvSpPr>
          <p:spPr bwMode="auto">
            <a:xfrm>
              <a:off x="2110433" y="6675939"/>
              <a:ext cx="2235200" cy="320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>
                  <a:solidFill>
                    <a:srgbClr val="0000FF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Temperature (°C)</a:t>
              </a:r>
            </a:p>
          </p:txBody>
        </p:sp>
        <p:sp>
          <p:nvSpPr>
            <p:cNvPr id="39957" name="Rectangle 16"/>
            <p:cNvSpPr>
              <a:spLocks/>
            </p:cNvSpPr>
            <p:nvPr/>
          </p:nvSpPr>
          <p:spPr bwMode="auto">
            <a:xfrm>
              <a:off x="1937048" y="7395802"/>
              <a:ext cx="2333625" cy="320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>
                  <a:solidFill>
                    <a:srgbClr val="FF0000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Conductivity (S m</a:t>
              </a:r>
              <a:r>
                <a:rPr lang="en-US" sz="2100" baseline="32000">
                  <a:solidFill>
                    <a:srgbClr val="FF0000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-1</a:t>
              </a:r>
              <a:r>
                <a:rPr lang="en-US" sz="2100">
                  <a:solidFill>
                    <a:srgbClr val="FF0000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)</a:t>
              </a:r>
            </a:p>
          </p:txBody>
        </p:sp>
        <p:sp>
          <p:nvSpPr>
            <p:cNvPr id="39958" name="Rectangle 17"/>
            <p:cNvSpPr>
              <a:spLocks/>
            </p:cNvSpPr>
            <p:nvPr/>
          </p:nvSpPr>
          <p:spPr bwMode="auto">
            <a:xfrm>
              <a:off x="2621335" y="8063028"/>
              <a:ext cx="857250" cy="320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Salinity</a:t>
              </a:r>
            </a:p>
          </p:txBody>
        </p:sp>
        <p:sp>
          <p:nvSpPr>
            <p:cNvPr id="39959" name="Rectangle 20"/>
            <p:cNvSpPr>
              <a:spLocks/>
            </p:cNvSpPr>
            <p:nvPr/>
          </p:nvSpPr>
          <p:spPr bwMode="auto">
            <a:xfrm>
              <a:off x="1965896" y="3220616"/>
              <a:ext cx="182503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spike due to differing sensor response times</a:t>
              </a:r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605856" y="2716560"/>
              <a:ext cx="552450" cy="5667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/>
            </a:p>
          </p:txBody>
        </p:sp>
      </p:grpSp>
      <p:sp>
        <p:nvSpPr>
          <p:cNvPr id="39941" name="Rectangle 19"/>
          <p:cNvSpPr>
            <a:spLocks/>
          </p:cNvSpPr>
          <p:nvPr/>
        </p:nvSpPr>
        <p:spPr bwMode="auto">
          <a:xfrm>
            <a:off x="8542338" y="1476375"/>
            <a:ext cx="290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60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Upcast MVP m1 file</a:t>
            </a:r>
          </a:p>
        </p:txBody>
      </p:sp>
      <p:grpSp>
        <p:nvGrpSpPr>
          <p:cNvPr id="39942" name="Group 5"/>
          <p:cNvGrpSpPr>
            <a:grpSpLocks/>
          </p:cNvGrpSpPr>
          <p:nvPr/>
        </p:nvGrpSpPr>
        <p:grpSpPr bwMode="auto">
          <a:xfrm>
            <a:off x="7204075" y="1857375"/>
            <a:ext cx="5130800" cy="6629400"/>
            <a:chOff x="7204248" y="1780456"/>
            <a:chExt cx="5130800" cy="6628540"/>
          </a:xfrm>
        </p:grpSpPr>
        <p:pic>
          <p:nvPicPr>
            <p:cNvPr id="39943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248" y="1780456"/>
              <a:ext cx="5130800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Rectangle 3"/>
            <p:cNvSpPr>
              <a:spLocks/>
            </p:cNvSpPr>
            <p:nvPr/>
          </p:nvSpPr>
          <p:spPr bwMode="auto">
            <a:xfrm>
              <a:off x="9220200" y="6667500"/>
              <a:ext cx="1460500" cy="29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39945" name="Rectangle 4"/>
            <p:cNvSpPr>
              <a:spLocks/>
            </p:cNvSpPr>
            <p:nvPr/>
          </p:nvSpPr>
          <p:spPr bwMode="auto">
            <a:xfrm>
              <a:off x="9359900" y="7391400"/>
              <a:ext cx="1460500" cy="29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39946" name="Rectangle 5"/>
            <p:cNvSpPr>
              <a:spLocks/>
            </p:cNvSpPr>
            <p:nvPr/>
          </p:nvSpPr>
          <p:spPr bwMode="auto">
            <a:xfrm>
              <a:off x="9220200" y="8077200"/>
              <a:ext cx="1460500" cy="29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39947" name="Rectangle 7"/>
            <p:cNvSpPr>
              <a:spLocks/>
            </p:cNvSpPr>
            <p:nvPr/>
          </p:nvSpPr>
          <p:spPr bwMode="auto">
            <a:xfrm>
              <a:off x="8677448" y="6602655"/>
              <a:ext cx="2235200" cy="32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>
                  <a:solidFill>
                    <a:srgbClr val="0000FF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Temperature (°C)</a:t>
              </a:r>
            </a:p>
          </p:txBody>
        </p:sp>
        <p:sp>
          <p:nvSpPr>
            <p:cNvPr id="39948" name="Rectangle 8"/>
            <p:cNvSpPr>
              <a:spLocks/>
            </p:cNvSpPr>
            <p:nvPr/>
          </p:nvSpPr>
          <p:spPr bwMode="auto">
            <a:xfrm>
              <a:off x="8634586" y="7339159"/>
              <a:ext cx="2333625" cy="32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>
                  <a:solidFill>
                    <a:srgbClr val="FF0000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Conductivity (S m</a:t>
              </a:r>
              <a:r>
                <a:rPr lang="en-US" sz="2100" baseline="32000">
                  <a:solidFill>
                    <a:srgbClr val="FF0000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-1</a:t>
              </a:r>
              <a:r>
                <a:rPr lang="en-US" sz="2100">
                  <a:solidFill>
                    <a:srgbClr val="FF0000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)</a:t>
              </a:r>
            </a:p>
          </p:txBody>
        </p:sp>
        <p:sp>
          <p:nvSpPr>
            <p:cNvPr id="39949" name="Rectangle 9"/>
            <p:cNvSpPr>
              <a:spLocks/>
            </p:cNvSpPr>
            <p:nvPr/>
          </p:nvSpPr>
          <p:spPr bwMode="auto">
            <a:xfrm>
              <a:off x="9377536" y="8088362"/>
              <a:ext cx="857250" cy="32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Salinity</a:t>
              </a:r>
            </a:p>
          </p:txBody>
        </p:sp>
        <p:sp>
          <p:nvSpPr>
            <p:cNvPr id="39950" name="Rectangle 21"/>
            <p:cNvSpPr>
              <a:spLocks/>
            </p:cNvSpPr>
            <p:nvPr/>
          </p:nvSpPr>
          <p:spPr bwMode="auto">
            <a:xfrm>
              <a:off x="8590632" y="3220616"/>
              <a:ext cx="1742008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spike absent in corresponding upcast</a:t>
              </a:r>
            </a:p>
          </p:txBody>
        </p:sp>
        <p:sp>
          <p:nvSpPr>
            <p:cNvPr id="39951" name="Line 23"/>
            <p:cNvSpPr>
              <a:spLocks noChangeShapeType="1"/>
            </p:cNvSpPr>
            <p:nvPr/>
          </p:nvSpPr>
          <p:spPr bwMode="auto">
            <a:xfrm>
              <a:off x="8442325" y="2617788"/>
              <a:ext cx="309563" cy="6842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/>
          </p:cNvSpPr>
          <p:nvPr/>
        </p:nvSpPr>
        <p:spPr bwMode="auto">
          <a:xfrm>
            <a:off x="4610100" y="-20638"/>
            <a:ext cx="3784600" cy="54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Lagging Exercise</a:t>
            </a:r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3581400" y="584200"/>
            <a:ext cx="86248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55613" indent="-455613">
              <a:buSzPct val="75000"/>
              <a:buFont typeface="Arial" pitchFamily="34" charset="0"/>
              <a:buChar char="•"/>
            </a:pPr>
            <a:r>
              <a:rPr lang="en-US"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Raw data interpolated to a higher frequency: 0.04 m (75 Hz)</a:t>
            </a:r>
          </a:p>
          <a:p>
            <a:pPr marL="455613" indent="-455613">
              <a:buSzPct val="75000"/>
              <a:buFont typeface="Arial" pitchFamily="34" charset="0"/>
              <a:buChar char="•"/>
            </a:pPr>
            <a:r>
              <a:rPr lang="en-US"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Raw conductivity lagged with respect to pressure and temperature: 40 lags tried</a:t>
            </a:r>
          </a:p>
          <a:p>
            <a:pPr marL="455613" indent="-455613">
              <a:buSzPct val="75000"/>
              <a:buFont typeface="Arial" pitchFamily="34" charset="0"/>
              <a:buChar char="•"/>
            </a:pPr>
            <a:r>
              <a:rPr lang="en-US"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Salinity calculated for each lag</a:t>
            </a:r>
          </a:p>
          <a:p>
            <a:pPr marL="455613" indent="-455613">
              <a:buSzPct val="75000"/>
              <a:buFont typeface="Arial" pitchFamily="34" charset="0"/>
              <a:buChar char="•"/>
            </a:pPr>
            <a:r>
              <a:rPr lang="en-US"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Spiking improved, but not completely eliminated</a:t>
            </a:r>
          </a:p>
        </p:txBody>
      </p:sp>
      <p:sp>
        <p:nvSpPr>
          <p:cNvPr id="40964" name="Rectangle 4"/>
          <p:cNvSpPr>
            <a:spLocks/>
          </p:cNvSpPr>
          <p:nvPr/>
        </p:nvSpPr>
        <p:spPr bwMode="auto">
          <a:xfrm>
            <a:off x="266700" y="3000375"/>
            <a:ext cx="33575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i="1">
                <a:solidFill>
                  <a:schemeClr val="tx1"/>
                </a:solidFill>
                <a:latin typeface="Calibri Italic" charset="0"/>
                <a:ea typeface="MS PGothic" pitchFamily="34" charset="-128"/>
                <a:sym typeface="Calibri Italic" charset="0"/>
              </a:rPr>
              <a:t>When conductivity leads temperature, negative spikes result (SeaBird Processing notes)</a:t>
            </a:r>
          </a:p>
        </p:txBody>
      </p:sp>
      <p:grpSp>
        <p:nvGrpSpPr>
          <p:cNvPr id="40965" name="Group 3"/>
          <p:cNvGrpSpPr>
            <a:grpSpLocks/>
          </p:cNvGrpSpPr>
          <p:nvPr/>
        </p:nvGrpSpPr>
        <p:grpSpPr bwMode="auto">
          <a:xfrm>
            <a:off x="4876800" y="2844800"/>
            <a:ext cx="7062788" cy="6832600"/>
            <a:chOff x="4876800" y="2844800"/>
            <a:chExt cx="7061200" cy="6832600"/>
          </a:xfrm>
        </p:grpSpPr>
        <p:pic>
          <p:nvPicPr>
            <p:cNvPr id="40971" name="Picture 1" descr="salLagExampl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272" y="3437288"/>
              <a:ext cx="6404596" cy="58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2" name="Rectangle 6"/>
            <p:cNvSpPr>
              <a:spLocks/>
            </p:cNvSpPr>
            <p:nvPr/>
          </p:nvSpPr>
          <p:spPr bwMode="auto">
            <a:xfrm>
              <a:off x="8249479" y="9271000"/>
              <a:ext cx="90149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Salinity</a:t>
              </a:r>
            </a:p>
          </p:txBody>
        </p:sp>
        <p:sp>
          <p:nvSpPr>
            <p:cNvPr id="40973" name="Rectangle 8"/>
            <p:cNvSpPr>
              <a:spLocks/>
            </p:cNvSpPr>
            <p:nvPr/>
          </p:nvSpPr>
          <p:spPr bwMode="auto">
            <a:xfrm>
              <a:off x="6119533" y="2897188"/>
              <a:ext cx="4956648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Lag Matrix: Lags = 0.04-1.6 m</a:t>
              </a:r>
            </a:p>
          </p:txBody>
        </p:sp>
        <p:sp>
          <p:nvSpPr>
            <p:cNvPr id="40974" name="Rectangle 7"/>
            <p:cNvSpPr>
              <a:spLocks/>
            </p:cNvSpPr>
            <p:nvPr/>
          </p:nvSpPr>
          <p:spPr bwMode="auto">
            <a:xfrm rot="-5400000">
              <a:off x="4247311" y="5980941"/>
              <a:ext cx="1665287" cy="30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Pressure (dB)</a:t>
              </a:r>
            </a:p>
          </p:txBody>
        </p:sp>
        <p:sp>
          <p:nvSpPr>
            <p:cNvPr id="40975" name="Rectangle 10"/>
            <p:cNvSpPr>
              <a:spLocks/>
            </p:cNvSpPr>
            <p:nvPr/>
          </p:nvSpPr>
          <p:spPr bwMode="auto">
            <a:xfrm>
              <a:off x="4876800" y="2844800"/>
              <a:ext cx="7061200" cy="6832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</p:grpSp>
      <p:grpSp>
        <p:nvGrpSpPr>
          <p:cNvPr id="40966" name="Group 2"/>
          <p:cNvGrpSpPr>
            <a:grpSpLocks/>
          </p:cNvGrpSpPr>
          <p:nvPr/>
        </p:nvGrpSpPr>
        <p:grpSpPr bwMode="auto">
          <a:xfrm>
            <a:off x="357188" y="6461125"/>
            <a:ext cx="6942137" cy="1346200"/>
            <a:chOff x="355600" y="6460976"/>
            <a:chExt cx="6943764" cy="1346200"/>
          </a:xfrm>
        </p:grpSpPr>
        <p:sp>
          <p:nvSpPr>
            <p:cNvPr id="40968" name="Rectangle 9"/>
            <p:cNvSpPr>
              <a:spLocks/>
            </p:cNvSpPr>
            <p:nvPr/>
          </p:nvSpPr>
          <p:spPr bwMode="auto">
            <a:xfrm>
              <a:off x="5323790" y="6460976"/>
              <a:ext cx="1975574" cy="13462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40969" name="Rectangle 11"/>
            <p:cNvSpPr>
              <a:spLocks/>
            </p:cNvSpPr>
            <p:nvPr/>
          </p:nvSpPr>
          <p:spPr bwMode="auto">
            <a:xfrm>
              <a:off x="355600" y="6616700"/>
              <a:ext cx="4014514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800">
                  <a:solidFill>
                    <a:srgbClr val="FF0000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rPr>
                <a:t>Lags 21-23 (= 0.84-0.92 m) give best result</a:t>
              </a:r>
            </a:p>
          </p:txBody>
        </p:sp>
        <p:sp>
          <p:nvSpPr>
            <p:cNvPr id="40970" name="Line 12"/>
            <p:cNvSpPr>
              <a:spLocks noChangeShapeType="1"/>
            </p:cNvSpPr>
            <p:nvPr/>
          </p:nvSpPr>
          <p:spPr bwMode="auto">
            <a:xfrm rot="10800000">
              <a:off x="3652132" y="7253064"/>
              <a:ext cx="16261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/>
            </a:p>
          </p:txBody>
        </p:sp>
      </p:grpSp>
      <p:pic>
        <p:nvPicPr>
          <p:cNvPr id="4096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"/>
            <a:ext cx="34559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4539620" y="1154450"/>
            <a:ext cx="39255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MVP CTD Processing</a:t>
            </a:r>
            <a:endParaRPr lang="en-US" sz="3600" b="1" dirty="0">
              <a:solidFill>
                <a:schemeClr val="tx1"/>
              </a:solidFill>
              <a:latin typeface="Calibri Bold" charset="0"/>
              <a:ea typeface="MS PGothic" pitchFamily="34" charset="-128"/>
              <a:sym typeface="Calibri Bold" charset="0"/>
            </a:endParaRPr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2181225" y="7558608"/>
            <a:ext cx="8642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8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Examples of downcast salinity and density corrected with lagging and low pass filter</a:t>
            </a:r>
          </a:p>
        </p:txBody>
      </p:sp>
      <p:pic>
        <p:nvPicPr>
          <p:cNvPr id="41988" name="Picture 1" descr="corrS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157933"/>
            <a:ext cx="51323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" descr="corrDen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2229371"/>
            <a:ext cx="51292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3822" y="1469992"/>
            <a:ext cx="10949360" cy="3891320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>
              <a:spcAft>
                <a:spcPts val="1422"/>
              </a:spcAft>
            </a:pPr>
            <a:r>
              <a:rPr lang="en-GB" sz="3100" b="1" u="sng" dirty="0" smtClean="0"/>
              <a:t>Moving Vessel Profiler (MVP)</a:t>
            </a:r>
            <a:endParaRPr lang="en-GB" sz="3100" b="1" u="sng" dirty="0"/>
          </a:p>
          <a:p>
            <a:pPr marL="406394" indent="-406394">
              <a:spcAft>
                <a:spcPts val="1422"/>
              </a:spcAft>
              <a:buFont typeface="Arial"/>
              <a:buChar char="•"/>
            </a:pPr>
            <a:r>
              <a:rPr lang="en-GB" sz="3100" dirty="0"/>
              <a:t>MVP CTD processing completed</a:t>
            </a:r>
          </a:p>
          <a:p>
            <a:pPr marL="406394" indent="-406394">
              <a:spcAft>
                <a:spcPts val="1422"/>
              </a:spcAft>
              <a:buFont typeface="Arial"/>
              <a:buChar char="•"/>
            </a:pPr>
            <a:r>
              <a:rPr lang="en-GB" sz="3100" dirty="0"/>
              <a:t>Procedure developed to minimize salinity ‘spiking’</a:t>
            </a:r>
          </a:p>
          <a:p>
            <a:pPr marL="406394" indent="-406394">
              <a:spcAft>
                <a:spcPts val="1422"/>
              </a:spcAft>
              <a:buFont typeface="Arial"/>
              <a:buChar char="•"/>
            </a:pPr>
            <a:r>
              <a:rPr lang="en-GB" sz="3100" dirty="0" smtClean="0"/>
              <a:t>Data </a:t>
            </a:r>
            <a:r>
              <a:rPr lang="en-GB" sz="3100" dirty="0"/>
              <a:t>organized into </a:t>
            </a:r>
            <a:r>
              <a:rPr lang="en-GB" sz="3100" dirty="0" err="1"/>
              <a:t>Matlab</a:t>
            </a:r>
            <a:r>
              <a:rPr lang="en-GB" sz="3100" dirty="0"/>
              <a:t> structure arrays – one per cast</a:t>
            </a:r>
          </a:p>
          <a:p>
            <a:pPr marL="406394" indent="-406394">
              <a:spcAft>
                <a:spcPts val="1422"/>
              </a:spcAft>
              <a:buFont typeface="Arial"/>
              <a:buChar char="•"/>
            </a:pPr>
            <a:r>
              <a:rPr lang="en-GB" sz="3100" dirty="0"/>
              <a:t>Posted on PRISM </a:t>
            </a:r>
            <a:r>
              <a:rPr lang="en-GB" sz="3100" dirty="0" smtClean="0"/>
              <a:t>website</a:t>
            </a:r>
          </a:p>
          <a:p>
            <a:pPr marL="406394" indent="-406394">
              <a:spcAft>
                <a:spcPts val="1422"/>
              </a:spcAft>
              <a:buFont typeface="Arial"/>
              <a:buChar char="•"/>
            </a:pPr>
            <a:r>
              <a:rPr lang="en-GB" sz="3100" dirty="0" smtClean="0"/>
              <a:t>LOPC not processed</a:t>
            </a:r>
            <a:endParaRPr lang="en-GB" sz="3100" dirty="0"/>
          </a:p>
        </p:txBody>
      </p:sp>
      <p:sp>
        <p:nvSpPr>
          <p:cNvPr id="8" name="TextBox 7"/>
          <p:cNvSpPr txBox="1"/>
          <p:nvPr/>
        </p:nvSpPr>
        <p:spPr>
          <a:xfrm>
            <a:off x="2670914" y="549856"/>
            <a:ext cx="7431886" cy="65453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GB" sz="3400" b="1" dirty="0"/>
              <a:t>Summary of BIO Data Status</a:t>
            </a:r>
          </a:p>
        </p:txBody>
      </p:sp>
      <p:pic>
        <p:nvPicPr>
          <p:cNvPr id="4" name="Picture 2" descr="K:\Backup 2011-12-12\Science Projects\Current\Ross Sea\Photos\IMG_1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02" y="4754295"/>
            <a:ext cx="6260562" cy="469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32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/>
          <a:stretch/>
        </p:blipFill>
        <p:spPr>
          <a:xfrm>
            <a:off x="1886612" y="1625600"/>
            <a:ext cx="4447275" cy="3901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/>
          <a:stretch/>
        </p:blipFill>
        <p:spPr>
          <a:xfrm>
            <a:off x="6502401" y="1625600"/>
            <a:ext cx="4439949" cy="3901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2" r="4930"/>
          <a:stretch/>
        </p:blipFill>
        <p:spPr>
          <a:xfrm>
            <a:off x="6494159" y="5635413"/>
            <a:ext cx="4234802" cy="3901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4930"/>
          <a:stretch/>
        </p:blipFill>
        <p:spPr>
          <a:xfrm>
            <a:off x="2102138" y="5635413"/>
            <a:ext cx="4183516" cy="3901440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325119"/>
            <a:ext cx="13004800" cy="1385495"/>
          </a:xfrm>
        </p:spPr>
        <p:txBody>
          <a:bodyPr/>
          <a:lstStyle/>
          <a:p>
            <a:pPr algn="ctr"/>
            <a:r>
              <a:rPr lang="en-US" sz="4600" dirty="0" err="1"/>
              <a:t>Joides</a:t>
            </a:r>
            <a:r>
              <a:rPr lang="en-US" sz="4600" dirty="0"/>
              <a:t> </a:t>
            </a:r>
            <a:r>
              <a:rPr lang="en-US" sz="4600" dirty="0"/>
              <a:t>Trough </a:t>
            </a:r>
            <a:r>
              <a:rPr lang="en-US" sz="4600" dirty="0"/>
              <a:t>to Western Ross Sea MVP Survey </a:t>
            </a:r>
            <a:endParaRPr lang="en-US" sz="4600" dirty="0"/>
          </a:p>
        </p:txBody>
      </p:sp>
      <p:sp>
        <p:nvSpPr>
          <p:cNvPr id="11" name="TextBox 10"/>
          <p:cNvSpPr txBox="1"/>
          <p:nvPr/>
        </p:nvSpPr>
        <p:spPr>
          <a:xfrm>
            <a:off x="9497992" y="1625600"/>
            <a:ext cx="1256494" cy="500648"/>
          </a:xfrm>
          <a:prstGeom prst="rect">
            <a:avLst/>
          </a:prstGeom>
          <a:solidFill>
            <a:schemeClr val="tx1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Salinity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7894" y="1675772"/>
            <a:ext cx="1991823" cy="500648"/>
          </a:xfrm>
          <a:prstGeom prst="rect">
            <a:avLst/>
          </a:prstGeom>
          <a:solidFill>
            <a:schemeClr val="tx1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Temperature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6136" y="5676053"/>
            <a:ext cx="2197457" cy="500648"/>
          </a:xfrm>
          <a:prstGeom prst="rect">
            <a:avLst/>
          </a:prstGeom>
          <a:solidFill>
            <a:schemeClr val="tx1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Fluorescence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78664" y="5672296"/>
            <a:ext cx="1897236" cy="500648"/>
          </a:xfrm>
          <a:prstGeom prst="rect">
            <a:avLst/>
          </a:prstGeom>
          <a:solidFill>
            <a:schemeClr val="tx1"/>
          </a:solidFill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   LOPC      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9366" y="1639960"/>
            <a:ext cx="9871505" cy="723069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GB" sz="3100" b="1" dirty="0" err="1"/>
              <a:t>SeaHorse</a:t>
            </a:r>
            <a:endParaRPr lang="en-GB" sz="3100" b="1" dirty="0"/>
          </a:p>
          <a:p>
            <a:endParaRPr lang="en-GB" sz="3100" dirty="0"/>
          </a:p>
          <a:p>
            <a:pPr>
              <a:spcAft>
                <a:spcPts val="1422"/>
              </a:spcAft>
            </a:pPr>
            <a:r>
              <a:rPr lang="en-GB" sz="3100" b="1" u="sng" dirty="0"/>
              <a:t>ADCP</a:t>
            </a:r>
          </a:p>
          <a:p>
            <a:pPr marL="250610" indent="-250610">
              <a:spcAft>
                <a:spcPts val="1422"/>
              </a:spcAft>
              <a:buFont typeface="Arial"/>
              <a:buChar char="•"/>
            </a:pPr>
            <a:r>
              <a:rPr lang="en-GB" sz="3100" dirty="0"/>
              <a:t>ADCP data processed, although some work required to merge upward and downward looking datasets</a:t>
            </a:r>
          </a:p>
          <a:p>
            <a:pPr>
              <a:spcAft>
                <a:spcPts val="1422"/>
              </a:spcAft>
            </a:pPr>
            <a:r>
              <a:rPr lang="en-GB" sz="3100" b="1" u="sng" dirty="0" smtClean="0"/>
              <a:t>CTD</a:t>
            </a:r>
            <a:endParaRPr lang="en-GB" sz="3100" b="1" u="sng" dirty="0"/>
          </a:p>
          <a:p>
            <a:pPr marL="250610" indent="-250610">
              <a:spcAft>
                <a:spcPts val="1422"/>
              </a:spcAft>
              <a:buFont typeface="Arial"/>
              <a:buChar char="•"/>
            </a:pPr>
            <a:r>
              <a:rPr lang="en-GB" sz="3100" dirty="0"/>
              <a:t>CTD data (incl. fluorescence and O</a:t>
            </a:r>
            <a:r>
              <a:rPr lang="en-GB" sz="3100" baseline="-25000" dirty="0"/>
              <a:t>2</a:t>
            </a:r>
            <a:r>
              <a:rPr lang="en-GB" sz="3100" dirty="0"/>
              <a:t> sat &amp; %) processed and ready to post, subject to very minor QC/QA</a:t>
            </a:r>
          </a:p>
          <a:p>
            <a:pPr marL="250610" indent="-250610">
              <a:spcAft>
                <a:spcPts val="1422"/>
              </a:spcAft>
              <a:buFont typeface="Arial"/>
              <a:buChar char="•"/>
            </a:pPr>
            <a:r>
              <a:rPr lang="en-GB" sz="3100" dirty="0" smtClean="0"/>
              <a:t>We have not yet attempted to compare the O</a:t>
            </a:r>
            <a:r>
              <a:rPr lang="en-GB" sz="3100" baseline="-25000" dirty="0" smtClean="0"/>
              <a:t>2</a:t>
            </a:r>
            <a:r>
              <a:rPr lang="en-GB" sz="3100" dirty="0" smtClean="0"/>
              <a:t> </a:t>
            </a:r>
            <a:r>
              <a:rPr lang="en-GB" sz="3100" dirty="0"/>
              <a:t>sensor </a:t>
            </a:r>
            <a:r>
              <a:rPr lang="en-GB" sz="3100" dirty="0" smtClean="0"/>
              <a:t>against </a:t>
            </a:r>
            <a:r>
              <a:rPr lang="en-GB" sz="3100" dirty="0"/>
              <a:t>bottle samples</a:t>
            </a:r>
          </a:p>
          <a:p>
            <a:pPr marL="250610" indent="-250610">
              <a:spcAft>
                <a:spcPts val="1422"/>
              </a:spcAft>
              <a:buFont typeface="Arial"/>
              <a:buChar char="•"/>
            </a:pPr>
            <a:r>
              <a:rPr lang="en-GB" sz="3100" dirty="0"/>
              <a:t>What file format would be most useful for PRISM – </a:t>
            </a:r>
            <a:r>
              <a:rPr lang="en-GB" sz="3100" dirty="0" err="1"/>
              <a:t>NetCDF</a:t>
            </a:r>
            <a:r>
              <a:rPr lang="en-GB" sz="3100" dirty="0"/>
              <a:t>, </a:t>
            </a:r>
            <a:r>
              <a:rPr lang="en-GB" sz="3100" dirty="0" err="1"/>
              <a:t>Matlab</a:t>
            </a:r>
            <a:r>
              <a:rPr lang="en-GB" sz="3100" dirty="0"/>
              <a:t>?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871" y="3957867"/>
            <a:ext cx="2222873" cy="3251469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2670914" y="549856"/>
            <a:ext cx="7431886" cy="65453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GB" sz="3400" b="1" dirty="0"/>
              <a:t>Summary of BIO Data Status</a:t>
            </a:r>
          </a:p>
        </p:txBody>
      </p:sp>
    </p:spTree>
    <p:extLst>
      <p:ext uri="{BB962C8B-B14F-4D97-AF65-F5344CB8AC3E}">
        <p14:creationId xmlns:p14="http://schemas.microsoft.com/office/powerpoint/2010/main" val="313918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/>
          </p:cNvSpPr>
          <p:nvPr/>
        </p:nvSpPr>
        <p:spPr bwMode="auto">
          <a:xfrm>
            <a:off x="2495550" y="100013"/>
            <a:ext cx="8001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SeaHorse Deployment 3 - Ross Bank</a:t>
            </a:r>
          </a:p>
        </p:txBody>
      </p:sp>
      <p:grpSp>
        <p:nvGrpSpPr>
          <p:cNvPr id="53251" name="Group 5"/>
          <p:cNvGrpSpPr>
            <a:grpSpLocks/>
          </p:cNvGrpSpPr>
          <p:nvPr/>
        </p:nvGrpSpPr>
        <p:grpSpPr bwMode="auto">
          <a:xfrm>
            <a:off x="6821488" y="5408613"/>
            <a:ext cx="5397500" cy="4191000"/>
            <a:chOff x="0" y="39"/>
            <a:chExt cx="3401" cy="2640"/>
          </a:xfrm>
        </p:grpSpPr>
        <p:pic>
          <p:nvPicPr>
            <p:cNvPr id="5326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8"/>
              <a:ext cx="3401" cy="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9" name="Rectangle 3"/>
            <p:cNvSpPr>
              <a:spLocks/>
            </p:cNvSpPr>
            <p:nvPr/>
          </p:nvSpPr>
          <p:spPr bwMode="auto">
            <a:xfrm>
              <a:off x="816" y="160"/>
              <a:ext cx="1504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53270" name="Rectangle 4"/>
            <p:cNvSpPr>
              <a:spLocks/>
            </p:cNvSpPr>
            <p:nvPr/>
          </p:nvSpPr>
          <p:spPr bwMode="auto">
            <a:xfrm>
              <a:off x="1432" y="39"/>
              <a:ext cx="54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Salinity</a:t>
              </a:r>
            </a:p>
          </p:txBody>
        </p:sp>
      </p:grpSp>
      <p:grpSp>
        <p:nvGrpSpPr>
          <p:cNvPr id="53252" name="Group 9"/>
          <p:cNvGrpSpPr>
            <a:grpSpLocks/>
          </p:cNvGrpSpPr>
          <p:nvPr/>
        </p:nvGrpSpPr>
        <p:grpSpPr bwMode="auto">
          <a:xfrm>
            <a:off x="6996113" y="976313"/>
            <a:ext cx="5400675" cy="4140200"/>
            <a:chOff x="0" y="39"/>
            <a:chExt cx="3401" cy="2608"/>
          </a:xfrm>
        </p:grpSpPr>
        <p:pic>
          <p:nvPicPr>
            <p:cNvPr id="5326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"/>
              <a:ext cx="3401" cy="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6" name="Rectangle 7"/>
            <p:cNvSpPr>
              <a:spLocks/>
            </p:cNvSpPr>
            <p:nvPr/>
          </p:nvSpPr>
          <p:spPr bwMode="auto">
            <a:xfrm>
              <a:off x="848" y="136"/>
              <a:ext cx="1504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53267" name="Rectangle 8"/>
            <p:cNvSpPr>
              <a:spLocks/>
            </p:cNvSpPr>
            <p:nvPr/>
          </p:nvSpPr>
          <p:spPr bwMode="auto">
            <a:xfrm>
              <a:off x="1043" y="39"/>
              <a:ext cx="146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Conductivity (S m</a:t>
              </a:r>
              <a:r>
                <a:rPr lang="en-US" sz="2100" baseline="32000">
                  <a:solidFill>
                    <a:schemeClr val="tx1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-1</a:t>
              </a:r>
              <a:r>
                <a:rPr lang="en-US" sz="2100">
                  <a:solidFill>
                    <a:schemeClr val="tx1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)</a:t>
              </a:r>
            </a:p>
          </p:txBody>
        </p:sp>
      </p:grpSp>
      <p:grpSp>
        <p:nvGrpSpPr>
          <p:cNvPr id="53253" name="Group 13"/>
          <p:cNvGrpSpPr>
            <a:grpSpLocks/>
          </p:cNvGrpSpPr>
          <p:nvPr/>
        </p:nvGrpSpPr>
        <p:grpSpPr bwMode="auto">
          <a:xfrm>
            <a:off x="241300" y="958850"/>
            <a:ext cx="5399088" cy="4157663"/>
            <a:chOff x="0" y="39"/>
            <a:chExt cx="3401" cy="2620"/>
          </a:xfrm>
        </p:grpSpPr>
        <p:pic>
          <p:nvPicPr>
            <p:cNvPr id="5326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8"/>
              <a:ext cx="3401" cy="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3" name="Rectangle 11"/>
            <p:cNvSpPr>
              <a:spLocks/>
            </p:cNvSpPr>
            <p:nvPr/>
          </p:nvSpPr>
          <p:spPr bwMode="auto">
            <a:xfrm>
              <a:off x="1048" y="148"/>
              <a:ext cx="1504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53264" name="Rectangle 12"/>
            <p:cNvSpPr>
              <a:spLocks/>
            </p:cNvSpPr>
            <p:nvPr/>
          </p:nvSpPr>
          <p:spPr bwMode="auto">
            <a:xfrm>
              <a:off x="936" y="39"/>
              <a:ext cx="140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Temperature (°C)</a:t>
              </a:r>
            </a:p>
          </p:txBody>
        </p:sp>
      </p:grpSp>
      <p:grpSp>
        <p:nvGrpSpPr>
          <p:cNvPr id="53254" name="Group 17"/>
          <p:cNvGrpSpPr>
            <a:grpSpLocks/>
          </p:cNvGrpSpPr>
          <p:nvPr/>
        </p:nvGrpSpPr>
        <p:grpSpPr bwMode="auto">
          <a:xfrm>
            <a:off x="139700" y="5408613"/>
            <a:ext cx="5399088" cy="4191000"/>
            <a:chOff x="0" y="39"/>
            <a:chExt cx="3401" cy="2640"/>
          </a:xfrm>
        </p:grpSpPr>
        <p:pic>
          <p:nvPicPr>
            <p:cNvPr id="53259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8"/>
              <a:ext cx="3401" cy="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0" name="Rectangle 15"/>
            <p:cNvSpPr>
              <a:spLocks/>
            </p:cNvSpPr>
            <p:nvPr/>
          </p:nvSpPr>
          <p:spPr bwMode="auto">
            <a:xfrm>
              <a:off x="768" y="168"/>
              <a:ext cx="1504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endParaRPr lang="en-GB"/>
            </a:p>
          </p:txBody>
        </p:sp>
        <p:sp>
          <p:nvSpPr>
            <p:cNvPr id="53261" name="Rectangle 16"/>
            <p:cNvSpPr>
              <a:spLocks/>
            </p:cNvSpPr>
            <p:nvPr/>
          </p:nvSpPr>
          <p:spPr bwMode="auto">
            <a:xfrm>
              <a:off x="1112" y="39"/>
              <a:ext cx="118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Density (kg m</a:t>
              </a:r>
              <a:r>
                <a:rPr lang="en-US" sz="2100" baseline="32000">
                  <a:solidFill>
                    <a:schemeClr val="tx1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-3</a:t>
              </a:r>
              <a:r>
                <a:rPr lang="en-US" sz="2100">
                  <a:solidFill>
                    <a:schemeClr val="tx1"/>
                  </a:solidFill>
                  <a:latin typeface="Calibri Bold" charset="0"/>
                  <a:ea typeface="MS PGothic" pitchFamily="34" charset="-128"/>
                  <a:sym typeface="Calibri Bold" charset="0"/>
                </a:rPr>
                <a:t>)</a:t>
              </a:r>
            </a:p>
          </p:txBody>
        </p:sp>
      </p:grpSp>
      <p:sp>
        <p:nvSpPr>
          <p:cNvPr id="53255" name="Rectangle 18"/>
          <p:cNvSpPr>
            <a:spLocks/>
          </p:cNvSpPr>
          <p:nvPr/>
        </p:nvSpPr>
        <p:spPr bwMode="auto">
          <a:xfrm rot="-5400000">
            <a:off x="-315119" y="2950369"/>
            <a:ext cx="1643063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10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Pressure (dB)</a:t>
            </a:r>
          </a:p>
        </p:txBody>
      </p:sp>
      <p:sp>
        <p:nvSpPr>
          <p:cNvPr id="53256" name="Rectangle 19"/>
          <p:cNvSpPr>
            <a:spLocks/>
          </p:cNvSpPr>
          <p:nvPr/>
        </p:nvSpPr>
        <p:spPr bwMode="auto">
          <a:xfrm rot="-5400000">
            <a:off x="6398420" y="2863056"/>
            <a:ext cx="1643062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10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Pressure (dB)</a:t>
            </a:r>
          </a:p>
        </p:txBody>
      </p:sp>
      <p:sp>
        <p:nvSpPr>
          <p:cNvPr id="53257" name="Rectangle 20"/>
          <p:cNvSpPr>
            <a:spLocks/>
          </p:cNvSpPr>
          <p:nvPr/>
        </p:nvSpPr>
        <p:spPr bwMode="auto">
          <a:xfrm rot="-5400000">
            <a:off x="6219031" y="7195344"/>
            <a:ext cx="1643063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10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Pressure (dB)</a:t>
            </a:r>
          </a:p>
        </p:txBody>
      </p:sp>
      <p:sp>
        <p:nvSpPr>
          <p:cNvPr id="53258" name="Rectangle 21"/>
          <p:cNvSpPr>
            <a:spLocks/>
          </p:cNvSpPr>
          <p:nvPr/>
        </p:nvSpPr>
        <p:spPr bwMode="auto">
          <a:xfrm rot="-5400000">
            <a:off x="-448468" y="7196931"/>
            <a:ext cx="1643062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100">
                <a:solidFill>
                  <a:schemeClr val="tx1"/>
                </a:solidFill>
                <a:latin typeface="Calibri Bold" charset="0"/>
                <a:ea typeface="MS PGothic" pitchFamily="34" charset="-128"/>
                <a:sym typeface="Calibri Bold" charset="0"/>
              </a:rPr>
              <a:t>Pressure (dB)</a:t>
            </a:r>
          </a:p>
        </p:txBody>
      </p:sp>
    </p:spTree>
    <p:extLst>
      <p:ext uri="{BB962C8B-B14F-4D97-AF65-F5344CB8AC3E}">
        <p14:creationId xmlns:p14="http://schemas.microsoft.com/office/powerpoint/2010/main" val="1213346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Pages>0</Pages>
  <Words>596</Words>
  <Characters>0</Characters>
  <Application>Microsoft Office PowerPoint</Application>
  <PresentationFormat>Custom</PresentationFormat>
  <Lines>0</Lines>
  <Paragraphs>103</Paragraphs>
  <Slides>14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Data Summary for the Moving Vessel Profiler &amp; SeaHorse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Joides Trough to Western Ross Sea MVP Survey </vt:lpstr>
      <vt:lpstr>PowerPoint Presentation</vt:lpstr>
      <vt:lpstr>PowerPoint Presentation</vt:lpstr>
      <vt:lpstr>Ross Bank tidal velocity amplitude (OSU/ESR model)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Greenan, Blair</dc:creator>
  <cp:lastModifiedBy>DFO-MPO</cp:lastModifiedBy>
  <cp:revision>55</cp:revision>
  <dcterms:modified xsi:type="dcterms:W3CDTF">2013-06-11T18:43:37Z</dcterms:modified>
</cp:coreProperties>
</file>