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charts/chart9.xml" ContentType="application/vnd.openxmlformats-officedocument.drawingml.char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charts/chart11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58" r:id="rId5"/>
    <p:sldId id="259" r:id="rId6"/>
    <p:sldId id="262" r:id="rId7"/>
    <p:sldId id="260" r:id="rId8"/>
    <p:sldId id="263" r:id="rId9"/>
    <p:sldId id="264" r:id="rId10"/>
    <p:sldId id="266" r:id="rId11"/>
    <p:sldId id="270" r:id="rId12"/>
    <p:sldId id="272" r:id="rId13"/>
    <p:sldId id="273" r:id="rId14"/>
    <p:sldId id="274" r:id="rId15"/>
    <p:sldId id="280" r:id="rId16"/>
    <p:sldId id="282" r:id="rId17"/>
    <p:sldId id="279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Ranalysis:Correlati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Ranalysis:Mosby_14C_All.csv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Overall%20Datasheets:CarbonPseudoGrowth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Ranalysis:Correl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Overall%20Datasheets:Mosby_CellCounts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Overall%20Datasheets:Mosby_CellCounts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Overall%20Datasheets:Mosby_CellCounts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Overall%20Datasheets:PhaeocystisGrazing%20(version%201)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Overall%20Datasheets:Correlations%20(version%201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Overall%20Datasheets:Correlations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mosby:Documents:VIMS:Thesis:Overall%20Datasheets:PhaeocystisGrazing%20(version%201)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328456245751459"/>
          <c:y val="0.0"/>
          <c:w val="0.622517914464846"/>
          <c:h val="0.921607245745125"/>
        </c:manualLayout>
      </c:layout>
      <c:barChart>
        <c:barDir val="bar"/>
        <c:grouping val="percentStacked"/>
        <c:ser>
          <c:idx val="0"/>
          <c:order val="0"/>
          <c:tx>
            <c:strRef>
              <c:f>'Macintosh HD:Users:annamosby:Documents:VIMS:Thesis:Overall Datasheets:[SpeciesAbundanceStationwide.xlsx]Abundance by Stn'!$B$3</c:f>
              <c:strCache>
                <c:ptCount val="1"/>
                <c:pt idx="0">
                  <c:v>Phaeocystis antarctica (solitary)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Stn'!$C$3:$M$3</c:f>
              <c:numCache>
                <c:formatCode>General</c:formatCode>
                <c:ptCount val="11"/>
                <c:pt idx="0">
                  <c:v>0.938907862523149</c:v>
                </c:pt>
                <c:pt idx="1">
                  <c:v>0.206670752692249</c:v>
                </c:pt>
                <c:pt idx="2">
                  <c:v>0.169933264779303</c:v>
                </c:pt>
                <c:pt idx="3">
                  <c:v>0.186532446922428</c:v>
                </c:pt>
                <c:pt idx="4">
                  <c:v>0.162598410490674</c:v>
                </c:pt>
                <c:pt idx="5">
                  <c:v>0.220578415195785</c:v>
                </c:pt>
                <c:pt idx="6">
                  <c:v>0.220599190419333</c:v>
                </c:pt>
                <c:pt idx="7">
                  <c:v>0.388257035200632</c:v>
                </c:pt>
                <c:pt idx="8">
                  <c:v>0.635031197032654</c:v>
                </c:pt>
                <c:pt idx="9">
                  <c:v>0.583523722189756</c:v>
                </c:pt>
                <c:pt idx="1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'Macintosh HD:Users:annamosby:Documents:VIMS:Thesis:Overall Datasheets:[SpeciesAbundanceStationwide.xlsx]Abundance by Stn'!$B$4</c:f>
              <c:strCache>
                <c:ptCount val="1"/>
                <c:pt idx="0">
                  <c:v>Phaeocystis antarctica (colonial)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Stn'!$C$4:$M$4</c:f>
              <c:numCache>
                <c:formatCode>General</c:formatCode>
                <c:ptCount val="11"/>
                <c:pt idx="0">
                  <c:v>0.0</c:v>
                </c:pt>
                <c:pt idx="1">
                  <c:v>0.0483325224468132</c:v>
                </c:pt>
                <c:pt idx="2">
                  <c:v>0.00126079058381216</c:v>
                </c:pt>
                <c:pt idx="3">
                  <c:v>0.000650297595469552</c:v>
                </c:pt>
                <c:pt idx="4">
                  <c:v>0.0020368746827683</c:v>
                </c:pt>
                <c:pt idx="5">
                  <c:v>0.00483893898335753</c:v>
                </c:pt>
                <c:pt idx="6">
                  <c:v>0.0</c:v>
                </c:pt>
                <c:pt idx="7">
                  <c:v>0.0999981849051287</c:v>
                </c:pt>
                <c:pt idx="8">
                  <c:v>0.129222590382103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'Macintosh HD:Users:annamosby:Documents:VIMS:Thesis:Overall Datasheets:[SpeciesAbundanceStationwide.xlsx]Abundance by Stn'!$B$5</c:f>
              <c:strCache>
                <c:ptCount val="1"/>
                <c:pt idx="0">
                  <c:v>Cylindrotheca closterium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Stn'!$C$5:$M$5</c:f>
              <c:numCache>
                <c:formatCode>General</c:formatCode>
                <c:ptCount val="11"/>
                <c:pt idx="0">
                  <c:v>0.0304817612252921</c:v>
                </c:pt>
                <c:pt idx="1">
                  <c:v>0.721373073091415</c:v>
                </c:pt>
                <c:pt idx="2">
                  <c:v>0.809682026301385</c:v>
                </c:pt>
                <c:pt idx="3">
                  <c:v>0.782765624176313</c:v>
                </c:pt>
                <c:pt idx="4">
                  <c:v>0.799808397548719</c:v>
                </c:pt>
                <c:pt idx="5">
                  <c:v>0.732389269204754</c:v>
                </c:pt>
                <c:pt idx="6">
                  <c:v>0.749145407654713</c:v>
                </c:pt>
                <c:pt idx="7">
                  <c:v>0.0427960887779635</c:v>
                </c:pt>
                <c:pt idx="8">
                  <c:v>0.104511603800262</c:v>
                </c:pt>
                <c:pt idx="9">
                  <c:v>0.368884726295766</c:v>
                </c:pt>
                <c:pt idx="10">
                  <c:v>0.971252973830293</c:v>
                </c:pt>
              </c:numCache>
            </c:numRef>
          </c:val>
        </c:ser>
        <c:ser>
          <c:idx val="3"/>
          <c:order val="3"/>
          <c:tx>
            <c:strRef>
              <c:f>'Macintosh HD:Users:annamosby:Documents:VIMS:Thesis:Overall Datasheets:[SpeciesAbundanceStationwide.xlsx]Abundance by Stn'!$B$6</c:f>
              <c:strCache>
                <c:ptCount val="1"/>
                <c:pt idx="0">
                  <c:v>Fragilariopsis sp.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Stn'!$C$6:$M$6</c:f>
              <c:numCache>
                <c:formatCode>General</c:formatCode>
                <c:ptCount val="11"/>
                <c:pt idx="0">
                  <c:v>0.0205784042027288</c:v>
                </c:pt>
                <c:pt idx="1">
                  <c:v>0.00874335757568099</c:v>
                </c:pt>
                <c:pt idx="2">
                  <c:v>0.00943343821119392</c:v>
                </c:pt>
                <c:pt idx="3">
                  <c:v>0.0128285980197175</c:v>
                </c:pt>
                <c:pt idx="4">
                  <c:v>0.0171255677211393</c:v>
                </c:pt>
                <c:pt idx="5">
                  <c:v>0.0127642525105873</c:v>
                </c:pt>
                <c:pt idx="6">
                  <c:v>0.00929192119074249</c:v>
                </c:pt>
                <c:pt idx="7">
                  <c:v>0.273051101639682</c:v>
                </c:pt>
                <c:pt idx="8">
                  <c:v>0.0725743539404747</c:v>
                </c:pt>
                <c:pt idx="9">
                  <c:v>0.00311252763069372</c:v>
                </c:pt>
                <c:pt idx="10">
                  <c:v>0.00594766058683584</c:v>
                </c:pt>
              </c:numCache>
            </c:numRef>
          </c:val>
        </c:ser>
        <c:ser>
          <c:idx val="4"/>
          <c:order val="4"/>
          <c:tx>
            <c:strRef>
              <c:f>'Macintosh HD:Users:annamosby:Documents:VIMS:Thesis:Overall Datasheets:[SpeciesAbundanceStationwide.xlsx]Abundance by Stn'!$B$7</c:f>
              <c:strCache>
                <c:ptCount val="1"/>
                <c:pt idx="0">
                  <c:v>Dactyliosolen sp.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Stn'!$C$7:$M$7</c:f>
              <c:numCache>
                <c:formatCode>General</c:formatCode>
                <c:ptCount val="11"/>
                <c:pt idx="0">
                  <c:v>0.0</c:v>
                </c:pt>
                <c:pt idx="1">
                  <c:v>0.00177710519830914</c:v>
                </c:pt>
                <c:pt idx="2">
                  <c:v>0.00591196400156567</c:v>
                </c:pt>
                <c:pt idx="3">
                  <c:v>0.0127497740687515</c:v>
                </c:pt>
                <c:pt idx="4">
                  <c:v>0.0128936144967469</c:v>
                </c:pt>
                <c:pt idx="5">
                  <c:v>0.0181615306074092</c:v>
                </c:pt>
                <c:pt idx="6">
                  <c:v>0.0124458863103644</c:v>
                </c:pt>
                <c:pt idx="7">
                  <c:v>0.0379739942677704</c:v>
                </c:pt>
                <c:pt idx="8">
                  <c:v>0.0145375414179865</c:v>
                </c:pt>
                <c:pt idx="9">
                  <c:v>0.00140565763966813</c:v>
                </c:pt>
                <c:pt idx="10">
                  <c:v>0.00118953211736717</c:v>
                </c:pt>
              </c:numCache>
            </c:numRef>
          </c:val>
        </c:ser>
        <c:ser>
          <c:idx val="5"/>
          <c:order val="5"/>
          <c:tx>
            <c:strRef>
              <c:f>'Macintosh HD:Users:annamosby:Documents:VIMS:Thesis:Overall Datasheets:[SpeciesAbundanceStationwide.xlsx]Abundance by Stn'!$B$8</c:f>
              <c:strCache>
                <c:ptCount val="1"/>
                <c:pt idx="0">
                  <c:v>Nitzschia longissima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Stn'!$C$8:$M$8</c:f>
              <c:numCache>
                <c:formatCode>General</c:formatCode>
                <c:ptCount val="11"/>
                <c:pt idx="0">
                  <c:v>0.00141476528893761</c:v>
                </c:pt>
                <c:pt idx="1">
                  <c:v>0.00514175770710779</c:v>
                </c:pt>
                <c:pt idx="2">
                  <c:v>0.00015422514786693</c:v>
                </c:pt>
                <c:pt idx="3">
                  <c:v>7.88239509660063E-5</c:v>
                </c:pt>
                <c:pt idx="4">
                  <c:v>0.000711917364851057</c:v>
                </c:pt>
                <c:pt idx="5">
                  <c:v>0.0025745636898633</c:v>
                </c:pt>
                <c:pt idx="6">
                  <c:v>0.00226632224164451</c:v>
                </c:pt>
                <c:pt idx="7">
                  <c:v>0.000602761813774133</c:v>
                </c:pt>
                <c:pt idx="8">
                  <c:v>0.00175697381659876</c:v>
                </c:pt>
                <c:pt idx="9">
                  <c:v>0.0</c:v>
                </c:pt>
                <c:pt idx="10">
                  <c:v>0.000396510705789056</c:v>
                </c:pt>
              </c:numCache>
            </c:numRef>
          </c:val>
        </c:ser>
        <c:ser>
          <c:idx val="6"/>
          <c:order val="6"/>
          <c:tx>
            <c:strRef>
              <c:f>'Macintosh HD:Users:annamosby:Documents:VIMS:Thesis:Overall Datasheets:[SpeciesAbundanceStationwide.xlsx]Abundance by Stn'!$B$9</c:f>
              <c:strCache>
                <c:ptCount val="1"/>
                <c:pt idx="0">
                  <c:v>Chaetoceros sp.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Stn'!$C$9:$M$9</c:f>
              <c:numCache>
                <c:formatCode>General</c:formatCode>
                <c:ptCount val="11"/>
                <c:pt idx="0">
                  <c:v>0.000643075131335276</c:v>
                </c:pt>
                <c:pt idx="1">
                  <c:v>0.000402810511616739</c:v>
                </c:pt>
                <c:pt idx="2">
                  <c:v>0.000257041913111551</c:v>
                </c:pt>
                <c:pt idx="3">
                  <c:v>0.00135971315416361</c:v>
                </c:pt>
                <c:pt idx="4">
                  <c:v>0.000711917364851057</c:v>
                </c:pt>
                <c:pt idx="5">
                  <c:v>0.00111667822692866</c:v>
                </c:pt>
                <c:pt idx="6">
                  <c:v>0.00100095899005966</c:v>
                </c:pt>
                <c:pt idx="7">
                  <c:v>0.0458098978468341</c:v>
                </c:pt>
                <c:pt idx="8">
                  <c:v>0.00844480963461986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7"/>
          <c:order val="7"/>
          <c:tx>
            <c:strRef>
              <c:f>'Macintosh HD:Users:annamosby:Documents:VIMS:Thesis:Overall Datasheets:[SpeciesAbundanceStationwide.xlsx]Abundance by Stn'!$B$10</c:f>
              <c:strCache>
                <c:ptCount val="1"/>
                <c:pt idx="0">
                  <c:v>Pseudo-nitzschia sp.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Stn'!$C$10:$M$10</c:f>
              <c:numCache>
                <c:formatCode>General</c:formatCode>
                <c:ptCount val="11"/>
                <c:pt idx="0">
                  <c:v>0.00102892021013644</c:v>
                </c:pt>
                <c:pt idx="1">
                  <c:v>0.00208513676601606</c:v>
                </c:pt>
                <c:pt idx="2">
                  <c:v>0.000771125739334653</c:v>
                </c:pt>
                <c:pt idx="3">
                  <c:v>0.000453237718054536</c:v>
                </c:pt>
                <c:pt idx="4">
                  <c:v>0.00102832508256264</c:v>
                </c:pt>
                <c:pt idx="5">
                  <c:v>0.00198520573676206</c:v>
                </c:pt>
                <c:pt idx="6">
                  <c:v>0.00141645140102782</c:v>
                </c:pt>
                <c:pt idx="7">
                  <c:v>0.0307408525024808</c:v>
                </c:pt>
                <c:pt idx="8">
                  <c:v>0.0123838315782848</c:v>
                </c:pt>
                <c:pt idx="9">
                  <c:v>0.00140565763966813</c:v>
                </c:pt>
                <c:pt idx="10">
                  <c:v>0.000396510705789056</c:v>
                </c:pt>
              </c:numCache>
            </c:numRef>
          </c:val>
        </c:ser>
        <c:ser>
          <c:idx val="8"/>
          <c:order val="8"/>
          <c:tx>
            <c:strRef>
              <c:f>'Macintosh HD:Users:annamosby:Documents:VIMS:Thesis:Overall Datasheets:[SpeciesAbundanceStationwide.xlsx]Abundance by Stn'!$B$11</c:f>
              <c:strCache>
                <c:ptCount val="1"/>
                <c:pt idx="0">
                  <c:v>Corethron criophilum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Stn'!$C$11:$M$11</c:f>
              <c:numCache>
                <c:formatCode>General</c:formatCode>
                <c:ptCount val="11"/>
                <c:pt idx="0">
                  <c:v>0.000128615026267055</c:v>
                </c:pt>
                <c:pt idx="1">
                  <c:v>4.73894719549105E-5</c:v>
                </c:pt>
                <c:pt idx="2">
                  <c:v>0.0</c:v>
                </c:pt>
                <c:pt idx="3">
                  <c:v>0.0</c:v>
                </c:pt>
                <c:pt idx="4">
                  <c:v>3.95509647139476E-5</c:v>
                </c:pt>
                <c:pt idx="5">
                  <c:v>3.10188396369072E-5</c:v>
                </c:pt>
                <c:pt idx="6">
                  <c:v>3.77720373607418E-5</c:v>
                </c:pt>
                <c:pt idx="7">
                  <c:v>0.000602761813774133</c:v>
                </c:pt>
                <c:pt idx="8">
                  <c:v>5.66765747289924E-5</c:v>
                </c:pt>
                <c:pt idx="9">
                  <c:v>0.00110444528831068</c:v>
                </c:pt>
                <c:pt idx="10">
                  <c:v>0.000941712926249008</c:v>
                </c:pt>
              </c:numCache>
            </c:numRef>
          </c:val>
        </c:ser>
        <c:ser>
          <c:idx val="9"/>
          <c:order val="9"/>
          <c:tx>
            <c:strRef>
              <c:f>'Macintosh HD:Users:annamosby:Documents:VIMS:Thesis:Overall Datasheets:[SpeciesAbundanceStationwide.xlsx]Abundance by Stn'!$B$12</c:f>
              <c:strCache>
                <c:ptCount val="1"/>
                <c:pt idx="0">
                  <c:v>Thalassiosira sp.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Stn'!$C$12:$M$12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2.57041913111551E-5</c:v>
                </c:pt>
                <c:pt idx="3">
                  <c:v>7.88239509660063E-5</c:v>
                </c:pt>
                <c:pt idx="4">
                  <c:v>0.0</c:v>
                </c:pt>
                <c:pt idx="5">
                  <c:v>0.00017060361800299</c:v>
                </c:pt>
                <c:pt idx="6">
                  <c:v>0.000226632224164451</c:v>
                </c:pt>
                <c:pt idx="7">
                  <c:v>0.00482209451019307</c:v>
                </c:pt>
                <c:pt idx="8">
                  <c:v>0.00107685491985085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'Macintosh HD:Users:annamosby:Documents:VIMS:Thesis:Overall Datasheets:[SpeciesAbundanceStationwide.xlsx]Abundance by Stn'!$B$13</c:f>
              <c:strCache>
                <c:ptCount val="1"/>
                <c:pt idx="0">
                  <c:v>Rhizosolenia sp.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Stn'!$C$13:$M$13</c:f>
              <c:numCache>
                <c:formatCode>General</c:formatCode>
                <c:ptCount val="11"/>
                <c:pt idx="0">
                  <c:v>0.000128615026267055</c:v>
                </c:pt>
                <c:pt idx="1">
                  <c:v>0.000118473679887276</c:v>
                </c:pt>
                <c:pt idx="2">
                  <c:v>0.0</c:v>
                </c:pt>
                <c:pt idx="3">
                  <c:v>3.94119754830032E-5</c:v>
                </c:pt>
                <c:pt idx="4">
                  <c:v>3.95509647139476E-5</c:v>
                </c:pt>
                <c:pt idx="5">
                  <c:v>9.30565189107217E-5</c:v>
                </c:pt>
                <c:pt idx="6">
                  <c:v>3.77720373607418E-5</c:v>
                </c:pt>
                <c:pt idx="7">
                  <c:v>0.00241104725509653</c:v>
                </c:pt>
                <c:pt idx="8">
                  <c:v>0.000340059448373954</c:v>
                </c:pt>
                <c:pt idx="9">
                  <c:v>0.000401616468476609</c:v>
                </c:pt>
                <c:pt idx="10">
                  <c:v>0.000644329896907216</c:v>
                </c:pt>
              </c:numCache>
            </c:numRef>
          </c:val>
        </c:ser>
        <c:ser>
          <c:idx val="11"/>
          <c:order val="11"/>
          <c:tx>
            <c:strRef>
              <c:f>'Macintosh HD:Users:annamosby:Documents:VIMS:Thesis:Overall Datasheets:[SpeciesAbundanceStationwide.xlsx]Abundance by Stn'!$B$14</c:f>
              <c:strCache>
                <c:ptCount val="1"/>
                <c:pt idx="0">
                  <c:v>Dictyocha speculum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Stn'!$C$14:$M$14</c:f>
              <c:numCache>
                <c:formatCode>General</c:formatCode>
                <c:ptCount val="11"/>
                <c:pt idx="0">
                  <c:v>0.0</c:v>
                </c:pt>
                <c:pt idx="1">
                  <c:v>2.36947359774553E-5</c:v>
                </c:pt>
                <c:pt idx="2">
                  <c:v>0.0</c:v>
                </c:pt>
                <c:pt idx="3">
                  <c:v>1.97059877415016E-5</c:v>
                </c:pt>
                <c:pt idx="4">
                  <c:v>3.95509647139476E-5</c:v>
                </c:pt>
                <c:pt idx="5">
                  <c:v>0.000147339488275309</c:v>
                </c:pt>
                <c:pt idx="6">
                  <c:v>3.77720373607418E-5</c:v>
                </c:pt>
                <c:pt idx="7">
                  <c:v>0.0440016124055117</c:v>
                </c:pt>
                <c:pt idx="8">
                  <c:v>0.00617774664546017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12"/>
          <c:order val="12"/>
          <c:tx>
            <c:strRef>
              <c:f>'Macintosh HD:Users:annamosby:Documents:VIMS:Thesis:Overall Datasheets:[SpeciesAbundanceStationwide.xlsx]Abundance by Stn'!$B$15</c:f>
              <c:strCache>
                <c:ptCount val="1"/>
                <c:pt idx="0">
                  <c:v>Dinoflagellate (&lt;20 um)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Stn'!$C$15:$M$15</c:f>
              <c:numCache>
                <c:formatCode>General</c:formatCode>
                <c:ptCount val="11"/>
                <c:pt idx="0">
                  <c:v>0.0060449062345516</c:v>
                </c:pt>
                <c:pt idx="1">
                  <c:v>0.00492850508331069</c:v>
                </c:pt>
                <c:pt idx="2">
                  <c:v>0.00197922273095894</c:v>
                </c:pt>
                <c:pt idx="3">
                  <c:v>0.00202971673737466</c:v>
                </c:pt>
                <c:pt idx="4">
                  <c:v>0.0025708127064066</c:v>
                </c:pt>
                <c:pt idx="5">
                  <c:v>0.00404795857261639</c:v>
                </c:pt>
                <c:pt idx="6">
                  <c:v>0.0027951307646949</c:v>
                </c:pt>
                <c:pt idx="7">
                  <c:v>0.0241104725509653</c:v>
                </c:pt>
                <c:pt idx="8">
                  <c:v>0.00983338571548017</c:v>
                </c:pt>
                <c:pt idx="9">
                  <c:v>0.0401616468476609</c:v>
                </c:pt>
                <c:pt idx="10">
                  <c:v>0.0154639175257732</c:v>
                </c:pt>
              </c:numCache>
            </c:numRef>
          </c:val>
        </c:ser>
        <c:ser>
          <c:idx val="13"/>
          <c:order val="13"/>
          <c:tx>
            <c:strRef>
              <c:f>'Macintosh HD:Users:annamosby:Documents:VIMS:Thesis:Overall Datasheets:[SpeciesAbundanceStationwide.xlsx]Abundance by Stn'!$B$16</c:f>
              <c:strCache>
                <c:ptCount val="1"/>
                <c:pt idx="0">
                  <c:v>Dinoflagellate (&gt;20 um)</c:v>
                </c:pt>
              </c:strCache>
            </c:strRef>
          </c:tx>
          <c:cat>
            <c:numRef>
              <c:f>'Macintosh HD:Users:annamosby:Documents:VIMS:Thesis:Overall Datasheets:[SpeciesAbundanceStationwide.xlsx]Abundance by Stn'!$C$2:$M$2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'Macintosh HD:Users:annamosby:Documents:VIMS:Thesis:Overall Datasheets:[SpeciesAbundanceStationwide.xlsx]Abundance by Stn'!$C$16:$M$16</c:f>
              <c:numCache>
                <c:formatCode>General</c:formatCode>
                <c:ptCount val="11"/>
                <c:pt idx="0">
                  <c:v>0.000643075131335276</c:v>
                </c:pt>
                <c:pt idx="1">
                  <c:v>0.000355421039661829</c:v>
                </c:pt>
                <c:pt idx="2">
                  <c:v>0.000591196400156567</c:v>
                </c:pt>
                <c:pt idx="3">
                  <c:v>0.000413825742571533</c:v>
                </c:pt>
                <c:pt idx="4">
                  <c:v>0.000395509647139476</c:v>
                </c:pt>
                <c:pt idx="5">
                  <c:v>0.00110116880711021</c:v>
                </c:pt>
                <c:pt idx="6">
                  <c:v>0.000698782691173724</c:v>
                </c:pt>
                <c:pt idx="7">
                  <c:v>0.00482209451019307</c:v>
                </c:pt>
                <c:pt idx="8">
                  <c:v>0.00405237509312295</c:v>
                </c:pt>
                <c:pt idx="9">
                  <c:v>0.0</c:v>
                </c:pt>
                <c:pt idx="10">
                  <c:v>0.00376685170499603</c:v>
                </c:pt>
              </c:numCache>
            </c:numRef>
          </c:val>
        </c:ser>
        <c:overlap val="100"/>
        <c:axId val="354079416"/>
        <c:axId val="354082376"/>
      </c:barChart>
      <c:catAx>
        <c:axId val="354079416"/>
        <c:scaling>
          <c:orientation val="minMax"/>
        </c:scaling>
        <c:delete val="1"/>
        <c:axPos val="l"/>
        <c:numFmt formatCode="General" sourceLinked="1"/>
        <c:tickLblPos val="nextTo"/>
        <c:crossAx val="354082376"/>
        <c:crosses val="autoZero"/>
        <c:auto val="1"/>
        <c:lblAlgn val="ctr"/>
        <c:lblOffset val="100"/>
      </c:catAx>
      <c:valAx>
        <c:axId val="354082376"/>
        <c:scaling>
          <c:orientation val="minMax"/>
        </c:scaling>
        <c:axPos val="b"/>
        <c:numFmt formatCode="0%" sourceLinked="1"/>
        <c:tickLblPos val="nextTo"/>
        <c:crossAx val="35407941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0"/>
          <c:y val="0.000402144104730364"/>
          <c:w val="0.301426973744689"/>
          <c:h val="0.999195711790539"/>
        </c:manualLayout>
      </c:layout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11556127599435"/>
          <c:y val="0.0938353467802826"/>
          <c:w val="0.777476949996635"/>
          <c:h val="0.72976674576636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'Mosby_14C_All.csv'!$J$2:$J$111</c:f>
              <c:numCache>
                <c:formatCode>General</c:formatCode>
                <c:ptCount val="110"/>
                <c:pt idx="0">
                  <c:v>0.94</c:v>
                </c:pt>
                <c:pt idx="1">
                  <c:v>220.8</c:v>
                </c:pt>
                <c:pt idx="2">
                  <c:v>240.6</c:v>
                </c:pt>
                <c:pt idx="3">
                  <c:v>81.48</c:v>
                </c:pt>
                <c:pt idx="4">
                  <c:v>483.0</c:v>
                </c:pt>
                <c:pt idx="5">
                  <c:v>138.72</c:v>
                </c:pt>
                <c:pt idx="6">
                  <c:v>151.8</c:v>
                </c:pt>
                <c:pt idx="7">
                  <c:v>380.64</c:v>
                </c:pt>
                <c:pt idx="8">
                  <c:v>250.2</c:v>
                </c:pt>
                <c:pt idx="9">
                  <c:v>309.12</c:v>
                </c:pt>
                <c:pt idx="10">
                  <c:v>567.6</c:v>
                </c:pt>
                <c:pt idx="11">
                  <c:v>645.72</c:v>
                </c:pt>
                <c:pt idx="12">
                  <c:v>367.08</c:v>
                </c:pt>
                <c:pt idx="13">
                  <c:v>288.84</c:v>
                </c:pt>
                <c:pt idx="14">
                  <c:v>516.6</c:v>
                </c:pt>
                <c:pt idx="15">
                  <c:v>108.72</c:v>
                </c:pt>
                <c:pt idx="16">
                  <c:v>237.84</c:v>
                </c:pt>
                <c:pt idx="17">
                  <c:v>240.6</c:v>
                </c:pt>
                <c:pt idx="18">
                  <c:v>87.12</c:v>
                </c:pt>
                <c:pt idx="19">
                  <c:v>74.04</c:v>
                </c:pt>
                <c:pt idx="20">
                  <c:v>126.48</c:v>
                </c:pt>
                <c:pt idx="21">
                  <c:v>28.08</c:v>
                </c:pt>
                <c:pt idx="22">
                  <c:v>21.6</c:v>
                </c:pt>
                <c:pt idx="23">
                  <c:v>83.4</c:v>
                </c:pt>
                <c:pt idx="24">
                  <c:v>70.32</c:v>
                </c:pt>
                <c:pt idx="25">
                  <c:v>91.8</c:v>
                </c:pt>
                <c:pt idx="26">
                  <c:v>163.08</c:v>
                </c:pt>
                <c:pt idx="27">
                  <c:v>157.44</c:v>
                </c:pt>
                <c:pt idx="28">
                  <c:v>411.24</c:v>
                </c:pt>
                <c:pt idx="29">
                  <c:v>158.4</c:v>
                </c:pt>
                <c:pt idx="30">
                  <c:v>396.72</c:v>
                </c:pt>
                <c:pt idx="31">
                  <c:v>429.12</c:v>
                </c:pt>
                <c:pt idx="32">
                  <c:v>659.28</c:v>
                </c:pt>
                <c:pt idx="33">
                  <c:v>635.52</c:v>
                </c:pt>
                <c:pt idx="34">
                  <c:v>642.3599999999997</c:v>
                </c:pt>
                <c:pt idx="35">
                  <c:v>274.56</c:v>
                </c:pt>
                <c:pt idx="36">
                  <c:v>438.12</c:v>
                </c:pt>
                <c:pt idx="37">
                  <c:v>0.94</c:v>
                </c:pt>
                <c:pt idx="38">
                  <c:v>220.8</c:v>
                </c:pt>
                <c:pt idx="39">
                  <c:v>240.6</c:v>
                </c:pt>
                <c:pt idx="40">
                  <c:v>81.48</c:v>
                </c:pt>
                <c:pt idx="41">
                  <c:v>483.0</c:v>
                </c:pt>
                <c:pt idx="42">
                  <c:v>138.72</c:v>
                </c:pt>
                <c:pt idx="43">
                  <c:v>151.8</c:v>
                </c:pt>
                <c:pt idx="44">
                  <c:v>380.64</c:v>
                </c:pt>
                <c:pt idx="45">
                  <c:v>250.2</c:v>
                </c:pt>
                <c:pt idx="46">
                  <c:v>309.12</c:v>
                </c:pt>
                <c:pt idx="47">
                  <c:v>567.6</c:v>
                </c:pt>
                <c:pt idx="48">
                  <c:v>645.72</c:v>
                </c:pt>
                <c:pt idx="49">
                  <c:v>367.08</c:v>
                </c:pt>
                <c:pt idx="50">
                  <c:v>288.84</c:v>
                </c:pt>
                <c:pt idx="51">
                  <c:v>516.6</c:v>
                </c:pt>
                <c:pt idx="52">
                  <c:v>108.72</c:v>
                </c:pt>
                <c:pt idx="53">
                  <c:v>237.84</c:v>
                </c:pt>
                <c:pt idx="54">
                  <c:v>240.6</c:v>
                </c:pt>
                <c:pt idx="55">
                  <c:v>87.12</c:v>
                </c:pt>
                <c:pt idx="56">
                  <c:v>74.04</c:v>
                </c:pt>
                <c:pt idx="57">
                  <c:v>126.48</c:v>
                </c:pt>
                <c:pt idx="58">
                  <c:v>28.08</c:v>
                </c:pt>
                <c:pt idx="59">
                  <c:v>21.6</c:v>
                </c:pt>
                <c:pt idx="60">
                  <c:v>83.4</c:v>
                </c:pt>
                <c:pt idx="61">
                  <c:v>70.32</c:v>
                </c:pt>
                <c:pt idx="62">
                  <c:v>91.8</c:v>
                </c:pt>
                <c:pt idx="63">
                  <c:v>163.08</c:v>
                </c:pt>
                <c:pt idx="64">
                  <c:v>157.44</c:v>
                </c:pt>
                <c:pt idx="65">
                  <c:v>411.24</c:v>
                </c:pt>
                <c:pt idx="66">
                  <c:v>158.4</c:v>
                </c:pt>
                <c:pt idx="67">
                  <c:v>396.72</c:v>
                </c:pt>
                <c:pt idx="68">
                  <c:v>429.12</c:v>
                </c:pt>
                <c:pt idx="69">
                  <c:v>659.28</c:v>
                </c:pt>
                <c:pt idx="70">
                  <c:v>635.52</c:v>
                </c:pt>
                <c:pt idx="71">
                  <c:v>642.3599999999997</c:v>
                </c:pt>
                <c:pt idx="72">
                  <c:v>274.56</c:v>
                </c:pt>
                <c:pt idx="73">
                  <c:v>438.12</c:v>
                </c:pt>
                <c:pt idx="74">
                  <c:v>0.94</c:v>
                </c:pt>
                <c:pt idx="75">
                  <c:v>220.8</c:v>
                </c:pt>
                <c:pt idx="76">
                  <c:v>240.6</c:v>
                </c:pt>
                <c:pt idx="77">
                  <c:v>81.48</c:v>
                </c:pt>
                <c:pt idx="78">
                  <c:v>483.0</c:v>
                </c:pt>
                <c:pt idx="79">
                  <c:v>138.72</c:v>
                </c:pt>
                <c:pt idx="80">
                  <c:v>151.8</c:v>
                </c:pt>
                <c:pt idx="81">
                  <c:v>380.64</c:v>
                </c:pt>
                <c:pt idx="82">
                  <c:v>250.2</c:v>
                </c:pt>
                <c:pt idx="83">
                  <c:v>309.12</c:v>
                </c:pt>
                <c:pt idx="84">
                  <c:v>567.6</c:v>
                </c:pt>
                <c:pt idx="85">
                  <c:v>645.72</c:v>
                </c:pt>
                <c:pt idx="86">
                  <c:v>367.08</c:v>
                </c:pt>
                <c:pt idx="87">
                  <c:v>288.84</c:v>
                </c:pt>
                <c:pt idx="88">
                  <c:v>516.6</c:v>
                </c:pt>
                <c:pt idx="89">
                  <c:v>108.72</c:v>
                </c:pt>
                <c:pt idx="90">
                  <c:v>237.84</c:v>
                </c:pt>
                <c:pt idx="91">
                  <c:v>240.6</c:v>
                </c:pt>
                <c:pt idx="92">
                  <c:v>87.12</c:v>
                </c:pt>
                <c:pt idx="93">
                  <c:v>74.04</c:v>
                </c:pt>
                <c:pt idx="94">
                  <c:v>126.48</c:v>
                </c:pt>
                <c:pt idx="95">
                  <c:v>28.08</c:v>
                </c:pt>
                <c:pt idx="96">
                  <c:v>21.6</c:v>
                </c:pt>
                <c:pt idx="97">
                  <c:v>83.4</c:v>
                </c:pt>
                <c:pt idx="98">
                  <c:v>70.32</c:v>
                </c:pt>
                <c:pt idx="99">
                  <c:v>91.8</c:v>
                </c:pt>
                <c:pt idx="100">
                  <c:v>163.08</c:v>
                </c:pt>
                <c:pt idx="101">
                  <c:v>157.44</c:v>
                </c:pt>
                <c:pt idx="102">
                  <c:v>411.24</c:v>
                </c:pt>
                <c:pt idx="103">
                  <c:v>158.4</c:v>
                </c:pt>
                <c:pt idx="104">
                  <c:v>396.72</c:v>
                </c:pt>
                <c:pt idx="105">
                  <c:v>429.12</c:v>
                </c:pt>
                <c:pt idx="106">
                  <c:v>659.28</c:v>
                </c:pt>
                <c:pt idx="107">
                  <c:v>635.52</c:v>
                </c:pt>
                <c:pt idx="108">
                  <c:v>642.3599999999997</c:v>
                </c:pt>
                <c:pt idx="109">
                  <c:v>274.56</c:v>
                </c:pt>
              </c:numCache>
            </c:numRef>
          </c:xVal>
          <c:yVal>
            <c:numRef>
              <c:f>'Mosby_14C_All.csv'!$B$2:$B$111</c:f>
              <c:numCache>
                <c:formatCode>General</c:formatCode>
                <c:ptCount val="110"/>
                <c:pt idx="0">
                  <c:v>0.848431295</c:v>
                </c:pt>
                <c:pt idx="1">
                  <c:v>0.266912304</c:v>
                </c:pt>
                <c:pt idx="2">
                  <c:v>0.180999727</c:v>
                </c:pt>
                <c:pt idx="3">
                  <c:v>0.05121213</c:v>
                </c:pt>
                <c:pt idx="4">
                  <c:v>0.089686434</c:v>
                </c:pt>
                <c:pt idx="5">
                  <c:v>0.187122199</c:v>
                </c:pt>
                <c:pt idx="6">
                  <c:v>0.103746246</c:v>
                </c:pt>
                <c:pt idx="7">
                  <c:v>0.107133357</c:v>
                </c:pt>
                <c:pt idx="8">
                  <c:v>0.11107511</c:v>
                </c:pt>
                <c:pt idx="9">
                  <c:v>0.125606574</c:v>
                </c:pt>
                <c:pt idx="10">
                  <c:v>0.062879195</c:v>
                </c:pt>
                <c:pt idx="11">
                  <c:v>0.096315111</c:v>
                </c:pt>
                <c:pt idx="12">
                  <c:v>0.122426369</c:v>
                </c:pt>
                <c:pt idx="13">
                  <c:v>0.186029323</c:v>
                </c:pt>
                <c:pt idx="14">
                  <c:v>0.094930236</c:v>
                </c:pt>
                <c:pt idx="15">
                  <c:v>0.434675525</c:v>
                </c:pt>
                <c:pt idx="16">
                  <c:v>0.145607742</c:v>
                </c:pt>
                <c:pt idx="17">
                  <c:v>0.083996877</c:v>
                </c:pt>
                <c:pt idx="18">
                  <c:v>0.04405366</c:v>
                </c:pt>
                <c:pt idx="19">
                  <c:v>0.034845849</c:v>
                </c:pt>
                <c:pt idx="20">
                  <c:v>0.100983054</c:v>
                </c:pt>
                <c:pt idx="21">
                  <c:v>0.183801827</c:v>
                </c:pt>
                <c:pt idx="22">
                  <c:v>0.138890333</c:v>
                </c:pt>
                <c:pt idx="23">
                  <c:v>0.181349631</c:v>
                </c:pt>
                <c:pt idx="24">
                  <c:v>0.101376669</c:v>
                </c:pt>
                <c:pt idx="25">
                  <c:v>0.069107203</c:v>
                </c:pt>
                <c:pt idx="26">
                  <c:v>0.081404028</c:v>
                </c:pt>
                <c:pt idx="27">
                  <c:v>0.049497749</c:v>
                </c:pt>
                <c:pt idx="28">
                  <c:v>0.075599453</c:v>
                </c:pt>
                <c:pt idx="29">
                  <c:v>0.10693056</c:v>
                </c:pt>
                <c:pt idx="30">
                  <c:v>0.167826252</c:v>
                </c:pt>
                <c:pt idx="31">
                  <c:v>0.162628842</c:v>
                </c:pt>
                <c:pt idx="32">
                  <c:v>0.118611556</c:v>
                </c:pt>
                <c:pt idx="33">
                  <c:v>0.05919468</c:v>
                </c:pt>
                <c:pt idx="34">
                  <c:v>0.053195301</c:v>
                </c:pt>
                <c:pt idx="35">
                  <c:v>0.111239421</c:v>
                </c:pt>
                <c:pt idx="36">
                  <c:v>0.124532188</c:v>
                </c:pt>
                <c:pt idx="37">
                  <c:v>0.589053188</c:v>
                </c:pt>
                <c:pt idx="38">
                  <c:v>0.206141073</c:v>
                </c:pt>
                <c:pt idx="39">
                  <c:v>0.184095133</c:v>
                </c:pt>
                <c:pt idx="40">
                  <c:v>0.215559755</c:v>
                </c:pt>
                <c:pt idx="41">
                  <c:v>0.091512612</c:v>
                </c:pt>
                <c:pt idx="42">
                  <c:v>0.217374251</c:v>
                </c:pt>
                <c:pt idx="43">
                  <c:v>0.12799653</c:v>
                </c:pt>
                <c:pt idx="44">
                  <c:v>0.10332994</c:v>
                </c:pt>
                <c:pt idx="45">
                  <c:v>0.103903437</c:v>
                </c:pt>
                <c:pt idx="46">
                  <c:v>0.135079057</c:v>
                </c:pt>
                <c:pt idx="47">
                  <c:v>0.06048552</c:v>
                </c:pt>
                <c:pt idx="48">
                  <c:v>0.075455172</c:v>
                </c:pt>
                <c:pt idx="49">
                  <c:v>0.074288924</c:v>
                </c:pt>
                <c:pt idx="50">
                  <c:v>0.162190237</c:v>
                </c:pt>
                <c:pt idx="51">
                  <c:v>0.076256057</c:v>
                </c:pt>
                <c:pt idx="52">
                  <c:v>0.272672659</c:v>
                </c:pt>
                <c:pt idx="53">
                  <c:v>0.098752423</c:v>
                </c:pt>
                <c:pt idx="54">
                  <c:v>0.076434039</c:v>
                </c:pt>
                <c:pt idx="55">
                  <c:v>0.044007114</c:v>
                </c:pt>
                <c:pt idx="56">
                  <c:v>0.062313564</c:v>
                </c:pt>
                <c:pt idx="57">
                  <c:v>0.078875634</c:v>
                </c:pt>
                <c:pt idx="58">
                  <c:v>0.223706714</c:v>
                </c:pt>
                <c:pt idx="59">
                  <c:v>0.132672815</c:v>
                </c:pt>
                <c:pt idx="60">
                  <c:v>0.191164959</c:v>
                </c:pt>
                <c:pt idx="61">
                  <c:v>0.123703145</c:v>
                </c:pt>
                <c:pt idx="62">
                  <c:v>0.186887935</c:v>
                </c:pt>
                <c:pt idx="63">
                  <c:v>0.078288156</c:v>
                </c:pt>
                <c:pt idx="64">
                  <c:v>0.044631645</c:v>
                </c:pt>
                <c:pt idx="65">
                  <c:v>0.081039779</c:v>
                </c:pt>
                <c:pt idx="66">
                  <c:v>0.107052754</c:v>
                </c:pt>
                <c:pt idx="67">
                  <c:v>0.208401103</c:v>
                </c:pt>
                <c:pt idx="68">
                  <c:v>0.161402511</c:v>
                </c:pt>
                <c:pt idx="69">
                  <c:v>0.091441015</c:v>
                </c:pt>
                <c:pt idx="70">
                  <c:v>0.068025424</c:v>
                </c:pt>
                <c:pt idx="71">
                  <c:v>0.058629981</c:v>
                </c:pt>
                <c:pt idx="72">
                  <c:v>0.098845513</c:v>
                </c:pt>
                <c:pt idx="73">
                  <c:v>0.131373026</c:v>
                </c:pt>
                <c:pt idx="74">
                  <c:v>0.48567546</c:v>
                </c:pt>
                <c:pt idx="75">
                  <c:v>0.27498633</c:v>
                </c:pt>
                <c:pt idx="76">
                  <c:v>0.173010398</c:v>
                </c:pt>
                <c:pt idx="77">
                  <c:v>0.301207266</c:v>
                </c:pt>
                <c:pt idx="78">
                  <c:v>0.070834845</c:v>
                </c:pt>
                <c:pt idx="79">
                  <c:v>0.123478595</c:v>
                </c:pt>
                <c:pt idx="80">
                  <c:v>0.130516033</c:v>
                </c:pt>
                <c:pt idx="81">
                  <c:v>0.096538517</c:v>
                </c:pt>
                <c:pt idx="82">
                  <c:v>0.10411768</c:v>
                </c:pt>
                <c:pt idx="83">
                  <c:v>0.121979688</c:v>
                </c:pt>
                <c:pt idx="84">
                  <c:v>0.063938256</c:v>
                </c:pt>
                <c:pt idx="85">
                  <c:v>0.027910501</c:v>
                </c:pt>
                <c:pt idx="86">
                  <c:v>0.083393235</c:v>
                </c:pt>
                <c:pt idx="87">
                  <c:v>0.120009545</c:v>
                </c:pt>
                <c:pt idx="88">
                  <c:v>0.070672349</c:v>
                </c:pt>
                <c:pt idx="89">
                  <c:v>0.288520878</c:v>
                </c:pt>
                <c:pt idx="90">
                  <c:v>0.084948601</c:v>
                </c:pt>
                <c:pt idx="91">
                  <c:v>0.06282069</c:v>
                </c:pt>
                <c:pt idx="92">
                  <c:v>0.087739613</c:v>
                </c:pt>
                <c:pt idx="93">
                  <c:v>0.133025711</c:v>
                </c:pt>
                <c:pt idx="94">
                  <c:v>0.091200321</c:v>
                </c:pt>
                <c:pt idx="95">
                  <c:v>0.222839331</c:v>
                </c:pt>
                <c:pt idx="96">
                  <c:v>0.16493541</c:v>
                </c:pt>
                <c:pt idx="97">
                  <c:v>0.218134709</c:v>
                </c:pt>
                <c:pt idx="98">
                  <c:v>0.114031399</c:v>
                </c:pt>
                <c:pt idx="99">
                  <c:v>0.206033253</c:v>
                </c:pt>
                <c:pt idx="100">
                  <c:v>0.066446292</c:v>
                </c:pt>
                <c:pt idx="101">
                  <c:v>0.043900654</c:v>
                </c:pt>
                <c:pt idx="102">
                  <c:v>0.098979683</c:v>
                </c:pt>
                <c:pt idx="103">
                  <c:v>0.116135609</c:v>
                </c:pt>
                <c:pt idx="104">
                  <c:v>0.203465694</c:v>
                </c:pt>
                <c:pt idx="105">
                  <c:v>0.177036958</c:v>
                </c:pt>
                <c:pt idx="106">
                  <c:v>0.152975406</c:v>
                </c:pt>
                <c:pt idx="107">
                  <c:v>0.071727972</c:v>
                </c:pt>
                <c:pt idx="108">
                  <c:v>0.077828708</c:v>
                </c:pt>
                <c:pt idx="109">
                  <c:v>0.118126933</c:v>
                </c:pt>
              </c:numCache>
            </c:numRef>
          </c:yVal>
        </c:ser>
        <c:axId val="226170856"/>
        <c:axId val="226165416"/>
      </c:scatterChart>
      <c:valAx>
        <c:axId val="226170856"/>
        <c:scaling>
          <c:logBase val="10.0"/>
          <c:orientation val="minMax"/>
          <c:min val="0.5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>
                    <a:latin typeface="Times New Roman"/>
                    <a:cs typeface="Times New Roman"/>
                  </a:rPr>
                  <a:t>POC</a:t>
                </a:r>
              </a:p>
            </c:rich>
          </c:tx>
          <c:layout/>
        </c:title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165416"/>
        <c:crosses val="autoZero"/>
        <c:crossBetween val="midCat"/>
      </c:valAx>
      <c:valAx>
        <c:axId val="226165416"/>
        <c:scaling>
          <c:logBase val="10.0"/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 dirty="0">
                    <a:latin typeface="Times New Roman"/>
                    <a:cs typeface="Times New Roman"/>
                  </a:rPr>
                  <a:t>Growth </a:t>
                </a:r>
                <a:r>
                  <a:rPr lang="en-US" sz="1400" dirty="0" smtClean="0">
                    <a:latin typeface="Times New Roman"/>
                    <a:cs typeface="Times New Roman"/>
                  </a:rPr>
                  <a:t>Rate (d</a:t>
                </a:r>
                <a:r>
                  <a:rPr lang="en-US" sz="1400" baseline="30000" dirty="0" smtClean="0">
                    <a:latin typeface="Times New Roman"/>
                    <a:cs typeface="Times New Roman"/>
                  </a:rPr>
                  <a:t>-1</a:t>
                </a:r>
                <a:r>
                  <a:rPr lang="en-US" sz="1400" baseline="0" dirty="0" smtClean="0">
                    <a:latin typeface="Times New Roman"/>
                    <a:cs typeface="Times New Roman"/>
                  </a:rPr>
                  <a:t>)</a:t>
                </a:r>
                <a:endParaRPr lang="en-US" sz="1400" dirty="0">
                  <a:latin typeface="Times New Roman"/>
                  <a:cs typeface="Times New Roman"/>
                </a:endParaRPr>
              </a:p>
            </c:rich>
          </c:tx>
          <c:layout/>
        </c:title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170856"/>
        <c:crossesAt val="0.5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960004131428016"/>
          <c:y val="0.0519948856344486"/>
          <c:w val="0.654925512783124"/>
          <c:h val="0.817959540192362"/>
        </c:manualLayout>
      </c:layout>
      <c:scatterChart>
        <c:scatterStyle val="lineMarker"/>
        <c:ser>
          <c:idx val="0"/>
          <c:order val="0"/>
          <c:tx>
            <c:strRef>
              <c:f>Sheet6!$F$1</c:f>
              <c:strCache>
                <c:ptCount val="1"/>
                <c:pt idx="0">
                  <c:v>24 h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Sheet6!$B$2:$B$38</c:f>
              <c:numCache>
                <c:formatCode>General</c:formatCode>
                <c:ptCount val="37"/>
                <c:pt idx="0">
                  <c:v>0.94</c:v>
                </c:pt>
                <c:pt idx="1">
                  <c:v>18.4</c:v>
                </c:pt>
                <c:pt idx="2">
                  <c:v>20.05</c:v>
                </c:pt>
                <c:pt idx="3">
                  <c:v>6.79</c:v>
                </c:pt>
                <c:pt idx="4">
                  <c:v>40.25</c:v>
                </c:pt>
                <c:pt idx="5">
                  <c:v>11.56</c:v>
                </c:pt>
                <c:pt idx="6">
                  <c:v>12.65</c:v>
                </c:pt>
                <c:pt idx="7">
                  <c:v>31.72</c:v>
                </c:pt>
                <c:pt idx="8">
                  <c:v>20.85</c:v>
                </c:pt>
                <c:pt idx="9">
                  <c:v>25.76</c:v>
                </c:pt>
                <c:pt idx="10">
                  <c:v>47.3</c:v>
                </c:pt>
                <c:pt idx="11">
                  <c:v>53.81</c:v>
                </c:pt>
                <c:pt idx="12">
                  <c:v>30.59</c:v>
                </c:pt>
                <c:pt idx="13">
                  <c:v>24.07</c:v>
                </c:pt>
                <c:pt idx="14">
                  <c:v>43.05</c:v>
                </c:pt>
                <c:pt idx="15">
                  <c:v>9.06</c:v>
                </c:pt>
                <c:pt idx="16">
                  <c:v>19.82</c:v>
                </c:pt>
                <c:pt idx="17">
                  <c:v>20.05</c:v>
                </c:pt>
                <c:pt idx="18">
                  <c:v>7.26</c:v>
                </c:pt>
                <c:pt idx="19">
                  <c:v>6.17</c:v>
                </c:pt>
                <c:pt idx="20">
                  <c:v>10.54</c:v>
                </c:pt>
                <c:pt idx="21">
                  <c:v>2.34</c:v>
                </c:pt>
                <c:pt idx="22">
                  <c:v>1.8</c:v>
                </c:pt>
                <c:pt idx="23">
                  <c:v>6.95</c:v>
                </c:pt>
                <c:pt idx="24">
                  <c:v>5.859999999999998</c:v>
                </c:pt>
                <c:pt idx="25">
                  <c:v>7.649999999999998</c:v>
                </c:pt>
                <c:pt idx="26">
                  <c:v>13.59</c:v>
                </c:pt>
                <c:pt idx="27">
                  <c:v>13.12</c:v>
                </c:pt>
                <c:pt idx="28">
                  <c:v>34.27</c:v>
                </c:pt>
                <c:pt idx="29">
                  <c:v>13.2</c:v>
                </c:pt>
                <c:pt idx="30">
                  <c:v>33.06</c:v>
                </c:pt>
                <c:pt idx="31">
                  <c:v>35.76</c:v>
                </c:pt>
                <c:pt idx="32">
                  <c:v>54.94</c:v>
                </c:pt>
                <c:pt idx="33">
                  <c:v>52.96</c:v>
                </c:pt>
                <c:pt idx="34">
                  <c:v>53.53</c:v>
                </c:pt>
                <c:pt idx="35">
                  <c:v>22.88</c:v>
                </c:pt>
                <c:pt idx="36">
                  <c:v>36.51</c:v>
                </c:pt>
              </c:numCache>
            </c:numRef>
          </c:xVal>
          <c:yVal>
            <c:numRef>
              <c:f>Sheet6!$F$2:$F$38</c:f>
              <c:numCache>
                <c:formatCode>General</c:formatCode>
                <c:ptCount val="37"/>
                <c:pt idx="0">
                  <c:v>0.848431294534343</c:v>
                </c:pt>
                <c:pt idx="1">
                  <c:v>0.266912304262343</c:v>
                </c:pt>
                <c:pt idx="2">
                  <c:v>0.180999726778121</c:v>
                </c:pt>
                <c:pt idx="3">
                  <c:v>0.0512121301666882</c:v>
                </c:pt>
                <c:pt idx="4">
                  <c:v>0.0896864335860185</c:v>
                </c:pt>
                <c:pt idx="5">
                  <c:v>0.187122198640297</c:v>
                </c:pt>
                <c:pt idx="6">
                  <c:v>0.10374624606374</c:v>
                </c:pt>
                <c:pt idx="7">
                  <c:v>0.107133357219109</c:v>
                </c:pt>
                <c:pt idx="8">
                  <c:v>0.111075109625878</c:v>
                </c:pt>
                <c:pt idx="9">
                  <c:v>0.12560657361634</c:v>
                </c:pt>
                <c:pt idx="10">
                  <c:v>0.0628791950735281</c:v>
                </c:pt>
                <c:pt idx="11">
                  <c:v>0.0963151109003714</c:v>
                </c:pt>
                <c:pt idx="12">
                  <c:v>0.12242636922106</c:v>
                </c:pt>
                <c:pt idx="13">
                  <c:v>0.186029323060734</c:v>
                </c:pt>
                <c:pt idx="14">
                  <c:v>0.0949302359685849</c:v>
                </c:pt>
                <c:pt idx="15">
                  <c:v>0.434675525481023</c:v>
                </c:pt>
                <c:pt idx="16">
                  <c:v>0.145607742218976</c:v>
                </c:pt>
                <c:pt idx="17">
                  <c:v>0.0839968770216069</c:v>
                </c:pt>
                <c:pt idx="18">
                  <c:v>0.0440536599556034</c:v>
                </c:pt>
                <c:pt idx="19">
                  <c:v>0.0617183250595989</c:v>
                </c:pt>
                <c:pt idx="20">
                  <c:v>0.100983054413994</c:v>
                </c:pt>
                <c:pt idx="21">
                  <c:v>0.183801827437247</c:v>
                </c:pt>
                <c:pt idx="22">
                  <c:v>0.138890333172577</c:v>
                </c:pt>
                <c:pt idx="23">
                  <c:v>0.181349631161289</c:v>
                </c:pt>
                <c:pt idx="24">
                  <c:v>0.101376669059519</c:v>
                </c:pt>
                <c:pt idx="25">
                  <c:v>0.0691072032746035</c:v>
                </c:pt>
                <c:pt idx="26">
                  <c:v>0.0814040284507044</c:v>
                </c:pt>
                <c:pt idx="27">
                  <c:v>0.0494977491948099</c:v>
                </c:pt>
                <c:pt idx="28">
                  <c:v>0.0755994530469555</c:v>
                </c:pt>
                <c:pt idx="29">
                  <c:v>0.106930560141011</c:v>
                </c:pt>
                <c:pt idx="30">
                  <c:v>0.167826252428126</c:v>
                </c:pt>
                <c:pt idx="31">
                  <c:v>0.162628841883932</c:v>
                </c:pt>
                <c:pt idx="32">
                  <c:v>0.118611556248902</c:v>
                </c:pt>
                <c:pt idx="33">
                  <c:v>0.0591946798213819</c:v>
                </c:pt>
                <c:pt idx="34">
                  <c:v>0.0531953010722773</c:v>
                </c:pt>
                <c:pt idx="35">
                  <c:v>0.111239421110215</c:v>
                </c:pt>
                <c:pt idx="36">
                  <c:v>0.124532188004012</c:v>
                </c:pt>
              </c:numCache>
            </c:numRef>
          </c:yVal>
        </c:ser>
        <c:ser>
          <c:idx val="1"/>
          <c:order val="1"/>
          <c:tx>
            <c:strRef>
              <c:f>Sheet6!$G$1</c:f>
              <c:strCache>
                <c:ptCount val="1"/>
                <c:pt idx="0">
                  <c:v>48 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Sheet6!$B$2:$B$38</c:f>
              <c:numCache>
                <c:formatCode>General</c:formatCode>
                <c:ptCount val="37"/>
                <c:pt idx="0">
                  <c:v>0.94</c:v>
                </c:pt>
                <c:pt idx="1">
                  <c:v>18.4</c:v>
                </c:pt>
                <c:pt idx="2">
                  <c:v>20.05</c:v>
                </c:pt>
                <c:pt idx="3">
                  <c:v>6.79</c:v>
                </c:pt>
                <c:pt idx="4">
                  <c:v>40.25</c:v>
                </c:pt>
                <c:pt idx="5">
                  <c:v>11.56</c:v>
                </c:pt>
                <c:pt idx="6">
                  <c:v>12.65</c:v>
                </c:pt>
                <c:pt idx="7">
                  <c:v>31.72</c:v>
                </c:pt>
                <c:pt idx="8">
                  <c:v>20.85</c:v>
                </c:pt>
                <c:pt idx="9">
                  <c:v>25.76</c:v>
                </c:pt>
                <c:pt idx="10">
                  <c:v>47.3</c:v>
                </c:pt>
                <c:pt idx="11">
                  <c:v>53.81</c:v>
                </c:pt>
                <c:pt idx="12">
                  <c:v>30.59</c:v>
                </c:pt>
                <c:pt idx="13">
                  <c:v>24.07</c:v>
                </c:pt>
                <c:pt idx="14">
                  <c:v>43.05</c:v>
                </c:pt>
                <c:pt idx="15">
                  <c:v>9.06</c:v>
                </c:pt>
                <c:pt idx="16">
                  <c:v>19.82</c:v>
                </c:pt>
                <c:pt idx="17">
                  <c:v>20.05</c:v>
                </c:pt>
                <c:pt idx="18">
                  <c:v>7.26</c:v>
                </c:pt>
                <c:pt idx="19">
                  <c:v>6.17</c:v>
                </c:pt>
                <c:pt idx="20">
                  <c:v>10.54</c:v>
                </c:pt>
                <c:pt idx="21">
                  <c:v>2.34</c:v>
                </c:pt>
                <c:pt idx="22">
                  <c:v>1.8</c:v>
                </c:pt>
                <c:pt idx="23">
                  <c:v>6.95</c:v>
                </c:pt>
                <c:pt idx="24">
                  <c:v>5.859999999999998</c:v>
                </c:pt>
                <c:pt idx="25">
                  <c:v>7.649999999999998</c:v>
                </c:pt>
                <c:pt idx="26">
                  <c:v>13.59</c:v>
                </c:pt>
                <c:pt idx="27">
                  <c:v>13.12</c:v>
                </c:pt>
                <c:pt idx="28">
                  <c:v>34.27</c:v>
                </c:pt>
                <c:pt idx="29">
                  <c:v>13.2</c:v>
                </c:pt>
                <c:pt idx="30">
                  <c:v>33.06</c:v>
                </c:pt>
                <c:pt idx="31">
                  <c:v>35.76</c:v>
                </c:pt>
                <c:pt idx="32">
                  <c:v>54.94</c:v>
                </c:pt>
                <c:pt idx="33">
                  <c:v>52.96</c:v>
                </c:pt>
                <c:pt idx="34">
                  <c:v>53.53</c:v>
                </c:pt>
                <c:pt idx="35">
                  <c:v>22.88</c:v>
                </c:pt>
                <c:pt idx="36">
                  <c:v>36.51</c:v>
                </c:pt>
              </c:numCache>
            </c:numRef>
          </c:xVal>
          <c:yVal>
            <c:numRef>
              <c:f>Sheet6!$G$2:$G$38</c:f>
              <c:numCache>
                <c:formatCode>General</c:formatCode>
                <c:ptCount val="37"/>
                <c:pt idx="0">
                  <c:v>0.589053188244971</c:v>
                </c:pt>
                <c:pt idx="1">
                  <c:v>0.206141073110746</c:v>
                </c:pt>
                <c:pt idx="2">
                  <c:v>0.1840951334378</c:v>
                </c:pt>
                <c:pt idx="3">
                  <c:v>0.215559754574866</c:v>
                </c:pt>
                <c:pt idx="4">
                  <c:v>0.0915126123266626</c:v>
                </c:pt>
                <c:pt idx="5">
                  <c:v>0.217374250866376</c:v>
                </c:pt>
                <c:pt idx="6">
                  <c:v>0.12799652971909</c:v>
                </c:pt>
                <c:pt idx="7">
                  <c:v>0.103329940295333</c:v>
                </c:pt>
                <c:pt idx="8">
                  <c:v>0.103903436796157</c:v>
                </c:pt>
                <c:pt idx="9">
                  <c:v>0.135079057105885</c:v>
                </c:pt>
                <c:pt idx="10">
                  <c:v>0.0604855196692096</c:v>
                </c:pt>
                <c:pt idx="11">
                  <c:v>0.0754551722885739</c:v>
                </c:pt>
                <c:pt idx="12">
                  <c:v>0.074288923528454</c:v>
                </c:pt>
                <c:pt idx="13">
                  <c:v>0.162190237015999</c:v>
                </c:pt>
                <c:pt idx="14">
                  <c:v>0.0762560574761305</c:v>
                </c:pt>
                <c:pt idx="15">
                  <c:v>0.272672658586939</c:v>
                </c:pt>
                <c:pt idx="16">
                  <c:v>0.0987524225112996</c:v>
                </c:pt>
                <c:pt idx="17">
                  <c:v>0.0764340387065668</c:v>
                </c:pt>
                <c:pt idx="18">
                  <c:v>0.0440071138028743</c:v>
                </c:pt>
                <c:pt idx="19">
                  <c:v>0.0623135636641464</c:v>
                </c:pt>
                <c:pt idx="20">
                  <c:v>0.0788756338314826</c:v>
                </c:pt>
                <c:pt idx="21">
                  <c:v>0.223706714149718</c:v>
                </c:pt>
                <c:pt idx="22">
                  <c:v>0.132672814727018</c:v>
                </c:pt>
                <c:pt idx="23">
                  <c:v>0.19116495883546</c:v>
                </c:pt>
                <c:pt idx="24">
                  <c:v>0.123703145060208</c:v>
                </c:pt>
                <c:pt idx="25">
                  <c:v>0.18688793506862</c:v>
                </c:pt>
                <c:pt idx="26">
                  <c:v>0.0782881556637914</c:v>
                </c:pt>
                <c:pt idx="27">
                  <c:v>0.0446316452362727</c:v>
                </c:pt>
                <c:pt idx="28">
                  <c:v>0.0810397794951625</c:v>
                </c:pt>
                <c:pt idx="29">
                  <c:v>0.107052753601213</c:v>
                </c:pt>
                <c:pt idx="30">
                  <c:v>0.208401102766825</c:v>
                </c:pt>
                <c:pt idx="31">
                  <c:v>0.161402510661422</c:v>
                </c:pt>
                <c:pt idx="32">
                  <c:v>0.0914410147457853</c:v>
                </c:pt>
                <c:pt idx="33">
                  <c:v>0.0680254240438751</c:v>
                </c:pt>
                <c:pt idx="34">
                  <c:v>0.0586299811148984</c:v>
                </c:pt>
                <c:pt idx="35">
                  <c:v>0.0988455134934786</c:v>
                </c:pt>
                <c:pt idx="36">
                  <c:v>0.131373025846948</c:v>
                </c:pt>
              </c:numCache>
            </c:numRef>
          </c:yVal>
        </c:ser>
        <c:ser>
          <c:idx val="2"/>
          <c:order val="2"/>
          <c:tx>
            <c:strRef>
              <c:f>Sheet6!$H$1</c:f>
              <c:strCache>
                <c:ptCount val="1"/>
                <c:pt idx="0">
                  <c:v>72 h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Sheet6!$B$2:$B$37</c:f>
              <c:numCache>
                <c:formatCode>General</c:formatCode>
                <c:ptCount val="36"/>
                <c:pt idx="0">
                  <c:v>0.94</c:v>
                </c:pt>
                <c:pt idx="1">
                  <c:v>18.4</c:v>
                </c:pt>
                <c:pt idx="2">
                  <c:v>20.05</c:v>
                </c:pt>
                <c:pt idx="3">
                  <c:v>6.79</c:v>
                </c:pt>
                <c:pt idx="4">
                  <c:v>40.25</c:v>
                </c:pt>
                <c:pt idx="5">
                  <c:v>11.56</c:v>
                </c:pt>
                <c:pt idx="6">
                  <c:v>12.65</c:v>
                </c:pt>
                <c:pt idx="7">
                  <c:v>31.72</c:v>
                </c:pt>
                <c:pt idx="8">
                  <c:v>20.85</c:v>
                </c:pt>
                <c:pt idx="9">
                  <c:v>25.76</c:v>
                </c:pt>
                <c:pt idx="10">
                  <c:v>47.3</c:v>
                </c:pt>
                <c:pt idx="11">
                  <c:v>53.81</c:v>
                </c:pt>
                <c:pt idx="12">
                  <c:v>30.59</c:v>
                </c:pt>
                <c:pt idx="13">
                  <c:v>24.07</c:v>
                </c:pt>
                <c:pt idx="14">
                  <c:v>43.05</c:v>
                </c:pt>
                <c:pt idx="15">
                  <c:v>9.06</c:v>
                </c:pt>
                <c:pt idx="16">
                  <c:v>19.82</c:v>
                </c:pt>
                <c:pt idx="17">
                  <c:v>20.05</c:v>
                </c:pt>
                <c:pt idx="18">
                  <c:v>7.26</c:v>
                </c:pt>
                <c:pt idx="19">
                  <c:v>6.17</c:v>
                </c:pt>
                <c:pt idx="20">
                  <c:v>10.54</c:v>
                </c:pt>
                <c:pt idx="21">
                  <c:v>2.34</c:v>
                </c:pt>
                <c:pt idx="22">
                  <c:v>1.8</c:v>
                </c:pt>
                <c:pt idx="23">
                  <c:v>6.95</c:v>
                </c:pt>
                <c:pt idx="24">
                  <c:v>5.859999999999998</c:v>
                </c:pt>
                <c:pt idx="25">
                  <c:v>7.649999999999998</c:v>
                </c:pt>
                <c:pt idx="26">
                  <c:v>13.59</c:v>
                </c:pt>
                <c:pt idx="27">
                  <c:v>13.12</c:v>
                </c:pt>
                <c:pt idx="28">
                  <c:v>34.27</c:v>
                </c:pt>
                <c:pt idx="29">
                  <c:v>13.2</c:v>
                </c:pt>
                <c:pt idx="30">
                  <c:v>33.06</c:v>
                </c:pt>
                <c:pt idx="31">
                  <c:v>35.76</c:v>
                </c:pt>
                <c:pt idx="32">
                  <c:v>54.94</c:v>
                </c:pt>
                <c:pt idx="33">
                  <c:v>52.96</c:v>
                </c:pt>
                <c:pt idx="34">
                  <c:v>53.53</c:v>
                </c:pt>
                <c:pt idx="35">
                  <c:v>22.88</c:v>
                </c:pt>
              </c:numCache>
            </c:numRef>
          </c:xVal>
          <c:yVal>
            <c:numRef>
              <c:f>Sheet6!$H$2:$H$37</c:f>
              <c:numCache>
                <c:formatCode>General</c:formatCode>
                <c:ptCount val="36"/>
                <c:pt idx="0">
                  <c:v>0.48567545995925</c:v>
                </c:pt>
                <c:pt idx="1">
                  <c:v>0.274986329592705</c:v>
                </c:pt>
                <c:pt idx="2">
                  <c:v>0.17301039751337</c:v>
                </c:pt>
                <c:pt idx="3">
                  <c:v>0.30120726598865</c:v>
                </c:pt>
                <c:pt idx="4">
                  <c:v>0.0708348450193901</c:v>
                </c:pt>
                <c:pt idx="5">
                  <c:v>0.1234785946941</c:v>
                </c:pt>
                <c:pt idx="6">
                  <c:v>0.130516033357051</c:v>
                </c:pt>
                <c:pt idx="7">
                  <c:v>0.0965385173324895</c:v>
                </c:pt>
                <c:pt idx="8">
                  <c:v>0.104117680250406</c:v>
                </c:pt>
                <c:pt idx="9">
                  <c:v>0.12197968787192</c:v>
                </c:pt>
                <c:pt idx="10">
                  <c:v>0.0639382559486646</c:v>
                </c:pt>
                <c:pt idx="11">
                  <c:v>0.0279105012570989</c:v>
                </c:pt>
                <c:pt idx="12">
                  <c:v>0.0833932345171938</c:v>
                </c:pt>
                <c:pt idx="13">
                  <c:v>0.120009545489748</c:v>
                </c:pt>
                <c:pt idx="14">
                  <c:v>0.0706723486559278</c:v>
                </c:pt>
                <c:pt idx="15">
                  <c:v>0.288520877602712</c:v>
                </c:pt>
                <c:pt idx="16">
                  <c:v>0.0849486010914621</c:v>
                </c:pt>
                <c:pt idx="17">
                  <c:v>0.0628206904260649</c:v>
                </c:pt>
                <c:pt idx="18">
                  <c:v>0.0877396132696753</c:v>
                </c:pt>
                <c:pt idx="19">
                  <c:v>0.133025711084039</c:v>
                </c:pt>
                <c:pt idx="20">
                  <c:v>0.0912003211642257</c:v>
                </c:pt>
                <c:pt idx="21">
                  <c:v>0.222839331360251</c:v>
                </c:pt>
                <c:pt idx="22">
                  <c:v>0.164935410195287</c:v>
                </c:pt>
                <c:pt idx="23">
                  <c:v>0.218134708869264</c:v>
                </c:pt>
                <c:pt idx="24">
                  <c:v>0.114031398845427</c:v>
                </c:pt>
                <c:pt idx="25">
                  <c:v>0.206033253016649</c:v>
                </c:pt>
                <c:pt idx="26">
                  <c:v>0.0664462915463689</c:v>
                </c:pt>
                <c:pt idx="27">
                  <c:v>0.0439006538026026</c:v>
                </c:pt>
                <c:pt idx="28">
                  <c:v>0.0989796832261913</c:v>
                </c:pt>
                <c:pt idx="29">
                  <c:v>0.116135608675256</c:v>
                </c:pt>
                <c:pt idx="30">
                  <c:v>0.203465694383299</c:v>
                </c:pt>
                <c:pt idx="31">
                  <c:v>0.177036958303762</c:v>
                </c:pt>
                <c:pt idx="32">
                  <c:v>0.152975405615654</c:v>
                </c:pt>
                <c:pt idx="33">
                  <c:v>0.0717279723494752</c:v>
                </c:pt>
                <c:pt idx="34">
                  <c:v>0.0778287082218008</c:v>
                </c:pt>
                <c:pt idx="35">
                  <c:v>0.118126932632015</c:v>
                </c:pt>
              </c:numCache>
            </c:numRef>
          </c:yVal>
        </c:ser>
        <c:axId val="226221608"/>
        <c:axId val="226247048"/>
      </c:scatterChart>
      <c:valAx>
        <c:axId val="226221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 dirty="0">
                    <a:latin typeface="Times New Roman"/>
                    <a:cs typeface="Times New Roman"/>
                  </a:rPr>
                  <a:t>POC </a:t>
                </a:r>
                <a:r>
                  <a:rPr lang="en-US" sz="1400" dirty="0" smtClean="0">
                    <a:latin typeface="Times New Roman"/>
                    <a:cs typeface="Times New Roman"/>
                  </a:rPr>
                  <a:t>(μM</a:t>
                </a:r>
                <a:r>
                  <a:rPr lang="en-US" sz="1400" dirty="0"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68697992612035"/>
              <c:y val="0.95316671942050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247048"/>
        <c:crosses val="autoZero"/>
        <c:crossBetween val="midCat"/>
      </c:valAx>
      <c:valAx>
        <c:axId val="2262470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 dirty="0">
                    <a:latin typeface="Times New Roman"/>
                    <a:cs typeface="Times New Roman"/>
                  </a:rPr>
                  <a:t>Growth Rate (d</a:t>
                </a:r>
                <a:r>
                  <a:rPr lang="en-US" sz="1400" baseline="30000" dirty="0">
                    <a:latin typeface="Times New Roman"/>
                    <a:cs typeface="Times New Roman"/>
                  </a:rPr>
                  <a:t>-1</a:t>
                </a:r>
                <a:r>
                  <a:rPr lang="en-US" sz="1400" dirty="0"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"/>
              <c:y val="0.384121605335047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22160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r"/>
      <c:layout>
        <c:manualLayout>
          <c:xMode val="edge"/>
          <c:yMode val="edge"/>
          <c:x val="0.620932366093127"/>
          <c:y val="0.0642339609018665"/>
          <c:w val="0.121351584524157"/>
          <c:h val="0.181756990197654"/>
        </c:manualLayout>
      </c:layout>
      <c:txPr>
        <a:bodyPr/>
        <a:lstStyle/>
        <a:p>
          <a:pPr>
            <a:defRPr sz="1400">
              <a:latin typeface="Times New Roman"/>
              <a:cs typeface="Times New Roman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800209825466732"/>
          <c:y val="0.00258738964447626"/>
          <c:w val="0.638638861291114"/>
          <c:h val="0.919141757590219"/>
        </c:manualLayout>
      </c:layout>
      <c:barChart>
        <c:barDir val="bar"/>
        <c:grouping val="percentStacked"/>
        <c:ser>
          <c:idx val="0"/>
          <c:order val="0"/>
          <c:tx>
            <c:strRef>
              <c:f>'Biomass Table'!$C$3</c:f>
              <c:strCache>
                <c:ptCount val="1"/>
                <c:pt idx="0">
                  <c:v>Diatoms</c:v>
                </c:pt>
              </c:strCache>
            </c:strRef>
          </c:tx>
          <c:cat>
            <c:numRef>
              <c:f>'Biomass Table'!$B$47:$B$57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'Biomass Table'!$C$47:$C$57</c:f>
              <c:numCache>
                <c:formatCode>General</c:formatCode>
                <c:ptCount val="11"/>
                <c:pt idx="0">
                  <c:v>3.7</c:v>
                </c:pt>
                <c:pt idx="1">
                  <c:v>184.5</c:v>
                </c:pt>
                <c:pt idx="2">
                  <c:v>193.4</c:v>
                </c:pt>
                <c:pt idx="3">
                  <c:v>264.3</c:v>
                </c:pt>
                <c:pt idx="4">
                  <c:v>135.7</c:v>
                </c:pt>
                <c:pt idx="5">
                  <c:v>168.6</c:v>
                </c:pt>
                <c:pt idx="6">
                  <c:v>132.6</c:v>
                </c:pt>
                <c:pt idx="7">
                  <c:v>11.9</c:v>
                </c:pt>
                <c:pt idx="8">
                  <c:v>23.6</c:v>
                </c:pt>
                <c:pt idx="9">
                  <c:v>1.3</c:v>
                </c:pt>
                <c:pt idx="10">
                  <c:v>5.6</c:v>
                </c:pt>
              </c:numCache>
            </c:numRef>
          </c:val>
        </c:ser>
        <c:ser>
          <c:idx val="1"/>
          <c:order val="1"/>
          <c:tx>
            <c:strRef>
              <c:f>'Biomass Table'!$D$3</c:f>
              <c:strCache>
                <c:ptCount val="1"/>
                <c:pt idx="0">
                  <c:v>Phaeocystis antarctica</c:v>
                </c:pt>
              </c:strCache>
            </c:strRef>
          </c:tx>
          <c:cat>
            <c:numRef>
              <c:f>'Biomass Table'!$B$47:$B$57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'Biomass Table'!$D$47:$D$57</c:f>
              <c:numCache>
                <c:formatCode>General</c:formatCode>
                <c:ptCount val="11"/>
                <c:pt idx="0">
                  <c:v>1.5</c:v>
                </c:pt>
                <c:pt idx="1">
                  <c:v>2.4</c:v>
                </c:pt>
                <c:pt idx="2">
                  <c:v>1.4</c:v>
                </c:pt>
                <c:pt idx="3">
                  <c:v>1.9</c:v>
                </c:pt>
                <c:pt idx="4">
                  <c:v>0.8</c:v>
                </c:pt>
                <c:pt idx="5">
                  <c:v>1.5</c:v>
                </c:pt>
                <c:pt idx="6">
                  <c:v>1.2</c:v>
                </c:pt>
                <c:pt idx="7">
                  <c:v>0.2</c:v>
                </c:pt>
                <c:pt idx="8">
                  <c:v>1.5</c:v>
                </c:pt>
                <c:pt idx="9">
                  <c:v>0.1</c:v>
                </c:pt>
                <c:pt idx="1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'Biomass Table'!$E$3</c:f>
              <c:strCache>
                <c:ptCount val="1"/>
                <c:pt idx="0">
                  <c:v>Dinoflagellates &lt;20 um</c:v>
                </c:pt>
              </c:strCache>
            </c:strRef>
          </c:tx>
          <c:cat>
            <c:numRef>
              <c:f>'Biomass Table'!$B$47:$B$57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'Biomass Table'!$E$47:$E$57</c:f>
              <c:numCache>
                <c:formatCode>General</c:formatCode>
                <c:ptCount val="11"/>
                <c:pt idx="0">
                  <c:v>2.4</c:v>
                </c:pt>
                <c:pt idx="1">
                  <c:v>10.8</c:v>
                </c:pt>
                <c:pt idx="2">
                  <c:v>4.0</c:v>
                </c:pt>
                <c:pt idx="3">
                  <c:v>5.4</c:v>
                </c:pt>
                <c:pt idx="4">
                  <c:v>3.4</c:v>
                </c:pt>
                <c:pt idx="5">
                  <c:v>6.8</c:v>
                </c:pt>
                <c:pt idx="6">
                  <c:v>3.9</c:v>
                </c:pt>
                <c:pt idx="7">
                  <c:v>2.1</c:v>
                </c:pt>
                <c:pt idx="8">
                  <c:v>4.5</c:v>
                </c:pt>
                <c:pt idx="9">
                  <c:v>1.4</c:v>
                </c:pt>
                <c:pt idx="10">
                  <c:v>1.0</c:v>
                </c:pt>
              </c:numCache>
            </c:numRef>
          </c:val>
        </c:ser>
        <c:ser>
          <c:idx val="3"/>
          <c:order val="3"/>
          <c:tx>
            <c:strRef>
              <c:f>'Biomass Table'!$F$3</c:f>
              <c:strCache>
                <c:ptCount val="1"/>
                <c:pt idx="0">
                  <c:v>Dinoflagellates &gt;20 um</c:v>
                </c:pt>
              </c:strCache>
            </c:strRef>
          </c:tx>
          <c:cat>
            <c:numRef>
              <c:f>'Biomass Table'!$B$47:$B$57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'Biomass Table'!$F$47:$F$57</c:f>
              <c:numCache>
                <c:formatCode>General</c:formatCode>
                <c:ptCount val="11"/>
                <c:pt idx="0">
                  <c:v>1.4</c:v>
                </c:pt>
                <c:pt idx="1">
                  <c:v>4.1</c:v>
                </c:pt>
                <c:pt idx="2">
                  <c:v>6.3</c:v>
                </c:pt>
                <c:pt idx="3">
                  <c:v>5.8</c:v>
                </c:pt>
                <c:pt idx="4">
                  <c:v>2.7</c:v>
                </c:pt>
                <c:pt idx="5">
                  <c:v>9.7</c:v>
                </c:pt>
                <c:pt idx="6">
                  <c:v>5.1</c:v>
                </c:pt>
                <c:pt idx="7">
                  <c:v>0.0</c:v>
                </c:pt>
                <c:pt idx="8">
                  <c:v>9.8</c:v>
                </c:pt>
                <c:pt idx="9">
                  <c:v>0.0</c:v>
                </c:pt>
                <c:pt idx="10">
                  <c:v>1.0</c:v>
                </c:pt>
              </c:numCache>
            </c:numRef>
          </c:val>
        </c:ser>
        <c:ser>
          <c:idx val="4"/>
          <c:order val="4"/>
          <c:tx>
            <c:strRef>
              <c:f>'Biomass Table'!$G$3</c:f>
              <c:strCache>
                <c:ptCount val="1"/>
                <c:pt idx="0">
                  <c:v>Silicoflagellates</c:v>
                </c:pt>
              </c:strCache>
            </c:strRef>
          </c:tx>
          <c:cat>
            <c:numRef>
              <c:f>'Biomass Table'!$B$47:$B$57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9.0</c:v>
                </c:pt>
                <c:pt idx="3">
                  <c:v>19.0</c:v>
                </c:pt>
                <c:pt idx="4">
                  <c:v>22.0</c:v>
                </c:pt>
                <c:pt idx="5">
                  <c:v>37.0</c:v>
                </c:pt>
                <c:pt idx="6">
                  <c:v>52.0</c:v>
                </c:pt>
                <c:pt idx="7">
                  <c:v>60.0</c:v>
                </c:pt>
                <c:pt idx="8">
                  <c:v>61.0</c:v>
                </c:pt>
                <c:pt idx="9">
                  <c:v>79.0</c:v>
                </c:pt>
                <c:pt idx="10">
                  <c:v>80.0</c:v>
                </c:pt>
              </c:numCache>
            </c:numRef>
          </c:cat>
          <c:val>
            <c:numRef>
              <c:f>'Biomass Table'!$G$47:$G$57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0.6</c:v>
                </c:pt>
                <c:pt idx="6">
                  <c:v>0.0</c:v>
                </c:pt>
                <c:pt idx="7">
                  <c:v>9.0</c:v>
                </c:pt>
                <c:pt idx="8">
                  <c:v>6.7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overlap val="100"/>
        <c:axId val="354118072"/>
        <c:axId val="354121400"/>
      </c:barChart>
      <c:catAx>
        <c:axId val="354118072"/>
        <c:scaling>
          <c:orientation val="minMax"/>
        </c:scaling>
        <c:axPos val="l"/>
        <c:numFmt formatCode="General" sourceLinked="1"/>
        <c:majorTickMark val="none"/>
        <c:tickLblPos val="nextTo"/>
        <c:crossAx val="354121400"/>
        <c:crosses val="autoZero"/>
        <c:auto val="1"/>
        <c:lblAlgn val="ctr"/>
        <c:lblOffset val="100"/>
      </c:catAx>
      <c:valAx>
        <c:axId val="354121400"/>
        <c:scaling>
          <c:orientation val="minMax"/>
        </c:scaling>
        <c:axPos val="b"/>
        <c:numFmt formatCode="0%" sourceLinked="1"/>
        <c:tickLblPos val="nextTo"/>
        <c:crossAx val="35411807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33248356902656"/>
          <c:y val="0.193718682891911"/>
          <c:w val="0.22490188373346"/>
          <c:h val="0.546561489989371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61717319518402"/>
          <c:y val="0.0439766972267488"/>
          <c:w val="0.744385985422596"/>
          <c:h val="0.770571204267765"/>
        </c:manualLayout>
      </c:layout>
      <c:scatterChart>
        <c:scatterStyle val="lineMarker"/>
        <c:ser>
          <c:idx val="0"/>
          <c:order val="0"/>
          <c:tx>
            <c:strRef>
              <c:f>Sheet1!$J$3</c:f>
              <c:strCache>
                <c:ptCount val="1"/>
                <c:pt idx="0">
                  <c:v>NGR (Chlorophyll)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"/>
              </a:ln>
            </c:spPr>
            <c:trendlineType val="linear"/>
          </c:trendline>
          <c:xVal>
            <c:numRef>
              <c:f>Sheet1!$K$4:$K$14</c:f>
              <c:numCache>
                <c:formatCode>General</c:formatCode>
                <c:ptCount val="11"/>
                <c:pt idx="0">
                  <c:v>-0.792</c:v>
                </c:pt>
                <c:pt idx="1">
                  <c:v>-0.165</c:v>
                </c:pt>
                <c:pt idx="2">
                  <c:v>0.954</c:v>
                </c:pt>
                <c:pt idx="3">
                  <c:v>1.14</c:v>
                </c:pt>
                <c:pt idx="4">
                  <c:v>1.37</c:v>
                </c:pt>
                <c:pt idx="5">
                  <c:v>0.13</c:v>
                </c:pt>
                <c:pt idx="6">
                  <c:v>-0.25</c:v>
                </c:pt>
                <c:pt idx="7">
                  <c:v>-0.69</c:v>
                </c:pt>
                <c:pt idx="8">
                  <c:v>-0.42</c:v>
                </c:pt>
                <c:pt idx="9">
                  <c:v>0.1</c:v>
                </c:pt>
                <c:pt idx="10">
                  <c:v>-0.11</c:v>
                </c:pt>
              </c:numCache>
            </c:numRef>
          </c:xVal>
          <c:yVal>
            <c:numRef>
              <c:f>Sheet1!$J$4:$J$14</c:f>
              <c:numCache>
                <c:formatCode>General</c:formatCode>
                <c:ptCount val="11"/>
                <c:pt idx="0">
                  <c:v>-0.0177247678554678</c:v>
                </c:pt>
                <c:pt idx="1">
                  <c:v>-0.00452968923585532</c:v>
                </c:pt>
                <c:pt idx="2">
                  <c:v>0.260671599163174</c:v>
                </c:pt>
                <c:pt idx="3">
                  <c:v>0.467001680334015</c:v>
                </c:pt>
                <c:pt idx="4">
                  <c:v>0.469223742728396</c:v>
                </c:pt>
                <c:pt idx="5">
                  <c:v>0.0541047158437087</c:v>
                </c:pt>
                <c:pt idx="6">
                  <c:v>0.123936391590638</c:v>
                </c:pt>
                <c:pt idx="7">
                  <c:v>-0.0945606536831707</c:v>
                </c:pt>
                <c:pt idx="8">
                  <c:v>-0.121755760465041</c:v>
                </c:pt>
                <c:pt idx="9">
                  <c:v>0.10157651673374</c:v>
                </c:pt>
                <c:pt idx="10">
                  <c:v>-0.00879821297698412</c:v>
                </c:pt>
              </c:numCache>
            </c:numRef>
          </c:yVal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NGR (Cell Count)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Sheet1!$K$4:$K$14</c:f>
              <c:numCache>
                <c:formatCode>General</c:formatCode>
                <c:ptCount val="11"/>
                <c:pt idx="0">
                  <c:v>-0.792</c:v>
                </c:pt>
                <c:pt idx="1">
                  <c:v>-0.165</c:v>
                </c:pt>
                <c:pt idx="2">
                  <c:v>0.954</c:v>
                </c:pt>
                <c:pt idx="3">
                  <c:v>1.14</c:v>
                </c:pt>
                <c:pt idx="4">
                  <c:v>1.37</c:v>
                </c:pt>
                <c:pt idx="5">
                  <c:v>0.13</c:v>
                </c:pt>
                <c:pt idx="6">
                  <c:v>-0.25</c:v>
                </c:pt>
                <c:pt idx="7">
                  <c:v>-0.69</c:v>
                </c:pt>
                <c:pt idx="8">
                  <c:v>-0.42</c:v>
                </c:pt>
                <c:pt idx="9">
                  <c:v>0.1</c:v>
                </c:pt>
                <c:pt idx="10">
                  <c:v>-0.11</c:v>
                </c:pt>
              </c:numCache>
            </c:numRef>
          </c:xVal>
          <c:yVal>
            <c:numRef>
              <c:f>Sheet1!$I$4:$I$14</c:f>
              <c:numCache>
                <c:formatCode>General</c:formatCode>
                <c:ptCount val="11"/>
                <c:pt idx="0">
                  <c:v>0.158602997490624</c:v>
                </c:pt>
                <c:pt idx="1">
                  <c:v>0.148806870738125</c:v>
                </c:pt>
                <c:pt idx="2">
                  <c:v>0.130509859240169</c:v>
                </c:pt>
                <c:pt idx="3">
                  <c:v>0.11623238131381</c:v>
                </c:pt>
                <c:pt idx="4">
                  <c:v>0.0635570623404805</c:v>
                </c:pt>
                <c:pt idx="5">
                  <c:v>0.155235847981368</c:v>
                </c:pt>
                <c:pt idx="6">
                  <c:v>0.150443744599451</c:v>
                </c:pt>
                <c:pt idx="7">
                  <c:v>0.0486981135519016</c:v>
                </c:pt>
                <c:pt idx="8">
                  <c:v>0.197891510174669</c:v>
                </c:pt>
                <c:pt idx="9">
                  <c:v>0.0763061849296751</c:v>
                </c:pt>
                <c:pt idx="10">
                  <c:v>0.0969501485553606</c:v>
                </c:pt>
              </c:numCache>
            </c:numRef>
          </c:yVal>
        </c:ser>
        <c:axId val="225744360"/>
        <c:axId val="225732648"/>
      </c:scatterChart>
      <c:valAx>
        <c:axId val="225744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 dirty="0" smtClean="0">
                    <a:latin typeface="Times New Roman"/>
                    <a:cs typeface="Times New Roman"/>
                  </a:rPr>
                  <a:t>Temperature (°C)</a:t>
                </a:r>
                <a:endParaRPr lang="en-US" sz="1400" dirty="0">
                  <a:latin typeface="Times New Roman"/>
                  <a:cs typeface="Times New Roman"/>
                </a:endParaRPr>
              </a:p>
            </c:rich>
          </c:tx>
          <c:layout/>
        </c:title>
        <c:numFmt formatCode="General" sourceLinked="1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5732648"/>
        <c:crosses val="autoZero"/>
        <c:crossBetween val="midCat"/>
      </c:valAx>
      <c:valAx>
        <c:axId val="2257326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 dirty="0">
                    <a:latin typeface="Times New Roman"/>
                    <a:cs typeface="Times New Roman"/>
                  </a:rPr>
                  <a:t>Growth Rate (d</a:t>
                </a:r>
                <a:r>
                  <a:rPr lang="en-US" sz="1400" baseline="30000" dirty="0">
                    <a:latin typeface="Times New Roman"/>
                    <a:cs typeface="Times New Roman"/>
                  </a:rPr>
                  <a:t>-1</a:t>
                </a:r>
                <a:r>
                  <a:rPr lang="en-US" sz="1400" dirty="0">
                    <a:latin typeface="Times New Roman"/>
                    <a:cs typeface="Times New Roman"/>
                  </a:rPr>
                  <a:t>)</a:t>
                </a:r>
              </a:p>
            </c:rich>
          </c:tx>
          <c:layout/>
        </c:title>
        <c:numFmt formatCode="General" sourceLinked="1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574436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50195538057743"/>
          <c:y val="0.0636501347553542"/>
          <c:w val="0.772160979877515"/>
          <c:h val="0.7423638006147"/>
        </c:manualLayout>
      </c:layout>
      <c:scatterChart>
        <c:scatterStyle val="lineMarker"/>
        <c:ser>
          <c:idx val="0"/>
          <c:order val="0"/>
          <c:tx>
            <c:strRef>
              <c:f>Sheet1!$J$3</c:f>
              <c:strCache>
                <c:ptCount val="1"/>
                <c:pt idx="0">
                  <c:v>NGR (Chlorophyll)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"/>
              </a:ln>
            </c:spPr>
            <c:trendlineType val="log"/>
          </c:trendline>
          <c:xVal>
            <c:numRef>
              <c:f>Sheet1!$K$4:$K$14</c:f>
              <c:numCache>
                <c:formatCode>General</c:formatCode>
                <c:ptCount val="11"/>
                <c:pt idx="0">
                  <c:v>33.0</c:v>
                </c:pt>
                <c:pt idx="1">
                  <c:v>41.0</c:v>
                </c:pt>
                <c:pt idx="2">
                  <c:v>20.0</c:v>
                </c:pt>
                <c:pt idx="3">
                  <c:v>18.0</c:v>
                </c:pt>
                <c:pt idx="4">
                  <c:v>12.0</c:v>
                </c:pt>
                <c:pt idx="5">
                  <c:v>19.0</c:v>
                </c:pt>
                <c:pt idx="6">
                  <c:v>39.0</c:v>
                </c:pt>
                <c:pt idx="7">
                  <c:v>97.0</c:v>
                </c:pt>
                <c:pt idx="8">
                  <c:v>39.0</c:v>
                </c:pt>
                <c:pt idx="9">
                  <c:v>20.0</c:v>
                </c:pt>
                <c:pt idx="10">
                  <c:v>49.0</c:v>
                </c:pt>
              </c:numCache>
            </c:numRef>
          </c:xVal>
          <c:yVal>
            <c:numRef>
              <c:f>Sheet1!$J$4:$J$14</c:f>
              <c:numCache>
                <c:formatCode>General</c:formatCode>
                <c:ptCount val="11"/>
                <c:pt idx="0">
                  <c:v>-0.0177247678554678</c:v>
                </c:pt>
                <c:pt idx="1">
                  <c:v>-0.00452968923585532</c:v>
                </c:pt>
                <c:pt idx="2">
                  <c:v>0.260671599163174</c:v>
                </c:pt>
                <c:pt idx="3">
                  <c:v>0.467001680334015</c:v>
                </c:pt>
                <c:pt idx="4">
                  <c:v>0.469223742728396</c:v>
                </c:pt>
                <c:pt idx="5">
                  <c:v>0.0541047158437087</c:v>
                </c:pt>
                <c:pt idx="6">
                  <c:v>0.123936391590638</c:v>
                </c:pt>
                <c:pt idx="7">
                  <c:v>-0.0945606536831707</c:v>
                </c:pt>
                <c:pt idx="8">
                  <c:v>-0.121755760465041</c:v>
                </c:pt>
                <c:pt idx="9">
                  <c:v>0.10157651673374</c:v>
                </c:pt>
                <c:pt idx="10">
                  <c:v>-0.00879821297698412</c:v>
                </c:pt>
              </c:numCache>
            </c:numRef>
          </c:yVal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NGR (cell count)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Sheet1!$K$4:$K$14</c:f>
              <c:numCache>
                <c:formatCode>General</c:formatCode>
                <c:ptCount val="11"/>
                <c:pt idx="0">
                  <c:v>33.0</c:v>
                </c:pt>
                <c:pt idx="1">
                  <c:v>41.0</c:v>
                </c:pt>
                <c:pt idx="2">
                  <c:v>20.0</c:v>
                </c:pt>
                <c:pt idx="3">
                  <c:v>18.0</c:v>
                </c:pt>
                <c:pt idx="4">
                  <c:v>12.0</c:v>
                </c:pt>
                <c:pt idx="5">
                  <c:v>19.0</c:v>
                </c:pt>
                <c:pt idx="6">
                  <c:v>39.0</c:v>
                </c:pt>
                <c:pt idx="7">
                  <c:v>97.0</c:v>
                </c:pt>
                <c:pt idx="8">
                  <c:v>39.0</c:v>
                </c:pt>
                <c:pt idx="9">
                  <c:v>20.0</c:v>
                </c:pt>
                <c:pt idx="10">
                  <c:v>49.0</c:v>
                </c:pt>
              </c:numCache>
            </c:numRef>
          </c:xVal>
          <c:yVal>
            <c:numRef>
              <c:f>Sheet1!$I$4:$I$14</c:f>
              <c:numCache>
                <c:formatCode>General</c:formatCode>
                <c:ptCount val="11"/>
                <c:pt idx="0">
                  <c:v>0.158602997490624</c:v>
                </c:pt>
                <c:pt idx="1">
                  <c:v>0.148806870738125</c:v>
                </c:pt>
                <c:pt idx="2">
                  <c:v>0.130509859240169</c:v>
                </c:pt>
                <c:pt idx="3">
                  <c:v>0.11623238131381</c:v>
                </c:pt>
                <c:pt idx="4">
                  <c:v>0.0635570623404805</c:v>
                </c:pt>
                <c:pt idx="5">
                  <c:v>0.155235847981368</c:v>
                </c:pt>
                <c:pt idx="6">
                  <c:v>0.150443744599451</c:v>
                </c:pt>
                <c:pt idx="7">
                  <c:v>0.0486981135519016</c:v>
                </c:pt>
                <c:pt idx="8">
                  <c:v>0.197891510174669</c:v>
                </c:pt>
                <c:pt idx="9">
                  <c:v>0.0763061849296751</c:v>
                </c:pt>
                <c:pt idx="10">
                  <c:v>0.0969501485553606</c:v>
                </c:pt>
              </c:numCache>
            </c:numRef>
          </c:yVal>
        </c:ser>
        <c:axId val="225649768"/>
        <c:axId val="225780840"/>
      </c:scatterChart>
      <c:valAx>
        <c:axId val="225649768"/>
        <c:scaling>
          <c:logBase val="10.0"/>
          <c:orientation val="minMax"/>
          <c:min val="10.0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>
                    <a:latin typeface="Times New Roman"/>
                    <a:cs typeface="Times New Roman"/>
                  </a:rPr>
                  <a:t>Mixed Layer Depth (m)</a:t>
                </a:r>
              </a:p>
            </c:rich>
          </c:tx>
          <c:layout/>
        </c:title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5780840"/>
        <c:crosses val="autoZero"/>
        <c:crossBetween val="midCat"/>
      </c:valAx>
      <c:valAx>
        <c:axId val="2257808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 dirty="0">
                    <a:latin typeface="Times New Roman"/>
                    <a:cs typeface="Times New Roman"/>
                  </a:rPr>
                  <a:t>Growth Rate (d</a:t>
                </a:r>
                <a:r>
                  <a:rPr lang="en-US" sz="1400" baseline="30000" dirty="0">
                    <a:latin typeface="Times New Roman"/>
                    <a:cs typeface="Times New Roman"/>
                  </a:rPr>
                  <a:t>-1</a:t>
                </a:r>
                <a:r>
                  <a:rPr lang="en-US" sz="1400" dirty="0"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277777777777778"/>
              <c:y val="0.25634440235906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564976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495163167104112"/>
          <c:y val="0.0732800994345412"/>
          <c:w val="0.407614610673666"/>
          <c:h val="0.185113135608617"/>
        </c:manualLayout>
      </c:layout>
      <c:txPr>
        <a:bodyPr/>
        <a:lstStyle/>
        <a:p>
          <a:pPr>
            <a:defRPr sz="1400">
              <a:latin typeface="Times New Roman"/>
              <a:cs typeface="Times New Roman"/>
            </a:defRPr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1018448678065"/>
          <c:y val="0.104964503159104"/>
          <c:w val="0.739908814211478"/>
          <c:h val="0.699508788052843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Sheet1!$C$92:$C$105</c:f>
              <c:numCache>
                <c:formatCode>General</c:formatCode>
                <c:ptCount val="14"/>
                <c:pt idx="0">
                  <c:v>-0.0177247678554678</c:v>
                </c:pt>
                <c:pt idx="1">
                  <c:v>-0.0753499937585776</c:v>
                </c:pt>
                <c:pt idx="2">
                  <c:v>-0.00452968923585532</c:v>
                </c:pt>
                <c:pt idx="3">
                  <c:v>0.260671599163174</c:v>
                </c:pt>
                <c:pt idx="4">
                  <c:v>0.467001680334015</c:v>
                </c:pt>
                <c:pt idx="5">
                  <c:v>0.506927512233501</c:v>
                </c:pt>
                <c:pt idx="6">
                  <c:v>0.469223742728396</c:v>
                </c:pt>
                <c:pt idx="7">
                  <c:v>0.0541047158437087</c:v>
                </c:pt>
                <c:pt idx="8">
                  <c:v>0.123936391590638</c:v>
                </c:pt>
                <c:pt idx="9">
                  <c:v>-0.0945606536831707</c:v>
                </c:pt>
                <c:pt idx="10">
                  <c:v>-0.121755760465041</c:v>
                </c:pt>
                <c:pt idx="11">
                  <c:v>0.118236912960538</c:v>
                </c:pt>
                <c:pt idx="12">
                  <c:v>0.10157651673374</c:v>
                </c:pt>
                <c:pt idx="13">
                  <c:v>-0.00879821297698412</c:v>
                </c:pt>
              </c:numCache>
            </c:numRef>
          </c:xVal>
          <c:yVal>
            <c:numRef>
              <c:f>Sheet1!$D$92:$D$105</c:f>
              <c:numCache>
                <c:formatCode>0.000000</c:formatCode>
                <c:ptCount val="14"/>
                <c:pt idx="0" formatCode="General">
                  <c:v>0.158602997490624</c:v>
                </c:pt>
                <c:pt idx="1">
                  <c:v>0.273159140387351</c:v>
                </c:pt>
                <c:pt idx="2">
                  <c:v>0.148806870738125</c:v>
                </c:pt>
                <c:pt idx="3">
                  <c:v>0.130509859240169</c:v>
                </c:pt>
                <c:pt idx="4">
                  <c:v>0.11623238131381</c:v>
                </c:pt>
                <c:pt idx="5" formatCode="General">
                  <c:v>-0.096628252281138</c:v>
                </c:pt>
                <c:pt idx="6" formatCode="General">
                  <c:v>0.0635570623404805</c:v>
                </c:pt>
                <c:pt idx="7" formatCode="General">
                  <c:v>0.155235847981368</c:v>
                </c:pt>
                <c:pt idx="8" formatCode="General">
                  <c:v>0.150443744599451</c:v>
                </c:pt>
                <c:pt idx="9" formatCode="General">
                  <c:v>0.0486981135519016</c:v>
                </c:pt>
                <c:pt idx="10" formatCode="General">
                  <c:v>0.197891510174669</c:v>
                </c:pt>
                <c:pt idx="11" formatCode="General">
                  <c:v>0.0406415218999422</c:v>
                </c:pt>
                <c:pt idx="12" formatCode="General">
                  <c:v>0.0763061849296751</c:v>
                </c:pt>
                <c:pt idx="13" formatCode="General">
                  <c:v>0.0969501485553606</c:v>
                </c:pt>
              </c:numCache>
            </c:numRef>
          </c:yVal>
        </c:ser>
        <c:axId val="225885368"/>
        <c:axId val="225878328"/>
      </c:scatterChart>
      <c:valAx>
        <c:axId val="225885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>
                    <a:latin typeface="Times New Roman"/>
                    <a:cs typeface="Times New Roman"/>
                  </a:rPr>
                  <a:t>Chlorophyll NGR (d</a:t>
                </a:r>
                <a:r>
                  <a:rPr lang="en-US" sz="1400" baseline="30000" dirty="0" smtClean="0">
                    <a:latin typeface="Times New Roman"/>
                    <a:cs typeface="Times New Roman"/>
                  </a:rPr>
                  <a:t>-1</a:t>
                </a:r>
                <a:r>
                  <a:rPr lang="en-US" sz="1400" baseline="0" dirty="0" smtClean="0">
                    <a:latin typeface="Times New Roman"/>
                    <a:cs typeface="Times New Roman"/>
                  </a:rPr>
                  <a:t>)</a:t>
                </a:r>
                <a:endParaRPr lang="en-US" sz="1400" dirty="0"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0.414500208325697"/>
              <c:y val="0.898459046524986"/>
            </c:manualLayout>
          </c:layout>
        </c:title>
        <c:numFmt formatCode="General" sourceLinked="1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5878328"/>
        <c:crosses val="autoZero"/>
        <c:crossBetween val="midCat"/>
      </c:valAx>
      <c:valAx>
        <c:axId val="2258783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 dirty="0" smtClean="0">
                    <a:latin typeface="Times New Roman"/>
                    <a:cs typeface="Times New Roman"/>
                  </a:rPr>
                  <a:t>Cell Count NGR (d</a:t>
                </a:r>
                <a:r>
                  <a:rPr lang="en-US" sz="1400" baseline="30000" dirty="0" smtClean="0">
                    <a:latin typeface="Times New Roman"/>
                    <a:cs typeface="Times New Roman"/>
                  </a:rPr>
                  <a:t>-1</a:t>
                </a:r>
                <a:r>
                  <a:rPr lang="en-US" sz="1400" baseline="0" dirty="0" smtClean="0">
                    <a:latin typeface="Times New Roman"/>
                    <a:cs typeface="Times New Roman"/>
                  </a:rPr>
                  <a:t>)</a:t>
                </a:r>
                <a:endParaRPr lang="en-US" sz="1400" dirty="0"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0.0609847836489717"/>
              <c:y val="0.275352556002298"/>
            </c:manualLayout>
          </c:layout>
        </c:title>
        <c:numFmt formatCode="General" sourceLinked="1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58853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7413145231846"/>
          <c:y val="0.0628127734033246"/>
          <c:w val="0.788451881014873"/>
          <c:h val="0.70242672790901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"/>
              </a:ln>
            </c:spPr>
            <c:trendlineType val="linear"/>
          </c:trendline>
          <c:xVal>
            <c:numRef>
              <c:f>'CChl ratio'!$P$98:$P$108</c:f>
              <c:numCache>
                <c:formatCode>General</c:formatCode>
                <c:ptCount val="11"/>
                <c:pt idx="0">
                  <c:v>-0.792</c:v>
                </c:pt>
                <c:pt idx="1">
                  <c:v>-0.165</c:v>
                </c:pt>
                <c:pt idx="2">
                  <c:v>0.954</c:v>
                </c:pt>
                <c:pt idx="3">
                  <c:v>1.14</c:v>
                </c:pt>
                <c:pt idx="4">
                  <c:v>1.37</c:v>
                </c:pt>
                <c:pt idx="5">
                  <c:v>0.13</c:v>
                </c:pt>
                <c:pt idx="6">
                  <c:v>-0.25</c:v>
                </c:pt>
                <c:pt idx="7">
                  <c:v>-0.69</c:v>
                </c:pt>
                <c:pt idx="8">
                  <c:v>-0.42</c:v>
                </c:pt>
                <c:pt idx="9">
                  <c:v>0.1</c:v>
                </c:pt>
                <c:pt idx="10">
                  <c:v>-0.11</c:v>
                </c:pt>
              </c:numCache>
            </c:numRef>
          </c:xVal>
          <c:yVal>
            <c:numRef>
              <c:f>'CChl ratio'!$Q$98:$Q$108</c:f>
              <c:numCache>
                <c:formatCode>General</c:formatCode>
                <c:ptCount val="11"/>
                <c:pt idx="0">
                  <c:v>69.70167175602469</c:v>
                </c:pt>
                <c:pt idx="1">
                  <c:v>58.0968486957014</c:v>
                </c:pt>
                <c:pt idx="2">
                  <c:v>-32.44927162149613</c:v>
                </c:pt>
                <c:pt idx="3">
                  <c:v>-65.51507399640784</c:v>
                </c:pt>
                <c:pt idx="4">
                  <c:v>-71.38075537044163</c:v>
                </c:pt>
                <c:pt idx="5">
                  <c:v>35.22139041543872</c:v>
                </c:pt>
                <c:pt idx="6">
                  <c:v>7.737976057833896</c:v>
                </c:pt>
                <c:pt idx="7">
                  <c:v>53.5222876890288</c:v>
                </c:pt>
                <c:pt idx="8">
                  <c:v>157.7992076153045</c:v>
                </c:pt>
                <c:pt idx="9">
                  <c:v>-7.398212343431127</c:v>
                </c:pt>
                <c:pt idx="10">
                  <c:v>36.91605429481244</c:v>
                </c:pt>
              </c:numCache>
            </c:numRef>
          </c:yVal>
        </c:ser>
        <c:axId val="225614280"/>
        <c:axId val="225978856"/>
      </c:scatterChart>
      <c:valAx>
        <c:axId val="225614280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5978856"/>
        <c:crosses val="autoZero"/>
        <c:crossBetween val="midCat"/>
      </c:valAx>
      <c:valAx>
        <c:axId val="2259788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>
                    <a:latin typeface="Times New Roman"/>
                    <a:cs typeface="Times New Roman"/>
                  </a:rPr>
                  <a:t>% Change in C:Chl</a:t>
                </a:r>
              </a:p>
            </c:rich>
          </c:tx>
          <c:layout/>
        </c:title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56142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429792213473316"/>
          <c:y val="0.136886847477399"/>
          <c:w val="0.780685039370079"/>
          <c:h val="0.70242672790901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"/>
              </a:ln>
            </c:spPr>
            <c:trendlineType val="log"/>
          </c:trendline>
          <c:xVal>
            <c:numRef>
              <c:f>'Biomass Table'!$P$109:$P$119</c:f>
              <c:numCache>
                <c:formatCode>General</c:formatCode>
                <c:ptCount val="11"/>
                <c:pt idx="0">
                  <c:v>33.0</c:v>
                </c:pt>
                <c:pt idx="1">
                  <c:v>41.0</c:v>
                </c:pt>
                <c:pt idx="2">
                  <c:v>20.0</c:v>
                </c:pt>
                <c:pt idx="3">
                  <c:v>18.0</c:v>
                </c:pt>
                <c:pt idx="4">
                  <c:v>12.0</c:v>
                </c:pt>
                <c:pt idx="5">
                  <c:v>19.0</c:v>
                </c:pt>
                <c:pt idx="6">
                  <c:v>39.0</c:v>
                </c:pt>
                <c:pt idx="7">
                  <c:v>97.0</c:v>
                </c:pt>
                <c:pt idx="8">
                  <c:v>39.0</c:v>
                </c:pt>
                <c:pt idx="9">
                  <c:v>20.0</c:v>
                </c:pt>
                <c:pt idx="10">
                  <c:v>49.0</c:v>
                </c:pt>
              </c:numCache>
            </c:numRef>
          </c:xVal>
          <c:yVal>
            <c:numRef>
              <c:f>'Biomass Table'!$O$109:$O$119</c:f>
              <c:numCache>
                <c:formatCode>General</c:formatCode>
                <c:ptCount val="11"/>
                <c:pt idx="0">
                  <c:v>9.3</c:v>
                </c:pt>
                <c:pt idx="1">
                  <c:v>28.8</c:v>
                </c:pt>
                <c:pt idx="2">
                  <c:v>126.8</c:v>
                </c:pt>
                <c:pt idx="3">
                  <c:v>145.3</c:v>
                </c:pt>
                <c:pt idx="4">
                  <c:v>164.8</c:v>
                </c:pt>
                <c:pt idx="5">
                  <c:v>42.5</c:v>
                </c:pt>
                <c:pt idx="6">
                  <c:v>57.9</c:v>
                </c:pt>
                <c:pt idx="7">
                  <c:v>3.9</c:v>
                </c:pt>
                <c:pt idx="8">
                  <c:v>5.7</c:v>
                </c:pt>
                <c:pt idx="9">
                  <c:v>9.9</c:v>
                </c:pt>
                <c:pt idx="10">
                  <c:v>19.6</c:v>
                </c:pt>
              </c:numCache>
            </c:numRef>
          </c:yVal>
        </c:ser>
        <c:axId val="226045464"/>
        <c:axId val="226053064"/>
      </c:scatterChart>
      <c:valAx>
        <c:axId val="226045464"/>
        <c:scaling>
          <c:logBase val="10.0"/>
          <c:orientation val="minMax"/>
          <c:min val="10.0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>
                    <a:latin typeface="Times New Roman"/>
                    <a:cs typeface="Times New Roman"/>
                  </a:rPr>
                  <a:t>Mixed Layer Depth (m)</a:t>
                </a:r>
              </a:p>
            </c:rich>
          </c:tx>
          <c:layout>
            <c:manualLayout>
              <c:xMode val="edge"/>
              <c:yMode val="edge"/>
              <c:x val="0.238765310586177"/>
              <c:y val="0.000926290463692101"/>
            </c:manualLayout>
          </c:layout>
        </c:title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053064"/>
        <c:crosses val="autoZero"/>
        <c:crossBetween val="midCat"/>
      </c:valAx>
      <c:valAx>
        <c:axId val="226053064"/>
        <c:scaling>
          <c:orientation val="minMax"/>
        </c:scaling>
        <c:axPos val="l"/>
        <c:numFmt formatCode="General" sourceLinked="1"/>
        <c:majorTickMark val="none"/>
        <c:tickLblPos val="high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045464"/>
        <c:crosses val="autoZero"/>
        <c:crossBetween val="midCat"/>
        <c:minorUnit val="4.0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68921381427488"/>
          <c:y val="0.152777777777778"/>
          <c:w val="0.751592614318555"/>
          <c:h val="0.69779709827938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"/>
              </a:ln>
            </c:spPr>
            <c:trendlineType val="linear"/>
          </c:trendline>
          <c:xVal>
            <c:numRef>
              <c:f>'Biomass Table'!$Q$109:$Q$119</c:f>
              <c:numCache>
                <c:formatCode>General</c:formatCode>
                <c:ptCount val="11"/>
                <c:pt idx="0">
                  <c:v>-0.792</c:v>
                </c:pt>
                <c:pt idx="1">
                  <c:v>-0.165</c:v>
                </c:pt>
                <c:pt idx="2">
                  <c:v>0.954</c:v>
                </c:pt>
                <c:pt idx="3">
                  <c:v>1.14</c:v>
                </c:pt>
                <c:pt idx="4">
                  <c:v>1.37</c:v>
                </c:pt>
                <c:pt idx="5">
                  <c:v>0.13</c:v>
                </c:pt>
                <c:pt idx="6">
                  <c:v>-0.25</c:v>
                </c:pt>
                <c:pt idx="7">
                  <c:v>-0.69</c:v>
                </c:pt>
                <c:pt idx="8">
                  <c:v>-0.42</c:v>
                </c:pt>
                <c:pt idx="9">
                  <c:v>0.1</c:v>
                </c:pt>
                <c:pt idx="10">
                  <c:v>-0.11</c:v>
                </c:pt>
              </c:numCache>
            </c:numRef>
          </c:xVal>
          <c:yVal>
            <c:numRef>
              <c:f>'Biomass Table'!$O$109:$O$119</c:f>
              <c:numCache>
                <c:formatCode>General</c:formatCode>
                <c:ptCount val="11"/>
                <c:pt idx="0">
                  <c:v>9.3</c:v>
                </c:pt>
                <c:pt idx="1">
                  <c:v>28.8</c:v>
                </c:pt>
                <c:pt idx="2">
                  <c:v>126.8</c:v>
                </c:pt>
                <c:pt idx="3">
                  <c:v>145.3</c:v>
                </c:pt>
                <c:pt idx="4">
                  <c:v>164.8</c:v>
                </c:pt>
                <c:pt idx="5">
                  <c:v>42.5</c:v>
                </c:pt>
                <c:pt idx="6">
                  <c:v>57.9</c:v>
                </c:pt>
                <c:pt idx="7">
                  <c:v>3.9</c:v>
                </c:pt>
                <c:pt idx="8">
                  <c:v>5.7</c:v>
                </c:pt>
                <c:pt idx="9">
                  <c:v>9.9</c:v>
                </c:pt>
                <c:pt idx="10">
                  <c:v>19.6</c:v>
                </c:pt>
              </c:numCache>
            </c:numRef>
          </c:yVal>
        </c:ser>
        <c:axId val="226080984"/>
        <c:axId val="226090616"/>
      </c:scatterChart>
      <c:valAx>
        <c:axId val="226080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latin typeface="Times New Roman"/>
                    <a:cs typeface="Times New Roman"/>
                  </a:rPr>
                  <a:t>Temperature </a:t>
                </a:r>
                <a:r>
                  <a:rPr lang="en-US" sz="1400" dirty="0" smtClean="0">
                    <a:latin typeface="Times New Roman"/>
                    <a:cs typeface="Times New Roman"/>
                  </a:rPr>
                  <a:t>(°C</a:t>
                </a:r>
                <a:r>
                  <a:rPr lang="en-US" sz="1400" dirty="0"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59736035847418"/>
              <c:y val="0.0"/>
            </c:manualLayout>
          </c:layout>
        </c:title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090616"/>
        <c:crosses val="autoZero"/>
        <c:crossBetween val="midCat"/>
      </c:valAx>
      <c:valAx>
        <c:axId val="2260906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>
                    <a:latin typeface="Times New Roman"/>
                    <a:cs typeface="Times New Roman"/>
                  </a:defRPr>
                </a:pPr>
                <a:r>
                  <a:rPr lang="en-US" sz="1400">
                    <a:latin typeface="Times New Roman"/>
                    <a:cs typeface="Times New Roman"/>
                  </a:rPr>
                  <a:t>Initial C:Chl</a:t>
                </a:r>
              </a:p>
            </c:rich>
          </c:tx>
          <c:layout>
            <c:manualLayout>
              <c:xMode val="edge"/>
              <c:yMode val="edge"/>
              <c:x val="0.00680742156071907"/>
              <c:y val="0.311796806649169"/>
            </c:manualLayout>
          </c:layout>
        </c:title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08098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848398950131233"/>
          <c:y val="0.179279466462407"/>
          <c:w val="0.779035214348206"/>
          <c:h val="0.6514490926954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"/>
              </a:ln>
            </c:spPr>
            <c:trendlineType val="log"/>
          </c:trendline>
          <c:xVal>
            <c:numRef>
              <c:f>'CChl ratio'!$P$70:$P$80</c:f>
              <c:numCache>
                <c:formatCode>General</c:formatCode>
                <c:ptCount val="11"/>
                <c:pt idx="0">
                  <c:v>33.0</c:v>
                </c:pt>
                <c:pt idx="1">
                  <c:v>41.0</c:v>
                </c:pt>
                <c:pt idx="2">
                  <c:v>20.0</c:v>
                </c:pt>
                <c:pt idx="3">
                  <c:v>18.0</c:v>
                </c:pt>
                <c:pt idx="4">
                  <c:v>12.0</c:v>
                </c:pt>
                <c:pt idx="5">
                  <c:v>19.0</c:v>
                </c:pt>
                <c:pt idx="6">
                  <c:v>39.0</c:v>
                </c:pt>
                <c:pt idx="7">
                  <c:v>97.0</c:v>
                </c:pt>
                <c:pt idx="8">
                  <c:v>39.0</c:v>
                </c:pt>
                <c:pt idx="9">
                  <c:v>20.0</c:v>
                </c:pt>
                <c:pt idx="10">
                  <c:v>49.0</c:v>
                </c:pt>
              </c:numCache>
            </c:numRef>
          </c:xVal>
          <c:yVal>
            <c:numRef>
              <c:f>'CChl ratio'!$S$70:$S$80</c:f>
              <c:numCache>
                <c:formatCode>General</c:formatCode>
                <c:ptCount val="11"/>
                <c:pt idx="0">
                  <c:v>69.70167175602479</c:v>
                </c:pt>
                <c:pt idx="1">
                  <c:v>58.0968486957014</c:v>
                </c:pt>
                <c:pt idx="2">
                  <c:v>-32.44927162149619</c:v>
                </c:pt>
                <c:pt idx="3">
                  <c:v>-65.51507399640784</c:v>
                </c:pt>
                <c:pt idx="4">
                  <c:v>-71.38075537044176</c:v>
                </c:pt>
                <c:pt idx="5">
                  <c:v>35.22139041543872</c:v>
                </c:pt>
                <c:pt idx="6">
                  <c:v>7.737976057833898</c:v>
                </c:pt>
                <c:pt idx="7">
                  <c:v>53.5222876890288</c:v>
                </c:pt>
                <c:pt idx="8">
                  <c:v>157.7992076153045</c:v>
                </c:pt>
                <c:pt idx="9">
                  <c:v>-7.398212343431126</c:v>
                </c:pt>
                <c:pt idx="10">
                  <c:v>36.91605429481249</c:v>
                </c:pt>
              </c:numCache>
            </c:numRef>
          </c:yVal>
        </c:ser>
        <c:axId val="226120744"/>
        <c:axId val="226123976"/>
      </c:scatterChart>
      <c:valAx>
        <c:axId val="226120744"/>
        <c:scaling>
          <c:logBase val="10.0"/>
          <c:orientation val="minMax"/>
          <c:min val="10.0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123976"/>
        <c:crosses val="autoZero"/>
        <c:crossBetween val="midCat"/>
      </c:valAx>
      <c:valAx>
        <c:axId val="226123976"/>
        <c:scaling>
          <c:orientation val="minMax"/>
        </c:scaling>
        <c:axPos val="l"/>
        <c:numFmt formatCode="General" sourceLinked="1"/>
        <c:majorTickMark val="none"/>
        <c:tickLblPos val="high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2612074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5866-A980-DA44-99A1-CC33FC584A8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1573E-E706-9A42-9F32-AEA6F0C9E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-paper in press: large difference between diatoms and </a:t>
            </a:r>
            <a:r>
              <a:rPr lang="en-US" dirty="0" err="1" smtClean="0"/>
              <a:t>Phaeocystis</a:t>
            </a:r>
            <a:r>
              <a:rPr lang="en-US" dirty="0" smtClean="0"/>
              <a:t> in terms of Sigma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73E-E706-9A42-9F32-AEA6F0C9E5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eppley</a:t>
            </a:r>
            <a:r>
              <a:rPr lang="en-US" dirty="0" smtClean="0"/>
              <a:t> relationship on </a:t>
            </a:r>
            <a:r>
              <a:rPr lang="en-US" dirty="0" err="1" smtClean="0"/>
              <a:t>plaots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73E-E706-9A42-9F32-AEA6F0C9E5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73E-E706-9A42-9F32-AEA6F0C9E5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Null hypothesis for chi-squared: predicted model covariance matrix= observed covariance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73E-E706-9A42-9F32-AEA6F0C9E5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other fellowship</a:t>
            </a:r>
          </a:p>
          <a:p>
            <a:endParaRPr lang="en-US" dirty="0" smtClean="0"/>
          </a:p>
          <a:p>
            <a:r>
              <a:rPr lang="en-US" dirty="0" smtClean="0"/>
              <a:t>*send Tommy’s email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B4CF-2751-284E-BCC6-14957B279E9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C8A0D-1237-554F-A842-BAE1A6C3AFE5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B989-2B29-534B-8790-AD4167161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Phytoplankton growth rates in the Ross Sea, Antarctica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Anna Mosby</a:t>
            </a:r>
          </a:p>
          <a:p>
            <a:r>
              <a:rPr lang="en-US" dirty="0" smtClean="0"/>
              <a:t>PRISM PI Meeting</a:t>
            </a:r>
          </a:p>
          <a:p>
            <a:r>
              <a:rPr lang="en-US" dirty="0" smtClean="0"/>
              <a:t>11 June 2013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14</a:t>
            </a:r>
            <a:r>
              <a:rPr lang="en-US" dirty="0" smtClean="0"/>
              <a:t>C-Incubations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Rate by Incubation Length</a:t>
            </a:r>
          </a:p>
          <a:p>
            <a:r>
              <a:rPr lang="en-US" dirty="0" smtClean="0"/>
              <a:t>Growth Rate and Initial Biomass</a:t>
            </a:r>
          </a:p>
          <a:p>
            <a:r>
              <a:rPr lang="en-US" dirty="0" smtClean="0"/>
              <a:t>Structural Equation Modeling of Growth Rate in </a:t>
            </a:r>
            <a:r>
              <a:rPr lang="en-US" baseline="30000" dirty="0" smtClean="0"/>
              <a:t>14</a:t>
            </a:r>
            <a:r>
              <a:rPr lang="en-US" dirty="0" smtClean="0"/>
              <a:t>C-incubations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51100"/>
            <a:ext cx="8241097" cy="44069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35125"/>
            <a:ext cx="8241097" cy="11747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significant difference in growth rate with increase in incubation length </a:t>
            </a:r>
          </a:p>
          <a:p>
            <a:pPr>
              <a:buNone/>
            </a:pPr>
            <a:r>
              <a:rPr lang="en-US" dirty="0" smtClean="0"/>
              <a:t>	(ANCOVA </a:t>
            </a:r>
            <a:r>
              <a:rPr lang="en-US" dirty="0" err="1" smtClean="0"/>
              <a:t>p</a:t>
            </a:r>
            <a:r>
              <a:rPr lang="en-US" dirty="0" smtClean="0"/>
              <a:t>&lt;0.0001)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Growth Rate by Incubation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and Initial 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3200400" cy="31368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Growth Rate in </a:t>
            </a:r>
            <a:r>
              <a:rPr lang="en-US" baseline="30000" dirty="0" smtClean="0"/>
              <a:t>14</a:t>
            </a:r>
            <a:r>
              <a:rPr lang="en-US" dirty="0" smtClean="0"/>
              <a:t>C-incubations decreased at increasing initial POC concentrations (</a:t>
            </a:r>
            <a:r>
              <a:rPr lang="en-US" dirty="0" err="1" smtClean="0"/>
              <a:t>p</a:t>
            </a:r>
            <a:r>
              <a:rPr lang="en-US" dirty="0" smtClean="0"/>
              <a:t>&lt;0.001)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2222500"/>
          <a:ext cx="59436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3678" y="2590800"/>
            <a:ext cx="84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Ρ</a:t>
            </a:r>
            <a:r>
              <a:rPr lang="en-US" sz="1400" dirty="0" smtClean="0">
                <a:latin typeface="Times New Roman"/>
                <a:cs typeface="Times New Roman"/>
              </a:rPr>
              <a:t> = -0.38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Equation Modeling of Growth 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10738" y="1816100"/>
            <a:ext cx="352846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Uses structural equations to evaluate direct and indirect effects in a system; basically build network and tests associations between parameters</a:t>
            </a:r>
          </a:p>
          <a:p>
            <a:r>
              <a:rPr lang="en-US" dirty="0" smtClean="0"/>
              <a:t>Robust to violations of normality; uses maximum likelihood estimation</a:t>
            </a:r>
          </a:p>
          <a:p>
            <a:r>
              <a:rPr lang="en-US" dirty="0" smtClean="0"/>
              <a:t>Two modes: hypothesis testing and </a:t>
            </a:r>
            <a:r>
              <a:rPr lang="en-US" u="sng" dirty="0" smtClean="0"/>
              <a:t>exploratory</a:t>
            </a:r>
            <a:endParaRPr lang="en-US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292100" y="1888742"/>
            <a:ext cx="4775200" cy="3295181"/>
            <a:chOff x="1697345" y="1281980"/>
            <a:chExt cx="5980346" cy="3946705"/>
          </a:xfrm>
        </p:grpSpPr>
        <p:sp>
          <p:nvSpPr>
            <p:cNvPr id="8" name="Rectangle 7"/>
            <p:cNvSpPr/>
            <p:nvPr/>
          </p:nvSpPr>
          <p:spPr>
            <a:xfrm>
              <a:off x="1697345" y="1281980"/>
              <a:ext cx="1590519" cy="771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2025" y="3680436"/>
              <a:ext cx="1965615" cy="771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97345" y="4425667"/>
              <a:ext cx="1590519" cy="771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7172" y="4425667"/>
              <a:ext cx="1590519" cy="771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87172" y="1281980"/>
              <a:ext cx="1590519" cy="771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6632" y="1427875"/>
              <a:ext cx="1029511" cy="442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Temp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7345" y="4454561"/>
              <a:ext cx="2084680" cy="774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Mixed Layer Depth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2025" y="3680437"/>
              <a:ext cx="2017801" cy="774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Carbon: chlorophyll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5205" y="4550898"/>
              <a:ext cx="885565" cy="442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12421" y="1299460"/>
              <a:ext cx="1367570" cy="774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Growth Rate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1223455" y="3227734"/>
              <a:ext cx="2372125" cy="237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87864" y="1686521"/>
              <a:ext cx="279930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3"/>
              <a:endCxn id="11" idx="1"/>
            </p:cNvCxnSpPr>
            <p:nvPr/>
          </p:nvCxnSpPr>
          <p:spPr>
            <a:xfrm>
              <a:off x="3287864" y="4811448"/>
              <a:ext cx="27993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421387" y="1870232"/>
              <a:ext cx="3665785" cy="25554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2"/>
            </p:cNvCxnSpPr>
            <p:nvPr/>
          </p:nvCxnSpPr>
          <p:spPr>
            <a:xfrm rot="16200000" flipV="1">
              <a:off x="5703257" y="3232717"/>
              <a:ext cx="2372124" cy="1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1"/>
              <a:endCxn id="9" idx="3"/>
            </p:cNvCxnSpPr>
            <p:nvPr/>
          </p:nvCxnSpPr>
          <p:spPr>
            <a:xfrm rot="10800000">
              <a:off x="5747640" y="4066218"/>
              <a:ext cx="339532" cy="7452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3"/>
              <a:endCxn id="9" idx="1"/>
            </p:cNvCxnSpPr>
            <p:nvPr/>
          </p:nvCxnSpPr>
          <p:spPr>
            <a:xfrm flipV="1">
              <a:off x="3287864" y="4066217"/>
              <a:ext cx="494161" cy="7452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0"/>
              <a:endCxn id="12" idx="2"/>
            </p:cNvCxnSpPr>
            <p:nvPr/>
          </p:nvCxnSpPr>
          <p:spPr>
            <a:xfrm rot="5400000" flipH="1" flipV="1">
              <a:off x="5010185" y="1808190"/>
              <a:ext cx="1626894" cy="211759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417" y="1816100"/>
            <a:ext cx="5056318" cy="3135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Equation Modeling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445001" y="1968500"/>
          <a:ext cx="4521199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99"/>
                <a:gridCol w="1244600"/>
                <a:gridCol w="609600"/>
                <a:gridCol w="647700"/>
                <a:gridCol w="63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Parameter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Estimate standardized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P-value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MLD ~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Temp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-0.22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0.20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-1.10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0.27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C:chl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 ~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MLD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-0.11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0.20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-0.57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0.57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Fe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-0.27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0.20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-1.32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/>
                          <a:cs typeface="Times New Roman"/>
                        </a:rPr>
                        <a:t>0.19</a:t>
                      </a:r>
                      <a:endParaRPr lang="en-US" sz="160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Fe ~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MLD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Times New Roman"/>
                          <a:cs typeface="Times New Roman"/>
                        </a:rPr>
                        <a:t>0.11</a:t>
                      </a:r>
                      <a:endParaRPr lang="en-US" sz="1600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latin typeface="Times New Roman"/>
                          <a:cs typeface="Times New Roman"/>
                        </a:rPr>
                        <a:t>0.21</a:t>
                      </a:r>
                      <a:endParaRPr lang="en-US" sz="1600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latin typeface="Times New Roman"/>
                          <a:cs typeface="Times New Roman"/>
                        </a:rPr>
                        <a:t>0.53</a:t>
                      </a:r>
                      <a:endParaRPr lang="en-US" sz="1600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latin typeface="Times New Roman"/>
                          <a:cs typeface="Times New Roman"/>
                        </a:rPr>
                        <a:t>0.60</a:t>
                      </a:r>
                      <a:endParaRPr lang="en-US" sz="1600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Growth Rate ~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Temp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-0.14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0.17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-0.82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0.41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MLD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latin typeface="Times New Roman"/>
                          <a:cs typeface="Times New Roman"/>
                        </a:rPr>
                        <a:t>0.19</a:t>
                      </a:r>
                      <a:endParaRPr lang="en-US" sz="1600" b="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Times New Roman"/>
                          <a:cs typeface="Times New Roman"/>
                        </a:rPr>
                        <a:t>0.18</a:t>
                      </a:r>
                      <a:endParaRPr lang="en-US" sz="1600" b="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Times New Roman"/>
                          <a:cs typeface="Times New Roman"/>
                        </a:rPr>
                        <a:t>1.04</a:t>
                      </a:r>
                      <a:endParaRPr lang="en-US" sz="1600" b="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Times New Roman"/>
                          <a:cs typeface="Times New Roman"/>
                        </a:rPr>
                        <a:t>0.30</a:t>
                      </a:r>
                      <a:endParaRPr lang="en-US" sz="1600" b="0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latin typeface="Times New Roman"/>
                          <a:cs typeface="Times New Roman"/>
                        </a:rPr>
                        <a:t>Fe</a:t>
                      </a:r>
                      <a:endParaRPr lang="en-US" sz="1600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Times New Roman"/>
                          <a:cs typeface="Times New Roman"/>
                        </a:rPr>
                        <a:t>0.43</a:t>
                      </a:r>
                      <a:endParaRPr lang="en-US" sz="1600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Times New Roman"/>
                          <a:cs typeface="Times New Roman"/>
                        </a:rPr>
                        <a:t>0.18</a:t>
                      </a:r>
                      <a:endParaRPr lang="en-US" sz="1600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Times New Roman"/>
                          <a:cs typeface="Times New Roman"/>
                        </a:rPr>
                        <a:t>2.43</a:t>
                      </a:r>
                      <a:endParaRPr lang="en-US" sz="1600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Times New Roman"/>
                          <a:cs typeface="Times New Roman"/>
                        </a:rPr>
                        <a:t>0.02</a:t>
                      </a:r>
                      <a:endParaRPr lang="en-US" sz="1600" b="1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600" y="5103673"/>
            <a:ext cx="4249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Degrees of freedom: 2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P-value (Chi-square): 0.453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Root Mean Square Error of Approximation &lt;0.05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Standardized Root Mean Square Residual: 0.077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Comparative Fit Index: 1.000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Tucker-Lewis Index: 1.364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Affecting Phytoplankton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Irradiance and growth rate</a:t>
            </a:r>
          </a:p>
          <a:p>
            <a:pPr lvl="1"/>
            <a:r>
              <a:rPr lang="en-US" dirty="0" smtClean="0"/>
              <a:t>MLD predicted growth rate in </a:t>
            </a:r>
            <a:r>
              <a:rPr lang="en-US" baseline="30000" dirty="0" smtClean="0"/>
              <a:t>14</a:t>
            </a:r>
            <a:r>
              <a:rPr lang="en-US" dirty="0" smtClean="0"/>
              <a:t>C-incubations</a:t>
            </a:r>
          </a:p>
          <a:p>
            <a:pPr lvl="1"/>
            <a:r>
              <a:rPr lang="en-US" dirty="0" smtClean="0"/>
              <a:t>Initial </a:t>
            </a:r>
            <a:r>
              <a:rPr lang="en-US" dirty="0" err="1" smtClean="0"/>
              <a:t>C:Chl</a:t>
            </a:r>
            <a:r>
              <a:rPr lang="en-US" dirty="0" smtClean="0"/>
              <a:t> correlated with growth rate in </a:t>
            </a:r>
            <a:r>
              <a:rPr lang="en-US" baseline="30000" dirty="0" smtClean="0"/>
              <a:t>14</a:t>
            </a:r>
            <a:r>
              <a:rPr lang="en-US" dirty="0" smtClean="0"/>
              <a:t>C-incubations</a:t>
            </a:r>
          </a:p>
          <a:p>
            <a:pPr lvl="1"/>
            <a:r>
              <a:rPr lang="en-US" dirty="0" smtClean="0"/>
              <a:t>Shift in </a:t>
            </a:r>
            <a:r>
              <a:rPr lang="en-US" dirty="0" err="1" smtClean="0"/>
              <a:t>C:Chl</a:t>
            </a:r>
            <a:r>
              <a:rPr lang="en-US" dirty="0" smtClean="0"/>
              <a:t> in dilution experiments in samples from varying MLD</a:t>
            </a:r>
          </a:p>
          <a:p>
            <a:r>
              <a:rPr lang="en-US" dirty="0" smtClean="0"/>
              <a:t>Fe and growth rate</a:t>
            </a:r>
          </a:p>
          <a:p>
            <a:pPr lvl="1"/>
            <a:r>
              <a:rPr lang="en-US" dirty="0" smtClean="0"/>
              <a:t>Fe best predictor for growth rate in </a:t>
            </a:r>
            <a:r>
              <a:rPr lang="en-US" baseline="30000" dirty="0" smtClean="0"/>
              <a:t>14</a:t>
            </a:r>
            <a:r>
              <a:rPr lang="en-US" dirty="0" smtClean="0"/>
              <a:t>C-incubations</a:t>
            </a:r>
          </a:p>
          <a:p>
            <a:pPr lvl="1"/>
            <a:r>
              <a:rPr lang="en-US" dirty="0" smtClean="0"/>
              <a:t>Fe shows positive trend with MLD at stations sampled for growth rate</a:t>
            </a:r>
          </a:p>
          <a:p>
            <a:pPr lvl="1"/>
            <a:r>
              <a:rPr lang="en-US" dirty="0" smtClean="0"/>
              <a:t>Negative correlation between </a:t>
            </a:r>
            <a:r>
              <a:rPr lang="en-US" dirty="0" err="1" smtClean="0"/>
              <a:t>C:Chl</a:t>
            </a:r>
            <a:r>
              <a:rPr lang="en-US" dirty="0" smtClean="0"/>
              <a:t> and Fe</a:t>
            </a:r>
          </a:p>
          <a:p>
            <a:r>
              <a:rPr lang="en-US" dirty="0" smtClean="0"/>
              <a:t>Temperature and growth rate</a:t>
            </a:r>
          </a:p>
          <a:p>
            <a:pPr lvl="1"/>
            <a:r>
              <a:rPr lang="en-US" dirty="0" smtClean="0"/>
              <a:t>Growth rates across methods below temperature-defined maximum growth rate (</a:t>
            </a:r>
            <a:r>
              <a:rPr lang="en-US" dirty="0" err="1" smtClean="0"/>
              <a:t>Eppley</a:t>
            </a:r>
            <a:r>
              <a:rPr lang="en-US" dirty="0" smtClean="0"/>
              <a:t>, 1972)</a:t>
            </a:r>
          </a:p>
          <a:p>
            <a:pPr lvl="1"/>
            <a:r>
              <a:rPr lang="en-US" dirty="0" smtClean="0"/>
              <a:t>Temperature may be affecting growth rate through MLD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2624"/>
            <a:ext cx="5419441" cy="55863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Advisor: Walker Smith</a:t>
            </a:r>
          </a:p>
          <a:p>
            <a:r>
              <a:rPr lang="en-US" dirty="0" smtClean="0"/>
              <a:t>Committee: </a:t>
            </a:r>
            <a:r>
              <a:rPr lang="en-US" dirty="0" err="1" smtClean="0"/>
              <a:t>Kam</a:t>
            </a:r>
            <a:r>
              <a:rPr lang="en-US" dirty="0" smtClean="0"/>
              <a:t> Tang, Debbie Steinberg, Aaron Beck, and </a:t>
            </a:r>
          </a:p>
          <a:p>
            <a:pPr>
              <a:buNone/>
            </a:pPr>
            <a:r>
              <a:rPr lang="en-US" dirty="0" smtClean="0"/>
              <a:t>	Eileen Hofmann</a:t>
            </a:r>
          </a:p>
          <a:p>
            <a:r>
              <a:rPr lang="en-US" dirty="0" err="1" smtClean="0"/>
              <a:t>Hai</a:t>
            </a:r>
            <a:r>
              <a:rPr lang="en-US" dirty="0" smtClean="0"/>
              <a:t> Doan, Liza </a:t>
            </a:r>
            <a:r>
              <a:rPr lang="en-US" dirty="0" err="1" smtClean="0"/>
              <a:t>Delizo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Sean Charles, Elise Olson, </a:t>
            </a:r>
          </a:p>
          <a:p>
            <a:pPr>
              <a:buNone/>
            </a:pPr>
            <a:r>
              <a:rPr lang="en-US" dirty="0" smtClean="0"/>
              <a:t>	Kathleen Donaldson</a:t>
            </a:r>
          </a:p>
          <a:p>
            <a:r>
              <a:rPr lang="en-US" dirty="0" smtClean="0"/>
              <a:t>PRISM Cruise and NSF/USAP</a:t>
            </a:r>
          </a:p>
          <a:p>
            <a:r>
              <a:rPr lang="en-US" dirty="0" smtClean="0"/>
              <a:t>Gloucester Point Rotary Club and </a:t>
            </a:r>
            <a:r>
              <a:rPr lang="en-US" dirty="0" err="1" smtClean="0"/>
              <a:t>Warriner</a:t>
            </a:r>
            <a:r>
              <a:rPr lang="en-US" dirty="0" smtClean="0"/>
              <a:t> Family: Gloucester </a:t>
            </a:r>
          </a:p>
          <a:p>
            <a:pPr>
              <a:buNone/>
            </a:pPr>
            <a:r>
              <a:rPr lang="en-US" dirty="0" smtClean="0"/>
              <a:t>	Point Rotary Club </a:t>
            </a:r>
          </a:p>
          <a:p>
            <a:pPr>
              <a:buNone/>
            </a:pPr>
            <a:r>
              <a:rPr lang="en-US" dirty="0" smtClean="0"/>
              <a:t>	Fellowship</a:t>
            </a:r>
          </a:p>
          <a:p>
            <a:r>
              <a:rPr lang="en-US" dirty="0" smtClean="0"/>
              <a:t>VIMS Foundation: William J. Hargis, Jr. Fellowship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22" y="4860487"/>
            <a:ext cx="2920478" cy="139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939" y="1417638"/>
            <a:ext cx="4094211" cy="2725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1442" y="4142843"/>
            <a:ext cx="2602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 credit: Tommy Ryan-Keogh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 Slides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2" y="274638"/>
            <a:ext cx="9136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"/>
                <a:ea typeface="+mj-ea"/>
                <a:cs typeface="Calibri "/>
              </a:rPr>
              <a:t>Effect of temperature on net growth rate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"/>
              <a:ea typeface="+mj-ea"/>
              <a:cs typeface="Calibri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" y="1325563"/>
            <a:ext cx="9048582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600200"/>
            <a:ext cx="5747393" cy="3073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12493" y="1685565"/>
            <a:ext cx="3005279" cy="5172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 correlation between growth rate by cell count (carbon-based) and growth rate by change in chlorophyll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Apparent shift 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C:chl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ratio over course of incubation (result of changing light regimes in incubators?)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838700"/>
          <a:ext cx="3502775" cy="141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46"/>
                <a:gridCol w="1045242"/>
                <a:gridCol w="969796"/>
                <a:gridCol w="781591"/>
              </a:tblGrid>
              <a:tr h="44854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C:Chl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Average (SE)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Range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CV 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5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Initial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55.9 (18.2)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3.9-164.8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108.3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485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Final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38.2 (7.7)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5.9-85.6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66.9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 Difference in Growth Rate by Method Used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Site Overview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44184" y="1417638"/>
          <a:ext cx="3445512" cy="4875367"/>
        </p:xfrm>
        <a:graphic>
          <a:graphicData uri="http://schemas.openxmlformats.org/drawingml/2006/table">
            <a:tbl>
              <a:tblPr/>
              <a:tblGrid>
                <a:gridCol w="1507432"/>
                <a:gridCol w="783390"/>
                <a:gridCol w="1154690"/>
              </a:tblGrid>
              <a:tr h="45371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Mean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Range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Temperature (°C)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-0.11 (0.69)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-1.31-2.11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Mixed Layer Depth (</a:t>
                      </a:r>
                      <a:r>
                        <a:rPr lang="en-US" sz="1800" b="0" i="0" u="none" strike="noStrike" dirty="0" err="1">
                          <a:latin typeface="Times"/>
                          <a:cs typeface="Times"/>
                        </a:rPr>
                        <a:t>m</a:t>
                      </a:r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Times"/>
                          <a:cs typeface="Times"/>
                        </a:rPr>
                        <a:t>27.43 (18.8)</a:t>
                      </a:r>
                      <a:endParaRPr lang="en-US" sz="1800" b="0" i="0" u="none" strike="noStrike" dirty="0">
                        <a:latin typeface="Times"/>
                        <a:cs typeface="Times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10</a:t>
                      </a:r>
                      <a:r>
                        <a:rPr lang="en-US" sz="1800" b="0" i="0" u="none" strike="noStrike" dirty="0" smtClean="0">
                          <a:latin typeface="Times"/>
                          <a:cs typeface="Times"/>
                        </a:rPr>
                        <a:t>-97</a:t>
                      </a:r>
                      <a:endParaRPr lang="en-US" sz="1800" b="0" i="0" u="none" strike="noStrike" dirty="0">
                        <a:latin typeface="Times"/>
                        <a:cs typeface="Times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Chlorophyll a (</a:t>
                      </a:r>
                      <a:r>
                        <a:rPr lang="en-US" sz="1800" b="0" i="0" u="none" strike="noStrike" dirty="0" err="1">
                          <a:latin typeface="Times"/>
                          <a:cs typeface="Times"/>
                        </a:rPr>
                        <a:t>μg</a:t>
                      </a:r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 l</a:t>
                      </a:r>
                      <a:r>
                        <a:rPr lang="en-US" sz="1800" b="0" i="0" u="none" strike="noStrike" baseline="30000" dirty="0">
                          <a:latin typeface="Times"/>
                          <a:cs typeface="Times"/>
                        </a:rPr>
                        <a:t>-1</a:t>
                      </a:r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) 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3.80 (3.12)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0.22-10.53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Times"/>
                          <a:cs typeface="Times"/>
                        </a:rPr>
                        <a:t>POC (μM)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275.1 (197.1)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0.9-659.3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Times"/>
                          <a:cs typeface="Times"/>
                        </a:rPr>
                        <a:t>C:Chl</a:t>
                      </a:r>
                      <a:endParaRPr lang="en-US" sz="1800" b="0" i="0" u="none" strike="noStrike" dirty="0">
                        <a:latin typeface="Times"/>
                        <a:cs typeface="Times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Times"/>
                          <a:cs typeface="Times"/>
                        </a:rPr>
                        <a:t>111.9 (90.7)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Times"/>
                          <a:cs typeface="Times"/>
                        </a:rPr>
                        <a:t>10.4-393.4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94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Times"/>
                        <a:cs typeface="Times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Times"/>
                        <a:cs typeface="Times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Times"/>
                        <a:cs typeface="Times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Slid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02896" y="1982321"/>
            <a:ext cx="5092699" cy="3499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2896" y="5481987"/>
            <a:ext cx="509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Figure 3.</a:t>
            </a:r>
            <a:r>
              <a:rPr lang="en-US" sz="1000" dirty="0" smtClean="0"/>
              <a:t> Map of stations sampled. Eleven stations were sampled for both dilution experiments and </a:t>
            </a:r>
            <a:r>
              <a:rPr lang="en-US" sz="1000" baseline="30000" dirty="0" smtClean="0"/>
              <a:t>14</a:t>
            </a:r>
            <a:r>
              <a:rPr lang="en-US" sz="1000" dirty="0" smtClean="0"/>
              <a:t>C-incubations (red dots) and 26 stations were sampled for </a:t>
            </a:r>
            <a:r>
              <a:rPr lang="en-US" sz="1000" baseline="30000" dirty="0" smtClean="0"/>
              <a:t>14</a:t>
            </a:r>
            <a:r>
              <a:rPr lang="en-US" sz="1000" dirty="0" smtClean="0"/>
              <a:t>C-incubations (blue dots). Created in Ocean Data View.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Shifting </a:t>
            </a:r>
            <a:r>
              <a:rPr lang="en-US" dirty="0" err="1" smtClean="0"/>
              <a:t>C:Chl</a:t>
            </a:r>
            <a:r>
              <a:rPr lang="en-US" dirty="0" smtClean="0"/>
              <a:t> in Incubations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2863"/>
            <a:ext cx="9144000" cy="4889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by Incubation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00" y="1943100"/>
            <a:ext cx="2806699" cy="375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significant difference in growth rate with increase in incubation length </a:t>
            </a:r>
          </a:p>
          <a:p>
            <a:pPr>
              <a:buNone/>
            </a:pPr>
            <a:r>
              <a:rPr lang="en-US" dirty="0" smtClean="0"/>
              <a:t>	(ANCOVA </a:t>
            </a:r>
            <a:r>
              <a:rPr lang="en-US" dirty="0" err="1" smtClean="0"/>
              <a:t>p</a:t>
            </a:r>
            <a:r>
              <a:rPr lang="en-US" dirty="0" smtClean="0"/>
              <a:t>&lt;0.0001)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417638"/>
          <a:ext cx="8229600" cy="54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Dilution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Assemblage Composition</a:t>
            </a:r>
          </a:p>
          <a:p>
            <a:r>
              <a:rPr lang="en-US" dirty="0" smtClean="0"/>
              <a:t>Overview of Grazing Mortality and Growth Rate of Phytoplankton</a:t>
            </a:r>
          </a:p>
          <a:p>
            <a:r>
              <a:rPr lang="en-US" dirty="0" smtClean="0"/>
              <a:t>Net Growth Rate by Chlorophyll vs. Net Growth Rate by Cell Counts</a:t>
            </a:r>
          </a:p>
          <a:p>
            <a:r>
              <a:rPr lang="en-US" dirty="0" smtClean="0"/>
              <a:t>Shifting </a:t>
            </a:r>
            <a:r>
              <a:rPr lang="en-US" dirty="0" err="1" smtClean="0"/>
              <a:t>Carbon:Chlorophyll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Phytoplankton Assemblage in Dilution Experiments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2107905"/>
          <a:ext cx="4851666" cy="44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8667" y="2107905"/>
          <a:ext cx="4855464" cy="442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1083" y="164995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Abundance by Species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1256" y="164995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Biomass by 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0998" y="261144"/>
          <a:ext cx="8444959" cy="6148761"/>
        </p:xfrm>
        <a:graphic>
          <a:graphicData uri="http://schemas.openxmlformats.org/drawingml/2006/table">
            <a:tbl>
              <a:tblPr/>
              <a:tblGrid>
                <a:gridCol w="849024"/>
                <a:gridCol w="642817"/>
                <a:gridCol w="1213716"/>
                <a:gridCol w="905631"/>
                <a:gridCol w="852611"/>
                <a:gridCol w="584647"/>
                <a:gridCol w="737734"/>
                <a:gridCol w="1364998"/>
                <a:gridCol w="1293781"/>
              </a:tblGrid>
              <a:tr h="896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Date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Station Number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Station Description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Initial Biomass </a:t>
                      </a:r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latin typeface="Times New Roman"/>
                          <a:cs typeface="Times New Roman"/>
                        </a:rPr>
                        <a:t>μg</a:t>
                      </a:r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 l</a:t>
                      </a:r>
                      <a:r>
                        <a:rPr lang="en-US" sz="1400" b="0" i="0" u="none" strike="noStrike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latin typeface="Times New Roman"/>
                          <a:cs typeface="Times New Roman"/>
                        </a:rPr>
                        <a:t>Chl</a:t>
                      </a:r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Incubation Length (</a:t>
                      </a:r>
                      <a:r>
                        <a:rPr lang="en-US" sz="1400" b="0" i="0" u="none" strike="noStrike" dirty="0" err="1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 (d</a:t>
                      </a:r>
                      <a:r>
                        <a:rPr lang="en-US" sz="1400" b="0" i="0" u="none" strike="noStrike" baseline="30000" dirty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 (d</a:t>
                      </a:r>
                      <a:r>
                        <a:rPr lang="en-US" sz="1400" b="0" i="0" u="none" strike="noStrike" baseline="30000" dirty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Chlorophyll 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Net Growth Rate (d</a:t>
                      </a:r>
                      <a:r>
                        <a:rPr lang="en-US" sz="1400" b="0" i="0" u="none" strike="noStrike" baseline="30000" dirty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Cell Count Net Growth 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Rate (d</a:t>
                      </a:r>
                      <a:r>
                        <a:rPr lang="en-US" sz="1400" b="0" i="0" u="none" strike="noStrike" baseline="30000" dirty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Outside Ice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1.08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-0.02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Eddy Center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9.45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-0.29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-0.03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-0.08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0.27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14-Jan-12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Low Biomass 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1.65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0.56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0.30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0.26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17-Jan-12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Frontal Region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1.71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0.47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17-Jan-12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Low Biomass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0.93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0.23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-0.14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17-Jan-12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0.21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-0.30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0.51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-0.10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17-Jan-12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0.27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-0.20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0.47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21-Jan-12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Ross Bank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4.66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22-Jan-12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Ross Bank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2.96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25-Jan-12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Ross Ice Shelf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5.95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-0.09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25-Jan-12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Ross Ice Shelf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7.14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-0.12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0.20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Joides Trough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0.22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-0.29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-0.32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-0.31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latin typeface="Times New Roman"/>
                          <a:cs typeface="Times New Roman"/>
                        </a:rPr>
                        <a:t>Joides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 Trough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0.33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0.08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-0.01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0998" y="261144"/>
          <a:ext cx="8444959" cy="6148761"/>
        </p:xfrm>
        <a:graphic>
          <a:graphicData uri="http://schemas.openxmlformats.org/drawingml/2006/table">
            <a:tbl>
              <a:tblPr/>
              <a:tblGrid>
                <a:gridCol w="849024"/>
                <a:gridCol w="642817"/>
                <a:gridCol w="1213716"/>
                <a:gridCol w="905631"/>
                <a:gridCol w="852611"/>
                <a:gridCol w="584647"/>
                <a:gridCol w="737734"/>
                <a:gridCol w="1364998"/>
                <a:gridCol w="1293781"/>
              </a:tblGrid>
              <a:tr h="896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Date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Station Number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Station Description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Initial Biomass </a:t>
                      </a:r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latin typeface="Times New Roman"/>
                          <a:cs typeface="Times New Roman"/>
                        </a:rPr>
                        <a:t>μg</a:t>
                      </a:r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 l</a:t>
                      </a:r>
                      <a:r>
                        <a:rPr lang="en-US" sz="1400" b="0" i="0" u="none" strike="noStrike" baseline="30000" dirty="0" smtClean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latin typeface="Times New Roman"/>
                          <a:cs typeface="Times New Roman"/>
                        </a:rPr>
                        <a:t>Chl</a:t>
                      </a:r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Incubation Length (</a:t>
                      </a:r>
                      <a:r>
                        <a:rPr lang="en-US" sz="1400" b="0" i="0" u="none" strike="noStrike" dirty="0" err="1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 (d</a:t>
                      </a:r>
                      <a:r>
                        <a:rPr lang="en-US" sz="1400" b="0" i="0" u="none" strike="noStrike" baseline="30000" dirty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 (d</a:t>
                      </a:r>
                      <a:r>
                        <a:rPr lang="en-US" sz="1400" b="0" i="0" u="none" strike="noStrike" baseline="30000" dirty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Chlorophyll 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Net Growth Rate (d</a:t>
                      </a:r>
                      <a:r>
                        <a:rPr lang="en-US" sz="1400" b="0" i="0" u="none" strike="noStrike" baseline="30000" dirty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Times New Roman"/>
                          <a:cs typeface="Times New Roman"/>
                        </a:rPr>
                        <a:t>Cell Count Net Growth 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Rate (d</a:t>
                      </a:r>
                      <a:r>
                        <a:rPr lang="en-US" sz="1400" b="0" i="0" u="none" strike="noStrike" baseline="30000" dirty="0"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Outside Ice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1.08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Times New Roman"/>
                          <a:cs typeface="Times New Roman"/>
                        </a:rPr>
                        <a:t>0.18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-0.02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Eddy Center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9.45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-0.29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-0.03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-0.08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0.27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14-Jan-12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Low Biomass 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1.65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0.56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Times New Roman"/>
                          <a:cs typeface="Times New Roman"/>
                        </a:rPr>
                        <a:t>0.30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0.26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17-Jan-12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Frontal Region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1.71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0.47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17-Jan-12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Low Biomass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0.93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0.23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-0.14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17-Jan-12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0.21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-0.30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0.51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-0.10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17-Jan-12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0.27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Times New Roman"/>
                          <a:cs typeface="Times New Roman"/>
                        </a:rPr>
                        <a:t>-0.20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0.47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21-Jan-12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Ross Bank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4.66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22-Jan-12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Ross Bank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2.96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25-Jan-12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Ross Ice Shelf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5.95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-0.09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25-Jan-12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Ross Ice Shelf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7.14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-0.12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0.20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Joides Trough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0.22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-0.29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-0.32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-0.31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Times New Roman"/>
                        <a:cs typeface="Times New Roman"/>
                      </a:endParaRP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NS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0.10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0.08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28-Jan-12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latin typeface="Times New Roman"/>
                          <a:cs typeface="Times New Roman"/>
                        </a:rPr>
                        <a:t>Joides</a:t>
                      </a:r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 Trough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0.33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0.08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Times New Roman"/>
                          <a:cs typeface="Times New Roman"/>
                        </a:rPr>
                        <a:t>0.09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-0.01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  <a:cs typeface="Times New Roman"/>
                        </a:rPr>
                        <a:t>0.10</a:t>
                      </a:r>
                    </a:p>
                  </a:txBody>
                  <a:tcPr marL="11032" marR="11032" marT="110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142435" y="1287347"/>
            <a:ext cx="378563" cy="1554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2435" y="2531787"/>
            <a:ext cx="378563" cy="1554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42435" y="3147117"/>
            <a:ext cx="378563" cy="155446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42435" y="6254459"/>
            <a:ext cx="378563" cy="1554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" y="274638"/>
            <a:ext cx="91366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"/>
                <a:cs typeface="Calibri "/>
              </a:rPr>
              <a:t>Effect of temperature on net growth rate</a:t>
            </a:r>
            <a:endParaRPr lang="en-US" dirty="0">
              <a:latin typeface="Calibri "/>
              <a:cs typeface="Calibri 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332" y="1673623"/>
          <a:ext cx="4807166" cy="386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92787" y="4402844"/>
            <a:ext cx="84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Ρ</a:t>
            </a:r>
            <a:r>
              <a:rPr lang="en-US" sz="1400" dirty="0" smtClean="0">
                <a:latin typeface="Times New Roman"/>
                <a:cs typeface="Times New Roman"/>
              </a:rPr>
              <a:t> = -0.75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8589" y="4479044"/>
            <a:ext cx="869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R = -0.93</a:t>
            </a:r>
            <a:endParaRPr lang="en-US" sz="1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691757" y="1616312"/>
          <a:ext cx="4572000" cy="399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 Difference in Growth Rate by Method Used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-306193" y="973449"/>
          <a:ext cx="5947418" cy="435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4022" y="1531677"/>
            <a:ext cx="779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R</a:t>
            </a:r>
            <a:r>
              <a:rPr lang="en-US" sz="1400" baseline="30000" dirty="0" smtClean="0"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latin typeface="Times New Roman"/>
                <a:cs typeface="Times New Roman"/>
              </a:rPr>
              <a:t>=0.35</a:t>
            </a:r>
            <a:endParaRPr lang="en-US" sz="1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5325949"/>
          <a:ext cx="3502775" cy="141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46"/>
                <a:gridCol w="1045242"/>
                <a:gridCol w="969796"/>
                <a:gridCol w="781591"/>
              </a:tblGrid>
              <a:tr h="44854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C:Chl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Average (SE)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Range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CV %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5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Initial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55.9 (18.2)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3.9-164.8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108.3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485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Final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38.2 (7.7)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5.9-85.6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66.9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88825" y="1685566"/>
            <a:ext cx="3502774" cy="47025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Negative correlation between growth rate by cell count (carbon-based) and growth rate by change in chlorophyll</a:t>
            </a:r>
          </a:p>
          <a:p>
            <a:r>
              <a:rPr lang="en-US" dirty="0" smtClean="0">
                <a:latin typeface="Calibri"/>
                <a:cs typeface="Calibri"/>
              </a:rPr>
              <a:t>Apparent shift in </a:t>
            </a:r>
            <a:r>
              <a:rPr lang="en-US" dirty="0" err="1" smtClean="0">
                <a:latin typeface="Calibri"/>
                <a:cs typeface="Calibri"/>
              </a:rPr>
              <a:t>C:chl</a:t>
            </a:r>
            <a:r>
              <a:rPr lang="en-US" dirty="0" smtClean="0">
                <a:latin typeface="Calibri"/>
                <a:cs typeface="Calibri"/>
              </a:rPr>
              <a:t> ratio over course of incubation (result of changing light regimes in incubators?)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Shifting </a:t>
            </a:r>
            <a:r>
              <a:rPr lang="en-US" dirty="0" err="1" smtClean="0"/>
              <a:t>C:Chl</a:t>
            </a:r>
            <a:r>
              <a:rPr lang="en-US" dirty="0" smtClean="0"/>
              <a:t> in Incubations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3173" y="4308878"/>
            <a:ext cx="824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R= -0.83</a:t>
            </a:r>
            <a:endParaRPr lang="en-US" sz="1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572000" y="14176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87078" y="1803400"/>
            <a:ext cx="84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Ρ</a:t>
            </a:r>
            <a:r>
              <a:rPr lang="en-US" sz="1400" dirty="0" smtClean="0">
                <a:latin typeface="Times New Roman"/>
                <a:cs typeface="Times New Roman"/>
              </a:rPr>
              <a:t> = -0.71</a:t>
            </a:r>
            <a:endParaRPr lang="en-US" sz="14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0" y="1417638"/>
          <a:ext cx="47715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33173" y="3418614"/>
            <a:ext cx="764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R= 0.87</a:t>
            </a:r>
            <a:endParaRPr lang="en-US" sz="14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352457" y="3723414"/>
          <a:ext cx="4572000" cy="297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87078" y="4279900"/>
            <a:ext cx="789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Ρ</a:t>
            </a:r>
            <a:r>
              <a:rPr lang="en-US" sz="1400" dirty="0" smtClean="0">
                <a:latin typeface="Times New Roman"/>
                <a:cs typeface="Times New Roman"/>
              </a:rPr>
              <a:t> = 0.71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1483</Words>
  <Application>Microsoft Macintosh PowerPoint</Application>
  <PresentationFormat>On-screen Show (4:3)</PresentationFormat>
  <Paragraphs>496</Paragraphs>
  <Slides>21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Phytoplankton growth rates in the Ross Sea, Antarctica</vt:lpstr>
      <vt:lpstr>Site Overview </vt:lpstr>
      <vt:lpstr>Dilution Experiments</vt:lpstr>
      <vt:lpstr>Phytoplankton Assemblage in Dilution Experiments</vt:lpstr>
      <vt:lpstr>Slide 5</vt:lpstr>
      <vt:lpstr>Slide 6</vt:lpstr>
      <vt:lpstr>Effect of temperature on net growth rate</vt:lpstr>
      <vt:lpstr> Difference in Growth Rate by Method Used</vt:lpstr>
      <vt:lpstr>Shifting C:Chl in Incubations</vt:lpstr>
      <vt:lpstr>14C-Incubations</vt:lpstr>
      <vt:lpstr>Growth Rate by Incubation Length</vt:lpstr>
      <vt:lpstr>Growth Rate and Initial Biomass</vt:lpstr>
      <vt:lpstr>Structural Equation Modeling of Growth Rate</vt:lpstr>
      <vt:lpstr>Structural Equation Modeling</vt:lpstr>
      <vt:lpstr>Factors Affecting Phytoplankton Growth</vt:lpstr>
      <vt:lpstr>Acknowledgements</vt:lpstr>
      <vt:lpstr>Extra Slides</vt:lpstr>
      <vt:lpstr>Slide 18</vt:lpstr>
      <vt:lpstr> Difference in Growth Rate by Method Used</vt:lpstr>
      <vt:lpstr>Shifting C:Chl in Incubations</vt:lpstr>
      <vt:lpstr>Growth Rate by Incubation Length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Mosby</dc:creator>
  <cp:lastModifiedBy>Anna Mosby</cp:lastModifiedBy>
  <cp:revision>70</cp:revision>
  <dcterms:created xsi:type="dcterms:W3CDTF">2013-06-11T14:04:03Z</dcterms:created>
  <dcterms:modified xsi:type="dcterms:W3CDTF">2013-06-11T18:38:16Z</dcterms:modified>
</cp:coreProperties>
</file>