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handoutMasterIdLst>
    <p:handoutMasterId r:id="rId15"/>
  </p:handoutMasterIdLst>
  <p:sldIdLst>
    <p:sldId id="256" r:id="rId2"/>
    <p:sldId id="270" r:id="rId3"/>
    <p:sldId id="269" r:id="rId4"/>
    <p:sldId id="279" r:id="rId5"/>
    <p:sldId id="280" r:id="rId6"/>
    <p:sldId id="281" r:id="rId7"/>
    <p:sldId id="276" r:id="rId8"/>
    <p:sldId id="282" r:id="rId9"/>
    <p:sldId id="275" r:id="rId10"/>
    <p:sldId id="278" r:id="rId11"/>
    <p:sldId id="267" r:id="rId12"/>
    <p:sldId id="273" r:id="rId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52" autoAdjust="0"/>
  </p:normalViewPr>
  <p:slideViewPr>
    <p:cSldViewPr>
      <p:cViewPr varScale="1">
        <p:scale>
          <a:sx n="101" d="100"/>
          <a:sy n="101" d="100"/>
        </p:scale>
        <p:origin x="-18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E28260C-0831-44DF-94B9-B7BDCA225A5A}" type="datetimeFigureOut">
              <a:rPr lang="en-US" smtClean="0"/>
              <a:t>6/12/2013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3995D92-3839-402C-B378-3B3B2D18A3F2}" type="slidenum">
              <a:rPr lang="en-US" smtClean="0"/>
              <a:t>‹#›</a:t>
            </a:fld>
            <a:endParaRPr lang="en-US"/>
          </a:p>
        </p:txBody>
      </p:sp>
    </p:spTree>
    <p:extLst>
      <p:ext uri="{BB962C8B-B14F-4D97-AF65-F5344CB8AC3E}">
        <p14:creationId xmlns:p14="http://schemas.microsoft.com/office/powerpoint/2010/main" val="230143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C8174D2-18C1-4574-9C86-457A1E9B6C0E}" type="datetimeFigureOut">
              <a:rPr lang="en-US"/>
              <a:pPr>
                <a:defRPr/>
              </a:pPr>
              <a:t>6/12/2013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81DC6FE-DA96-4C9E-BE6D-E3A925819FB6}" type="slidenum">
              <a:rPr lang="en-US"/>
              <a:pPr>
                <a:defRPr/>
              </a:pPr>
              <a:t>‹#›</a:t>
            </a:fld>
            <a:endParaRPr lang="en-US"/>
          </a:p>
        </p:txBody>
      </p:sp>
    </p:spTree>
    <p:extLst>
      <p:ext uri="{BB962C8B-B14F-4D97-AF65-F5344CB8AC3E}">
        <p14:creationId xmlns:p14="http://schemas.microsoft.com/office/powerpoint/2010/main" val="20364832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a:t>
            </a:r>
            <a:r>
              <a:rPr lang="en-US" baseline="0" dirty="0" smtClean="0"/>
              <a:t> of maximum tidal velocity in the Ross Sea – on a log scale.</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3</a:t>
            </a:fld>
            <a:endParaRPr lang="en-US"/>
          </a:p>
        </p:txBody>
      </p:sp>
    </p:spTree>
    <p:extLst>
      <p:ext uri="{BB962C8B-B14F-4D97-AF65-F5344CB8AC3E}">
        <p14:creationId xmlns:p14="http://schemas.microsoft.com/office/powerpoint/2010/main" val="93206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400" b="1">
                <a:solidFill>
                  <a:schemeClr val="tx1"/>
                </a:solidFill>
                <a:latin typeface="Arial" charset="0"/>
              </a:defRPr>
            </a:lvl1pPr>
            <a:lvl2pPr marL="735298" indent="-282807" defTabSz="914409" eaLnBrk="0" hangingPunct="0">
              <a:defRPr sz="2400" b="1">
                <a:solidFill>
                  <a:schemeClr val="tx1"/>
                </a:solidFill>
                <a:latin typeface="Arial" charset="0"/>
              </a:defRPr>
            </a:lvl2pPr>
            <a:lvl3pPr marL="1131227" indent="-226245" defTabSz="914409" eaLnBrk="0" hangingPunct="0">
              <a:defRPr sz="2400" b="1">
                <a:solidFill>
                  <a:schemeClr val="tx1"/>
                </a:solidFill>
                <a:latin typeface="Arial" charset="0"/>
              </a:defRPr>
            </a:lvl3pPr>
            <a:lvl4pPr marL="1583718" indent="-226245" defTabSz="914409" eaLnBrk="0" hangingPunct="0">
              <a:defRPr sz="2400" b="1">
                <a:solidFill>
                  <a:schemeClr val="tx1"/>
                </a:solidFill>
                <a:latin typeface="Arial" charset="0"/>
              </a:defRPr>
            </a:lvl4pPr>
            <a:lvl5pPr marL="2036209" indent="-226245" defTabSz="914409" eaLnBrk="0" hangingPunct="0">
              <a:defRPr sz="2400" b="1">
                <a:solidFill>
                  <a:schemeClr val="tx1"/>
                </a:solidFill>
                <a:latin typeface="Arial" charset="0"/>
              </a:defRPr>
            </a:lvl5pPr>
            <a:lvl6pPr marL="2488700" indent="-226245" defTabSz="914409" eaLnBrk="0" fontAlgn="base" hangingPunct="0">
              <a:spcBef>
                <a:spcPct val="0"/>
              </a:spcBef>
              <a:spcAft>
                <a:spcPct val="0"/>
              </a:spcAft>
              <a:defRPr sz="2400" b="1">
                <a:solidFill>
                  <a:schemeClr val="tx1"/>
                </a:solidFill>
                <a:latin typeface="Arial" charset="0"/>
              </a:defRPr>
            </a:lvl6pPr>
            <a:lvl7pPr marL="2941190" indent="-226245" defTabSz="914409" eaLnBrk="0" fontAlgn="base" hangingPunct="0">
              <a:spcBef>
                <a:spcPct val="0"/>
              </a:spcBef>
              <a:spcAft>
                <a:spcPct val="0"/>
              </a:spcAft>
              <a:defRPr sz="2400" b="1">
                <a:solidFill>
                  <a:schemeClr val="tx1"/>
                </a:solidFill>
                <a:latin typeface="Arial" charset="0"/>
              </a:defRPr>
            </a:lvl7pPr>
            <a:lvl8pPr marL="3393681" indent="-226245" defTabSz="914409" eaLnBrk="0" fontAlgn="base" hangingPunct="0">
              <a:spcBef>
                <a:spcPct val="0"/>
              </a:spcBef>
              <a:spcAft>
                <a:spcPct val="0"/>
              </a:spcAft>
              <a:defRPr sz="2400" b="1">
                <a:solidFill>
                  <a:schemeClr val="tx1"/>
                </a:solidFill>
                <a:latin typeface="Arial" charset="0"/>
              </a:defRPr>
            </a:lvl8pPr>
            <a:lvl9pPr marL="3846172" indent="-226245" defTabSz="914409" eaLnBrk="0" fontAlgn="base" hangingPunct="0">
              <a:spcBef>
                <a:spcPct val="0"/>
              </a:spcBef>
              <a:spcAft>
                <a:spcPct val="0"/>
              </a:spcAft>
              <a:defRPr sz="2400" b="1">
                <a:solidFill>
                  <a:schemeClr val="tx1"/>
                </a:solidFill>
                <a:latin typeface="Arial" charset="0"/>
              </a:defRPr>
            </a:lvl9pPr>
          </a:lstStyle>
          <a:p>
            <a:pPr eaLnBrk="1" hangingPunct="1"/>
            <a:fld id="{33A0C609-4865-4966-819D-A9A251BE222E}" type="slidenum">
              <a:rPr lang="en-US" sz="1200">
                <a:solidFill>
                  <a:srgbClr val="FF0000"/>
                </a:solidFill>
              </a:rPr>
              <a:pPr eaLnBrk="1" hangingPunct="1"/>
              <a:t>12</a:t>
            </a:fld>
            <a:endParaRPr lang="en-US" sz="1200">
              <a:solidFill>
                <a:srgbClr val="FF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cs typeface="Arial" charset="0"/>
              </a:rPr>
              <a:t>AMSR-E ice no longer available past October, 2011.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maps from AMSR-E ice</a:t>
            </a:r>
            <a:r>
              <a:rPr lang="en-US" baseline="0" dirty="0" smtClean="0"/>
              <a:t> concentration time series that were analyzed for a tidal signal.  Each bin represents one time series.  The left panel is for the O1 constituent, the right for K1.  Grayed out areas indicate statistical insignificance.  This was done for 2004.  See Mack et al, 2013.</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4</a:t>
            </a:fld>
            <a:endParaRPr lang="en-US"/>
          </a:p>
        </p:txBody>
      </p:sp>
    </p:spTree>
    <p:extLst>
      <p:ext uri="{BB962C8B-B14F-4D97-AF65-F5344CB8AC3E}">
        <p14:creationId xmlns:p14="http://schemas.microsoft.com/office/powerpoint/2010/main" val="84866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r>
              <a:rPr lang="en-US" baseline="0" dirty="0" smtClean="0"/>
              <a:t> Springer at ESR ran ROMS v3.3 for the Ross Sea for 2005.  Here we compare model runs with and without tides to identify the tidal contribution.  Note the model run is not </a:t>
            </a:r>
            <a:r>
              <a:rPr lang="en-US" baseline="0" dirty="0" err="1" smtClean="0"/>
              <a:t>nodally</a:t>
            </a:r>
            <a:r>
              <a:rPr lang="en-US" baseline="0" dirty="0" smtClean="0"/>
              <a:t> corrected.</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5</a:t>
            </a:fld>
            <a:endParaRPr lang="en-US"/>
          </a:p>
        </p:txBody>
      </p:sp>
    </p:spTree>
    <p:extLst>
      <p:ext uri="{BB962C8B-B14F-4D97-AF65-F5344CB8AC3E}">
        <p14:creationId xmlns:p14="http://schemas.microsoft.com/office/powerpoint/2010/main" val="52774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-a</a:t>
            </a:r>
            <a:r>
              <a:rPr lang="en-US" dirty="0" smtClean="0"/>
              <a:t>veraged</a:t>
            </a:r>
            <a:r>
              <a:rPr lang="en-US" baseline="0" dirty="0" smtClean="0"/>
              <a:t> s</a:t>
            </a:r>
            <a:r>
              <a:rPr lang="en-US" dirty="0" smtClean="0"/>
              <a:t>urface heat flux in the Ross Sea</a:t>
            </a:r>
            <a:r>
              <a:rPr lang="en-US" baseline="0" dirty="0" smtClean="0"/>
              <a:t> from the model runs mentioned in the previous slide.  Top left – run with tides.  Top right – run without tides.  Bottom left – difference between top panels (L-R).  Bottom right – difference in maximum surface heat flux (not averaged).</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6</a:t>
            </a:fld>
            <a:endParaRPr lang="en-US"/>
          </a:p>
        </p:txBody>
      </p:sp>
    </p:spTree>
    <p:extLst>
      <p:ext uri="{BB962C8B-B14F-4D97-AF65-F5344CB8AC3E}">
        <p14:creationId xmlns:p14="http://schemas.microsoft.com/office/powerpoint/2010/main" val="248788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state</a:t>
            </a:r>
            <a:r>
              <a:rPr lang="en-US" baseline="0" dirty="0" smtClean="0"/>
              <a:t> as it is now, and our future plans for it.</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7</a:t>
            </a:fld>
            <a:endParaRPr lang="en-US"/>
          </a:p>
        </p:txBody>
      </p:sp>
    </p:spTree>
    <p:extLst>
      <p:ext uri="{BB962C8B-B14F-4D97-AF65-F5344CB8AC3E}">
        <p14:creationId xmlns:p14="http://schemas.microsoft.com/office/powerpoint/2010/main" val="224179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state</a:t>
            </a:r>
            <a:r>
              <a:rPr lang="en-US" baseline="0" dirty="0" smtClean="0"/>
              <a:t> as it is now, and our future plans for it.</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8</a:t>
            </a:fld>
            <a:endParaRPr lang="en-US"/>
          </a:p>
        </p:txBody>
      </p:sp>
    </p:spTree>
    <p:extLst>
      <p:ext uri="{BB962C8B-B14F-4D97-AF65-F5344CB8AC3E}">
        <p14:creationId xmlns:p14="http://schemas.microsoft.com/office/powerpoint/2010/main" val="224179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a high resolution model with </a:t>
            </a:r>
            <a:r>
              <a:rPr lang="en-US" dirty="0" err="1" smtClean="0"/>
              <a:t>nodally</a:t>
            </a:r>
            <a:r>
              <a:rPr lang="en-US" dirty="0" smtClean="0"/>
              <a:t> corrected tidal forcing, we expect to investigate</a:t>
            </a:r>
            <a:r>
              <a:rPr lang="en-US" baseline="0" dirty="0" smtClean="0"/>
              <a:t> upward mixing of iron from sediment over Ross Bank.  We also want to look at water mass pulses, including, but not limited to, pulses of warm CDW onto the shelf, pulses of HSSW off the shelf to form AABW, pulses of ISW from under the ice shelf.  There may be other effects we decide to investigate later, and as always, we are open to suggestions and requests.</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9</a:t>
            </a:fld>
            <a:endParaRPr lang="en-US"/>
          </a:p>
        </p:txBody>
      </p:sp>
    </p:spTree>
    <p:extLst>
      <p:ext uri="{BB962C8B-B14F-4D97-AF65-F5344CB8AC3E}">
        <p14:creationId xmlns:p14="http://schemas.microsoft.com/office/powerpoint/2010/main" val="341115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previous work, we know</a:t>
            </a:r>
            <a:r>
              <a:rPr lang="en-US" baseline="0" dirty="0" smtClean="0"/>
              <a:t> that ROMS does a good job with tides.  We expect to have the PRISM case with </a:t>
            </a:r>
            <a:r>
              <a:rPr lang="en-US" baseline="0" dirty="0" err="1" smtClean="0"/>
              <a:t>nodally</a:t>
            </a:r>
            <a:r>
              <a:rPr lang="en-US" baseline="0" dirty="0" smtClean="0"/>
              <a:t> corrected tides up and running by the end of the month.  Next, I will begin to work on updating the resolution and bathymetry, but I would be happy to provide preliminary results from the model with tides while that is in progress.  I hope to have the finer resolution model completed by the end of summer, but that time frame is hard to predict.</a:t>
            </a:r>
            <a:endParaRPr lang="en-US" dirty="0"/>
          </a:p>
        </p:txBody>
      </p:sp>
      <p:sp>
        <p:nvSpPr>
          <p:cNvPr id="4" name="Slide Number Placeholder 3"/>
          <p:cNvSpPr>
            <a:spLocks noGrp="1"/>
          </p:cNvSpPr>
          <p:nvPr>
            <p:ph type="sldNum" sz="quarter" idx="10"/>
          </p:nvPr>
        </p:nvSpPr>
        <p:spPr/>
        <p:txBody>
          <a:bodyPr/>
          <a:lstStyle/>
          <a:p>
            <a:pPr>
              <a:defRPr/>
            </a:pPr>
            <a:fld id="{281DC6FE-DA96-4C9E-BE6D-E3A925819FB6}" type="slidenum">
              <a:rPr lang="en-US" smtClean="0"/>
              <a:pPr>
                <a:defRPr/>
              </a:pPr>
              <a:t>10</a:t>
            </a:fld>
            <a:endParaRPr lang="en-US"/>
          </a:p>
        </p:txBody>
      </p:sp>
    </p:spTree>
    <p:extLst>
      <p:ext uri="{BB962C8B-B14F-4D97-AF65-F5344CB8AC3E}">
        <p14:creationId xmlns:p14="http://schemas.microsoft.com/office/powerpoint/2010/main" val="392750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BFAE7B-45D0-4AA8-A75D-F180BEAAEC95}" type="slidenum">
              <a:rPr lang="en-US" b="1">
                <a:solidFill>
                  <a:srgbClr val="FF0000"/>
                </a:solidFill>
                <a:latin typeface="Arial" charset="0"/>
              </a:rPr>
              <a:pPr fontAlgn="base">
                <a:spcBef>
                  <a:spcPct val="0"/>
                </a:spcBef>
                <a:spcAft>
                  <a:spcPct val="0"/>
                </a:spcAft>
              </a:pPr>
              <a:t>11</a:t>
            </a:fld>
            <a:endParaRPr lang="en-US" b="1">
              <a:solidFill>
                <a:srgbClr val="FF0000"/>
              </a:solidFill>
              <a:latin typeface="Arial"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cs typeface="Arial" charset="0"/>
              </a:rPr>
              <a:t>ROMS: Regional Ocean Modeling System: hydrostatic finite difference OGCM with a terrain following vertical coordinate.</a:t>
            </a:r>
            <a:r>
              <a:rPr lang="en-US" smtClean="0"/>
              <a:t>  BEDMAP (ice thickness and subglacial topo model of the Ant.).  Explain AMPS.</a:t>
            </a:r>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182DBE4-4F25-4A2F-9074-D979B76D9CEB}" type="datetime1">
              <a:rPr lang="en-US" smtClean="0"/>
              <a:t>6/12/2013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33A98-BAF1-4A1E-A4AE-88F07574603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4C032CA-9A56-40EF-9E84-43F9EE0AB8B9}" type="datetime1">
              <a:rPr lang="en-US" smtClean="0"/>
              <a:t>6/12/2013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DBFA28-C137-459A-ABA2-5CB7CB39046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D8BEED1-0A05-42E5-915D-5F7F4A3D0CFB}" type="datetime1">
              <a:rPr lang="en-US" smtClean="0"/>
              <a:t>6/12/2013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6C6A6C-2DDA-44C4-95F8-3CA9208EB4C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88A1A8E-B10E-4BA2-AF2A-92A00800F305}" type="datetime1">
              <a:rPr lang="en-US" smtClean="0"/>
              <a:t>6/12/2013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29976B-1372-4113-B093-B74ADC5BDA2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FC96B7-05B6-4101-9F06-9538F7F5F274}" type="datetime1">
              <a:rPr lang="en-US" smtClean="0"/>
              <a:t>6/12/2013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4943F4-8730-40AB-81FE-F518C9F17D6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1C05EC8-C486-4AB2-A129-653F29A93954}" type="datetime1">
              <a:rPr lang="en-US" smtClean="0"/>
              <a:t>6/12/2013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C8CBD3-28DF-45E7-8E73-5CA95A3B8C6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FC550A6-871B-442E-B2A9-E79F44819F44}" type="datetime1">
              <a:rPr lang="en-US" smtClean="0"/>
              <a:t>6/12/2013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8EF1950-F333-45D7-B123-101C224849E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06755F7-8B19-4B79-83F9-18648A778B3B}" type="datetime1">
              <a:rPr lang="en-US" smtClean="0"/>
              <a:t>6/12/2013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6B0F5D6-81B7-435D-B2F9-D1D29E12936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4DB6E5-ABBD-47BF-BCE2-EE4A4EE8C4AE}" type="datetime1">
              <a:rPr lang="en-US" smtClean="0"/>
              <a:t>6/12/2013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EA62090-C6F0-4275-B87E-2BD5540EC91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3213183-25C2-42B3-9B49-D3EB37EAAA8C}" type="datetime1">
              <a:rPr lang="en-US" smtClean="0"/>
              <a:t>6/12/2013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FC3CA8-B34C-4460-A23B-4F8CD7DD5D7E}"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203A26A-4E51-42D6-8B8D-218126E278ED}" type="datetime1">
              <a:rPr lang="en-US" smtClean="0"/>
              <a:t>6/12/2013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4292B3-A560-4B7E-8427-8C79C845E7D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7BF1475C-335B-4C22-904D-3C93B0018A53}" type="datetime1">
              <a:rPr lang="en-US" smtClean="0"/>
              <a:t>6/12/2013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EA6915C7-25EB-49E7-8C0B-8D959C30EF5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447800"/>
            <a:ext cx="8153400" cy="1981200"/>
          </a:xfrm>
        </p:spPr>
        <p:txBody>
          <a:bodyPr/>
          <a:lstStyle/>
          <a:p>
            <a:r>
              <a:rPr lang="en-US" sz="6600" cap="small" dirty="0" smtClean="0"/>
              <a:t>Ross Sea Model &amp; Tides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Stefanie Mack</a:t>
            </a:r>
          </a:p>
          <a:p>
            <a:pPr fontAlgn="auto">
              <a:spcAft>
                <a:spcPts val="0"/>
              </a:spcAft>
              <a:buFont typeface="Arial" pitchFamily="34" charset="0"/>
              <a:buNone/>
              <a:defRPr/>
            </a:pPr>
            <a:r>
              <a:rPr lang="en-US" dirty="0" smtClean="0"/>
              <a:t>06/11/2013</a:t>
            </a:r>
          </a:p>
          <a:p>
            <a:pPr fontAlgn="auto">
              <a:spcAft>
                <a:spcPts val="0"/>
              </a:spcAft>
              <a:buFont typeface="Arial" pitchFamily="34" charset="0"/>
              <a:buNone/>
              <a:defRPr/>
            </a:pPr>
            <a:r>
              <a:rPr lang="en-US" dirty="0" smtClean="0"/>
              <a:t>PRISM Meeting</a:t>
            </a:r>
            <a:endParaRPr lang="en-US" dirty="0"/>
          </a:p>
        </p:txBody>
      </p:sp>
      <p:sp>
        <p:nvSpPr>
          <p:cNvPr id="2" name="Slide Number Placeholder 1"/>
          <p:cNvSpPr>
            <a:spLocks noGrp="1"/>
          </p:cNvSpPr>
          <p:nvPr>
            <p:ph type="sldNum" sz="quarter" idx="12"/>
          </p:nvPr>
        </p:nvSpPr>
        <p:spPr/>
        <p:txBody>
          <a:bodyPr/>
          <a:lstStyle/>
          <a:p>
            <a:pPr>
              <a:defRPr/>
            </a:pPr>
            <a:fld id="{82533A98-BAF1-4A1E-A4AE-88F07574603A}"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Autofit/>
          </a:bodyPr>
          <a:lstStyle/>
          <a:p>
            <a:r>
              <a:rPr lang="en-US" sz="4800" dirty="0" smtClean="0"/>
              <a:t>Conclusions</a:t>
            </a:r>
          </a:p>
        </p:txBody>
      </p:sp>
      <p:sp>
        <p:nvSpPr>
          <p:cNvPr id="17411" name="Rectangle 3"/>
          <p:cNvSpPr>
            <a:spLocks noGrp="1"/>
          </p:cNvSpPr>
          <p:nvPr>
            <p:ph idx="1"/>
          </p:nvPr>
        </p:nvSpPr>
        <p:spPr/>
        <p:txBody>
          <a:bodyPr>
            <a:normAutofit/>
          </a:bodyPr>
          <a:lstStyle/>
          <a:p>
            <a:r>
              <a:rPr lang="en-US" sz="3600" dirty="0" smtClean="0"/>
              <a:t>ROMS does a good job representing tidal effects</a:t>
            </a:r>
          </a:p>
          <a:p>
            <a:r>
              <a:rPr lang="en-US" sz="3600" dirty="0" smtClean="0"/>
              <a:t>Start investigating tide contributions to PRISM run</a:t>
            </a:r>
          </a:p>
          <a:p>
            <a:pPr lvl="1"/>
            <a:r>
              <a:rPr lang="en-US" sz="3200" dirty="0" smtClean="0"/>
              <a:t>Time frame: By end of June</a:t>
            </a:r>
          </a:p>
          <a:p>
            <a:r>
              <a:rPr lang="en-US" sz="3600" dirty="0" err="1" smtClean="0"/>
              <a:t>Mesoscale</a:t>
            </a:r>
            <a:r>
              <a:rPr lang="en-US" sz="3600" dirty="0" smtClean="0"/>
              <a:t> variability best seen at higher resolution</a:t>
            </a:r>
          </a:p>
          <a:p>
            <a:pPr lvl="1"/>
            <a:r>
              <a:rPr lang="en-US" sz="3200" dirty="0" smtClean="0"/>
              <a:t>Time frame: Uncertain, by end of summer</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10</a:t>
            </a:fld>
            <a:endParaRPr lang="en-US"/>
          </a:p>
        </p:txBody>
      </p:sp>
    </p:spTree>
    <p:extLst>
      <p:ext uri="{BB962C8B-B14F-4D97-AF65-F5344CB8AC3E}">
        <p14:creationId xmlns:p14="http://schemas.microsoft.com/office/powerpoint/2010/main" val="3315966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457200"/>
            <a:ext cx="8229600" cy="685800"/>
          </a:xfrm>
        </p:spPr>
        <p:txBody>
          <a:bodyPr rtlCol="0">
            <a:noAutofit/>
          </a:bodyPr>
          <a:lstStyle/>
          <a:p>
            <a:pPr fontAlgn="auto">
              <a:spcAft>
                <a:spcPts val="0"/>
              </a:spcAft>
              <a:defRPr/>
            </a:pPr>
            <a:r>
              <a:rPr lang="en-US" sz="4800" dirty="0" smtClean="0">
                <a:cs typeface="Calibri" pitchFamily="34" charset="0"/>
              </a:rPr>
              <a:t>Ross Sea Model</a:t>
            </a:r>
          </a:p>
        </p:txBody>
      </p:sp>
      <p:sp>
        <p:nvSpPr>
          <p:cNvPr id="913411" name="Rectangle 3"/>
          <p:cNvSpPr>
            <a:spLocks noGrp="1" noChangeArrowheads="1"/>
          </p:cNvSpPr>
          <p:nvPr>
            <p:ph idx="1"/>
          </p:nvPr>
        </p:nvSpPr>
        <p:spPr>
          <a:xfrm>
            <a:off x="457200" y="1524000"/>
            <a:ext cx="7696200" cy="5181600"/>
          </a:xfrm>
        </p:spPr>
        <p:txBody>
          <a:bodyPr rtlCol="0">
            <a:normAutofit/>
          </a:bodyPr>
          <a:lstStyle/>
          <a:p>
            <a:pPr fontAlgn="auto">
              <a:lnSpc>
                <a:spcPct val="90000"/>
              </a:lnSpc>
              <a:spcAft>
                <a:spcPts val="0"/>
              </a:spcAft>
              <a:buFont typeface="Arial" pitchFamily="34" charset="0"/>
              <a:buChar char="•"/>
              <a:defRPr/>
            </a:pPr>
            <a:r>
              <a:rPr lang="en-US" sz="2800" dirty="0" smtClean="0">
                <a:cs typeface="Calibri" pitchFamily="34" charset="0"/>
              </a:rPr>
              <a:t>ROMS: 5 km horizontal resolution, 24 levels</a:t>
            </a:r>
          </a:p>
          <a:p>
            <a:pPr fontAlgn="auto">
              <a:lnSpc>
                <a:spcPct val="90000"/>
              </a:lnSpc>
              <a:spcAft>
                <a:spcPts val="0"/>
              </a:spcAft>
              <a:buFont typeface="Arial" pitchFamily="34" charset="0"/>
              <a:buChar char="•"/>
              <a:defRPr/>
            </a:pPr>
            <a:r>
              <a:rPr lang="en-US" sz="2800" dirty="0" smtClean="0">
                <a:cs typeface="Calibri" pitchFamily="34" charset="0"/>
              </a:rPr>
              <a:t>Ice shelves (mechanical and thermodynamic)</a:t>
            </a:r>
          </a:p>
          <a:p>
            <a:pPr fontAlgn="auto">
              <a:lnSpc>
                <a:spcPct val="90000"/>
              </a:lnSpc>
              <a:spcAft>
                <a:spcPts val="0"/>
              </a:spcAft>
              <a:buFont typeface="Arial" pitchFamily="34" charset="0"/>
              <a:buChar char="•"/>
              <a:defRPr/>
            </a:pPr>
            <a:r>
              <a:rPr lang="en-US" sz="2800" dirty="0" smtClean="0">
                <a:cs typeface="Calibri" pitchFamily="34" charset="0"/>
              </a:rPr>
              <a:t>Dynamic sea-ice</a:t>
            </a:r>
          </a:p>
          <a:p>
            <a:pPr fontAlgn="auto">
              <a:lnSpc>
                <a:spcPct val="90000"/>
              </a:lnSpc>
              <a:spcAft>
                <a:spcPts val="0"/>
              </a:spcAft>
              <a:buFont typeface="Arial" pitchFamily="34" charset="0"/>
              <a:buChar char="•"/>
              <a:defRPr/>
            </a:pPr>
            <a:r>
              <a:rPr lang="en-US" sz="2800" dirty="0" smtClean="0">
                <a:cs typeface="Calibri" pitchFamily="34" charset="0"/>
              </a:rPr>
              <a:t>Different </a:t>
            </a:r>
            <a:r>
              <a:rPr lang="en-US" sz="2800" dirty="0">
                <a:cs typeface="Calibri" pitchFamily="34" charset="0"/>
              </a:rPr>
              <a:t>wind forcing, but typically either from Antarctic </a:t>
            </a:r>
            <a:r>
              <a:rPr lang="en-US" sz="2800" dirty="0" err="1">
                <a:cs typeface="Calibri" pitchFamily="34" charset="0"/>
              </a:rPr>
              <a:t>Mesoscale</a:t>
            </a:r>
            <a:r>
              <a:rPr lang="en-US" sz="2800" dirty="0">
                <a:cs typeface="Calibri" pitchFamily="34" charset="0"/>
              </a:rPr>
              <a:t> Prediction System (AMPS) or </a:t>
            </a:r>
            <a:r>
              <a:rPr lang="en-US" sz="2800" dirty="0" smtClean="0">
                <a:cs typeface="Calibri" pitchFamily="34" charset="0"/>
              </a:rPr>
              <a:t>ERA-Interim</a:t>
            </a:r>
          </a:p>
          <a:p>
            <a:pPr fontAlgn="auto">
              <a:lnSpc>
                <a:spcPct val="90000"/>
              </a:lnSpc>
              <a:spcAft>
                <a:spcPts val="0"/>
              </a:spcAft>
              <a:buFont typeface="Arial" pitchFamily="34" charset="0"/>
              <a:buChar char="•"/>
              <a:defRPr/>
            </a:pPr>
            <a:r>
              <a:rPr lang="en-US" sz="2800" dirty="0" smtClean="0">
                <a:cs typeface="Calibri" pitchFamily="34" charset="0"/>
              </a:rPr>
              <a:t>Lateral boundary conditions from WOA, OCCAM and SSM/I ice concentrations</a:t>
            </a:r>
          </a:p>
          <a:p>
            <a:pPr fontAlgn="auto">
              <a:lnSpc>
                <a:spcPct val="90000"/>
              </a:lnSpc>
              <a:spcAft>
                <a:spcPts val="0"/>
              </a:spcAft>
              <a:buFont typeface="Arial" pitchFamily="34" charset="0"/>
              <a:buChar char="•"/>
              <a:defRPr/>
            </a:pPr>
            <a:r>
              <a:rPr lang="en-US" sz="2800" dirty="0" smtClean="0">
                <a:cs typeface="Calibri" pitchFamily="34" charset="0"/>
              </a:rPr>
              <a:t>Bathymetry from BEDMAP and Davey</a:t>
            </a:r>
          </a:p>
          <a:p>
            <a:pPr fontAlgn="auto">
              <a:lnSpc>
                <a:spcPct val="90000"/>
              </a:lnSpc>
              <a:spcAft>
                <a:spcPts val="0"/>
              </a:spcAft>
              <a:buFont typeface="Arial" pitchFamily="34" charset="0"/>
              <a:buChar char="•"/>
              <a:defRPr/>
            </a:pPr>
            <a:r>
              <a:rPr lang="en-US" sz="2800" dirty="0" smtClean="0">
                <a:cs typeface="Calibri" pitchFamily="34" charset="0"/>
              </a:rPr>
              <a:t>Experiments w/ dye representing CDW</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381000"/>
            <a:ext cx="8229600" cy="914400"/>
          </a:xfrm>
        </p:spPr>
        <p:txBody>
          <a:bodyPr>
            <a:normAutofit/>
          </a:bodyPr>
          <a:lstStyle/>
          <a:p>
            <a:pPr eaLnBrk="1" hangingPunct="1">
              <a:defRPr/>
            </a:pPr>
            <a:r>
              <a:rPr lang="en-US" sz="4800" dirty="0" smtClean="0">
                <a:latin typeface="+mn-lt"/>
                <a:cs typeface="Calibri" pitchFamily="34" charset="0"/>
              </a:rPr>
              <a:t>New Model Run for PRISM</a:t>
            </a:r>
          </a:p>
        </p:txBody>
      </p:sp>
      <p:sp>
        <p:nvSpPr>
          <p:cNvPr id="913411" name="Rectangle 3"/>
          <p:cNvSpPr>
            <a:spLocks noGrp="1" noChangeArrowheads="1"/>
          </p:cNvSpPr>
          <p:nvPr>
            <p:ph idx="1"/>
          </p:nvPr>
        </p:nvSpPr>
        <p:spPr>
          <a:xfrm>
            <a:off x="457200" y="1676400"/>
            <a:ext cx="8458200" cy="5029200"/>
          </a:xfrm>
        </p:spPr>
        <p:txBody>
          <a:bodyPr/>
          <a:lstStyle/>
          <a:p>
            <a:pPr eaLnBrk="1" hangingPunct="1">
              <a:lnSpc>
                <a:spcPct val="90000"/>
              </a:lnSpc>
              <a:defRPr/>
            </a:pPr>
            <a:r>
              <a:rPr lang="en-US" sz="2800" dirty="0" smtClean="0">
                <a:latin typeface="Arial" pitchFamily="34" charset="0"/>
                <a:cs typeface="Arial" pitchFamily="34" charset="0"/>
              </a:rPr>
              <a:t>Sept. 15, 2010 – Feb. 29, 2012</a:t>
            </a:r>
          </a:p>
          <a:p>
            <a:pPr eaLnBrk="1" hangingPunct="1">
              <a:lnSpc>
                <a:spcPct val="90000"/>
              </a:lnSpc>
              <a:defRPr/>
            </a:pPr>
            <a:r>
              <a:rPr lang="en-US" sz="2800" dirty="0" smtClean="0">
                <a:latin typeface="Arial" pitchFamily="34" charset="0"/>
                <a:cs typeface="Arial" pitchFamily="34" charset="0"/>
              </a:rPr>
              <a:t>Model fields saved every 12 hours for entire run </a:t>
            </a:r>
          </a:p>
          <a:p>
            <a:pPr eaLnBrk="1" hangingPunct="1">
              <a:lnSpc>
                <a:spcPct val="90000"/>
              </a:lnSpc>
              <a:defRPr/>
            </a:pPr>
            <a:r>
              <a:rPr lang="en-US" sz="2800" dirty="0" smtClean="0">
                <a:latin typeface="Arial" pitchFamily="34" charset="0"/>
                <a:cs typeface="Arial" pitchFamily="34" charset="0"/>
              </a:rPr>
              <a:t>Forced with 6-hourly winds and air temperatures from the new higher resolution (0.75°) ERA-Interim product</a:t>
            </a:r>
          </a:p>
          <a:p>
            <a:pPr eaLnBrk="1" hangingPunct="1">
              <a:lnSpc>
                <a:spcPct val="90000"/>
              </a:lnSpc>
              <a:defRPr/>
            </a:pPr>
            <a:r>
              <a:rPr lang="en-US" sz="2800" dirty="0" smtClean="0">
                <a:latin typeface="Arial" pitchFamily="34" charset="0"/>
                <a:cs typeface="Arial" pitchFamily="34" charset="0"/>
              </a:rPr>
              <a:t>Had to switch to coarser (25-km) SSMIS sea-ice from AMSR-E (12.5-km)</a:t>
            </a:r>
          </a:p>
          <a:p>
            <a:pPr eaLnBrk="1" hangingPunct="1">
              <a:lnSpc>
                <a:spcPct val="90000"/>
              </a:lnSpc>
              <a:defRPr/>
            </a:pPr>
            <a:r>
              <a:rPr lang="en-US" sz="2800" dirty="0" smtClean="0">
                <a:latin typeface="Arial" pitchFamily="34" charset="0"/>
                <a:cs typeface="Arial" pitchFamily="34" charset="0"/>
              </a:rPr>
              <a:t>Fixed small bug in the sea-ice code</a:t>
            </a:r>
          </a:p>
          <a:p>
            <a:pPr eaLnBrk="1" hangingPunct="1">
              <a:lnSpc>
                <a:spcPct val="90000"/>
              </a:lnSpc>
              <a:defRPr/>
            </a:pPr>
            <a:r>
              <a:rPr lang="en-US" sz="2800" dirty="0">
                <a:latin typeface="Arial" pitchFamily="34" charset="0"/>
                <a:cs typeface="Arial" pitchFamily="34" charset="0"/>
              </a:rPr>
              <a:t>T</a:t>
            </a:r>
            <a:r>
              <a:rPr lang="en-US" sz="2800" dirty="0" smtClean="0">
                <a:latin typeface="Arial" pitchFamily="34" charset="0"/>
                <a:cs typeface="Arial" pitchFamily="34" charset="0"/>
              </a:rPr>
              <a:t>wo new dye tracers: Ice Shelf </a:t>
            </a:r>
            <a:r>
              <a:rPr lang="en-US" sz="2800" dirty="0" err="1" smtClean="0">
                <a:latin typeface="Arial" pitchFamily="34" charset="0"/>
                <a:cs typeface="Arial" pitchFamily="34" charset="0"/>
              </a:rPr>
              <a:t>meltwater</a:t>
            </a:r>
            <a:r>
              <a:rPr lang="en-US" sz="2800" dirty="0" smtClean="0">
                <a:latin typeface="Arial" pitchFamily="34" charset="0"/>
                <a:cs typeface="Arial" pitchFamily="34" charset="0"/>
              </a:rPr>
              <a:t> and sea-ice </a:t>
            </a:r>
            <a:r>
              <a:rPr lang="en-US" sz="2800" dirty="0" err="1" smtClean="0">
                <a:latin typeface="Arial" pitchFamily="34" charset="0"/>
                <a:cs typeface="Arial" pitchFamily="34" charset="0"/>
              </a:rPr>
              <a:t>meltwater</a:t>
            </a:r>
            <a:endParaRPr lang="en-US" sz="28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12</a:t>
            </a:fld>
            <a:endParaRPr lang="en-US"/>
          </a:p>
        </p:txBody>
      </p:sp>
    </p:spTree>
    <p:extLst>
      <p:ext uri="{BB962C8B-B14F-4D97-AF65-F5344CB8AC3E}">
        <p14:creationId xmlns:p14="http://schemas.microsoft.com/office/powerpoint/2010/main" val="1348833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Autofit/>
          </a:bodyPr>
          <a:lstStyle/>
          <a:p>
            <a:r>
              <a:rPr lang="en-US" sz="4800" dirty="0" smtClean="0"/>
              <a:t>Outline</a:t>
            </a:r>
          </a:p>
        </p:txBody>
      </p:sp>
      <p:sp>
        <p:nvSpPr>
          <p:cNvPr id="17411" name="Rectangle 3"/>
          <p:cNvSpPr>
            <a:spLocks noGrp="1"/>
          </p:cNvSpPr>
          <p:nvPr>
            <p:ph idx="1"/>
          </p:nvPr>
        </p:nvSpPr>
        <p:spPr/>
        <p:txBody>
          <a:bodyPr>
            <a:normAutofit/>
          </a:bodyPr>
          <a:lstStyle/>
          <a:p>
            <a:r>
              <a:rPr lang="en-US" sz="3600" dirty="0" smtClean="0"/>
              <a:t>Ross Sea Tides</a:t>
            </a:r>
          </a:p>
          <a:p>
            <a:r>
              <a:rPr lang="en-US" sz="3600" dirty="0" smtClean="0"/>
              <a:t>Model Update</a:t>
            </a:r>
          </a:p>
          <a:p>
            <a:r>
              <a:rPr lang="en-US" sz="3600" dirty="0" smtClean="0"/>
              <a:t>Future plans</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990600"/>
          </a:xfrm>
        </p:spPr>
        <p:txBody>
          <a:bodyPr>
            <a:normAutofit/>
          </a:bodyPr>
          <a:lstStyle/>
          <a:p>
            <a:r>
              <a:rPr lang="en-US" sz="4800" dirty="0" smtClean="0"/>
              <a:t>Ross Sea Tides</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3</a:t>
            </a:fld>
            <a:endParaRPr lang="en-US"/>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172200" cy="493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Box 3"/>
          <p:cNvSpPr txBox="1">
            <a:spLocks noChangeArrowheads="1"/>
          </p:cNvSpPr>
          <p:nvPr/>
        </p:nvSpPr>
        <p:spPr bwMode="auto">
          <a:xfrm>
            <a:off x="5867400" y="6477000"/>
            <a:ext cx="281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1600" dirty="0" err="1">
                <a:latin typeface="+mn-lt"/>
              </a:rPr>
              <a:t>Padman</a:t>
            </a:r>
            <a:r>
              <a:rPr lang="en-US" sz="1600" dirty="0">
                <a:latin typeface="+mn-lt"/>
              </a:rPr>
              <a:t> et al, DSRII, 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Autofit/>
          </a:bodyPr>
          <a:lstStyle/>
          <a:p>
            <a:r>
              <a:rPr lang="en-US" sz="4800" dirty="0" smtClean="0"/>
              <a:t>Tides &amp; Sea Ice</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4</a:t>
            </a:fld>
            <a:endParaRPr lang="en-US"/>
          </a:p>
        </p:txBody>
      </p:sp>
      <p:sp>
        <p:nvSpPr>
          <p:cNvPr id="4" name="Content Placeholder 3"/>
          <p:cNvSpPr>
            <a:spLocks noGrp="1"/>
          </p:cNvSpPr>
          <p:nvPr>
            <p:ph idx="1"/>
          </p:nvPr>
        </p:nvSpPr>
        <p:spPr>
          <a:xfrm>
            <a:off x="457200" y="1600200"/>
            <a:ext cx="8229600" cy="1143000"/>
          </a:xfrm>
        </p:spPr>
        <p:txBody>
          <a:bodyPr>
            <a:noAutofit/>
          </a:bodyPr>
          <a:lstStyle/>
          <a:p>
            <a:r>
              <a:rPr lang="en-US" sz="3200" dirty="0" smtClean="0"/>
              <a:t>Satellite data shows that tides have an impact on sea ice concentration</a:t>
            </a:r>
            <a:endParaRPr lang="en-US" sz="3200" dirty="0"/>
          </a:p>
        </p:txBody>
      </p:sp>
      <p:pic>
        <p:nvPicPr>
          <p:cNvPr id="7"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8019" t="28401" r="2470" b="46416"/>
          <a:stretch/>
        </p:blipFill>
        <p:spPr>
          <a:xfrm>
            <a:off x="22248" y="2895600"/>
            <a:ext cx="9197952" cy="3396552"/>
          </a:xfrm>
          <a:prstGeom prst="rect">
            <a:avLst/>
          </a:prstGeom>
        </p:spPr>
      </p:pic>
      <p:sp>
        <p:nvSpPr>
          <p:cNvPr id="8" name="TextBox 3"/>
          <p:cNvSpPr txBox="1">
            <a:spLocks noChangeArrowheads="1"/>
          </p:cNvSpPr>
          <p:nvPr/>
        </p:nvSpPr>
        <p:spPr bwMode="auto">
          <a:xfrm>
            <a:off x="5867400" y="6477000"/>
            <a:ext cx="281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1600" dirty="0" smtClean="0">
                <a:latin typeface="+mn-lt"/>
              </a:rPr>
              <a:t>Mack et </a:t>
            </a:r>
            <a:r>
              <a:rPr lang="en-US" sz="1600" dirty="0">
                <a:latin typeface="+mn-lt"/>
              </a:rPr>
              <a:t>al, </a:t>
            </a:r>
            <a:r>
              <a:rPr lang="en-US" sz="1600" dirty="0" smtClean="0">
                <a:latin typeface="+mn-lt"/>
              </a:rPr>
              <a:t>GRL, 2013</a:t>
            </a:r>
            <a:endParaRPr lang="en-US" sz="1600" dirty="0">
              <a:latin typeface="+mn-lt"/>
            </a:endParaRPr>
          </a:p>
        </p:txBody>
      </p:sp>
    </p:spTree>
    <p:extLst>
      <p:ext uri="{BB962C8B-B14F-4D97-AF65-F5344CB8AC3E}">
        <p14:creationId xmlns:p14="http://schemas.microsoft.com/office/powerpoint/2010/main" val="1033103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Autofit/>
          </a:bodyPr>
          <a:lstStyle/>
          <a:p>
            <a:r>
              <a:rPr lang="en-US" sz="4800" dirty="0" smtClean="0"/>
              <a:t>ROMS &amp; Tides</a:t>
            </a:r>
          </a:p>
        </p:txBody>
      </p:sp>
      <p:sp>
        <p:nvSpPr>
          <p:cNvPr id="17411" name="Rectangle 3"/>
          <p:cNvSpPr>
            <a:spLocks noGrp="1"/>
          </p:cNvSpPr>
          <p:nvPr>
            <p:ph idx="1"/>
          </p:nvPr>
        </p:nvSpPr>
        <p:spPr>
          <a:xfrm>
            <a:off x="457200" y="1600200"/>
            <a:ext cx="8229600" cy="762000"/>
          </a:xfrm>
        </p:spPr>
        <p:txBody>
          <a:bodyPr>
            <a:normAutofit/>
          </a:bodyPr>
          <a:lstStyle/>
          <a:p>
            <a:r>
              <a:rPr lang="en-US" sz="3600" dirty="0" smtClean="0"/>
              <a:t>Compare tides </a:t>
            </a:r>
            <a:r>
              <a:rPr lang="en-US" sz="3600" dirty="0" err="1" smtClean="0"/>
              <a:t>vs</a:t>
            </a:r>
            <a:r>
              <a:rPr lang="en-US" sz="3600" dirty="0" smtClean="0"/>
              <a:t> no tides runs</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5</a:t>
            </a:fld>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2" y="3124200"/>
            <a:ext cx="896178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80183" y="2667000"/>
            <a:ext cx="6400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Sea Ice Concentration (ratio)</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33370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34" y="457200"/>
            <a:ext cx="8122697"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326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914400" y="5334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800" dirty="0" smtClean="0"/>
              <a:t>Model State &amp; Plans</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7</a:t>
            </a:fld>
            <a:endParaRPr lang="en-US"/>
          </a:p>
        </p:txBody>
      </p:sp>
    </p:spTree>
    <p:extLst>
      <p:ext uri="{BB962C8B-B14F-4D97-AF65-F5344CB8AC3E}">
        <p14:creationId xmlns:p14="http://schemas.microsoft.com/office/powerpoint/2010/main" val="99895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914400" y="533400"/>
            <a:ext cx="3200400" cy="990600"/>
          </a:xfrm>
        </p:spPr>
        <p:txBody>
          <a:bodyPr>
            <a:noAutofit/>
          </a:bodyPr>
          <a:lstStyle/>
          <a:p>
            <a:pPr algn="ctr"/>
            <a:r>
              <a:rPr lang="en-US" sz="4800" dirty="0" smtClean="0"/>
              <a:t>Current</a:t>
            </a:r>
          </a:p>
        </p:txBody>
      </p:sp>
      <p:sp>
        <p:nvSpPr>
          <p:cNvPr id="17411" name="Rectangle 3"/>
          <p:cNvSpPr>
            <a:spLocks noGrp="1"/>
          </p:cNvSpPr>
          <p:nvPr>
            <p:ph idx="1"/>
          </p:nvPr>
        </p:nvSpPr>
        <p:spPr>
          <a:xfrm>
            <a:off x="457200" y="1600200"/>
            <a:ext cx="4114800" cy="4876800"/>
          </a:xfrm>
        </p:spPr>
        <p:txBody>
          <a:bodyPr>
            <a:normAutofit/>
          </a:bodyPr>
          <a:lstStyle/>
          <a:p>
            <a:r>
              <a:rPr lang="en-US" sz="3600" dirty="0" smtClean="0"/>
              <a:t>5km resolution</a:t>
            </a:r>
          </a:p>
          <a:p>
            <a:r>
              <a:rPr lang="en-US" sz="3600" dirty="0" smtClean="0"/>
              <a:t>Tides w/o nodal corrections</a:t>
            </a:r>
          </a:p>
          <a:p>
            <a:r>
              <a:rPr lang="en-US" sz="3600" dirty="0" smtClean="0"/>
              <a:t>Bathymetry from BEDMAP &amp; Davey</a:t>
            </a:r>
          </a:p>
          <a:p>
            <a:r>
              <a:rPr lang="en-US" sz="3600" dirty="0" smtClean="0"/>
              <a:t>Upgraded to ROMS v3.6</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8</a:t>
            </a:fld>
            <a:endParaRPr lang="en-US"/>
          </a:p>
        </p:txBody>
      </p:sp>
      <p:sp>
        <p:nvSpPr>
          <p:cNvPr id="5" name="Rectangle 2"/>
          <p:cNvSpPr txBox="1">
            <a:spLocks/>
          </p:cNvSpPr>
          <p:nvPr/>
        </p:nvSpPr>
        <p:spPr>
          <a:xfrm>
            <a:off x="5105400" y="533400"/>
            <a:ext cx="32004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800" dirty="0" smtClean="0"/>
              <a:t>Future</a:t>
            </a:r>
          </a:p>
        </p:txBody>
      </p:sp>
      <p:sp>
        <p:nvSpPr>
          <p:cNvPr id="6" name="Rectangle 3"/>
          <p:cNvSpPr txBox="1">
            <a:spLocks/>
          </p:cNvSpPr>
          <p:nvPr/>
        </p:nvSpPr>
        <p:spPr>
          <a:xfrm>
            <a:off x="4742329" y="1600200"/>
            <a:ext cx="41148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3600" dirty="0" smtClean="0"/>
              <a:t>1.5km resolution</a:t>
            </a:r>
          </a:p>
          <a:p>
            <a:r>
              <a:rPr lang="en-US" sz="3600" dirty="0" smtClean="0"/>
              <a:t>Tides w/ nodal corrections</a:t>
            </a:r>
          </a:p>
          <a:p>
            <a:r>
              <a:rPr lang="en-US" sz="3600" dirty="0" smtClean="0"/>
              <a:t>Update bathymetry with BEDMAP 2</a:t>
            </a:r>
          </a:p>
          <a:p>
            <a:r>
              <a:rPr lang="en-US" sz="3600" dirty="0" smtClean="0"/>
              <a:t>Keep upgrades current</a:t>
            </a:r>
          </a:p>
        </p:txBody>
      </p:sp>
    </p:spTree>
    <p:extLst>
      <p:ext uri="{BB962C8B-B14F-4D97-AF65-F5344CB8AC3E}">
        <p14:creationId xmlns:p14="http://schemas.microsoft.com/office/powerpoint/2010/main" val="39262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Autofit/>
          </a:bodyPr>
          <a:lstStyle/>
          <a:p>
            <a:r>
              <a:rPr lang="en-US" sz="4800" dirty="0" smtClean="0"/>
              <a:t>Investigation plans</a:t>
            </a:r>
          </a:p>
        </p:txBody>
      </p:sp>
      <p:sp>
        <p:nvSpPr>
          <p:cNvPr id="17411" name="Rectangle 3"/>
          <p:cNvSpPr>
            <a:spLocks noGrp="1"/>
          </p:cNvSpPr>
          <p:nvPr>
            <p:ph idx="1"/>
          </p:nvPr>
        </p:nvSpPr>
        <p:spPr/>
        <p:txBody>
          <a:bodyPr>
            <a:normAutofit/>
          </a:bodyPr>
          <a:lstStyle/>
          <a:p>
            <a:r>
              <a:rPr lang="en-US" sz="3600" dirty="0" smtClean="0"/>
              <a:t>Ross Bank</a:t>
            </a:r>
          </a:p>
          <a:p>
            <a:r>
              <a:rPr lang="en-US" sz="3600" dirty="0" smtClean="0"/>
              <a:t>Water mass pulses</a:t>
            </a:r>
          </a:p>
          <a:p>
            <a:r>
              <a:rPr lang="en-US" sz="3600" dirty="0" smtClean="0"/>
              <a:t>Ice shelf basal melt</a:t>
            </a:r>
          </a:p>
          <a:p>
            <a:r>
              <a:rPr lang="en-US" sz="3600" dirty="0" smtClean="0"/>
              <a:t>Other effects TBD</a:t>
            </a:r>
          </a:p>
          <a:p>
            <a:r>
              <a:rPr lang="en-US" sz="3600" dirty="0" smtClean="0"/>
              <a:t>Suggestions?</a:t>
            </a:r>
          </a:p>
        </p:txBody>
      </p:sp>
      <p:sp>
        <p:nvSpPr>
          <p:cNvPr id="2" name="Slide Number Placeholder 1"/>
          <p:cNvSpPr>
            <a:spLocks noGrp="1"/>
          </p:cNvSpPr>
          <p:nvPr>
            <p:ph type="sldNum" sz="quarter" idx="12"/>
          </p:nvPr>
        </p:nvSpPr>
        <p:spPr/>
        <p:txBody>
          <a:bodyPr/>
          <a:lstStyle/>
          <a:p>
            <a:pPr>
              <a:defRPr/>
            </a:pPr>
            <a:fld id="{5F29976B-1372-4113-B093-B74ADC5BDA2D}" type="slidenum">
              <a:rPr lang="en-US" smtClean="0"/>
              <a:pPr>
                <a:defRPr/>
              </a:pPr>
              <a:t>9</a:t>
            </a:fld>
            <a:endParaRPr lang="en-US"/>
          </a:p>
        </p:txBody>
      </p:sp>
    </p:spTree>
    <p:extLst>
      <p:ext uri="{BB962C8B-B14F-4D97-AF65-F5344CB8AC3E}">
        <p14:creationId xmlns:p14="http://schemas.microsoft.com/office/powerpoint/2010/main" val="1946832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2678</TotalTime>
  <Words>742</Words>
  <Application>Microsoft Office PowerPoint</Application>
  <PresentationFormat>On-screen Show (4:3)</PresentationFormat>
  <Paragraphs>86</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Ross Sea Model &amp; Tides</vt:lpstr>
      <vt:lpstr>Outline</vt:lpstr>
      <vt:lpstr>Ross Sea Tides</vt:lpstr>
      <vt:lpstr>Tides &amp; Sea Ice</vt:lpstr>
      <vt:lpstr>ROMS &amp; Tides</vt:lpstr>
      <vt:lpstr>PowerPoint Presentation</vt:lpstr>
      <vt:lpstr>PowerPoint Presentation</vt:lpstr>
      <vt:lpstr>Current</vt:lpstr>
      <vt:lpstr>Investigation plans</vt:lpstr>
      <vt:lpstr>Conclusions</vt:lpstr>
      <vt:lpstr>Ross Sea Model</vt:lpstr>
      <vt:lpstr>New Model Run for PRISM</vt:lpstr>
    </vt:vector>
  </TitlesOfParts>
  <Company>Old Dominion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Ross Sea (Model) Overview</dc:title>
  <dc:creator>Stephanie Cumberledge</dc:creator>
  <cp:lastModifiedBy>Stefanie Mack</cp:lastModifiedBy>
  <cp:revision>36</cp:revision>
  <cp:lastPrinted>2012-11-28T14:43:53Z</cp:lastPrinted>
  <dcterms:created xsi:type="dcterms:W3CDTF">2012-11-26T15:11:02Z</dcterms:created>
  <dcterms:modified xsi:type="dcterms:W3CDTF">2013-06-12T11:58:40Z</dcterms:modified>
</cp:coreProperties>
</file>