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528" r:id="rId2"/>
    <p:sldId id="565" r:id="rId3"/>
    <p:sldId id="598" r:id="rId4"/>
    <p:sldId id="599" r:id="rId5"/>
    <p:sldId id="600" r:id="rId6"/>
    <p:sldId id="597" r:id="rId7"/>
    <p:sldId id="567" r:id="rId8"/>
    <p:sldId id="568" r:id="rId9"/>
    <p:sldId id="571" r:id="rId10"/>
    <p:sldId id="572" r:id="rId11"/>
    <p:sldId id="570" r:id="rId12"/>
    <p:sldId id="604" r:id="rId13"/>
    <p:sldId id="605" r:id="rId14"/>
    <p:sldId id="606" r:id="rId15"/>
    <p:sldId id="579" r:id="rId16"/>
    <p:sldId id="580" r:id="rId17"/>
    <p:sldId id="581" r:id="rId18"/>
    <p:sldId id="582" r:id="rId19"/>
    <p:sldId id="532" r:id="rId20"/>
    <p:sldId id="584" r:id="rId21"/>
    <p:sldId id="533" r:id="rId22"/>
    <p:sldId id="583" r:id="rId23"/>
    <p:sldId id="585" r:id="rId24"/>
    <p:sldId id="587" r:id="rId25"/>
    <p:sldId id="588" r:id="rId26"/>
    <p:sldId id="589" r:id="rId27"/>
    <p:sldId id="590" r:id="rId28"/>
    <p:sldId id="591" r:id="rId29"/>
    <p:sldId id="537" r:id="rId30"/>
    <p:sldId id="542" r:id="rId31"/>
    <p:sldId id="543" r:id="rId32"/>
    <p:sldId id="601" r:id="rId33"/>
    <p:sldId id="602" r:id="rId34"/>
    <p:sldId id="5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449FA-E301-424D-A176-4383A46629AF}" type="datetimeFigureOut">
              <a:rPr lang="en-US" smtClean="0"/>
              <a:t>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13A15-907E-4A9A-BF3E-C90A0CF2CA5E}" type="slidenum">
              <a:rPr lang="en-US" smtClean="0"/>
              <a:t>‹#›</a:t>
            </a:fld>
            <a:endParaRPr lang="en-US"/>
          </a:p>
        </p:txBody>
      </p:sp>
    </p:spTree>
    <p:extLst>
      <p:ext uri="{BB962C8B-B14F-4D97-AF65-F5344CB8AC3E}">
        <p14:creationId xmlns:p14="http://schemas.microsoft.com/office/powerpoint/2010/main" val="14254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ED6B02C-8064-9345-ABFD-9CF0BE420B8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0524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normal atmospheric pressure, when you add a non-volatile solute, the </a:t>
            </a:r>
            <a:r>
              <a:rPr lang="en-US" dirty="0" err="1"/>
              <a:t>b.p</a:t>
            </a:r>
            <a:r>
              <a:rPr lang="en-US" dirty="0"/>
              <a:t>.</a:t>
            </a:r>
            <a:r>
              <a:rPr lang="en-US" baseline="0" dirty="0"/>
              <a:t> is elevated, and the </a:t>
            </a:r>
            <a:r>
              <a:rPr lang="en-US" baseline="0" dirty="0" err="1"/>
              <a:t>m.p</a:t>
            </a:r>
            <a:r>
              <a:rPr lang="en-US" baseline="0" dirty="0"/>
              <a:t>. is depressed.</a:t>
            </a:r>
            <a:endParaRPr lang="en-US" dirty="0"/>
          </a:p>
        </p:txBody>
      </p:sp>
      <p:sp>
        <p:nvSpPr>
          <p:cNvPr id="4" name="Slide Number Placeholder 3"/>
          <p:cNvSpPr>
            <a:spLocks noGrp="1"/>
          </p:cNvSpPr>
          <p:nvPr>
            <p:ph type="sldNum" sz="quarter" idx="10"/>
          </p:nvPr>
        </p:nvSpPr>
        <p:spPr/>
        <p:txBody>
          <a:bodyPr/>
          <a:lstStyle/>
          <a:p>
            <a:pPr>
              <a:defRPr/>
            </a:pPr>
            <a:fld id="{6C4E9E54-1189-450F-8DF3-B57D0F581D35}" type="slidenum">
              <a:rPr lang="en-US" smtClean="0"/>
              <a:pPr>
                <a:defRPr/>
              </a:pPr>
              <a:t>27</a:t>
            </a:fld>
            <a:endParaRPr lang="en-US"/>
          </a:p>
        </p:txBody>
      </p:sp>
    </p:spTree>
    <p:extLst>
      <p:ext uri="{BB962C8B-B14F-4D97-AF65-F5344CB8AC3E}">
        <p14:creationId xmlns:p14="http://schemas.microsoft.com/office/powerpoint/2010/main" val="1978906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normal atmospheric pressure, when you add a non-volatile solute, the </a:t>
            </a:r>
            <a:r>
              <a:rPr lang="en-US" dirty="0" err="1"/>
              <a:t>b.p</a:t>
            </a:r>
            <a:r>
              <a:rPr lang="en-US" dirty="0"/>
              <a:t>.</a:t>
            </a:r>
            <a:r>
              <a:rPr lang="en-US" baseline="0" dirty="0"/>
              <a:t> is elevated, and the </a:t>
            </a:r>
            <a:r>
              <a:rPr lang="en-US" baseline="0" dirty="0" err="1"/>
              <a:t>m.p</a:t>
            </a:r>
            <a:r>
              <a:rPr lang="en-US" baseline="0" dirty="0"/>
              <a:t>. is depressed.</a:t>
            </a:r>
            <a:endParaRPr lang="en-US" dirty="0"/>
          </a:p>
        </p:txBody>
      </p:sp>
      <p:sp>
        <p:nvSpPr>
          <p:cNvPr id="4" name="Slide Number Placeholder 3"/>
          <p:cNvSpPr>
            <a:spLocks noGrp="1"/>
          </p:cNvSpPr>
          <p:nvPr>
            <p:ph type="sldNum" sz="quarter" idx="10"/>
          </p:nvPr>
        </p:nvSpPr>
        <p:spPr/>
        <p:txBody>
          <a:bodyPr/>
          <a:lstStyle/>
          <a:p>
            <a:pPr>
              <a:defRPr/>
            </a:pPr>
            <a:fld id="{6C4E9E54-1189-450F-8DF3-B57D0F581D35}" type="slidenum">
              <a:rPr lang="en-US" smtClean="0"/>
              <a:pPr>
                <a:defRPr/>
              </a:pPr>
              <a:t>28</a:t>
            </a:fld>
            <a:endParaRPr lang="en-US"/>
          </a:p>
        </p:txBody>
      </p:sp>
    </p:spTree>
    <p:extLst>
      <p:ext uri="{BB962C8B-B14F-4D97-AF65-F5344CB8AC3E}">
        <p14:creationId xmlns:p14="http://schemas.microsoft.com/office/powerpoint/2010/main" val="197890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6B02C-8064-9345-ABFD-9CF0BE420B89}" type="slidenum">
              <a:rPr lang="en-US" smtClean="0"/>
              <a:pPr/>
              <a:t>32</a:t>
            </a:fld>
            <a:endParaRPr lang="en-US"/>
          </a:p>
        </p:txBody>
      </p:sp>
    </p:spTree>
    <p:extLst>
      <p:ext uri="{BB962C8B-B14F-4D97-AF65-F5344CB8AC3E}">
        <p14:creationId xmlns:p14="http://schemas.microsoft.com/office/powerpoint/2010/main" val="246566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Dynamic equilibrium: the number of particles breaking away from the surface is exactly the same as</a:t>
            </a:r>
            <a:r>
              <a:rPr lang="en-US" baseline="0" dirty="0"/>
              <a:t> the number sticking onto the surface again</a:t>
            </a:r>
            <a:endParaRPr lang="en-US" dirty="0"/>
          </a:p>
        </p:txBody>
      </p:sp>
      <p:sp>
        <p:nvSpPr>
          <p:cNvPr id="4" name="Slide Number Placeholder 3"/>
          <p:cNvSpPr>
            <a:spLocks noGrp="1"/>
          </p:cNvSpPr>
          <p:nvPr>
            <p:ph type="sldNum" sz="quarter" idx="10"/>
          </p:nvPr>
        </p:nvSpPr>
        <p:spPr/>
        <p:txBody>
          <a:bodyPr/>
          <a:lstStyle/>
          <a:p>
            <a:pPr>
              <a:defRPr/>
            </a:pPr>
            <a:fld id="{6C4E9E54-1189-450F-8DF3-B57D0F581D35}" type="slidenum">
              <a:rPr lang="en-US" smtClean="0"/>
              <a:pPr>
                <a:defRPr/>
              </a:pPr>
              <a:t>7</a:t>
            </a:fld>
            <a:endParaRPr lang="en-US"/>
          </a:p>
        </p:txBody>
      </p:sp>
    </p:spTree>
    <p:extLst>
      <p:ext uri="{BB962C8B-B14F-4D97-AF65-F5344CB8AC3E}">
        <p14:creationId xmlns:p14="http://schemas.microsoft.com/office/powerpoint/2010/main" val="357420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add enough solute (like </a:t>
            </a:r>
            <a:r>
              <a:rPr lang="en-US" dirty="0" err="1"/>
              <a:t>NaCl</a:t>
            </a:r>
            <a:r>
              <a:rPr lang="en-US" baseline="0" dirty="0"/>
              <a:t> to water) </a:t>
            </a:r>
            <a:r>
              <a:rPr lang="en-US" dirty="0"/>
              <a:t>so that the solvent molecules</a:t>
            </a:r>
            <a:r>
              <a:rPr lang="en-US" baseline="0" dirty="0"/>
              <a:t> only occupy 50% of the surface of the solution.</a:t>
            </a:r>
            <a:endParaRPr lang="en-US" dirty="0"/>
          </a:p>
        </p:txBody>
      </p:sp>
      <p:sp>
        <p:nvSpPr>
          <p:cNvPr id="4" name="Slide Number Placeholder 3"/>
          <p:cNvSpPr>
            <a:spLocks noGrp="1"/>
          </p:cNvSpPr>
          <p:nvPr>
            <p:ph type="sldNum" sz="quarter" idx="10"/>
          </p:nvPr>
        </p:nvSpPr>
        <p:spPr/>
        <p:txBody>
          <a:bodyPr/>
          <a:lstStyle/>
          <a:p>
            <a:pPr>
              <a:defRPr/>
            </a:pPr>
            <a:fld id="{6C4E9E54-1189-450F-8DF3-B57D0F581D35}" type="slidenum">
              <a:rPr lang="en-US" smtClean="0"/>
              <a:pPr>
                <a:defRPr/>
              </a:pPr>
              <a:t>8</a:t>
            </a:fld>
            <a:endParaRPr lang="en-US"/>
          </a:p>
        </p:txBody>
      </p:sp>
    </p:spTree>
    <p:extLst>
      <p:ext uri="{BB962C8B-B14F-4D97-AF65-F5344CB8AC3E}">
        <p14:creationId xmlns:p14="http://schemas.microsoft.com/office/powerpoint/2010/main" val="34669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add enough solute (like </a:t>
            </a:r>
            <a:r>
              <a:rPr lang="en-US" dirty="0" err="1"/>
              <a:t>NaCl</a:t>
            </a:r>
            <a:r>
              <a:rPr lang="en-US" baseline="0" dirty="0"/>
              <a:t> to water) </a:t>
            </a:r>
            <a:r>
              <a:rPr lang="en-US" dirty="0"/>
              <a:t>so that the solvent molecules</a:t>
            </a:r>
            <a:r>
              <a:rPr lang="en-US" baseline="0" dirty="0"/>
              <a:t> only occupy 50% of the surface of the solution.</a:t>
            </a:r>
            <a:endParaRPr lang="en-US" dirty="0"/>
          </a:p>
        </p:txBody>
      </p:sp>
      <p:sp>
        <p:nvSpPr>
          <p:cNvPr id="4" name="Slide Number Placeholder 3"/>
          <p:cNvSpPr>
            <a:spLocks noGrp="1"/>
          </p:cNvSpPr>
          <p:nvPr>
            <p:ph type="sldNum" sz="quarter" idx="10"/>
          </p:nvPr>
        </p:nvSpPr>
        <p:spPr/>
        <p:txBody>
          <a:bodyPr/>
          <a:lstStyle/>
          <a:p>
            <a:pPr>
              <a:defRPr/>
            </a:pPr>
            <a:fld id="{6C4E9E54-1189-450F-8DF3-B57D0F581D35}" type="slidenum">
              <a:rPr lang="en-US" smtClean="0"/>
              <a:pPr>
                <a:defRPr/>
              </a:pPr>
              <a:t>9</a:t>
            </a:fld>
            <a:endParaRPr lang="en-US"/>
          </a:p>
        </p:txBody>
      </p:sp>
    </p:spTree>
    <p:extLst>
      <p:ext uri="{BB962C8B-B14F-4D97-AF65-F5344CB8AC3E}">
        <p14:creationId xmlns:p14="http://schemas.microsoft.com/office/powerpoint/2010/main" val="346694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add enough solute (like </a:t>
            </a:r>
            <a:r>
              <a:rPr lang="en-US" dirty="0" err="1"/>
              <a:t>NaCl</a:t>
            </a:r>
            <a:r>
              <a:rPr lang="en-US" baseline="0" dirty="0"/>
              <a:t> to water) </a:t>
            </a:r>
            <a:r>
              <a:rPr lang="en-US" dirty="0"/>
              <a:t>so that the solvent molecules</a:t>
            </a:r>
            <a:r>
              <a:rPr lang="en-US" baseline="0" dirty="0"/>
              <a:t> only occupy 50% of the surface of the solution.</a:t>
            </a:r>
            <a:endParaRPr lang="en-US" dirty="0"/>
          </a:p>
        </p:txBody>
      </p:sp>
      <p:sp>
        <p:nvSpPr>
          <p:cNvPr id="4" name="Slide Number Placeholder 3"/>
          <p:cNvSpPr>
            <a:spLocks noGrp="1"/>
          </p:cNvSpPr>
          <p:nvPr>
            <p:ph type="sldNum" sz="quarter" idx="10"/>
          </p:nvPr>
        </p:nvSpPr>
        <p:spPr/>
        <p:txBody>
          <a:bodyPr/>
          <a:lstStyle/>
          <a:p>
            <a:pPr>
              <a:defRPr/>
            </a:pPr>
            <a:fld id="{6C4E9E54-1189-450F-8DF3-B57D0F581D35}" type="slidenum">
              <a:rPr lang="en-US" smtClean="0"/>
              <a:pPr>
                <a:defRPr/>
              </a:pPr>
              <a:t>10</a:t>
            </a:fld>
            <a:endParaRPr lang="en-US"/>
          </a:p>
        </p:txBody>
      </p:sp>
    </p:spTree>
    <p:extLst>
      <p:ext uri="{BB962C8B-B14F-4D97-AF65-F5344CB8AC3E}">
        <p14:creationId xmlns:p14="http://schemas.microsoft.com/office/powerpoint/2010/main" val="34669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deviation:</a:t>
            </a:r>
            <a:r>
              <a:rPr lang="en-US" baseline="0" dirty="0"/>
              <a:t> vapor pressure is greater than the sum of the individual vapor pressures, mixing is endothermic</a:t>
            </a:r>
            <a:endParaRPr lang="en-US" dirty="0"/>
          </a:p>
        </p:txBody>
      </p:sp>
      <p:sp>
        <p:nvSpPr>
          <p:cNvPr id="4" name="Slide Number Placeholder 3"/>
          <p:cNvSpPr>
            <a:spLocks noGrp="1"/>
          </p:cNvSpPr>
          <p:nvPr>
            <p:ph type="sldNum" sz="quarter" idx="10"/>
          </p:nvPr>
        </p:nvSpPr>
        <p:spPr/>
        <p:txBody>
          <a:bodyPr/>
          <a:lstStyle/>
          <a:p>
            <a:pPr>
              <a:defRPr/>
            </a:pPr>
            <a:fld id="{6C4E9E54-1189-450F-8DF3-B57D0F581D35}" type="slidenum">
              <a:rPr lang="en-US" smtClean="0"/>
              <a:pPr>
                <a:defRPr/>
              </a:pPr>
              <a:t>21</a:t>
            </a:fld>
            <a:endParaRPr lang="en-US"/>
          </a:p>
        </p:txBody>
      </p:sp>
    </p:spTree>
    <p:extLst>
      <p:ext uri="{BB962C8B-B14F-4D97-AF65-F5344CB8AC3E}">
        <p14:creationId xmlns:p14="http://schemas.microsoft.com/office/powerpoint/2010/main" val="399599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deviation:</a:t>
            </a:r>
            <a:r>
              <a:rPr lang="en-US" baseline="0" dirty="0"/>
              <a:t> vapor pressure is less than the sum of the individual vapor pressures, mixing is exothermic</a:t>
            </a:r>
            <a:endParaRPr lang="en-US" dirty="0"/>
          </a:p>
        </p:txBody>
      </p:sp>
      <p:sp>
        <p:nvSpPr>
          <p:cNvPr id="4" name="Slide Number Placeholder 3"/>
          <p:cNvSpPr>
            <a:spLocks noGrp="1"/>
          </p:cNvSpPr>
          <p:nvPr>
            <p:ph type="sldNum" sz="quarter" idx="10"/>
          </p:nvPr>
        </p:nvSpPr>
        <p:spPr/>
        <p:txBody>
          <a:bodyPr/>
          <a:lstStyle/>
          <a:p>
            <a:pPr>
              <a:defRPr/>
            </a:pPr>
            <a:fld id="{6C4E9E54-1189-450F-8DF3-B57D0F581D35}" type="slidenum">
              <a:rPr lang="en-US" smtClean="0"/>
              <a:pPr>
                <a:defRPr/>
              </a:pPr>
              <a:t>22</a:t>
            </a:fld>
            <a:endParaRPr lang="en-US"/>
          </a:p>
        </p:txBody>
      </p:sp>
    </p:spTree>
    <p:extLst>
      <p:ext uri="{BB962C8B-B14F-4D97-AF65-F5344CB8AC3E}">
        <p14:creationId xmlns:p14="http://schemas.microsoft.com/office/powerpoint/2010/main" val="399599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what happened to the liquid-vapor</a:t>
            </a:r>
            <a:r>
              <a:rPr lang="en-US" baseline="0" dirty="0"/>
              <a:t> equilibrium line…it moved lower </a:t>
            </a:r>
            <a:r>
              <a:rPr lang="en-US" baseline="0" dirty="0" err="1"/>
              <a:t>wrt</a:t>
            </a:r>
            <a:r>
              <a:rPr lang="en-US" baseline="0" dirty="0"/>
              <a:t> pressure and temperature.  Remember, that’s the triple point!</a:t>
            </a:r>
          </a:p>
          <a:p>
            <a:endParaRPr lang="en-US" baseline="0" dirty="0"/>
          </a:p>
          <a:p>
            <a:r>
              <a:rPr lang="en-US" baseline="0" dirty="0"/>
              <a:t>The pink line is the “boiling point”!</a:t>
            </a:r>
            <a:endParaRPr lang="en-US" dirty="0"/>
          </a:p>
        </p:txBody>
      </p:sp>
      <p:sp>
        <p:nvSpPr>
          <p:cNvPr id="4" name="Slide Number Placeholder 3"/>
          <p:cNvSpPr>
            <a:spLocks noGrp="1"/>
          </p:cNvSpPr>
          <p:nvPr>
            <p:ph type="sldNum" sz="quarter" idx="10"/>
          </p:nvPr>
        </p:nvSpPr>
        <p:spPr/>
        <p:txBody>
          <a:bodyPr/>
          <a:lstStyle/>
          <a:p>
            <a:pPr>
              <a:defRPr/>
            </a:pPr>
            <a:fld id="{6C4E9E54-1189-450F-8DF3-B57D0F581D35}" type="slidenum">
              <a:rPr lang="en-US" smtClean="0"/>
              <a:pPr>
                <a:defRPr/>
              </a:pPr>
              <a:t>25</a:t>
            </a:fld>
            <a:endParaRPr lang="en-US"/>
          </a:p>
        </p:txBody>
      </p:sp>
    </p:spTree>
    <p:extLst>
      <p:ext uri="{BB962C8B-B14F-4D97-AF65-F5344CB8AC3E}">
        <p14:creationId xmlns:p14="http://schemas.microsoft.com/office/powerpoint/2010/main" val="101026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must the solid/vapor</a:t>
            </a:r>
            <a:r>
              <a:rPr lang="en-US" baseline="0" dirty="0"/>
              <a:t> intersect.</a:t>
            </a:r>
          </a:p>
          <a:p>
            <a:endParaRPr lang="en-US" baseline="0" dirty="0"/>
          </a:p>
          <a:p>
            <a:r>
              <a:rPr lang="en-US" baseline="0" dirty="0"/>
              <a:t>Now we’ve changed the “melting point”!</a:t>
            </a:r>
            <a:endParaRPr lang="en-US" dirty="0"/>
          </a:p>
        </p:txBody>
      </p:sp>
      <p:sp>
        <p:nvSpPr>
          <p:cNvPr id="4" name="Slide Number Placeholder 3"/>
          <p:cNvSpPr>
            <a:spLocks noGrp="1"/>
          </p:cNvSpPr>
          <p:nvPr>
            <p:ph type="sldNum" sz="quarter" idx="10"/>
          </p:nvPr>
        </p:nvSpPr>
        <p:spPr/>
        <p:txBody>
          <a:bodyPr/>
          <a:lstStyle/>
          <a:p>
            <a:pPr>
              <a:defRPr/>
            </a:pPr>
            <a:fld id="{6C4E9E54-1189-450F-8DF3-B57D0F581D35}" type="slidenum">
              <a:rPr lang="en-US" smtClean="0"/>
              <a:pPr>
                <a:defRPr/>
              </a:pPr>
              <a:t>26</a:t>
            </a:fld>
            <a:endParaRPr lang="en-US"/>
          </a:p>
        </p:txBody>
      </p:sp>
    </p:spTree>
    <p:extLst>
      <p:ext uri="{BB962C8B-B14F-4D97-AF65-F5344CB8AC3E}">
        <p14:creationId xmlns:p14="http://schemas.microsoft.com/office/powerpoint/2010/main" val="214884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C4341-389B-4B5C-916B-96BF59C055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9ED8C8-0C9F-4737-8E9F-52B1F3FCE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C52E4B-FB1A-4D6E-A555-0A0831870F19}"/>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5" name="Footer Placeholder 4">
            <a:extLst>
              <a:ext uri="{FF2B5EF4-FFF2-40B4-BE49-F238E27FC236}">
                <a16:creationId xmlns:a16="http://schemas.microsoft.com/office/drawing/2014/main" id="{D78C8C76-6846-4921-A5ED-F732622E5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343DD-8361-46A2-85F0-2D5E1ADF0AB6}"/>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242484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C7FD-94D7-4F2C-BB85-64CD509391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9F741-EA19-4EEA-B476-7650ADFE9C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F99C9-9B47-4AB4-B75D-8906F058ACE1}"/>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5" name="Footer Placeholder 4">
            <a:extLst>
              <a:ext uri="{FF2B5EF4-FFF2-40B4-BE49-F238E27FC236}">
                <a16:creationId xmlns:a16="http://schemas.microsoft.com/office/drawing/2014/main" id="{FC204C4D-55D7-47DD-9FCA-A6C99834E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135DB-F096-44E2-9EA4-57647DC7A736}"/>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143423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28EE85-8566-4DC2-88B8-95EB93CE8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60678-4CDF-426C-9668-B1FAF71218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A2DB4-EB83-492C-A36D-9D4531C14BA3}"/>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5" name="Footer Placeholder 4">
            <a:extLst>
              <a:ext uri="{FF2B5EF4-FFF2-40B4-BE49-F238E27FC236}">
                <a16:creationId xmlns:a16="http://schemas.microsoft.com/office/drawing/2014/main" id="{D4B78DF1-8FD0-48AB-9D47-CBC420604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475E7-0C30-4B3A-A609-8F0CB1711957}"/>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297693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363200" cy="762000"/>
          </a:xfrm>
        </p:spPr>
        <p:txBody>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3"/>
          <p:cNvSpPr>
            <a:spLocks noGrp="1"/>
          </p:cNvSpPr>
          <p:nvPr>
            <p:ph type="body" sz="quarter" idx="10" hasCustomPrompt="1"/>
          </p:nvPr>
        </p:nvSpPr>
        <p:spPr>
          <a:xfrm>
            <a:off x="508000" y="1371600"/>
            <a:ext cx="11176000" cy="10668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text</a:t>
            </a:r>
          </a:p>
        </p:txBody>
      </p:sp>
      <p:sp>
        <p:nvSpPr>
          <p:cNvPr id="6" name="Text Placeholder 5"/>
          <p:cNvSpPr>
            <a:spLocks noGrp="1"/>
          </p:cNvSpPr>
          <p:nvPr>
            <p:ph type="body" sz="quarter" idx="11" hasCustomPrompt="1"/>
          </p:nvPr>
        </p:nvSpPr>
        <p:spPr>
          <a:xfrm>
            <a:off x="812800" y="3124200"/>
            <a:ext cx="4368800" cy="533400"/>
          </a:xfrm>
        </p:spPr>
        <p:txBody>
          <a:bodyPr/>
          <a:lstStyle>
            <a:lvl1pPr marL="0" indent="0">
              <a:buNone/>
              <a:defRPr sz="2800" b="1">
                <a:latin typeface="Arial" panose="020B0604020202020204" pitchFamily="34" charset="0"/>
                <a:cs typeface="Arial" panose="020B0604020202020204" pitchFamily="34" charset="0"/>
              </a:defRPr>
            </a:lvl1pPr>
            <a:lvl2pPr marL="457200" indent="0">
              <a:buNone/>
              <a:defRPr sz="2800" b="1">
                <a:latin typeface="Arial" panose="020B0604020202020204" pitchFamily="34" charset="0"/>
                <a:cs typeface="Arial" panose="020B0604020202020204" pitchFamily="34" charset="0"/>
              </a:defRPr>
            </a:lvl2pPr>
            <a:lvl3pPr marL="914400" indent="0">
              <a:buNone/>
              <a:defRPr sz="2800" b="1">
                <a:latin typeface="Arial" panose="020B0604020202020204" pitchFamily="34" charset="0"/>
                <a:cs typeface="Arial" panose="020B0604020202020204" pitchFamily="34" charset="0"/>
              </a:defRPr>
            </a:lvl3pPr>
            <a:lvl4pPr marL="1371600" indent="0">
              <a:buNone/>
              <a:defRPr sz="2800" b="1">
                <a:latin typeface="Arial" panose="020B0604020202020204" pitchFamily="34" charset="0"/>
                <a:cs typeface="Arial" panose="020B0604020202020204" pitchFamily="34" charset="0"/>
              </a:defRPr>
            </a:lvl4pPr>
            <a:lvl5pPr marL="1828800" indent="0">
              <a:buNone/>
              <a:defRPr sz="2800" b="1">
                <a:latin typeface="Arial" panose="020B0604020202020204" pitchFamily="34" charset="0"/>
                <a:cs typeface="Arial" panose="020B0604020202020204" pitchFamily="34" charset="0"/>
              </a:defRPr>
            </a:lvl5pPr>
          </a:lstStyle>
          <a:p>
            <a:pPr lvl="0"/>
            <a:r>
              <a:rPr lang="en-US" dirty="0"/>
              <a:t>text</a:t>
            </a:r>
          </a:p>
        </p:txBody>
      </p:sp>
      <p:sp>
        <p:nvSpPr>
          <p:cNvPr id="8" name="Text Placeholder 7"/>
          <p:cNvSpPr>
            <a:spLocks noGrp="1"/>
          </p:cNvSpPr>
          <p:nvPr>
            <p:ph type="body" sz="quarter" idx="12" hasCustomPrompt="1"/>
          </p:nvPr>
        </p:nvSpPr>
        <p:spPr>
          <a:xfrm>
            <a:off x="812800" y="3962400"/>
            <a:ext cx="4572000" cy="457200"/>
          </a:xfrm>
        </p:spPr>
        <p:txBody>
          <a:bodyPr/>
          <a:lstStyle>
            <a:lvl1pPr marL="0" indent="0">
              <a:buNone/>
              <a:defRPr sz="2800" b="1">
                <a:latin typeface="Arial" panose="020B0604020202020204" pitchFamily="34" charset="0"/>
                <a:cs typeface="Arial" panose="020B0604020202020204" pitchFamily="34" charset="0"/>
              </a:defRPr>
            </a:lvl1pPr>
            <a:lvl2pPr marL="457200" indent="0">
              <a:buNone/>
              <a:defRPr sz="2800" b="1">
                <a:latin typeface="Arial" panose="020B0604020202020204" pitchFamily="34" charset="0"/>
                <a:cs typeface="Arial" panose="020B0604020202020204" pitchFamily="34" charset="0"/>
              </a:defRPr>
            </a:lvl2pPr>
            <a:lvl3pPr marL="914400" indent="0">
              <a:buNone/>
              <a:defRPr sz="2800" b="1">
                <a:latin typeface="Arial" panose="020B0604020202020204" pitchFamily="34" charset="0"/>
                <a:cs typeface="Arial" panose="020B0604020202020204" pitchFamily="34" charset="0"/>
              </a:defRPr>
            </a:lvl3pPr>
            <a:lvl4pPr marL="1371600" indent="0">
              <a:buNone/>
              <a:defRPr sz="2800" b="1">
                <a:latin typeface="Arial" panose="020B0604020202020204" pitchFamily="34" charset="0"/>
                <a:cs typeface="Arial" panose="020B0604020202020204" pitchFamily="34" charset="0"/>
              </a:defRPr>
            </a:lvl4pPr>
            <a:lvl5pPr marL="1828800" indent="0">
              <a:buNone/>
              <a:defRPr sz="2800" b="1">
                <a:latin typeface="Arial" panose="020B0604020202020204" pitchFamily="34" charset="0"/>
                <a:cs typeface="Arial" panose="020B0604020202020204" pitchFamily="34" charset="0"/>
              </a:defRPr>
            </a:lvl5pPr>
          </a:lstStyle>
          <a:p>
            <a:pPr lvl="0"/>
            <a:r>
              <a:rPr lang="en-US" dirty="0"/>
              <a:t>t2</a:t>
            </a:r>
          </a:p>
        </p:txBody>
      </p:sp>
      <p:sp>
        <p:nvSpPr>
          <p:cNvPr id="10" name="Text Placeholder 9"/>
          <p:cNvSpPr>
            <a:spLocks noGrp="1"/>
          </p:cNvSpPr>
          <p:nvPr>
            <p:ph type="body" sz="quarter" idx="13" hasCustomPrompt="1"/>
          </p:nvPr>
        </p:nvSpPr>
        <p:spPr>
          <a:xfrm>
            <a:off x="812800" y="4800600"/>
            <a:ext cx="4572000" cy="457200"/>
          </a:xfrm>
        </p:spPr>
        <p:txBody>
          <a:bodyPr/>
          <a:lstStyle>
            <a:lvl1pPr marL="0" indent="0">
              <a:buNone/>
              <a:defRPr sz="2800" b="1">
                <a:latin typeface="Arial" panose="020B0604020202020204" pitchFamily="34" charset="0"/>
                <a:cs typeface="Arial" panose="020B0604020202020204" pitchFamily="34" charset="0"/>
              </a:defRPr>
            </a:lvl1pPr>
            <a:lvl2pPr marL="457200" indent="0">
              <a:buNone/>
              <a:defRPr sz="2800" b="1">
                <a:latin typeface="Arial" panose="020B0604020202020204" pitchFamily="34" charset="0"/>
                <a:cs typeface="Arial" panose="020B0604020202020204" pitchFamily="34" charset="0"/>
              </a:defRPr>
            </a:lvl2pPr>
            <a:lvl3pPr marL="914400" indent="0">
              <a:buNone/>
              <a:defRPr sz="2800" b="1">
                <a:latin typeface="Arial" panose="020B0604020202020204" pitchFamily="34" charset="0"/>
                <a:cs typeface="Arial" panose="020B0604020202020204" pitchFamily="34" charset="0"/>
              </a:defRPr>
            </a:lvl3pPr>
            <a:lvl4pPr marL="1371600" indent="0">
              <a:buNone/>
              <a:defRPr sz="2800" b="1">
                <a:latin typeface="Arial" panose="020B0604020202020204" pitchFamily="34" charset="0"/>
                <a:cs typeface="Arial" panose="020B0604020202020204" pitchFamily="34" charset="0"/>
              </a:defRPr>
            </a:lvl4pPr>
            <a:lvl5pPr marL="1828800" indent="0">
              <a:buNone/>
              <a:defRPr sz="2800" b="1">
                <a:latin typeface="Arial" panose="020B0604020202020204" pitchFamily="34" charset="0"/>
                <a:cs typeface="Arial" panose="020B0604020202020204" pitchFamily="34" charset="0"/>
              </a:defRPr>
            </a:lvl5pPr>
          </a:lstStyle>
          <a:p>
            <a:pPr lvl="0"/>
            <a:r>
              <a:rPr lang="en-US" dirty="0"/>
              <a:t>t3</a:t>
            </a:r>
          </a:p>
        </p:txBody>
      </p:sp>
      <p:sp>
        <p:nvSpPr>
          <p:cNvPr id="12" name="Text Placeholder 11"/>
          <p:cNvSpPr>
            <a:spLocks noGrp="1"/>
          </p:cNvSpPr>
          <p:nvPr>
            <p:ph type="body" sz="quarter" idx="14" hasCustomPrompt="1"/>
          </p:nvPr>
        </p:nvSpPr>
        <p:spPr>
          <a:xfrm>
            <a:off x="812800" y="5715000"/>
            <a:ext cx="4572000" cy="457200"/>
          </a:xfrm>
        </p:spPr>
        <p:txBody>
          <a:bodyPr/>
          <a:lstStyle>
            <a:lvl1pPr marL="0" indent="0">
              <a:buNone/>
              <a:defRPr sz="2800" b="1">
                <a:latin typeface="Arial" panose="020B0604020202020204" pitchFamily="34" charset="0"/>
                <a:cs typeface="Arial" panose="020B0604020202020204" pitchFamily="34" charset="0"/>
              </a:defRPr>
            </a:lvl1pPr>
            <a:lvl2pPr marL="457200" indent="0">
              <a:buNone/>
              <a:defRPr sz="2800" b="1">
                <a:latin typeface="Arial" panose="020B0604020202020204" pitchFamily="34" charset="0"/>
                <a:cs typeface="Arial" panose="020B0604020202020204" pitchFamily="34" charset="0"/>
              </a:defRPr>
            </a:lvl2pPr>
            <a:lvl3pPr marL="914400" indent="0">
              <a:buNone/>
              <a:defRPr sz="2800" b="1">
                <a:latin typeface="Arial" panose="020B0604020202020204" pitchFamily="34" charset="0"/>
                <a:cs typeface="Arial" panose="020B0604020202020204" pitchFamily="34" charset="0"/>
              </a:defRPr>
            </a:lvl3pPr>
            <a:lvl4pPr marL="1371600" indent="0">
              <a:buNone/>
              <a:defRPr sz="2800" b="1">
                <a:latin typeface="Arial" panose="020B0604020202020204" pitchFamily="34" charset="0"/>
                <a:cs typeface="Arial" panose="020B0604020202020204" pitchFamily="34" charset="0"/>
              </a:defRPr>
            </a:lvl4pPr>
            <a:lvl5pPr marL="1828800" indent="0">
              <a:buNone/>
              <a:defRPr sz="2800" b="1">
                <a:latin typeface="Arial" panose="020B0604020202020204" pitchFamily="34" charset="0"/>
                <a:cs typeface="Arial" panose="020B0604020202020204" pitchFamily="34" charset="0"/>
              </a:defRPr>
            </a:lvl5pPr>
          </a:lstStyle>
          <a:p>
            <a:pPr lvl="0"/>
            <a:r>
              <a:rPr lang="en-US" dirty="0"/>
              <a:t>t4</a:t>
            </a:r>
          </a:p>
        </p:txBody>
      </p:sp>
      <p:sp>
        <p:nvSpPr>
          <p:cNvPr id="14" name="Text Placeholder 13"/>
          <p:cNvSpPr>
            <a:spLocks noGrp="1"/>
          </p:cNvSpPr>
          <p:nvPr>
            <p:ph type="body" sz="quarter" idx="15" hasCustomPrompt="1"/>
          </p:nvPr>
        </p:nvSpPr>
        <p:spPr>
          <a:xfrm>
            <a:off x="7112000" y="3068782"/>
            <a:ext cx="3251200" cy="588818"/>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err="1"/>
              <a:t>eq</a:t>
            </a:r>
            <a:endParaRPr lang="en-US" dirty="0"/>
          </a:p>
        </p:txBody>
      </p:sp>
      <p:sp>
        <p:nvSpPr>
          <p:cNvPr id="16" name="Text Placeholder 15"/>
          <p:cNvSpPr>
            <a:spLocks noGrp="1"/>
          </p:cNvSpPr>
          <p:nvPr>
            <p:ph type="body" sz="quarter" idx="16" hasCustomPrompt="1"/>
          </p:nvPr>
        </p:nvSpPr>
        <p:spPr>
          <a:xfrm>
            <a:off x="7112000" y="3962400"/>
            <a:ext cx="3251200" cy="6096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eq</a:t>
            </a:r>
            <a:endParaRPr lang="en-US" dirty="0"/>
          </a:p>
        </p:txBody>
      </p:sp>
      <p:sp>
        <p:nvSpPr>
          <p:cNvPr id="18" name="Text Placeholder 17"/>
          <p:cNvSpPr>
            <a:spLocks noGrp="1"/>
          </p:cNvSpPr>
          <p:nvPr>
            <p:ph type="body" sz="quarter" idx="17" hasCustomPrompt="1"/>
          </p:nvPr>
        </p:nvSpPr>
        <p:spPr>
          <a:xfrm>
            <a:off x="7112000" y="4953000"/>
            <a:ext cx="3962400" cy="6096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err="1"/>
              <a:t>eq</a:t>
            </a:r>
            <a:endParaRPr lang="en-US" dirty="0"/>
          </a:p>
        </p:txBody>
      </p:sp>
      <p:sp>
        <p:nvSpPr>
          <p:cNvPr id="20" name="Text Placeholder 19"/>
          <p:cNvSpPr>
            <a:spLocks noGrp="1"/>
          </p:cNvSpPr>
          <p:nvPr>
            <p:ph type="body" sz="quarter" idx="18" hasCustomPrompt="1"/>
          </p:nvPr>
        </p:nvSpPr>
        <p:spPr>
          <a:xfrm>
            <a:off x="7112000" y="5867400"/>
            <a:ext cx="3657600" cy="4572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err="1"/>
              <a:t>eq</a:t>
            </a:r>
            <a:endParaRPr lang="en-US" dirty="0"/>
          </a:p>
        </p:txBody>
      </p:sp>
    </p:spTree>
    <p:extLst>
      <p:ext uri="{BB962C8B-B14F-4D97-AF65-F5344CB8AC3E}">
        <p14:creationId xmlns:p14="http://schemas.microsoft.com/office/powerpoint/2010/main" val="3687962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363200" cy="685800"/>
          </a:xfrm>
        </p:spPr>
        <p:txBody>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3"/>
          <p:cNvSpPr>
            <a:spLocks noGrp="1"/>
          </p:cNvSpPr>
          <p:nvPr>
            <p:ph type="body" sz="quarter" idx="10" hasCustomPrompt="1"/>
          </p:nvPr>
        </p:nvSpPr>
        <p:spPr>
          <a:xfrm>
            <a:off x="304800" y="1447800"/>
            <a:ext cx="3352800" cy="4572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t1</a:t>
            </a:r>
          </a:p>
        </p:txBody>
      </p:sp>
      <p:sp>
        <p:nvSpPr>
          <p:cNvPr id="6" name="Text Placeholder 5"/>
          <p:cNvSpPr>
            <a:spLocks noGrp="1"/>
          </p:cNvSpPr>
          <p:nvPr>
            <p:ph type="body" sz="quarter" idx="11" hasCustomPrompt="1"/>
          </p:nvPr>
        </p:nvSpPr>
        <p:spPr>
          <a:xfrm>
            <a:off x="4267200" y="1447800"/>
            <a:ext cx="914400" cy="4572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a</a:t>
            </a:r>
          </a:p>
        </p:txBody>
      </p:sp>
      <p:sp>
        <p:nvSpPr>
          <p:cNvPr id="8" name="Text Placeholder 7"/>
          <p:cNvSpPr>
            <a:spLocks noGrp="1"/>
          </p:cNvSpPr>
          <p:nvPr>
            <p:ph type="body" sz="quarter" idx="12" hasCustomPrompt="1"/>
          </p:nvPr>
        </p:nvSpPr>
        <p:spPr>
          <a:xfrm>
            <a:off x="5892800" y="1447800"/>
            <a:ext cx="5588000" cy="4572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t2</a:t>
            </a:r>
          </a:p>
        </p:txBody>
      </p:sp>
      <p:sp>
        <p:nvSpPr>
          <p:cNvPr id="10" name="Text Placeholder 9"/>
          <p:cNvSpPr>
            <a:spLocks noGrp="1"/>
          </p:cNvSpPr>
          <p:nvPr>
            <p:ph type="body" sz="quarter" idx="13" hasCustomPrompt="1"/>
          </p:nvPr>
        </p:nvSpPr>
        <p:spPr>
          <a:xfrm>
            <a:off x="304800" y="2362200"/>
            <a:ext cx="11684000" cy="14478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text</a:t>
            </a:r>
          </a:p>
        </p:txBody>
      </p:sp>
      <p:sp>
        <p:nvSpPr>
          <p:cNvPr id="12" name="Text Placeholder 11"/>
          <p:cNvSpPr>
            <a:spLocks noGrp="1"/>
          </p:cNvSpPr>
          <p:nvPr>
            <p:ph type="body" sz="quarter" idx="14" hasCustomPrompt="1"/>
          </p:nvPr>
        </p:nvSpPr>
        <p:spPr>
          <a:xfrm>
            <a:off x="304800" y="4343400"/>
            <a:ext cx="3759200" cy="4572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err="1"/>
              <a:t>eq</a:t>
            </a:r>
            <a:endParaRPr lang="en-US" dirty="0"/>
          </a:p>
        </p:txBody>
      </p:sp>
      <p:sp>
        <p:nvSpPr>
          <p:cNvPr id="14" name="Text Placeholder 13"/>
          <p:cNvSpPr>
            <a:spLocks noGrp="1"/>
          </p:cNvSpPr>
          <p:nvPr>
            <p:ph type="body" sz="quarter" idx="15" hasCustomPrompt="1"/>
          </p:nvPr>
        </p:nvSpPr>
        <p:spPr>
          <a:xfrm>
            <a:off x="4470400" y="4343400"/>
            <a:ext cx="914400" cy="4572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a</a:t>
            </a:r>
          </a:p>
        </p:txBody>
      </p:sp>
      <p:sp>
        <p:nvSpPr>
          <p:cNvPr id="16" name="Text Placeholder 15"/>
          <p:cNvSpPr>
            <a:spLocks noGrp="1"/>
          </p:cNvSpPr>
          <p:nvPr>
            <p:ph type="body" sz="quarter" idx="16" hasCustomPrompt="1"/>
          </p:nvPr>
        </p:nvSpPr>
        <p:spPr>
          <a:xfrm>
            <a:off x="5892800" y="4343400"/>
            <a:ext cx="6096000" cy="4572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err="1"/>
              <a:t>eq</a:t>
            </a:r>
            <a:endParaRPr lang="en-US" dirty="0"/>
          </a:p>
        </p:txBody>
      </p:sp>
      <p:sp>
        <p:nvSpPr>
          <p:cNvPr id="20" name="Text Placeholder 19"/>
          <p:cNvSpPr>
            <a:spLocks noGrp="1"/>
          </p:cNvSpPr>
          <p:nvPr>
            <p:ph type="body" sz="quarter" idx="17" hasCustomPrompt="1"/>
          </p:nvPr>
        </p:nvSpPr>
        <p:spPr>
          <a:xfrm>
            <a:off x="364836" y="5081155"/>
            <a:ext cx="11379200" cy="9144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text</a:t>
            </a:r>
          </a:p>
        </p:txBody>
      </p:sp>
      <p:sp>
        <p:nvSpPr>
          <p:cNvPr id="22" name="Table Placeholder 21"/>
          <p:cNvSpPr>
            <a:spLocks noGrp="1"/>
          </p:cNvSpPr>
          <p:nvPr>
            <p:ph type="tbl" sz="quarter" idx="18"/>
          </p:nvPr>
        </p:nvSpPr>
        <p:spPr>
          <a:xfrm>
            <a:off x="812800" y="6085610"/>
            <a:ext cx="2032000" cy="543790"/>
          </a:xfrm>
        </p:spPr>
        <p:txBody>
          <a:bodyPr/>
          <a:lstStyle>
            <a:lvl1pPr marL="0" indent="0">
              <a:buNone/>
              <a:defRPr/>
            </a:lvl1pPr>
          </a:lstStyle>
          <a:p>
            <a:endParaRPr lang="en-US" dirty="0"/>
          </a:p>
        </p:txBody>
      </p:sp>
    </p:spTree>
    <p:extLst>
      <p:ext uri="{BB962C8B-B14F-4D97-AF65-F5344CB8AC3E}">
        <p14:creationId xmlns:p14="http://schemas.microsoft.com/office/powerpoint/2010/main" val="3522138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769600" cy="560614"/>
          </a:xfrm>
        </p:spPr>
        <p:txBody>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3"/>
          <p:cNvSpPr>
            <a:spLocks noGrp="1"/>
          </p:cNvSpPr>
          <p:nvPr>
            <p:ph type="body" sz="quarter" idx="10" hasCustomPrompt="1"/>
          </p:nvPr>
        </p:nvSpPr>
        <p:spPr>
          <a:xfrm>
            <a:off x="1219200" y="1143000"/>
            <a:ext cx="10160000" cy="762000"/>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2800">
                <a:latin typeface="Arial" panose="020B0604020202020204" pitchFamily="34" charset="0"/>
                <a:cs typeface="Arial" panose="020B0604020202020204" pitchFamily="34" charset="0"/>
              </a:defRPr>
            </a:lvl2pPr>
            <a:lvl3pPr marL="914400" indent="0">
              <a:buNone/>
              <a:defRPr sz="2800">
                <a:latin typeface="Arial" panose="020B0604020202020204" pitchFamily="34" charset="0"/>
                <a:cs typeface="Arial" panose="020B0604020202020204" pitchFamily="34" charset="0"/>
              </a:defRPr>
            </a:lvl3pPr>
            <a:lvl4pPr marL="1371600" indent="0">
              <a:buNone/>
              <a:defRPr sz="2800">
                <a:latin typeface="Arial" panose="020B0604020202020204" pitchFamily="34" charset="0"/>
                <a:cs typeface="Arial" panose="020B0604020202020204" pitchFamily="34" charset="0"/>
              </a:defRPr>
            </a:lvl4pPr>
            <a:lvl5pPr marL="1828800" indent="0">
              <a:buNone/>
              <a:defRPr sz="2800">
                <a:latin typeface="Arial" panose="020B0604020202020204" pitchFamily="34" charset="0"/>
                <a:cs typeface="Arial" panose="020B0604020202020204" pitchFamily="34" charset="0"/>
              </a:defRPr>
            </a:lvl5pPr>
          </a:lstStyle>
          <a:p>
            <a:pPr lvl="0"/>
            <a:r>
              <a:rPr lang="en-US" dirty="0"/>
              <a:t>eq1</a:t>
            </a:r>
          </a:p>
        </p:txBody>
      </p:sp>
      <p:sp>
        <p:nvSpPr>
          <p:cNvPr id="6" name="Text Placeholder 5"/>
          <p:cNvSpPr>
            <a:spLocks noGrp="1"/>
          </p:cNvSpPr>
          <p:nvPr>
            <p:ph type="body" sz="quarter" idx="11" hasCustomPrompt="1"/>
          </p:nvPr>
        </p:nvSpPr>
        <p:spPr>
          <a:xfrm>
            <a:off x="1219200" y="2237014"/>
            <a:ext cx="10160000" cy="658586"/>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2800">
                <a:latin typeface="Arial" panose="020B0604020202020204" pitchFamily="34" charset="0"/>
                <a:cs typeface="Arial" panose="020B0604020202020204" pitchFamily="34" charset="0"/>
              </a:defRPr>
            </a:lvl2pPr>
            <a:lvl3pPr marL="914400" indent="0">
              <a:buNone/>
              <a:defRPr sz="2800">
                <a:latin typeface="Arial" panose="020B0604020202020204" pitchFamily="34" charset="0"/>
                <a:cs typeface="Arial" panose="020B0604020202020204" pitchFamily="34" charset="0"/>
              </a:defRPr>
            </a:lvl3pPr>
            <a:lvl4pPr marL="1371600" indent="0">
              <a:buNone/>
              <a:defRPr sz="2800">
                <a:latin typeface="Arial" panose="020B0604020202020204" pitchFamily="34" charset="0"/>
                <a:cs typeface="Arial" panose="020B0604020202020204" pitchFamily="34" charset="0"/>
              </a:defRPr>
            </a:lvl4pPr>
            <a:lvl5pPr marL="1828800" indent="0">
              <a:buNone/>
              <a:defRPr sz="2800">
                <a:latin typeface="Arial" panose="020B0604020202020204" pitchFamily="34" charset="0"/>
                <a:cs typeface="Arial" panose="020B0604020202020204" pitchFamily="34" charset="0"/>
              </a:defRPr>
            </a:lvl5pPr>
          </a:lstStyle>
          <a:p>
            <a:pPr lvl="0"/>
            <a:r>
              <a:rPr lang="en-US" dirty="0"/>
              <a:t>eq2</a:t>
            </a:r>
          </a:p>
        </p:txBody>
      </p:sp>
      <p:sp>
        <p:nvSpPr>
          <p:cNvPr id="8" name="Text Placeholder 7"/>
          <p:cNvSpPr>
            <a:spLocks noGrp="1"/>
          </p:cNvSpPr>
          <p:nvPr>
            <p:ph type="body" sz="quarter" idx="12" hasCustomPrompt="1"/>
          </p:nvPr>
        </p:nvSpPr>
        <p:spPr>
          <a:xfrm>
            <a:off x="1219200" y="3205844"/>
            <a:ext cx="10464800" cy="604157"/>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eq3</a:t>
            </a:r>
          </a:p>
        </p:txBody>
      </p:sp>
      <p:sp>
        <p:nvSpPr>
          <p:cNvPr id="10" name="Text Placeholder 9"/>
          <p:cNvSpPr>
            <a:spLocks noGrp="1"/>
          </p:cNvSpPr>
          <p:nvPr>
            <p:ph type="body" sz="quarter" idx="13" hasCustomPrompt="1"/>
          </p:nvPr>
        </p:nvSpPr>
        <p:spPr>
          <a:xfrm>
            <a:off x="914400" y="4103914"/>
            <a:ext cx="10464800" cy="152400"/>
          </a:xfrm>
        </p:spPr>
        <p:txBody>
          <a:bodyPr/>
          <a:lstStyle>
            <a:lvl1pPr marL="0" indent="0" algn="ctr">
              <a:buNone/>
              <a:defRPr sz="700">
                <a:latin typeface="Arial" panose="020B0604020202020204" pitchFamily="34" charset="0"/>
                <a:cs typeface="Arial" panose="020B0604020202020204" pitchFamily="34" charset="0"/>
              </a:defRPr>
            </a:lvl1pPr>
            <a:lvl2pPr marL="457200" indent="0" algn="ctr">
              <a:buNone/>
              <a:defRPr sz="700">
                <a:latin typeface="Arial" panose="020B0604020202020204" pitchFamily="34" charset="0"/>
                <a:cs typeface="Arial" panose="020B0604020202020204" pitchFamily="34" charset="0"/>
              </a:defRPr>
            </a:lvl2pPr>
            <a:lvl3pPr marL="914400" indent="0" algn="ctr">
              <a:buNone/>
              <a:defRPr sz="700">
                <a:latin typeface="Arial" panose="020B0604020202020204" pitchFamily="34" charset="0"/>
                <a:cs typeface="Arial" panose="020B0604020202020204" pitchFamily="34" charset="0"/>
              </a:defRPr>
            </a:lvl3pPr>
            <a:lvl4pPr marL="1371600" indent="0" algn="ctr">
              <a:buNone/>
              <a:defRPr sz="700">
                <a:latin typeface="Arial" panose="020B0604020202020204" pitchFamily="34" charset="0"/>
                <a:cs typeface="Arial" panose="020B0604020202020204" pitchFamily="34" charset="0"/>
              </a:defRPr>
            </a:lvl4pPr>
            <a:lvl5pPr marL="1828800" indent="0" algn="ctr">
              <a:buNone/>
              <a:defRPr sz="700">
                <a:latin typeface="Arial" panose="020B0604020202020204" pitchFamily="34" charset="0"/>
                <a:cs typeface="Arial" panose="020B0604020202020204" pitchFamily="34" charset="0"/>
              </a:defRPr>
            </a:lvl5pPr>
          </a:lstStyle>
          <a:p>
            <a:pPr lvl="0"/>
            <a:r>
              <a:rPr lang="en-US" dirty="0"/>
              <a:t>copy</a:t>
            </a:r>
          </a:p>
        </p:txBody>
      </p:sp>
      <p:sp>
        <p:nvSpPr>
          <p:cNvPr id="12" name="Text Placeholder 11"/>
          <p:cNvSpPr>
            <a:spLocks noGrp="1"/>
          </p:cNvSpPr>
          <p:nvPr>
            <p:ph type="body" sz="quarter" idx="14" hasCustomPrompt="1"/>
          </p:nvPr>
        </p:nvSpPr>
        <p:spPr>
          <a:xfrm>
            <a:off x="1066800" y="4397828"/>
            <a:ext cx="10464800" cy="304800"/>
          </a:xfrm>
        </p:spPr>
        <p:txBody>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atin typeface="Arial" panose="020B0604020202020204" pitchFamily="34" charset="0"/>
                <a:cs typeface="Arial" panose="020B0604020202020204" pitchFamily="34" charset="0"/>
              </a:defRPr>
            </a:lvl2pPr>
            <a:lvl3pPr marL="914400" indent="0">
              <a:buNone/>
              <a:defRPr sz="2000" b="1">
                <a:latin typeface="Arial" panose="020B0604020202020204" pitchFamily="34" charset="0"/>
                <a:cs typeface="Arial" panose="020B0604020202020204" pitchFamily="34" charset="0"/>
              </a:defRPr>
            </a:lvl3pPr>
            <a:lvl4pPr marL="1371600" indent="0">
              <a:buNone/>
              <a:defRPr sz="2000" b="1">
                <a:latin typeface="Arial" panose="020B0604020202020204" pitchFamily="34" charset="0"/>
                <a:cs typeface="Arial" panose="020B0604020202020204" pitchFamily="34" charset="0"/>
              </a:defRPr>
            </a:lvl4pPr>
            <a:lvl5pPr marL="1828800" indent="0">
              <a:buNone/>
              <a:defRPr sz="2000" b="1">
                <a:latin typeface="Arial" panose="020B0604020202020204" pitchFamily="34" charset="0"/>
                <a:cs typeface="Arial" panose="020B0604020202020204" pitchFamily="34" charset="0"/>
              </a:defRPr>
            </a:lvl5pPr>
          </a:lstStyle>
          <a:p>
            <a:pPr lvl="0"/>
            <a:r>
              <a:rPr lang="en-US" dirty="0"/>
              <a:t>title</a:t>
            </a:r>
          </a:p>
        </p:txBody>
      </p:sp>
      <p:sp>
        <p:nvSpPr>
          <p:cNvPr id="14" name="Table Placeholder 13"/>
          <p:cNvSpPr>
            <a:spLocks noGrp="1"/>
          </p:cNvSpPr>
          <p:nvPr>
            <p:ph type="tbl" sz="quarter" idx="15"/>
          </p:nvPr>
        </p:nvSpPr>
        <p:spPr>
          <a:xfrm>
            <a:off x="1240972" y="4947556"/>
            <a:ext cx="2133600" cy="685800"/>
          </a:xfrm>
        </p:spPr>
        <p:txBody>
          <a:bodyPr/>
          <a:lstStyle>
            <a:lvl1pPr marL="0" indent="0">
              <a:buNone/>
              <a:defRPr/>
            </a:lvl1pPr>
          </a:lstStyle>
          <a:p>
            <a:endParaRPr lang="en-US"/>
          </a:p>
        </p:txBody>
      </p:sp>
      <p:sp>
        <p:nvSpPr>
          <p:cNvPr id="16" name="Text Placeholder 15"/>
          <p:cNvSpPr>
            <a:spLocks noGrp="1"/>
          </p:cNvSpPr>
          <p:nvPr>
            <p:ph type="body" sz="quarter" idx="16" hasCustomPrompt="1"/>
          </p:nvPr>
        </p:nvSpPr>
        <p:spPr>
          <a:xfrm>
            <a:off x="1066800" y="6455228"/>
            <a:ext cx="10820400" cy="25037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en-US" dirty="0"/>
              <a:t>txt</a:t>
            </a:r>
          </a:p>
        </p:txBody>
      </p:sp>
    </p:spTree>
    <p:extLst>
      <p:ext uri="{BB962C8B-B14F-4D97-AF65-F5344CB8AC3E}">
        <p14:creationId xmlns:p14="http://schemas.microsoft.com/office/powerpoint/2010/main" val="3419825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4E9D4F83-F16F-EB49-A920-58AAAF08ACDB}" type="slidenum">
              <a:rPr lang="en-US"/>
              <a:pPr/>
              <a:t>‹#›</a:t>
            </a:fld>
            <a:endParaRPr lang="en-US"/>
          </a:p>
        </p:txBody>
      </p:sp>
      <p:sp>
        <p:nvSpPr>
          <p:cNvPr id="5" name="Title 4"/>
          <p:cNvSpPr>
            <a:spLocks noGrp="1"/>
          </p:cNvSpPr>
          <p:nvPr>
            <p:ph type="title"/>
          </p:nvPr>
        </p:nvSpPr>
        <p:spPr>
          <a:xfrm>
            <a:off x="1117600" y="50042"/>
            <a:ext cx="10363200" cy="788158"/>
          </a:xfrm>
        </p:spPr>
        <p:txBody>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6"/>
          <p:cNvSpPr>
            <a:spLocks noGrp="1"/>
          </p:cNvSpPr>
          <p:nvPr>
            <p:ph type="body" sz="quarter" idx="13"/>
          </p:nvPr>
        </p:nvSpPr>
        <p:spPr>
          <a:xfrm>
            <a:off x="1117600" y="1600200"/>
            <a:ext cx="10668000" cy="3429000"/>
          </a:xfr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4568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812800" y="5444"/>
            <a:ext cx="10363200" cy="832757"/>
          </a:xfrm>
        </p:spPr>
        <p:txBody>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6" name="Table Placeholder 5"/>
          <p:cNvSpPr>
            <a:spLocks noGrp="1"/>
          </p:cNvSpPr>
          <p:nvPr>
            <p:ph type="tbl" sz="quarter" idx="10"/>
          </p:nvPr>
        </p:nvSpPr>
        <p:spPr>
          <a:xfrm>
            <a:off x="1553028" y="2618014"/>
            <a:ext cx="3251200" cy="838200"/>
          </a:xfrm>
        </p:spPr>
        <p:txBody>
          <a:bodyPr/>
          <a:lstStyle>
            <a:lvl1pPr marL="0" indent="0">
              <a:buNone/>
              <a:defRPr/>
            </a:lvl1pPr>
          </a:lstStyle>
          <a:p>
            <a:endParaRPr lang="en-US"/>
          </a:p>
        </p:txBody>
      </p:sp>
      <p:sp>
        <p:nvSpPr>
          <p:cNvPr id="8" name="Text Placeholder 7"/>
          <p:cNvSpPr>
            <a:spLocks noGrp="1"/>
          </p:cNvSpPr>
          <p:nvPr>
            <p:ph type="body" sz="quarter" idx="11" hasCustomPrompt="1"/>
          </p:nvPr>
        </p:nvSpPr>
        <p:spPr>
          <a:xfrm>
            <a:off x="1465943" y="1877786"/>
            <a:ext cx="9956800" cy="299357"/>
          </a:xfrm>
        </p:spPr>
        <p:txBody>
          <a:bodyPr/>
          <a:lstStyle>
            <a:lvl1pPr marL="0" indent="0" algn="ctr">
              <a:buNone/>
              <a:defRPr sz="7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copy</a:t>
            </a:r>
          </a:p>
        </p:txBody>
      </p:sp>
      <p:sp>
        <p:nvSpPr>
          <p:cNvPr id="10" name="Text Placeholder 9"/>
          <p:cNvSpPr>
            <a:spLocks noGrp="1"/>
          </p:cNvSpPr>
          <p:nvPr>
            <p:ph type="body" sz="quarter" idx="12" hasCustomPrompt="1"/>
          </p:nvPr>
        </p:nvSpPr>
        <p:spPr>
          <a:xfrm>
            <a:off x="1509485" y="2177144"/>
            <a:ext cx="10261600" cy="413657"/>
          </a:xfrm>
        </p:spPr>
        <p:txBody>
          <a:bodyPr/>
          <a:lstStyle>
            <a:lvl1pPr marL="0" indent="0">
              <a:buNone/>
              <a:defRPr sz="1800" b="1">
                <a:latin typeface="Arial" panose="020B0604020202020204" pitchFamily="34" charset="0"/>
                <a:cs typeface="Arial" panose="020B0604020202020204" pitchFamily="34" charset="0"/>
              </a:defRPr>
            </a:lvl1pPr>
            <a:lvl2pPr marL="457200" indent="0">
              <a:buNone/>
              <a:defRPr sz="1800" b="1">
                <a:latin typeface="Arial" panose="020B0604020202020204" pitchFamily="34" charset="0"/>
                <a:cs typeface="Arial" panose="020B0604020202020204" pitchFamily="34" charset="0"/>
              </a:defRPr>
            </a:lvl2pPr>
            <a:lvl3pPr marL="914400" indent="0">
              <a:buNone/>
              <a:defRPr sz="1800" b="1">
                <a:latin typeface="Arial" panose="020B0604020202020204" pitchFamily="34" charset="0"/>
                <a:cs typeface="Arial" panose="020B0604020202020204" pitchFamily="34" charset="0"/>
              </a:defRPr>
            </a:lvl3pPr>
            <a:lvl4pPr marL="1371600" indent="0">
              <a:buNone/>
              <a:defRPr sz="1800" b="1">
                <a:latin typeface="Arial" panose="020B0604020202020204" pitchFamily="34" charset="0"/>
                <a:cs typeface="Arial" panose="020B0604020202020204" pitchFamily="34" charset="0"/>
              </a:defRPr>
            </a:lvl4pPr>
            <a:lvl5pPr marL="1828800" indent="0">
              <a:buNone/>
              <a:defRPr sz="1800" b="1">
                <a:latin typeface="Arial" panose="020B0604020202020204" pitchFamily="34" charset="0"/>
                <a:cs typeface="Arial" panose="020B0604020202020204" pitchFamily="34" charset="0"/>
              </a:defRPr>
            </a:lvl5pPr>
          </a:lstStyle>
          <a:p>
            <a:pPr lvl="0"/>
            <a:r>
              <a:rPr lang="en-US" dirty="0"/>
              <a:t>t1</a:t>
            </a:r>
          </a:p>
        </p:txBody>
      </p:sp>
    </p:spTree>
    <p:extLst>
      <p:ext uri="{BB962C8B-B14F-4D97-AF65-F5344CB8AC3E}">
        <p14:creationId xmlns:p14="http://schemas.microsoft.com/office/powerpoint/2010/main" val="279855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232E-FCBF-42B6-839B-798E11BAE0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A7A84D-A9AD-43B4-9E6D-DCFDB04DA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8528B-994D-4D26-93BE-07E3001FA058}"/>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5" name="Footer Placeholder 4">
            <a:extLst>
              <a:ext uri="{FF2B5EF4-FFF2-40B4-BE49-F238E27FC236}">
                <a16:creationId xmlns:a16="http://schemas.microsoft.com/office/drawing/2014/main" id="{353826C9-DA0E-4DA2-9194-7A3E45217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442E-9B8D-4887-B8C9-597B531ED1BE}"/>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412087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D9AE-2376-4FF6-9831-A24B2312C9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57CD9-B897-4C9E-B367-8882C5DA1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5E3EE-9524-4F94-9E62-EE875C40993E}"/>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5" name="Footer Placeholder 4">
            <a:extLst>
              <a:ext uri="{FF2B5EF4-FFF2-40B4-BE49-F238E27FC236}">
                <a16:creationId xmlns:a16="http://schemas.microsoft.com/office/drawing/2014/main" id="{6E3B0A74-5580-4A9C-8055-79BA73546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09215-2467-436B-9F1C-47FE166E52E5}"/>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177629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707E-EC55-4A02-856E-3198F32A8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64DE9-D0DF-412F-9CE8-A79BE9A4D4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121DC7-8E40-4B5F-BEC5-60AD03AF0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B52C2-E2C4-4434-B72F-8B3114A14C2D}"/>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6" name="Footer Placeholder 5">
            <a:extLst>
              <a:ext uri="{FF2B5EF4-FFF2-40B4-BE49-F238E27FC236}">
                <a16:creationId xmlns:a16="http://schemas.microsoft.com/office/drawing/2014/main" id="{4D45433A-6400-433D-8970-006402AE17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81D05-16A2-447B-A7BD-A27E14D6834D}"/>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410329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CC39-61FC-4AC4-9111-A35E3DB4E2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20F6CB-B572-49C2-A7F8-55CE439DC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7FE130-261A-4CFF-BDA5-C8FA61077B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9E960E-70CD-4D12-92AF-7C66AD403D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49D26F-9AFB-43FF-A83F-338F19E1DD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20002B-7C7B-4D7E-AC96-60FE7810AFE5}"/>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8" name="Footer Placeholder 7">
            <a:extLst>
              <a:ext uri="{FF2B5EF4-FFF2-40B4-BE49-F238E27FC236}">
                <a16:creationId xmlns:a16="http://schemas.microsoft.com/office/drawing/2014/main" id="{1D4A8039-763B-4A07-801E-8FFED10E2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D1523B-E2DA-4CAA-B0F2-7500D294BF3E}"/>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364109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E640-910F-46F8-A1E9-7A427B9B3B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4FE37-B1E3-438F-9784-458F7FA6B139}"/>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4" name="Footer Placeholder 3">
            <a:extLst>
              <a:ext uri="{FF2B5EF4-FFF2-40B4-BE49-F238E27FC236}">
                <a16:creationId xmlns:a16="http://schemas.microsoft.com/office/drawing/2014/main" id="{A44355B9-7494-458A-91D5-DDB4693433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691F1-372A-46EB-BDFB-08D680329D79}"/>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374995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9FA6B-F8A7-4F39-96D9-95080EC29930}"/>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3" name="Footer Placeholder 2">
            <a:extLst>
              <a:ext uri="{FF2B5EF4-FFF2-40B4-BE49-F238E27FC236}">
                <a16:creationId xmlns:a16="http://schemas.microsoft.com/office/drawing/2014/main" id="{9470FA2B-A074-47E2-9EA7-AD0A86EBBE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C5978C-1B22-472B-8B10-145D73B5DD69}"/>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180903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A421-131F-41F5-BEA3-B6D567C37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6588C4-D1AE-485E-A878-E931C5791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4A7A2-A179-4ED3-A9AA-DE0334AAE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D9CFD-28FD-4777-B7E9-8604AD035090}"/>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6" name="Footer Placeholder 5">
            <a:extLst>
              <a:ext uri="{FF2B5EF4-FFF2-40B4-BE49-F238E27FC236}">
                <a16:creationId xmlns:a16="http://schemas.microsoft.com/office/drawing/2014/main" id="{1323B278-6FEE-4BF7-9B4C-90EF784E9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60228-38B8-403A-847D-297AD70B9ACC}"/>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213702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FDEC-2B12-41DE-B98E-22629E303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B1ED71-F9A2-4B5B-AECF-27760E3E20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12A2BC-5119-4EC8-B986-14D1ADC14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D7051-6927-48C7-9584-70F2096B0070}"/>
              </a:ext>
            </a:extLst>
          </p:cNvPr>
          <p:cNvSpPr>
            <a:spLocks noGrp="1"/>
          </p:cNvSpPr>
          <p:nvPr>
            <p:ph type="dt" sz="half" idx="10"/>
          </p:nvPr>
        </p:nvSpPr>
        <p:spPr/>
        <p:txBody>
          <a:bodyPr/>
          <a:lstStyle/>
          <a:p>
            <a:fld id="{1192F6F4-7C13-4EEF-B920-09F2E9A01ECE}" type="datetimeFigureOut">
              <a:rPr lang="en-US" smtClean="0"/>
              <a:t>2/25/2020</a:t>
            </a:fld>
            <a:endParaRPr lang="en-US"/>
          </a:p>
        </p:txBody>
      </p:sp>
      <p:sp>
        <p:nvSpPr>
          <p:cNvPr id="6" name="Footer Placeholder 5">
            <a:extLst>
              <a:ext uri="{FF2B5EF4-FFF2-40B4-BE49-F238E27FC236}">
                <a16:creationId xmlns:a16="http://schemas.microsoft.com/office/drawing/2014/main" id="{73646352-2248-4E9C-B23D-BDB7712ED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7D24D-80FC-4C49-85A3-AB7A4BA50FBD}"/>
              </a:ext>
            </a:extLst>
          </p:cNvPr>
          <p:cNvSpPr>
            <a:spLocks noGrp="1"/>
          </p:cNvSpPr>
          <p:nvPr>
            <p:ph type="sldNum" sz="quarter" idx="12"/>
          </p:nvPr>
        </p:nvSpPr>
        <p:spPr/>
        <p:txBody>
          <a:bodyPr/>
          <a:lstStyle/>
          <a:p>
            <a:fld id="{3F1B2203-9F97-4363-A311-F55FCA8C359F}" type="slidenum">
              <a:rPr lang="en-US" smtClean="0"/>
              <a:t>‹#›</a:t>
            </a:fld>
            <a:endParaRPr lang="en-US"/>
          </a:p>
        </p:txBody>
      </p:sp>
    </p:spTree>
    <p:extLst>
      <p:ext uri="{BB962C8B-B14F-4D97-AF65-F5344CB8AC3E}">
        <p14:creationId xmlns:p14="http://schemas.microsoft.com/office/powerpoint/2010/main" val="187316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CD7C11-00D6-4848-80CC-9852D87041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A70834-121A-4E33-8644-7A0C3C896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D2C54-7975-4D88-BC25-D74100C9C5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2F6F4-7C13-4EEF-B920-09F2E9A01ECE}" type="datetimeFigureOut">
              <a:rPr lang="en-US" smtClean="0"/>
              <a:t>2/25/2020</a:t>
            </a:fld>
            <a:endParaRPr lang="en-US"/>
          </a:p>
        </p:txBody>
      </p:sp>
      <p:sp>
        <p:nvSpPr>
          <p:cNvPr id="5" name="Footer Placeholder 4">
            <a:extLst>
              <a:ext uri="{FF2B5EF4-FFF2-40B4-BE49-F238E27FC236}">
                <a16:creationId xmlns:a16="http://schemas.microsoft.com/office/drawing/2014/main" id="{0071B2E3-8E93-4BD3-9BBB-38B938F0F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E28670-C955-48C8-B4D4-38334749B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B2203-9F97-4363-A311-F55FCA8C359F}" type="slidenum">
              <a:rPr lang="en-US" smtClean="0"/>
              <a:t>‹#›</a:t>
            </a:fld>
            <a:endParaRPr lang="en-US"/>
          </a:p>
        </p:txBody>
      </p:sp>
    </p:spTree>
    <p:extLst>
      <p:ext uri="{BB962C8B-B14F-4D97-AF65-F5344CB8AC3E}">
        <p14:creationId xmlns:p14="http://schemas.microsoft.com/office/powerpoint/2010/main" val="403984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5.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1</a:t>
            </a:fld>
            <a:endParaRPr lang="en-US">
              <a:solidFill>
                <a:srgbClr val="000000"/>
              </a:solidFill>
            </a:endParaRPr>
          </a:p>
        </p:txBody>
      </p:sp>
      <p:sp>
        <p:nvSpPr>
          <p:cNvPr id="33795" name="Text Box 2"/>
          <p:cNvSpPr txBox="1">
            <a:spLocks noChangeArrowheads="1"/>
          </p:cNvSpPr>
          <p:nvPr/>
        </p:nvSpPr>
        <p:spPr bwMode="auto">
          <a:xfrm>
            <a:off x="2267551" y="53976"/>
            <a:ext cx="77235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a:solidFill>
                  <a:srgbClr val="000000"/>
                </a:solidFill>
                <a:latin typeface="Arial" charset="0"/>
              </a:rPr>
              <a:t>Remaining sections: colligative properties</a:t>
            </a:r>
          </a:p>
        </p:txBody>
      </p:sp>
      <p:sp>
        <p:nvSpPr>
          <p:cNvPr id="32" name="Text Box 2"/>
          <p:cNvSpPr txBox="1">
            <a:spLocks noChangeArrowheads="1"/>
          </p:cNvSpPr>
          <p:nvPr/>
        </p:nvSpPr>
        <p:spPr bwMode="auto">
          <a:xfrm>
            <a:off x="2210907" y="836996"/>
            <a:ext cx="778023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dirty="0">
                <a:solidFill>
                  <a:srgbClr val="000000"/>
                </a:solidFill>
                <a:latin typeface="Arial" charset="0"/>
              </a:rPr>
              <a:t>Nonelectrolyte solutions</a:t>
            </a:r>
          </a:p>
          <a:p>
            <a:pPr eaLnBrk="1" hangingPunct="1">
              <a:spcBef>
                <a:spcPct val="0"/>
              </a:spcBef>
              <a:buFontTx/>
              <a:buNone/>
            </a:pPr>
            <a:r>
              <a:rPr lang="en-US" altLang="en-US" dirty="0">
                <a:solidFill>
                  <a:srgbClr val="000000"/>
                </a:solidFill>
                <a:latin typeface="Arial" charset="0"/>
              </a:rPr>
              <a:t>	Vapor-pressure lowering</a:t>
            </a:r>
          </a:p>
          <a:p>
            <a:pPr eaLnBrk="1" hangingPunct="1">
              <a:spcBef>
                <a:spcPct val="0"/>
              </a:spcBef>
              <a:buFontTx/>
              <a:buNone/>
            </a:pPr>
            <a:r>
              <a:rPr lang="en-US" altLang="en-US" dirty="0">
                <a:solidFill>
                  <a:srgbClr val="000000"/>
                </a:solidFill>
                <a:latin typeface="Arial" charset="0"/>
              </a:rPr>
              <a:t>	Fractional Distillation</a:t>
            </a:r>
          </a:p>
          <a:p>
            <a:pPr eaLnBrk="1" hangingPunct="1">
              <a:spcBef>
                <a:spcPct val="0"/>
              </a:spcBef>
              <a:buFontTx/>
              <a:buNone/>
            </a:pPr>
            <a:r>
              <a:rPr lang="en-US" altLang="en-US" dirty="0">
                <a:solidFill>
                  <a:srgbClr val="000000"/>
                </a:solidFill>
                <a:latin typeface="Arial" charset="0"/>
              </a:rPr>
              <a:t>	BP elevation</a:t>
            </a:r>
          </a:p>
          <a:p>
            <a:pPr eaLnBrk="1" hangingPunct="1">
              <a:spcBef>
                <a:spcPct val="0"/>
              </a:spcBef>
              <a:buFontTx/>
              <a:buNone/>
            </a:pPr>
            <a:r>
              <a:rPr lang="en-US" altLang="en-US" dirty="0">
                <a:solidFill>
                  <a:srgbClr val="000000"/>
                </a:solidFill>
                <a:latin typeface="Arial" charset="0"/>
              </a:rPr>
              <a:t>	FP depression</a:t>
            </a:r>
          </a:p>
          <a:p>
            <a:pPr eaLnBrk="1" hangingPunct="1">
              <a:spcBef>
                <a:spcPct val="0"/>
              </a:spcBef>
              <a:buFontTx/>
              <a:buNone/>
            </a:pPr>
            <a:r>
              <a:rPr lang="en-US" altLang="en-US" dirty="0">
                <a:solidFill>
                  <a:srgbClr val="000000"/>
                </a:solidFill>
                <a:latin typeface="Arial" charset="0"/>
              </a:rPr>
              <a:t>	Osmotic pressure</a:t>
            </a:r>
          </a:p>
          <a:p>
            <a:pPr eaLnBrk="1" hangingPunct="1">
              <a:spcBef>
                <a:spcPct val="0"/>
              </a:spcBef>
              <a:buFontTx/>
              <a:buNone/>
            </a:pPr>
            <a:r>
              <a:rPr lang="en-US" altLang="en-US" dirty="0">
                <a:solidFill>
                  <a:srgbClr val="000000"/>
                </a:solidFill>
                <a:latin typeface="Arial" charset="0"/>
              </a:rPr>
              <a:t>	Determining molar mass</a:t>
            </a:r>
          </a:p>
          <a:p>
            <a:pPr eaLnBrk="1" hangingPunct="1">
              <a:spcBef>
                <a:spcPct val="0"/>
              </a:spcBef>
              <a:buFontTx/>
              <a:buNone/>
            </a:pPr>
            <a:r>
              <a:rPr lang="en-US" altLang="en-US" dirty="0">
                <a:solidFill>
                  <a:srgbClr val="000000"/>
                </a:solidFill>
                <a:latin typeface="Arial" charset="0"/>
              </a:rPr>
              <a:t>Electrolyte solutions</a:t>
            </a:r>
          </a:p>
          <a:p>
            <a:pPr eaLnBrk="1" hangingPunct="1">
              <a:spcBef>
                <a:spcPct val="0"/>
              </a:spcBef>
              <a:buFontTx/>
              <a:buNone/>
            </a:pPr>
            <a:r>
              <a:rPr lang="en-US" altLang="en-US" dirty="0">
                <a:solidFill>
                  <a:srgbClr val="000000"/>
                </a:solidFill>
                <a:latin typeface="Arial" charset="0"/>
              </a:rPr>
              <a:t>	Ion pairs</a:t>
            </a:r>
          </a:p>
          <a:p>
            <a:pPr eaLnBrk="1" hangingPunct="1">
              <a:spcBef>
                <a:spcPct val="0"/>
              </a:spcBef>
              <a:buFontTx/>
              <a:buNone/>
            </a:pPr>
            <a:r>
              <a:rPr lang="en-US" altLang="en-US" dirty="0">
                <a:solidFill>
                  <a:srgbClr val="000000"/>
                </a:solidFill>
                <a:latin typeface="Arial" charset="0"/>
              </a:rPr>
              <a:t>	</a:t>
            </a:r>
            <a:r>
              <a:rPr lang="en-US" altLang="en-US" dirty="0" err="1">
                <a:solidFill>
                  <a:srgbClr val="000000"/>
                </a:solidFill>
                <a:latin typeface="Arial" charset="0"/>
              </a:rPr>
              <a:t>van’t</a:t>
            </a:r>
            <a:r>
              <a:rPr lang="en-US" altLang="en-US" dirty="0">
                <a:solidFill>
                  <a:srgbClr val="000000"/>
                </a:solidFill>
                <a:latin typeface="Arial" charset="0"/>
              </a:rPr>
              <a:t> Hoff factor</a:t>
            </a:r>
          </a:p>
          <a:p>
            <a:pPr eaLnBrk="1" hangingPunct="1">
              <a:spcBef>
                <a:spcPct val="0"/>
              </a:spcBef>
              <a:buFontTx/>
              <a:buNone/>
            </a:pPr>
            <a:r>
              <a:rPr lang="en-US" altLang="en-US" dirty="0">
                <a:solidFill>
                  <a:srgbClr val="000000"/>
                </a:solidFill>
                <a:latin typeface="Arial" charset="0"/>
              </a:rPr>
              <a:t>Colloids</a:t>
            </a:r>
          </a:p>
        </p:txBody>
      </p:sp>
    </p:spTree>
    <p:extLst>
      <p:ext uri="{BB962C8B-B14F-4D97-AF65-F5344CB8AC3E}">
        <p14:creationId xmlns:p14="http://schemas.microsoft.com/office/powerpoint/2010/main" val="273770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10</a:t>
            </a:fld>
            <a:endParaRPr lang="en-US">
              <a:solidFill>
                <a:srgbClr val="000000"/>
              </a:solidFill>
            </a:endParaRPr>
          </a:p>
        </p:txBody>
      </p:sp>
      <p:sp>
        <p:nvSpPr>
          <p:cNvPr id="33795" name="Text Box 2"/>
          <p:cNvSpPr txBox="1">
            <a:spLocks noChangeArrowheads="1"/>
          </p:cNvSpPr>
          <p:nvPr/>
        </p:nvSpPr>
        <p:spPr bwMode="auto">
          <a:xfrm>
            <a:off x="4867329" y="307196"/>
            <a:ext cx="2524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a:t>
            </a:r>
          </a:p>
        </p:txBody>
      </p:sp>
      <p:pic>
        <p:nvPicPr>
          <p:cNvPr id="2050" name="Picture 2" descr="http://www.chemguide.co.uk/physical/phaseeqia/sealed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821" y="1259488"/>
            <a:ext cx="3321695" cy="2889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hemguide.co.uk/physical/phaseeqia/sealed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864" y="1261240"/>
            <a:ext cx="3319681" cy="288775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2519038" y="4305410"/>
            <a:ext cx="72206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dirty="0">
                <a:solidFill>
                  <a:srgbClr val="000000"/>
                </a:solidFill>
                <a:latin typeface="Arial" charset="0"/>
              </a:rPr>
              <a:t>Less molecules of the solvent in the vapor phase = less vapor pressure!</a:t>
            </a:r>
          </a:p>
        </p:txBody>
      </p:sp>
    </p:spTree>
    <p:extLst>
      <p:ext uri="{BB962C8B-B14F-4D97-AF65-F5344CB8AC3E}">
        <p14:creationId xmlns:p14="http://schemas.microsoft.com/office/powerpoint/2010/main" val="136832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11</a:t>
            </a:fld>
            <a:endParaRPr lang="en-US">
              <a:solidFill>
                <a:srgbClr val="000000"/>
              </a:solidFill>
            </a:endParaRPr>
          </a:p>
        </p:txBody>
      </p:sp>
      <p:sp>
        <p:nvSpPr>
          <p:cNvPr id="33795" name="Text Box 2"/>
          <p:cNvSpPr txBox="1">
            <a:spLocks noChangeArrowheads="1"/>
          </p:cNvSpPr>
          <p:nvPr/>
        </p:nvSpPr>
        <p:spPr bwMode="auto">
          <a:xfrm>
            <a:off x="1649413" y="53975"/>
            <a:ext cx="8959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a:solidFill>
                  <a:srgbClr val="000000"/>
                </a:solidFill>
                <a:latin typeface="Arial" charset="0"/>
              </a:rPr>
              <a:t>Colligative Properties of Nonelectrolyte Solutions</a:t>
            </a:r>
          </a:p>
        </p:txBody>
      </p:sp>
      <p:sp>
        <p:nvSpPr>
          <p:cNvPr id="14340" name="Text Box 4"/>
          <p:cNvSpPr txBox="1">
            <a:spLocks noChangeArrowheads="1"/>
          </p:cNvSpPr>
          <p:nvPr/>
        </p:nvSpPr>
        <p:spPr bwMode="auto">
          <a:xfrm>
            <a:off x="1660525" y="1363090"/>
            <a:ext cx="4514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b="1" u="sng">
                <a:solidFill>
                  <a:srgbClr val="000000"/>
                </a:solidFill>
                <a:latin typeface="Arial" charset="0"/>
              </a:rPr>
              <a:t>Vapor-Pressure Lowering</a:t>
            </a:r>
          </a:p>
        </p:txBody>
      </p:sp>
      <p:sp>
        <p:nvSpPr>
          <p:cNvPr id="33798" name="Text Box 5"/>
          <p:cNvSpPr txBox="1">
            <a:spLocks noChangeArrowheads="1"/>
          </p:cNvSpPr>
          <p:nvPr/>
        </p:nvSpPr>
        <p:spPr bwMode="auto">
          <a:xfrm>
            <a:off x="1828800" y="2201290"/>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800">
              <a:solidFill>
                <a:srgbClr val="000000"/>
              </a:solidFill>
              <a:latin typeface="Arial" charset="0"/>
            </a:endParaRPr>
          </a:p>
        </p:txBody>
      </p:sp>
      <p:sp>
        <p:nvSpPr>
          <p:cNvPr id="14346" name="Text Box 10"/>
          <p:cNvSpPr txBox="1">
            <a:spLocks noChangeArrowheads="1"/>
          </p:cNvSpPr>
          <p:nvPr/>
        </p:nvSpPr>
        <p:spPr bwMode="auto">
          <a:xfrm>
            <a:off x="1828800" y="2745803"/>
            <a:ext cx="226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i="1">
                <a:solidFill>
                  <a:srgbClr val="000000"/>
                </a:solidFill>
                <a:latin typeface="Arial" charset="0"/>
              </a:rPr>
              <a:t>Raoult’s law</a:t>
            </a:r>
          </a:p>
        </p:txBody>
      </p:sp>
      <p:sp>
        <p:nvSpPr>
          <p:cNvPr id="14347" name="Text Box 11"/>
          <p:cNvSpPr txBox="1">
            <a:spLocks noChangeArrowheads="1"/>
          </p:cNvSpPr>
          <p:nvPr/>
        </p:nvSpPr>
        <p:spPr bwMode="auto">
          <a:xfrm>
            <a:off x="1905001" y="3801490"/>
            <a:ext cx="6321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000000"/>
                </a:solidFill>
                <a:latin typeface="Arial" charset="0"/>
              </a:rPr>
              <a:t>If the solution contains only one solute:</a:t>
            </a:r>
          </a:p>
        </p:txBody>
      </p:sp>
      <p:sp>
        <p:nvSpPr>
          <p:cNvPr id="14348" name="Text Box 12"/>
          <p:cNvSpPr txBox="1">
            <a:spLocks noChangeArrowheads="1"/>
          </p:cNvSpPr>
          <p:nvPr/>
        </p:nvSpPr>
        <p:spPr bwMode="auto">
          <a:xfrm>
            <a:off x="1984375" y="4422203"/>
            <a:ext cx="192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X</a:t>
            </a:r>
            <a:r>
              <a:rPr lang="en-US" altLang="en-US" sz="2800" baseline="-25000">
                <a:solidFill>
                  <a:srgbClr val="000000"/>
                </a:solidFill>
                <a:latin typeface="Arial" charset="0"/>
              </a:rPr>
              <a:t>1</a:t>
            </a:r>
            <a:r>
              <a:rPr lang="en-US" altLang="en-US" sz="2800">
                <a:solidFill>
                  <a:srgbClr val="000000"/>
                </a:solidFill>
                <a:latin typeface="Arial" charset="0"/>
              </a:rPr>
              <a:t> = 1 – </a:t>
            </a:r>
            <a:r>
              <a:rPr lang="en-US" altLang="en-US" sz="2800" i="1">
                <a:solidFill>
                  <a:srgbClr val="000000"/>
                </a:solidFill>
                <a:latin typeface="Arial" charset="0"/>
              </a:rPr>
              <a:t>X</a:t>
            </a:r>
            <a:r>
              <a:rPr lang="en-US" altLang="en-US" sz="2800" baseline="-25000">
                <a:solidFill>
                  <a:srgbClr val="000000"/>
                </a:solidFill>
                <a:latin typeface="Arial" charset="0"/>
              </a:rPr>
              <a:t>2</a:t>
            </a:r>
            <a:endParaRPr lang="en-US" altLang="en-US" sz="2800" i="1">
              <a:solidFill>
                <a:srgbClr val="000000"/>
              </a:solidFill>
              <a:latin typeface="Arial" charset="0"/>
            </a:endParaRPr>
          </a:p>
        </p:txBody>
      </p:sp>
      <p:grpSp>
        <p:nvGrpSpPr>
          <p:cNvPr id="2" name="Group 24"/>
          <p:cNvGrpSpPr>
            <a:grpSpLocks/>
          </p:cNvGrpSpPr>
          <p:nvPr/>
        </p:nvGrpSpPr>
        <p:grpSpPr bwMode="auto">
          <a:xfrm>
            <a:off x="1752601" y="5031802"/>
            <a:ext cx="3965575" cy="533400"/>
            <a:chOff x="1102" y="3264"/>
            <a:chExt cx="2498" cy="336"/>
          </a:xfrm>
        </p:grpSpPr>
        <p:grpSp>
          <p:nvGrpSpPr>
            <p:cNvPr id="33815" name="Group 19"/>
            <p:cNvGrpSpPr>
              <a:grpSpLocks/>
            </p:cNvGrpSpPr>
            <p:nvPr/>
          </p:nvGrpSpPr>
          <p:grpSpPr bwMode="auto">
            <a:xfrm>
              <a:off x="1102" y="3264"/>
              <a:ext cx="652" cy="336"/>
              <a:chOff x="1102" y="3264"/>
              <a:chExt cx="652" cy="336"/>
            </a:xfrm>
          </p:grpSpPr>
          <p:sp>
            <p:nvSpPr>
              <p:cNvPr id="33821" name="Text Box 15"/>
              <p:cNvSpPr txBox="1">
                <a:spLocks noChangeArrowheads="1"/>
              </p:cNvSpPr>
              <p:nvPr/>
            </p:nvSpPr>
            <p:spPr bwMode="auto">
              <a:xfrm>
                <a:off x="1102" y="3273"/>
                <a:ext cx="6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 </a:t>
                </a:r>
                <a:r>
                  <a:rPr lang="en-US" altLang="en-US" sz="2800" baseline="-25000">
                    <a:solidFill>
                      <a:srgbClr val="000000"/>
                    </a:solidFill>
                    <a:latin typeface="Arial" charset="0"/>
                  </a:rPr>
                  <a:t>1</a:t>
                </a:r>
                <a:endParaRPr lang="en-US" altLang="en-US" sz="2800" i="1">
                  <a:solidFill>
                    <a:srgbClr val="000000"/>
                  </a:solidFill>
                  <a:latin typeface="Arial" charset="0"/>
                </a:endParaRPr>
              </a:p>
            </p:txBody>
          </p:sp>
          <p:sp>
            <p:nvSpPr>
              <p:cNvPr id="33822" name="Text Box 16"/>
              <p:cNvSpPr txBox="1">
                <a:spLocks noChangeArrowheads="1"/>
              </p:cNvSpPr>
              <p:nvPr/>
            </p:nvSpPr>
            <p:spPr bwMode="auto">
              <a:xfrm>
                <a:off x="1328" y="3264"/>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grpSp>
          <p:nvGrpSpPr>
            <p:cNvPr id="33816" name="Group 23"/>
            <p:cNvGrpSpPr>
              <a:grpSpLocks/>
            </p:cNvGrpSpPr>
            <p:nvPr/>
          </p:nvGrpSpPr>
          <p:grpSpPr bwMode="auto">
            <a:xfrm>
              <a:off x="1614" y="3264"/>
              <a:ext cx="1986" cy="336"/>
              <a:chOff x="1806" y="3488"/>
              <a:chExt cx="1986" cy="336"/>
            </a:xfrm>
          </p:grpSpPr>
          <p:sp>
            <p:nvSpPr>
              <p:cNvPr id="33817" name="Text Box 17"/>
              <p:cNvSpPr txBox="1">
                <a:spLocks noChangeArrowheads="1"/>
              </p:cNvSpPr>
              <p:nvPr/>
            </p:nvSpPr>
            <p:spPr bwMode="auto">
              <a:xfrm>
                <a:off x="1806" y="3494"/>
                <a:ext cx="15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a:solidFill>
                      <a:srgbClr val="000000"/>
                    </a:solidFill>
                    <a:latin typeface="Arial" charset="0"/>
                  </a:rPr>
                  <a:t>- </a:t>
                </a:r>
                <a:r>
                  <a:rPr lang="en-US" altLang="en-US" sz="2800" i="1">
                    <a:solidFill>
                      <a:srgbClr val="000000"/>
                    </a:solidFill>
                    <a:latin typeface="Arial" charset="0"/>
                  </a:rPr>
                  <a:t>P</a:t>
                </a:r>
                <a:r>
                  <a:rPr lang="en-US" altLang="en-US" sz="2800" baseline="-25000">
                    <a:solidFill>
                      <a:srgbClr val="000000"/>
                    </a:solidFill>
                    <a:latin typeface="Arial" charset="0"/>
                  </a:rPr>
                  <a:t>1</a:t>
                </a:r>
                <a:r>
                  <a:rPr lang="en-US" altLang="en-US" sz="2800">
                    <a:solidFill>
                      <a:srgbClr val="000000"/>
                    </a:solidFill>
                    <a:latin typeface="Arial" charset="0"/>
                  </a:rPr>
                  <a:t> = </a:t>
                </a:r>
                <a:r>
                  <a:rPr lang="en-US" altLang="en-US" sz="2800">
                    <a:solidFill>
                      <a:srgbClr val="000000"/>
                    </a:solidFill>
                    <a:latin typeface="Symbol" pitchFamily="18" charset="2"/>
                  </a:rPr>
                  <a:t>D</a:t>
                </a:r>
                <a:r>
                  <a:rPr lang="en-US" altLang="en-US" sz="2800" i="1">
                    <a:solidFill>
                      <a:srgbClr val="000000"/>
                    </a:solidFill>
                    <a:latin typeface="Arial" charset="0"/>
                  </a:rPr>
                  <a:t>P</a:t>
                </a:r>
                <a:r>
                  <a:rPr lang="en-US" altLang="en-US" sz="2800">
                    <a:solidFill>
                      <a:srgbClr val="000000"/>
                    </a:solidFill>
                    <a:latin typeface="Arial" charset="0"/>
                  </a:rPr>
                  <a:t> = </a:t>
                </a:r>
                <a:r>
                  <a:rPr lang="en-US" altLang="en-US" sz="2800" i="1">
                    <a:solidFill>
                      <a:srgbClr val="000000"/>
                    </a:solidFill>
                    <a:latin typeface="Arial" charset="0"/>
                  </a:rPr>
                  <a:t>X</a:t>
                </a:r>
                <a:r>
                  <a:rPr lang="en-US" altLang="en-US" sz="2800" baseline="-25000">
                    <a:solidFill>
                      <a:srgbClr val="000000"/>
                    </a:solidFill>
                    <a:latin typeface="Arial" charset="0"/>
                  </a:rPr>
                  <a:t>2</a:t>
                </a:r>
                <a:r>
                  <a:rPr lang="en-US" altLang="en-US" sz="2800">
                    <a:solidFill>
                      <a:srgbClr val="000000"/>
                    </a:solidFill>
                    <a:latin typeface="Arial" charset="0"/>
                  </a:rPr>
                  <a:t> </a:t>
                </a:r>
              </a:p>
            </p:txBody>
          </p:sp>
          <p:grpSp>
            <p:nvGrpSpPr>
              <p:cNvPr id="33818" name="Group 20"/>
              <p:cNvGrpSpPr>
                <a:grpSpLocks/>
              </p:cNvGrpSpPr>
              <p:nvPr/>
            </p:nvGrpSpPr>
            <p:grpSpPr bwMode="auto">
              <a:xfrm>
                <a:off x="3140" y="3488"/>
                <a:ext cx="652" cy="336"/>
                <a:chOff x="1102" y="3264"/>
                <a:chExt cx="652" cy="336"/>
              </a:xfrm>
            </p:grpSpPr>
            <p:sp>
              <p:nvSpPr>
                <p:cNvPr id="33819" name="Text Box 21"/>
                <p:cNvSpPr txBox="1">
                  <a:spLocks noChangeArrowheads="1"/>
                </p:cNvSpPr>
                <p:nvPr/>
              </p:nvSpPr>
              <p:spPr bwMode="auto">
                <a:xfrm>
                  <a:off x="1102" y="3273"/>
                  <a:ext cx="6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 </a:t>
                  </a:r>
                  <a:r>
                    <a:rPr lang="en-US" altLang="en-US" sz="2800" baseline="-25000">
                      <a:solidFill>
                        <a:srgbClr val="000000"/>
                      </a:solidFill>
                      <a:latin typeface="Arial" charset="0"/>
                    </a:rPr>
                    <a:t>1</a:t>
                  </a:r>
                  <a:endParaRPr lang="en-US" altLang="en-US" sz="2800" i="1">
                    <a:solidFill>
                      <a:srgbClr val="000000"/>
                    </a:solidFill>
                    <a:latin typeface="Arial" charset="0"/>
                  </a:endParaRPr>
                </a:p>
              </p:txBody>
            </p:sp>
            <p:sp>
              <p:nvSpPr>
                <p:cNvPr id="33820" name="Text Box 22"/>
                <p:cNvSpPr txBox="1">
                  <a:spLocks noChangeArrowheads="1"/>
                </p:cNvSpPr>
                <p:nvPr/>
              </p:nvSpPr>
              <p:spPr bwMode="auto">
                <a:xfrm>
                  <a:off x="1328" y="3264"/>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grpSp>
      </p:grpSp>
      <p:grpSp>
        <p:nvGrpSpPr>
          <p:cNvPr id="6" name="Group 31"/>
          <p:cNvGrpSpPr>
            <a:grpSpLocks/>
          </p:cNvGrpSpPr>
          <p:nvPr/>
        </p:nvGrpSpPr>
        <p:grpSpPr bwMode="auto">
          <a:xfrm>
            <a:off x="4648201" y="1983802"/>
            <a:ext cx="5421313" cy="533400"/>
            <a:chOff x="2708" y="1824"/>
            <a:chExt cx="3415" cy="336"/>
          </a:xfrm>
        </p:grpSpPr>
        <p:grpSp>
          <p:nvGrpSpPr>
            <p:cNvPr id="33811" name="Group 25"/>
            <p:cNvGrpSpPr>
              <a:grpSpLocks/>
            </p:cNvGrpSpPr>
            <p:nvPr/>
          </p:nvGrpSpPr>
          <p:grpSpPr bwMode="auto">
            <a:xfrm>
              <a:off x="2708" y="1824"/>
              <a:ext cx="652" cy="336"/>
              <a:chOff x="1102" y="3264"/>
              <a:chExt cx="652" cy="336"/>
            </a:xfrm>
          </p:grpSpPr>
          <p:sp>
            <p:nvSpPr>
              <p:cNvPr id="33813" name="Text Box 26"/>
              <p:cNvSpPr txBox="1">
                <a:spLocks noChangeArrowheads="1"/>
              </p:cNvSpPr>
              <p:nvPr/>
            </p:nvSpPr>
            <p:spPr bwMode="auto">
              <a:xfrm>
                <a:off x="1102" y="3273"/>
                <a:ext cx="6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 </a:t>
                </a:r>
                <a:r>
                  <a:rPr lang="en-US" altLang="en-US" sz="2800" baseline="-25000">
                    <a:solidFill>
                      <a:srgbClr val="000000"/>
                    </a:solidFill>
                    <a:latin typeface="Arial" charset="0"/>
                  </a:rPr>
                  <a:t>1</a:t>
                </a:r>
                <a:endParaRPr lang="en-US" altLang="en-US" sz="2800" i="1">
                  <a:solidFill>
                    <a:srgbClr val="000000"/>
                  </a:solidFill>
                  <a:latin typeface="Arial" charset="0"/>
                </a:endParaRPr>
              </a:p>
            </p:txBody>
          </p:sp>
          <p:sp>
            <p:nvSpPr>
              <p:cNvPr id="33814" name="Text Box 27"/>
              <p:cNvSpPr txBox="1">
                <a:spLocks noChangeArrowheads="1"/>
              </p:cNvSpPr>
              <p:nvPr/>
            </p:nvSpPr>
            <p:spPr bwMode="auto">
              <a:xfrm>
                <a:off x="1328" y="3264"/>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sp>
          <p:nvSpPr>
            <p:cNvPr id="33812" name="Text Box 28"/>
            <p:cNvSpPr txBox="1">
              <a:spLocks noChangeArrowheads="1"/>
            </p:cNvSpPr>
            <p:nvPr/>
          </p:nvSpPr>
          <p:spPr bwMode="auto">
            <a:xfrm>
              <a:off x="3216" y="1849"/>
              <a:ext cx="29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solidFill>
                    <a:srgbClr val="000000"/>
                  </a:solidFill>
                  <a:latin typeface="Arial" charset="0"/>
                </a:rPr>
                <a:t>= vapor pressure of </a:t>
              </a:r>
              <a:r>
                <a:rPr lang="en-US" altLang="en-US" sz="2400" b="1">
                  <a:solidFill>
                    <a:srgbClr val="000000"/>
                  </a:solidFill>
                  <a:latin typeface="Arial" charset="0"/>
                </a:rPr>
                <a:t>pure</a:t>
              </a:r>
              <a:r>
                <a:rPr lang="en-US" altLang="en-US" sz="2400">
                  <a:solidFill>
                    <a:srgbClr val="000000"/>
                  </a:solidFill>
                  <a:latin typeface="Arial" charset="0"/>
                </a:rPr>
                <a:t> solvent</a:t>
              </a:r>
            </a:p>
          </p:txBody>
        </p:sp>
      </p:grpSp>
      <p:sp>
        <p:nvSpPr>
          <p:cNvPr id="14365" name="Text Box 29"/>
          <p:cNvSpPr txBox="1">
            <a:spLocks noChangeArrowheads="1"/>
          </p:cNvSpPr>
          <p:nvPr/>
        </p:nvSpPr>
        <p:spPr bwMode="auto">
          <a:xfrm>
            <a:off x="4978400" y="2683890"/>
            <a:ext cx="4559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i="1">
                <a:solidFill>
                  <a:srgbClr val="000000"/>
                </a:solidFill>
                <a:latin typeface="Arial" charset="0"/>
              </a:rPr>
              <a:t>X</a:t>
            </a:r>
            <a:r>
              <a:rPr lang="en-US" altLang="en-US" sz="2800" baseline="-25000">
                <a:solidFill>
                  <a:srgbClr val="000000"/>
                </a:solidFill>
                <a:latin typeface="Arial" charset="0"/>
              </a:rPr>
              <a:t>1</a:t>
            </a:r>
            <a:r>
              <a:rPr lang="en-US" altLang="en-US" sz="2800">
                <a:solidFill>
                  <a:srgbClr val="000000"/>
                </a:solidFill>
                <a:latin typeface="Arial" charset="0"/>
              </a:rPr>
              <a:t> </a:t>
            </a:r>
            <a:r>
              <a:rPr lang="en-US" altLang="en-US" sz="2400">
                <a:solidFill>
                  <a:srgbClr val="000000"/>
                </a:solidFill>
                <a:latin typeface="Arial" charset="0"/>
              </a:rPr>
              <a:t>= mole fraction of the solvent</a:t>
            </a:r>
            <a:endParaRPr lang="en-US" altLang="en-US" sz="2800">
              <a:solidFill>
                <a:srgbClr val="000000"/>
              </a:solidFill>
              <a:latin typeface="Arial" charset="0"/>
            </a:endParaRPr>
          </a:p>
        </p:txBody>
      </p:sp>
      <p:sp>
        <p:nvSpPr>
          <p:cNvPr id="14366" name="Text Box 30"/>
          <p:cNvSpPr txBox="1">
            <a:spLocks noChangeArrowheads="1"/>
          </p:cNvSpPr>
          <p:nvPr/>
        </p:nvSpPr>
        <p:spPr bwMode="auto">
          <a:xfrm>
            <a:off x="6172200" y="5044503"/>
            <a:ext cx="4406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i="1">
                <a:solidFill>
                  <a:srgbClr val="000000"/>
                </a:solidFill>
                <a:latin typeface="Arial" charset="0"/>
              </a:rPr>
              <a:t>X</a:t>
            </a:r>
            <a:r>
              <a:rPr lang="en-US" altLang="en-US" sz="2800" baseline="-25000">
                <a:solidFill>
                  <a:srgbClr val="000000"/>
                </a:solidFill>
                <a:latin typeface="Arial" charset="0"/>
              </a:rPr>
              <a:t>2</a:t>
            </a:r>
            <a:r>
              <a:rPr lang="en-US" altLang="en-US" sz="2800">
                <a:solidFill>
                  <a:srgbClr val="000000"/>
                </a:solidFill>
                <a:latin typeface="Arial" charset="0"/>
              </a:rPr>
              <a:t> </a:t>
            </a:r>
            <a:r>
              <a:rPr lang="en-US" altLang="en-US" sz="2400">
                <a:solidFill>
                  <a:srgbClr val="000000"/>
                </a:solidFill>
                <a:latin typeface="Arial" charset="0"/>
              </a:rPr>
              <a:t>= mole fraction of the solute</a:t>
            </a:r>
            <a:endParaRPr lang="en-US" altLang="en-US" sz="2800">
              <a:solidFill>
                <a:srgbClr val="000000"/>
              </a:solidFill>
              <a:latin typeface="Arial" charset="0"/>
            </a:endParaRPr>
          </a:p>
        </p:txBody>
      </p:sp>
      <p:grpSp>
        <p:nvGrpSpPr>
          <p:cNvPr id="8" name="Group 34"/>
          <p:cNvGrpSpPr>
            <a:grpSpLocks/>
          </p:cNvGrpSpPr>
          <p:nvPr/>
        </p:nvGrpSpPr>
        <p:grpSpPr bwMode="auto">
          <a:xfrm>
            <a:off x="1828801" y="2034602"/>
            <a:ext cx="2233613" cy="685800"/>
            <a:chOff x="192" y="1808"/>
            <a:chExt cx="1407" cy="432"/>
          </a:xfrm>
        </p:grpSpPr>
        <p:grpSp>
          <p:nvGrpSpPr>
            <p:cNvPr id="33807" name="Group 9"/>
            <p:cNvGrpSpPr>
              <a:grpSpLocks/>
            </p:cNvGrpSpPr>
            <p:nvPr/>
          </p:nvGrpSpPr>
          <p:grpSpPr bwMode="auto">
            <a:xfrm>
              <a:off x="192" y="1824"/>
              <a:ext cx="1407" cy="336"/>
              <a:chOff x="980" y="2240"/>
              <a:chExt cx="1407" cy="336"/>
            </a:xfrm>
          </p:grpSpPr>
          <p:sp>
            <p:nvSpPr>
              <p:cNvPr id="33809" name="Text Box 6"/>
              <p:cNvSpPr txBox="1">
                <a:spLocks noChangeArrowheads="1"/>
              </p:cNvSpPr>
              <p:nvPr/>
            </p:nvSpPr>
            <p:spPr bwMode="auto">
              <a:xfrm>
                <a:off x="980" y="2249"/>
                <a:ext cx="14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a:t>
                </a:r>
                <a:r>
                  <a:rPr lang="en-US" altLang="en-US" sz="2800" baseline="-25000">
                    <a:solidFill>
                      <a:srgbClr val="000000"/>
                    </a:solidFill>
                    <a:latin typeface="Arial" charset="0"/>
                  </a:rPr>
                  <a:t>1</a:t>
                </a:r>
                <a:r>
                  <a:rPr lang="en-US" altLang="en-US" sz="2800">
                    <a:solidFill>
                      <a:srgbClr val="000000"/>
                    </a:solidFill>
                    <a:latin typeface="Arial" charset="0"/>
                  </a:rPr>
                  <a:t> = </a:t>
                </a:r>
                <a:r>
                  <a:rPr lang="en-US" altLang="en-US" sz="2800" i="1">
                    <a:solidFill>
                      <a:srgbClr val="000000"/>
                    </a:solidFill>
                    <a:latin typeface="Arial" charset="0"/>
                  </a:rPr>
                  <a:t>X</a:t>
                </a:r>
                <a:r>
                  <a:rPr lang="en-US" altLang="en-US" sz="2800" baseline="-25000">
                    <a:solidFill>
                      <a:srgbClr val="000000"/>
                    </a:solidFill>
                    <a:latin typeface="Arial" charset="0"/>
                  </a:rPr>
                  <a:t>1 </a:t>
                </a:r>
                <a:r>
                  <a:rPr lang="en-US" altLang="en-US" sz="2800" i="1">
                    <a:solidFill>
                      <a:srgbClr val="000000"/>
                    </a:solidFill>
                    <a:latin typeface="Arial" charset="0"/>
                  </a:rPr>
                  <a:t>P </a:t>
                </a:r>
                <a:r>
                  <a:rPr lang="en-US" altLang="en-US" sz="2800" baseline="-25000">
                    <a:solidFill>
                      <a:srgbClr val="000000"/>
                    </a:solidFill>
                    <a:latin typeface="Arial" charset="0"/>
                  </a:rPr>
                  <a:t>1</a:t>
                </a:r>
                <a:endParaRPr lang="en-US" altLang="en-US" sz="2800" i="1">
                  <a:solidFill>
                    <a:srgbClr val="000000"/>
                  </a:solidFill>
                  <a:latin typeface="Arial" charset="0"/>
                </a:endParaRPr>
              </a:p>
            </p:txBody>
          </p:sp>
          <p:sp>
            <p:nvSpPr>
              <p:cNvPr id="33810" name="Text Box 7"/>
              <p:cNvSpPr txBox="1">
                <a:spLocks noChangeArrowheads="1"/>
              </p:cNvSpPr>
              <p:nvPr/>
            </p:nvSpPr>
            <p:spPr bwMode="auto">
              <a:xfrm>
                <a:off x="1957" y="2240"/>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sp>
          <p:nvSpPr>
            <p:cNvPr id="33808" name="Rectangle 33"/>
            <p:cNvSpPr>
              <a:spLocks noChangeArrowheads="1"/>
            </p:cNvSpPr>
            <p:nvPr/>
          </p:nvSpPr>
          <p:spPr bwMode="auto">
            <a:xfrm>
              <a:off x="288" y="1808"/>
              <a:ext cx="1248" cy="43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solidFill>
                  <a:srgbClr val="000000"/>
                </a:solidFill>
                <a:latin typeface="Arial" charset="0"/>
              </a:endParaRPr>
            </a:p>
          </p:txBody>
        </p:sp>
      </p:grpSp>
    </p:spTree>
    <p:extLst>
      <p:ext uri="{BB962C8B-B14F-4D97-AF65-F5344CB8AC3E}">
        <p14:creationId xmlns:p14="http://schemas.microsoft.com/office/powerpoint/2010/main" val="2707254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0-#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6"/>
                                        </p:tgtEl>
                                        <p:attrNameLst>
                                          <p:attrName>style.visibility</p:attrName>
                                        </p:attrNameLst>
                                      </p:cBhvr>
                                      <p:to>
                                        <p:strVal val="visible"/>
                                      </p:to>
                                    </p:set>
                                    <p:anim calcmode="lin" valueType="num">
                                      <p:cBhvr additive="base">
                                        <p:cTn id="19" dur="500" fill="hold"/>
                                        <p:tgtEl>
                                          <p:spTgt spid="14346"/>
                                        </p:tgtEl>
                                        <p:attrNameLst>
                                          <p:attrName>ppt_x</p:attrName>
                                        </p:attrNameLst>
                                      </p:cBhvr>
                                      <p:tavLst>
                                        <p:tav tm="0">
                                          <p:val>
                                            <p:strVal val="0-#ppt_w/2"/>
                                          </p:val>
                                        </p:tav>
                                        <p:tav tm="100000">
                                          <p:val>
                                            <p:strVal val="#ppt_x"/>
                                          </p:val>
                                        </p:tav>
                                      </p:tavLst>
                                    </p:anim>
                                    <p:anim calcmode="lin" valueType="num">
                                      <p:cBhvr additive="base">
                                        <p:cTn id="20"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365"/>
                                        </p:tgtEl>
                                        <p:attrNameLst>
                                          <p:attrName>style.visibility</p:attrName>
                                        </p:attrNameLst>
                                      </p:cBhvr>
                                      <p:to>
                                        <p:strVal val="visible"/>
                                      </p:to>
                                    </p:set>
                                    <p:anim calcmode="lin" valueType="num">
                                      <p:cBhvr additive="base">
                                        <p:cTn id="31" dur="500" fill="hold"/>
                                        <p:tgtEl>
                                          <p:spTgt spid="14365"/>
                                        </p:tgtEl>
                                        <p:attrNameLst>
                                          <p:attrName>ppt_x</p:attrName>
                                        </p:attrNameLst>
                                      </p:cBhvr>
                                      <p:tavLst>
                                        <p:tav tm="0">
                                          <p:val>
                                            <p:strVal val="1+#ppt_w/2"/>
                                          </p:val>
                                        </p:tav>
                                        <p:tav tm="100000">
                                          <p:val>
                                            <p:strVal val="#ppt_x"/>
                                          </p:val>
                                        </p:tav>
                                      </p:tavLst>
                                    </p:anim>
                                    <p:anim calcmode="lin" valueType="num">
                                      <p:cBhvr additive="base">
                                        <p:cTn id="32" dur="500" fill="hold"/>
                                        <p:tgtEl>
                                          <p:spTgt spid="1436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7"/>
                                        </p:tgtEl>
                                        <p:attrNameLst>
                                          <p:attrName>style.visibility</p:attrName>
                                        </p:attrNameLst>
                                      </p:cBhvr>
                                      <p:to>
                                        <p:strVal val="visible"/>
                                      </p:to>
                                    </p:set>
                                    <p:anim calcmode="lin" valueType="num">
                                      <p:cBhvr additive="base">
                                        <p:cTn id="37" dur="500" fill="hold"/>
                                        <p:tgtEl>
                                          <p:spTgt spid="14347"/>
                                        </p:tgtEl>
                                        <p:attrNameLst>
                                          <p:attrName>ppt_x</p:attrName>
                                        </p:attrNameLst>
                                      </p:cBhvr>
                                      <p:tavLst>
                                        <p:tav tm="0">
                                          <p:val>
                                            <p:strVal val="0-#ppt_w/2"/>
                                          </p:val>
                                        </p:tav>
                                        <p:tav tm="100000">
                                          <p:val>
                                            <p:strVal val="#ppt_x"/>
                                          </p:val>
                                        </p:tav>
                                      </p:tavLst>
                                    </p:anim>
                                    <p:anim calcmode="lin" valueType="num">
                                      <p:cBhvr additive="base">
                                        <p:cTn id="38"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48"/>
                                        </p:tgtEl>
                                        <p:attrNameLst>
                                          <p:attrName>style.visibility</p:attrName>
                                        </p:attrNameLst>
                                      </p:cBhvr>
                                      <p:to>
                                        <p:strVal val="visible"/>
                                      </p:to>
                                    </p:set>
                                    <p:anim calcmode="lin" valueType="num">
                                      <p:cBhvr additive="base">
                                        <p:cTn id="43" dur="500" fill="hold"/>
                                        <p:tgtEl>
                                          <p:spTgt spid="14348"/>
                                        </p:tgtEl>
                                        <p:attrNameLst>
                                          <p:attrName>ppt_x</p:attrName>
                                        </p:attrNameLst>
                                      </p:cBhvr>
                                      <p:tavLst>
                                        <p:tav tm="0">
                                          <p:val>
                                            <p:strVal val="0-#ppt_w/2"/>
                                          </p:val>
                                        </p:tav>
                                        <p:tav tm="100000">
                                          <p:val>
                                            <p:strVal val="#ppt_x"/>
                                          </p:val>
                                        </p:tav>
                                      </p:tavLst>
                                    </p:anim>
                                    <p:anim calcmode="lin" valueType="num">
                                      <p:cBhvr additive="base">
                                        <p:cTn id="44"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4366"/>
                                        </p:tgtEl>
                                        <p:attrNameLst>
                                          <p:attrName>style.visibility</p:attrName>
                                        </p:attrNameLst>
                                      </p:cBhvr>
                                      <p:to>
                                        <p:strVal val="visible"/>
                                      </p:to>
                                    </p:set>
                                    <p:anim calcmode="lin" valueType="num">
                                      <p:cBhvr additive="base">
                                        <p:cTn id="55" dur="500" fill="hold"/>
                                        <p:tgtEl>
                                          <p:spTgt spid="14366"/>
                                        </p:tgtEl>
                                        <p:attrNameLst>
                                          <p:attrName>ppt_x</p:attrName>
                                        </p:attrNameLst>
                                      </p:cBhvr>
                                      <p:tavLst>
                                        <p:tav tm="0">
                                          <p:val>
                                            <p:strVal val="1+#ppt_w/2"/>
                                          </p:val>
                                        </p:tav>
                                        <p:tav tm="100000">
                                          <p:val>
                                            <p:strVal val="#ppt_x"/>
                                          </p:val>
                                        </p:tav>
                                      </p:tavLst>
                                    </p:anim>
                                    <p:anim calcmode="lin" valueType="num">
                                      <p:cBhvr additive="base">
                                        <p:cTn id="56" dur="500" fill="hold"/>
                                        <p:tgtEl>
                                          <p:spTgt spid="14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6" grpId="0" autoUpdateAnimBg="0"/>
      <p:bldP spid="14347" grpId="0" autoUpdateAnimBg="0"/>
      <p:bldP spid="14348" grpId="0" autoUpdateAnimBg="0"/>
      <p:bldP spid="14365" grpId="0" autoUpdateAnimBg="0"/>
      <p:bldP spid="1436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12</a:t>
            </a:fld>
            <a:endParaRPr lang="en-US">
              <a:solidFill>
                <a:srgbClr val="000000"/>
              </a:solidFill>
            </a:endParaRPr>
          </a:p>
        </p:txBody>
      </p:sp>
      <p:sp>
        <p:nvSpPr>
          <p:cNvPr id="33795" name="Text Box 2"/>
          <p:cNvSpPr txBox="1">
            <a:spLocks noChangeArrowheads="1"/>
          </p:cNvSpPr>
          <p:nvPr/>
        </p:nvSpPr>
        <p:spPr bwMode="auto">
          <a:xfrm>
            <a:off x="4935454" y="53976"/>
            <a:ext cx="2387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a:t>
            </a:r>
          </a:p>
        </p:txBody>
      </p:sp>
      <p:sp>
        <p:nvSpPr>
          <p:cNvPr id="33796" name="Text Box 3"/>
          <p:cNvSpPr txBox="1">
            <a:spLocks noChangeArrowheads="1"/>
          </p:cNvSpPr>
          <p:nvPr/>
        </p:nvSpPr>
        <p:spPr bwMode="auto">
          <a:xfrm>
            <a:off x="1696122" y="1280159"/>
            <a:ext cx="897187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b="1" dirty="0">
                <a:latin typeface="Calibri" panose="020F0502020204030204" pitchFamily="34" charset="0"/>
              </a:rPr>
              <a:t>#12.49   </a:t>
            </a:r>
            <a:r>
              <a:rPr lang="en-US" dirty="0">
                <a:latin typeface="Calibri" panose="020F0502020204030204" pitchFamily="34" charset="0"/>
              </a:rPr>
              <a:t>A solution is prepared by dissolving 396 g of sucrose (C</a:t>
            </a:r>
            <a:r>
              <a:rPr lang="en-US" baseline="-25000" dirty="0">
                <a:latin typeface="Calibri" panose="020F0502020204030204" pitchFamily="34" charset="0"/>
              </a:rPr>
              <a:t>12</a:t>
            </a:r>
            <a:r>
              <a:rPr lang="en-US" dirty="0">
                <a:latin typeface="Calibri" panose="020F0502020204030204" pitchFamily="34" charset="0"/>
              </a:rPr>
              <a:t>H</a:t>
            </a:r>
            <a:r>
              <a:rPr lang="en-US" baseline="-25000" dirty="0">
                <a:latin typeface="Calibri" panose="020F0502020204030204" pitchFamily="34" charset="0"/>
              </a:rPr>
              <a:t>22</a:t>
            </a:r>
            <a:r>
              <a:rPr lang="en-US" dirty="0">
                <a:latin typeface="Calibri" panose="020F0502020204030204" pitchFamily="34" charset="0"/>
              </a:rPr>
              <a:t>O</a:t>
            </a:r>
            <a:r>
              <a:rPr lang="en-US" baseline="-25000" dirty="0">
                <a:latin typeface="Calibri" panose="020F0502020204030204" pitchFamily="34" charset="0"/>
              </a:rPr>
              <a:t>11</a:t>
            </a:r>
            <a:r>
              <a:rPr lang="en-US" dirty="0">
                <a:latin typeface="Calibri" panose="020F0502020204030204" pitchFamily="34" charset="0"/>
              </a:rPr>
              <a:t>) in 624 g of water. </a:t>
            </a:r>
          </a:p>
          <a:p>
            <a:pPr eaLnBrk="1" hangingPunct="1">
              <a:spcBef>
                <a:spcPct val="50000"/>
              </a:spcBef>
              <a:buFontTx/>
              <a:buNone/>
            </a:pPr>
            <a:r>
              <a:rPr lang="en-US" dirty="0">
                <a:latin typeface="Calibri" panose="020F0502020204030204" pitchFamily="34" charset="0"/>
              </a:rPr>
              <a:t>What is the vapor pressure of this solution at 30°C? </a:t>
            </a:r>
            <a:br>
              <a:rPr lang="en-US" dirty="0">
                <a:latin typeface="Calibri" panose="020F0502020204030204" pitchFamily="34" charset="0"/>
              </a:rPr>
            </a:br>
            <a:r>
              <a:rPr lang="en-US" dirty="0">
                <a:latin typeface="Calibri" panose="020F0502020204030204" pitchFamily="34" charset="0"/>
              </a:rPr>
              <a:t>(</a:t>
            </a:r>
            <a:r>
              <a:rPr lang="en-US" i="1" dirty="0" err="1">
                <a:latin typeface="Calibri" panose="020F0502020204030204" pitchFamily="34" charset="0"/>
              </a:rPr>
              <a:t>P</a:t>
            </a:r>
            <a:r>
              <a:rPr lang="en-US" i="1" baseline="-25000" dirty="0" err="1">
                <a:latin typeface="Calibri" panose="020F0502020204030204" pitchFamily="34" charset="0"/>
              </a:rPr>
              <a:t>vap</a:t>
            </a:r>
            <a:r>
              <a:rPr lang="en-US" dirty="0">
                <a:latin typeface="Calibri" panose="020F0502020204030204" pitchFamily="34" charset="0"/>
              </a:rPr>
              <a:t> = 31.8 mmHg at 30°C) </a:t>
            </a:r>
            <a:endParaRPr lang="en-US" altLang="en-US" sz="280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0265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13</a:t>
            </a:fld>
            <a:endParaRPr lang="en-US">
              <a:solidFill>
                <a:srgbClr val="000000"/>
              </a:solidFill>
            </a:endParaRPr>
          </a:p>
        </p:txBody>
      </p:sp>
      <p:sp>
        <p:nvSpPr>
          <p:cNvPr id="33795" name="Text Box 2"/>
          <p:cNvSpPr txBox="1">
            <a:spLocks noChangeArrowheads="1"/>
          </p:cNvSpPr>
          <p:nvPr/>
        </p:nvSpPr>
        <p:spPr bwMode="auto">
          <a:xfrm>
            <a:off x="4935454" y="53976"/>
            <a:ext cx="2387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a:t>
            </a:r>
          </a:p>
        </p:txBody>
      </p:sp>
      <p:sp>
        <p:nvSpPr>
          <p:cNvPr id="33796" name="Text Box 3"/>
          <p:cNvSpPr txBox="1">
            <a:spLocks noChangeArrowheads="1"/>
          </p:cNvSpPr>
          <p:nvPr/>
        </p:nvSpPr>
        <p:spPr bwMode="auto">
          <a:xfrm>
            <a:off x="1696122" y="1280160"/>
            <a:ext cx="897187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b="1" dirty="0">
                <a:latin typeface="Calibri" panose="020F0502020204030204" pitchFamily="34" charset="0"/>
              </a:rPr>
              <a:t>#12.49   </a:t>
            </a:r>
            <a:r>
              <a:rPr lang="en-US" dirty="0">
                <a:latin typeface="Calibri" panose="020F0502020204030204" pitchFamily="34" charset="0"/>
              </a:rPr>
              <a:t>A solution is prepared by dissolving 396 g of sucrose (C</a:t>
            </a:r>
            <a:r>
              <a:rPr lang="en-US" baseline="-25000" dirty="0">
                <a:latin typeface="Calibri" panose="020F0502020204030204" pitchFamily="34" charset="0"/>
              </a:rPr>
              <a:t>12</a:t>
            </a:r>
            <a:r>
              <a:rPr lang="en-US" dirty="0">
                <a:latin typeface="Calibri" panose="020F0502020204030204" pitchFamily="34" charset="0"/>
              </a:rPr>
              <a:t>H</a:t>
            </a:r>
            <a:r>
              <a:rPr lang="en-US" baseline="-25000" dirty="0">
                <a:latin typeface="Calibri" panose="020F0502020204030204" pitchFamily="34" charset="0"/>
              </a:rPr>
              <a:t>22</a:t>
            </a:r>
            <a:r>
              <a:rPr lang="en-US" dirty="0">
                <a:latin typeface="Calibri" panose="020F0502020204030204" pitchFamily="34" charset="0"/>
              </a:rPr>
              <a:t>O</a:t>
            </a:r>
            <a:r>
              <a:rPr lang="en-US" baseline="-25000" dirty="0">
                <a:latin typeface="Calibri" panose="020F0502020204030204" pitchFamily="34" charset="0"/>
              </a:rPr>
              <a:t>11</a:t>
            </a:r>
            <a:r>
              <a:rPr lang="en-US" dirty="0">
                <a:latin typeface="Calibri" panose="020F0502020204030204" pitchFamily="34" charset="0"/>
              </a:rPr>
              <a:t>) in 624 g of water. </a:t>
            </a:r>
          </a:p>
          <a:p>
            <a:pPr eaLnBrk="1" hangingPunct="1">
              <a:spcBef>
                <a:spcPct val="50000"/>
              </a:spcBef>
              <a:buFontTx/>
              <a:buNone/>
            </a:pPr>
            <a:r>
              <a:rPr lang="en-US" dirty="0">
                <a:latin typeface="Calibri" panose="020F0502020204030204" pitchFamily="34" charset="0"/>
              </a:rPr>
              <a:t>What is the vapor pressure of this solution at 30°C? </a:t>
            </a:r>
            <a:br>
              <a:rPr lang="en-US" dirty="0">
                <a:latin typeface="Calibri" panose="020F0502020204030204" pitchFamily="34" charset="0"/>
              </a:rPr>
            </a:br>
            <a:r>
              <a:rPr lang="en-US" dirty="0">
                <a:latin typeface="Calibri" panose="020F0502020204030204" pitchFamily="34" charset="0"/>
              </a:rPr>
              <a:t>(</a:t>
            </a:r>
            <a:r>
              <a:rPr lang="en-US" i="1" dirty="0">
                <a:latin typeface="Calibri" panose="020F0502020204030204" pitchFamily="34" charset="0"/>
              </a:rPr>
              <a:t>P</a:t>
            </a:r>
            <a:r>
              <a:rPr lang="en-US" i="1" baseline="30000" dirty="0">
                <a:latin typeface="Calibri" panose="020F0502020204030204" pitchFamily="34" charset="0"/>
              </a:rPr>
              <a:t>o</a:t>
            </a:r>
            <a:r>
              <a:rPr lang="en-US" i="1" baseline="-25000" dirty="0">
                <a:latin typeface="Calibri" panose="020F0502020204030204" pitchFamily="34" charset="0"/>
              </a:rPr>
              <a:t>H2O</a:t>
            </a:r>
            <a:r>
              <a:rPr lang="en-US" dirty="0">
                <a:latin typeface="Calibri" panose="020F0502020204030204" pitchFamily="34" charset="0"/>
              </a:rPr>
              <a:t> = 31.8 mmHg at 30°C) </a:t>
            </a:r>
          </a:p>
          <a:p>
            <a:pPr eaLnBrk="1" hangingPunct="1">
              <a:spcBef>
                <a:spcPct val="50000"/>
              </a:spcBef>
              <a:buFontTx/>
              <a:buNone/>
            </a:pPr>
            <a:endParaRPr lang="en-US" altLang="en-US" sz="2800" i="1" dirty="0">
              <a:solidFill>
                <a:srgbClr val="000000"/>
              </a:solidFill>
              <a:latin typeface="Calibri" panose="020F0502020204030204" pitchFamily="34" charset="0"/>
            </a:endParaRPr>
          </a:p>
          <a:p>
            <a:pPr marL="514350" indent="-514350" eaLnBrk="1" hangingPunct="1">
              <a:spcBef>
                <a:spcPct val="50000"/>
              </a:spcBef>
              <a:buFontTx/>
              <a:buAutoNum type="arabicParenR"/>
            </a:pPr>
            <a:r>
              <a:rPr lang="en-US" altLang="en-US" sz="2800" i="1" dirty="0">
                <a:solidFill>
                  <a:srgbClr val="000000"/>
                </a:solidFill>
                <a:latin typeface="Calibri" panose="020F0502020204030204" pitchFamily="34" charset="0"/>
              </a:rPr>
              <a:t>Find moles of water and sucrose</a:t>
            </a:r>
          </a:p>
          <a:p>
            <a:pPr marL="514350" indent="-514350" eaLnBrk="1" hangingPunct="1">
              <a:spcBef>
                <a:spcPct val="50000"/>
              </a:spcBef>
              <a:buFontTx/>
              <a:buAutoNum type="arabicParenR"/>
            </a:pPr>
            <a:r>
              <a:rPr lang="en-US" altLang="en-US" sz="2800" i="1" dirty="0">
                <a:solidFill>
                  <a:srgbClr val="000000"/>
                </a:solidFill>
                <a:latin typeface="Calibri" panose="020F0502020204030204" pitchFamily="34" charset="0"/>
              </a:rPr>
              <a:t>Calculate mole fraction of water (X</a:t>
            </a:r>
            <a:r>
              <a:rPr lang="en-US" altLang="en-US" sz="2800" i="1" baseline="-25000" dirty="0">
                <a:solidFill>
                  <a:srgbClr val="000000"/>
                </a:solidFill>
                <a:latin typeface="Calibri" panose="020F0502020204030204" pitchFamily="34" charset="0"/>
              </a:rPr>
              <a:t>H2O</a:t>
            </a:r>
            <a:r>
              <a:rPr lang="en-US" altLang="en-US" sz="2800" i="1" dirty="0">
                <a:solidFill>
                  <a:srgbClr val="000000"/>
                </a:solidFill>
                <a:latin typeface="Calibri" panose="020F0502020204030204" pitchFamily="34" charset="0"/>
              </a:rPr>
              <a:t>)</a:t>
            </a:r>
          </a:p>
          <a:p>
            <a:pPr marL="514350" indent="-514350" eaLnBrk="1" hangingPunct="1">
              <a:spcBef>
                <a:spcPct val="50000"/>
              </a:spcBef>
              <a:buFontTx/>
              <a:buAutoNum type="arabicParenR"/>
            </a:pPr>
            <a:r>
              <a:rPr lang="en-US" altLang="en-US" sz="2800" i="1" dirty="0">
                <a:solidFill>
                  <a:srgbClr val="000000"/>
                </a:solidFill>
                <a:latin typeface="Calibri" panose="020F0502020204030204" pitchFamily="34" charset="0"/>
              </a:rPr>
              <a:t>Calculate P</a:t>
            </a:r>
            <a:r>
              <a:rPr lang="en-US" altLang="en-US" sz="2800" i="1" baseline="30000" dirty="0">
                <a:solidFill>
                  <a:srgbClr val="000000"/>
                </a:solidFill>
                <a:latin typeface="Calibri" panose="020F0502020204030204" pitchFamily="34" charset="0"/>
              </a:rPr>
              <a:t>’</a:t>
            </a:r>
            <a:r>
              <a:rPr lang="en-US" altLang="en-US" sz="2800" i="1" baseline="-25000" dirty="0">
                <a:solidFill>
                  <a:srgbClr val="000000"/>
                </a:solidFill>
                <a:latin typeface="Calibri" panose="020F0502020204030204" pitchFamily="34" charset="0"/>
              </a:rPr>
              <a:t>H2O</a:t>
            </a:r>
          </a:p>
        </p:txBody>
      </p:sp>
    </p:spTree>
    <p:extLst>
      <p:ext uri="{BB962C8B-B14F-4D97-AF65-F5344CB8AC3E}">
        <p14:creationId xmlns:p14="http://schemas.microsoft.com/office/powerpoint/2010/main" val="58975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14</a:t>
            </a:fld>
            <a:endParaRPr lang="en-US">
              <a:solidFill>
                <a:srgbClr val="000000"/>
              </a:solidFill>
            </a:endParaRPr>
          </a:p>
        </p:txBody>
      </p:sp>
      <p:sp>
        <p:nvSpPr>
          <p:cNvPr id="33795" name="Text Box 2"/>
          <p:cNvSpPr txBox="1">
            <a:spLocks noChangeArrowheads="1"/>
          </p:cNvSpPr>
          <p:nvPr/>
        </p:nvSpPr>
        <p:spPr bwMode="auto">
          <a:xfrm>
            <a:off x="4935454" y="53976"/>
            <a:ext cx="2387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a:t>
            </a:r>
          </a:p>
        </p:txBody>
      </p:sp>
      <p:sp>
        <p:nvSpPr>
          <p:cNvPr id="33796" name="Text Box 3"/>
          <p:cNvSpPr txBox="1">
            <a:spLocks noChangeArrowheads="1"/>
          </p:cNvSpPr>
          <p:nvPr/>
        </p:nvSpPr>
        <p:spPr bwMode="auto">
          <a:xfrm>
            <a:off x="1696122" y="1280159"/>
            <a:ext cx="897187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b="1" dirty="0">
                <a:latin typeface="Calibri" panose="020F0502020204030204" pitchFamily="34" charset="0"/>
              </a:rPr>
              <a:t>#12.49   </a:t>
            </a:r>
            <a:r>
              <a:rPr lang="en-US" dirty="0">
                <a:latin typeface="Calibri" panose="020F0502020204030204" pitchFamily="34" charset="0"/>
              </a:rPr>
              <a:t>A solution is prepared by dissolving 396 g of sucrose (C</a:t>
            </a:r>
            <a:r>
              <a:rPr lang="en-US" baseline="-25000" dirty="0">
                <a:latin typeface="Calibri" panose="020F0502020204030204" pitchFamily="34" charset="0"/>
              </a:rPr>
              <a:t>12</a:t>
            </a:r>
            <a:r>
              <a:rPr lang="en-US" dirty="0">
                <a:latin typeface="Calibri" panose="020F0502020204030204" pitchFamily="34" charset="0"/>
              </a:rPr>
              <a:t>H</a:t>
            </a:r>
            <a:r>
              <a:rPr lang="en-US" baseline="-25000" dirty="0">
                <a:latin typeface="Calibri" panose="020F0502020204030204" pitchFamily="34" charset="0"/>
              </a:rPr>
              <a:t>22</a:t>
            </a:r>
            <a:r>
              <a:rPr lang="en-US" dirty="0">
                <a:latin typeface="Calibri" panose="020F0502020204030204" pitchFamily="34" charset="0"/>
              </a:rPr>
              <a:t>O</a:t>
            </a:r>
            <a:r>
              <a:rPr lang="en-US" baseline="-25000" dirty="0">
                <a:latin typeface="Calibri" panose="020F0502020204030204" pitchFamily="34" charset="0"/>
              </a:rPr>
              <a:t>11</a:t>
            </a:r>
            <a:r>
              <a:rPr lang="en-US" dirty="0">
                <a:latin typeface="Calibri" panose="020F0502020204030204" pitchFamily="34" charset="0"/>
              </a:rPr>
              <a:t>) in 624 g of water. </a:t>
            </a:r>
          </a:p>
          <a:p>
            <a:pPr eaLnBrk="1" hangingPunct="1">
              <a:spcBef>
                <a:spcPct val="50000"/>
              </a:spcBef>
              <a:buFontTx/>
              <a:buNone/>
            </a:pPr>
            <a:r>
              <a:rPr lang="en-US" dirty="0">
                <a:latin typeface="Calibri" panose="020F0502020204030204" pitchFamily="34" charset="0"/>
              </a:rPr>
              <a:t>What is the vapor pressure of this solution at 30°C? </a:t>
            </a:r>
            <a:br>
              <a:rPr lang="en-US" dirty="0">
                <a:latin typeface="Calibri" panose="020F0502020204030204" pitchFamily="34" charset="0"/>
              </a:rPr>
            </a:br>
            <a:r>
              <a:rPr lang="en-US" dirty="0">
                <a:latin typeface="Calibri" panose="020F0502020204030204" pitchFamily="34" charset="0"/>
              </a:rPr>
              <a:t>(</a:t>
            </a:r>
            <a:r>
              <a:rPr lang="en-US" i="1" dirty="0">
                <a:latin typeface="Calibri" panose="020F0502020204030204" pitchFamily="34" charset="0"/>
              </a:rPr>
              <a:t>P</a:t>
            </a:r>
            <a:r>
              <a:rPr lang="en-US" i="1" baseline="30000" dirty="0">
                <a:latin typeface="Calibri" panose="020F0502020204030204" pitchFamily="34" charset="0"/>
              </a:rPr>
              <a:t>o</a:t>
            </a:r>
            <a:r>
              <a:rPr lang="en-US" i="1" baseline="-25000" dirty="0">
                <a:latin typeface="Calibri" panose="020F0502020204030204" pitchFamily="34" charset="0"/>
              </a:rPr>
              <a:t>H2O</a:t>
            </a:r>
            <a:r>
              <a:rPr lang="en-US" dirty="0">
                <a:latin typeface="Calibri" panose="020F0502020204030204" pitchFamily="34" charset="0"/>
              </a:rPr>
              <a:t> = 31.8 mmHg at 30°C) </a:t>
            </a:r>
          </a:p>
          <a:p>
            <a:pPr eaLnBrk="1" hangingPunct="1">
              <a:spcBef>
                <a:spcPct val="50000"/>
              </a:spcBef>
              <a:buFontTx/>
              <a:buNone/>
            </a:pPr>
            <a:endParaRPr lang="en-US" altLang="en-US" sz="2800" i="1" dirty="0">
              <a:solidFill>
                <a:srgbClr val="000000"/>
              </a:solidFill>
              <a:latin typeface="Calibri" panose="020F0502020204030204" pitchFamily="34" charset="0"/>
            </a:endParaRPr>
          </a:p>
          <a:p>
            <a:pPr eaLnBrk="1" hangingPunct="1">
              <a:spcBef>
                <a:spcPct val="50000"/>
              </a:spcBef>
              <a:buFontTx/>
              <a:buNone/>
            </a:pPr>
            <a:r>
              <a:rPr lang="en-US" altLang="en-US" sz="4400" b="1" i="1" dirty="0" err="1">
                <a:solidFill>
                  <a:srgbClr val="000000"/>
                </a:solidFill>
                <a:latin typeface="Calibri" panose="020F0502020204030204" pitchFamily="34" charset="0"/>
              </a:rPr>
              <a:t>P</a:t>
            </a:r>
            <a:r>
              <a:rPr lang="en-US" altLang="en-US" sz="4400" b="1" i="1" baseline="-25000" dirty="0" err="1">
                <a:solidFill>
                  <a:srgbClr val="000000"/>
                </a:solidFill>
                <a:latin typeface="Calibri" panose="020F0502020204030204" pitchFamily="34" charset="0"/>
              </a:rPr>
              <a:t>soln</a:t>
            </a:r>
            <a:r>
              <a:rPr lang="en-US" altLang="en-US" sz="4400" b="1" i="1" dirty="0">
                <a:solidFill>
                  <a:srgbClr val="000000"/>
                </a:solidFill>
                <a:latin typeface="Calibri" panose="020F0502020204030204" pitchFamily="34" charset="0"/>
              </a:rPr>
              <a:t> = 30.8 mmHg</a:t>
            </a:r>
          </a:p>
        </p:txBody>
      </p:sp>
    </p:spTree>
    <p:extLst>
      <p:ext uri="{BB962C8B-B14F-4D97-AF65-F5344CB8AC3E}">
        <p14:creationId xmlns:p14="http://schemas.microsoft.com/office/powerpoint/2010/main" val="349051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15</a:t>
            </a:fld>
            <a:endParaRPr lang="en-US">
              <a:solidFill>
                <a:srgbClr val="000000"/>
              </a:solidFill>
            </a:endParaRPr>
          </a:p>
        </p:txBody>
      </p:sp>
      <p:pic>
        <p:nvPicPr>
          <p:cNvPr id="3074" name="Picture 2" descr="http://www.chemguide.co.uk/physical/phaseeqia/equalforc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177" y="891970"/>
            <a:ext cx="8422321" cy="577900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2088531" y="149541"/>
            <a:ext cx="80816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 only applies to </a:t>
            </a:r>
            <a:r>
              <a:rPr lang="en-US" altLang="en-US" i="1" dirty="0">
                <a:solidFill>
                  <a:srgbClr val="000000"/>
                </a:solidFill>
                <a:latin typeface="Arial" charset="0"/>
              </a:rPr>
              <a:t>ideal</a:t>
            </a:r>
            <a:r>
              <a:rPr lang="en-US" altLang="en-US" dirty="0">
                <a:solidFill>
                  <a:srgbClr val="000000"/>
                </a:solidFill>
                <a:latin typeface="Arial" charset="0"/>
              </a:rPr>
              <a:t> solutions</a:t>
            </a:r>
          </a:p>
        </p:txBody>
      </p:sp>
    </p:spTree>
    <p:extLst>
      <p:ext uri="{BB962C8B-B14F-4D97-AF65-F5344CB8AC3E}">
        <p14:creationId xmlns:p14="http://schemas.microsoft.com/office/powerpoint/2010/main" val="2308095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16</a:t>
            </a:fld>
            <a:endParaRPr lang="en-US">
              <a:solidFill>
                <a:srgbClr val="000000"/>
              </a:solidFill>
            </a:endParaRPr>
          </a:p>
        </p:txBody>
      </p:sp>
      <p:pic>
        <p:nvPicPr>
          <p:cNvPr id="3074" name="Picture 2" descr="http://www.chemguide.co.uk/physical/phaseeqia/equalforces.gif"/>
          <p:cNvPicPr>
            <a:picLocks noChangeAspect="1" noChangeArrowheads="1"/>
          </p:cNvPicPr>
          <p:nvPr/>
        </p:nvPicPr>
        <p:blipFill rotWithShape="1">
          <a:blip r:embed="rId2">
            <a:extLst>
              <a:ext uri="{28A0092B-C50C-407E-A947-70E740481C1C}">
                <a14:useLocalDpi xmlns:a14="http://schemas.microsoft.com/office/drawing/2010/main" val="0"/>
              </a:ext>
            </a:extLst>
          </a:blip>
          <a:srcRect b="19953"/>
          <a:stretch/>
        </p:blipFill>
        <p:spPr bwMode="auto">
          <a:xfrm>
            <a:off x="1918177" y="891971"/>
            <a:ext cx="8422321" cy="462596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2088531" y="149541"/>
            <a:ext cx="80816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 only applies to </a:t>
            </a:r>
            <a:r>
              <a:rPr lang="en-US" altLang="en-US" i="1" dirty="0">
                <a:solidFill>
                  <a:srgbClr val="000000"/>
                </a:solidFill>
                <a:latin typeface="Arial" charset="0"/>
              </a:rPr>
              <a:t>ideal</a:t>
            </a:r>
            <a:r>
              <a:rPr lang="en-US" altLang="en-US" dirty="0">
                <a:solidFill>
                  <a:srgbClr val="000000"/>
                </a:solidFill>
                <a:latin typeface="Arial" charset="0"/>
              </a:rPr>
              <a:t> solutions</a:t>
            </a:r>
          </a:p>
        </p:txBody>
      </p:sp>
      <p:sp>
        <p:nvSpPr>
          <p:cNvPr id="7" name="Text Box 2"/>
          <p:cNvSpPr txBox="1">
            <a:spLocks noChangeArrowheads="1"/>
          </p:cNvSpPr>
          <p:nvPr/>
        </p:nvSpPr>
        <p:spPr bwMode="auto">
          <a:xfrm>
            <a:off x="1918177" y="5517931"/>
            <a:ext cx="82519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dirty="0">
                <a:solidFill>
                  <a:srgbClr val="000000"/>
                </a:solidFill>
                <a:latin typeface="Arial" charset="0"/>
              </a:rPr>
              <a:t>In real life, </a:t>
            </a:r>
            <a:r>
              <a:rPr lang="en-US" altLang="en-US" b="1" dirty="0">
                <a:solidFill>
                  <a:srgbClr val="000000"/>
                </a:solidFill>
                <a:latin typeface="Arial" charset="0"/>
              </a:rPr>
              <a:t>solute</a:t>
            </a:r>
            <a:r>
              <a:rPr lang="en-US" altLang="en-US" dirty="0">
                <a:solidFill>
                  <a:srgbClr val="000000"/>
                </a:solidFill>
                <a:latin typeface="Arial" charset="0"/>
              </a:rPr>
              <a:t>-</a:t>
            </a:r>
            <a:r>
              <a:rPr lang="en-US" altLang="en-US" b="1" dirty="0">
                <a:solidFill>
                  <a:srgbClr val="00B0F0"/>
                </a:solidFill>
                <a:latin typeface="Arial" charset="0"/>
              </a:rPr>
              <a:t>solvent</a:t>
            </a:r>
            <a:r>
              <a:rPr lang="en-US" altLang="en-US" dirty="0">
                <a:solidFill>
                  <a:srgbClr val="000000"/>
                </a:solidFill>
                <a:latin typeface="Arial" charset="0"/>
              </a:rPr>
              <a:t> IFs </a:t>
            </a:r>
            <a:br>
              <a:rPr lang="en-US" altLang="en-US" dirty="0">
                <a:solidFill>
                  <a:srgbClr val="000000"/>
                </a:solidFill>
                <a:latin typeface="Arial" charset="0"/>
              </a:rPr>
            </a:br>
            <a:r>
              <a:rPr lang="en-US" altLang="en-US" dirty="0">
                <a:solidFill>
                  <a:srgbClr val="000000"/>
                </a:solidFill>
                <a:latin typeface="Arial" charset="0"/>
              </a:rPr>
              <a:t>are not the same as </a:t>
            </a:r>
            <a:r>
              <a:rPr lang="en-US" altLang="en-US" b="1" dirty="0">
                <a:solidFill>
                  <a:srgbClr val="00B0F0"/>
                </a:solidFill>
                <a:latin typeface="Arial" charset="0"/>
              </a:rPr>
              <a:t>solvent</a:t>
            </a:r>
            <a:r>
              <a:rPr lang="en-US" altLang="en-US" dirty="0">
                <a:solidFill>
                  <a:srgbClr val="000000"/>
                </a:solidFill>
                <a:latin typeface="Arial" charset="0"/>
              </a:rPr>
              <a:t>-</a:t>
            </a:r>
            <a:r>
              <a:rPr lang="en-US" altLang="en-US" b="1" dirty="0">
                <a:solidFill>
                  <a:srgbClr val="00B0F0"/>
                </a:solidFill>
                <a:latin typeface="Arial" charset="0"/>
              </a:rPr>
              <a:t>solvent</a:t>
            </a:r>
            <a:r>
              <a:rPr lang="en-US" altLang="en-US" dirty="0">
                <a:solidFill>
                  <a:srgbClr val="000000"/>
                </a:solidFill>
                <a:latin typeface="Arial" charset="0"/>
              </a:rPr>
              <a:t> IFs</a:t>
            </a:r>
          </a:p>
        </p:txBody>
      </p:sp>
    </p:spTree>
    <p:extLst>
      <p:ext uri="{BB962C8B-B14F-4D97-AF65-F5344CB8AC3E}">
        <p14:creationId xmlns:p14="http://schemas.microsoft.com/office/powerpoint/2010/main" val="76088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17</a:t>
            </a:fld>
            <a:endParaRPr lang="en-US">
              <a:solidFill>
                <a:srgbClr val="000000"/>
              </a:solidFill>
            </a:endParaRPr>
          </a:p>
        </p:txBody>
      </p:sp>
      <p:pic>
        <p:nvPicPr>
          <p:cNvPr id="3074" name="Picture 2" descr="http://www.chemguide.co.uk/physical/phaseeqia/equalforces.gif"/>
          <p:cNvPicPr>
            <a:picLocks noChangeAspect="1" noChangeArrowheads="1"/>
          </p:cNvPicPr>
          <p:nvPr/>
        </p:nvPicPr>
        <p:blipFill rotWithShape="1">
          <a:blip r:embed="rId2">
            <a:extLst>
              <a:ext uri="{28A0092B-C50C-407E-A947-70E740481C1C}">
                <a14:useLocalDpi xmlns:a14="http://schemas.microsoft.com/office/drawing/2010/main" val="0"/>
              </a:ext>
            </a:extLst>
          </a:blip>
          <a:srcRect b="19953"/>
          <a:stretch/>
        </p:blipFill>
        <p:spPr bwMode="auto">
          <a:xfrm>
            <a:off x="1918177" y="891971"/>
            <a:ext cx="8422321" cy="462596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2088531" y="149541"/>
            <a:ext cx="80816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 only applies to </a:t>
            </a:r>
            <a:r>
              <a:rPr lang="en-US" altLang="en-US" i="1" dirty="0">
                <a:solidFill>
                  <a:srgbClr val="000000"/>
                </a:solidFill>
                <a:latin typeface="Arial" charset="0"/>
              </a:rPr>
              <a:t>ideal</a:t>
            </a:r>
            <a:r>
              <a:rPr lang="en-US" altLang="en-US" dirty="0">
                <a:solidFill>
                  <a:srgbClr val="000000"/>
                </a:solidFill>
                <a:latin typeface="Arial" charset="0"/>
              </a:rPr>
              <a:t> solutions</a:t>
            </a:r>
          </a:p>
        </p:txBody>
      </p:sp>
      <p:sp>
        <p:nvSpPr>
          <p:cNvPr id="7" name="Text Box 2"/>
          <p:cNvSpPr txBox="1">
            <a:spLocks noChangeArrowheads="1"/>
          </p:cNvSpPr>
          <p:nvPr/>
        </p:nvSpPr>
        <p:spPr bwMode="auto">
          <a:xfrm>
            <a:off x="1918177" y="5517931"/>
            <a:ext cx="82519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dirty="0">
                <a:solidFill>
                  <a:srgbClr val="000000"/>
                </a:solidFill>
                <a:latin typeface="Arial" charset="0"/>
              </a:rPr>
              <a:t>Therefore, </a:t>
            </a:r>
            <a:r>
              <a:rPr lang="en-US" altLang="en-US" dirty="0" err="1">
                <a:solidFill>
                  <a:srgbClr val="000000"/>
                </a:solidFill>
                <a:latin typeface="Arial" charset="0"/>
              </a:rPr>
              <a:t>Raoult’s</a:t>
            </a:r>
            <a:r>
              <a:rPr lang="en-US" altLang="en-US" dirty="0">
                <a:solidFill>
                  <a:srgbClr val="000000"/>
                </a:solidFill>
                <a:latin typeface="Arial" charset="0"/>
              </a:rPr>
              <a:t> law only applies to dilute solutions (certainly not 50% </a:t>
            </a:r>
            <a:r>
              <a:rPr lang="en-US" altLang="en-US" dirty="0" err="1">
                <a:solidFill>
                  <a:srgbClr val="000000"/>
                </a:solidFill>
                <a:latin typeface="Arial" charset="0"/>
              </a:rPr>
              <a:t>NaCl</a:t>
            </a:r>
            <a:r>
              <a:rPr lang="en-US" altLang="en-US" dirty="0">
                <a:solidFill>
                  <a:srgbClr val="000000"/>
                </a:solidFill>
                <a:latin typeface="Arial" charset="0"/>
              </a:rPr>
              <a:t> solution)</a:t>
            </a:r>
          </a:p>
        </p:txBody>
      </p:sp>
    </p:spTree>
    <p:extLst>
      <p:ext uri="{BB962C8B-B14F-4D97-AF65-F5344CB8AC3E}">
        <p14:creationId xmlns:p14="http://schemas.microsoft.com/office/powerpoint/2010/main" val="297397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18</a:t>
            </a:fld>
            <a:endParaRPr lang="en-US">
              <a:solidFill>
                <a:srgbClr val="000000"/>
              </a:solidFill>
            </a:endParaRPr>
          </a:p>
        </p:txBody>
      </p:sp>
      <p:sp>
        <p:nvSpPr>
          <p:cNvPr id="33795" name="Text Box 2"/>
          <p:cNvSpPr txBox="1">
            <a:spLocks noChangeArrowheads="1"/>
          </p:cNvSpPr>
          <p:nvPr/>
        </p:nvSpPr>
        <p:spPr bwMode="auto">
          <a:xfrm>
            <a:off x="4935454" y="53976"/>
            <a:ext cx="2387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a:t>
            </a:r>
          </a:p>
        </p:txBody>
      </p:sp>
      <p:sp>
        <p:nvSpPr>
          <p:cNvPr id="33796" name="Text Box 3"/>
          <p:cNvSpPr txBox="1">
            <a:spLocks noChangeArrowheads="1"/>
          </p:cNvSpPr>
          <p:nvPr/>
        </p:nvSpPr>
        <p:spPr bwMode="auto">
          <a:xfrm>
            <a:off x="1689101" y="1872594"/>
            <a:ext cx="8978899"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b="1" i="1" dirty="0">
                <a:solidFill>
                  <a:srgbClr val="000000"/>
                </a:solidFill>
                <a:latin typeface="Arial" charset="0"/>
              </a:rPr>
              <a:t>What if solution is a mixture of liquids?</a:t>
            </a:r>
          </a:p>
          <a:p>
            <a:pPr eaLnBrk="1" hangingPunct="1">
              <a:spcBef>
                <a:spcPct val="50000"/>
              </a:spcBef>
              <a:buFontTx/>
              <a:buNone/>
            </a:pPr>
            <a:r>
              <a:rPr lang="en-US" altLang="en-US" sz="2800" i="1" dirty="0">
                <a:solidFill>
                  <a:srgbClr val="000000"/>
                </a:solidFill>
                <a:latin typeface="Arial" charset="0"/>
              </a:rPr>
              <a:t>Non-volatile solution: </a:t>
            </a:r>
            <a:r>
              <a:rPr lang="en-US" altLang="en-US" sz="2800" dirty="0">
                <a:solidFill>
                  <a:srgbClr val="000000"/>
                </a:solidFill>
                <a:latin typeface="Arial" charset="0"/>
              </a:rPr>
              <a:t>vapor pressure depends on </a:t>
            </a:r>
            <a:br>
              <a:rPr lang="en-US" altLang="en-US" sz="2800" dirty="0">
                <a:solidFill>
                  <a:srgbClr val="000000"/>
                </a:solidFill>
                <a:latin typeface="Arial" charset="0"/>
              </a:rPr>
            </a:br>
            <a:r>
              <a:rPr lang="en-US" altLang="en-US" sz="2800" dirty="0">
                <a:solidFill>
                  <a:srgbClr val="000000"/>
                </a:solidFill>
                <a:latin typeface="Arial" charset="0"/>
              </a:rPr>
              <a:t>the concentration of the solute in the solution</a:t>
            </a:r>
          </a:p>
          <a:p>
            <a:pPr eaLnBrk="1" hangingPunct="1">
              <a:spcBef>
                <a:spcPct val="50000"/>
              </a:spcBef>
              <a:buFontTx/>
              <a:buNone/>
            </a:pPr>
            <a:r>
              <a:rPr lang="en-US" altLang="en-US" sz="2800" i="1" dirty="0">
                <a:solidFill>
                  <a:srgbClr val="000000"/>
                </a:solidFill>
                <a:latin typeface="Arial" charset="0"/>
              </a:rPr>
              <a:t>Volatile solution:</a:t>
            </a:r>
            <a:r>
              <a:rPr lang="en-US" altLang="en-US" sz="2800" dirty="0">
                <a:solidFill>
                  <a:srgbClr val="000000"/>
                </a:solidFill>
                <a:latin typeface="Arial" charset="0"/>
              </a:rPr>
              <a:t> vapor pressure is the sum of </a:t>
            </a:r>
            <a:br>
              <a:rPr lang="en-US" altLang="en-US" sz="2800" dirty="0">
                <a:solidFill>
                  <a:srgbClr val="000000"/>
                </a:solidFill>
                <a:latin typeface="Arial" charset="0"/>
              </a:rPr>
            </a:br>
            <a:r>
              <a:rPr lang="en-US" altLang="en-US" sz="2800" dirty="0">
                <a:solidFill>
                  <a:srgbClr val="000000"/>
                </a:solidFill>
                <a:latin typeface="Arial" charset="0"/>
              </a:rPr>
              <a:t>the individual partial pressures (e.g., benzene-toluene)</a:t>
            </a:r>
          </a:p>
          <a:p>
            <a:pPr eaLnBrk="1" hangingPunct="1">
              <a:spcBef>
                <a:spcPct val="50000"/>
              </a:spcBef>
              <a:buFontTx/>
              <a:buNone/>
            </a:pPr>
            <a:endParaRPr lang="en-US" altLang="en-US" sz="2800" dirty="0">
              <a:solidFill>
                <a:srgbClr val="000000"/>
              </a:solidFill>
              <a:latin typeface="Arial" charset="0"/>
            </a:endParaRPr>
          </a:p>
          <a:p>
            <a:pPr eaLnBrk="1" hangingPunct="1">
              <a:spcBef>
                <a:spcPct val="50000"/>
              </a:spcBef>
              <a:buFontTx/>
              <a:buNone/>
            </a:pPr>
            <a:r>
              <a:rPr lang="en-US" altLang="en-US" sz="2800" i="1" dirty="0">
                <a:solidFill>
                  <a:srgbClr val="000000"/>
                </a:solidFill>
                <a:latin typeface="Arial" charset="0"/>
              </a:rPr>
              <a:t>See page 533-534 for the full explanation</a:t>
            </a:r>
          </a:p>
          <a:p>
            <a:pPr eaLnBrk="1" hangingPunct="1">
              <a:spcBef>
                <a:spcPct val="50000"/>
              </a:spcBef>
              <a:buFontTx/>
              <a:buNone/>
            </a:pPr>
            <a:endParaRPr lang="en-US" altLang="en-US" sz="2800" i="1" dirty="0">
              <a:solidFill>
                <a:srgbClr val="000000"/>
              </a:solidFill>
              <a:latin typeface="Arial" charset="0"/>
            </a:endParaRPr>
          </a:p>
        </p:txBody>
      </p:sp>
    </p:spTree>
    <p:extLst>
      <p:ext uri="{BB962C8B-B14F-4D97-AF65-F5344CB8AC3E}">
        <p14:creationId xmlns:p14="http://schemas.microsoft.com/office/powerpoint/2010/main" val="1599917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descr="D:\Ramesh dont del\CHANG-11e\Art File\labeled_jpegs\12_labeled_images\cha02680_12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4459288"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3"/>
          <p:cNvSpPr>
            <a:spLocks noGrp="1"/>
          </p:cNvSpPr>
          <p:nvPr>
            <p:ph type="sldNum" sz="quarter" idx="12"/>
          </p:nvPr>
        </p:nvSpPr>
        <p:spPr/>
        <p:txBody>
          <a:bodyPr/>
          <a:lstStyle/>
          <a:p>
            <a:pPr>
              <a:defRPr/>
            </a:pPr>
            <a:fld id="{D87449F7-61AC-4D37-9388-839EB06904F4}" type="slidenum">
              <a:rPr lang="en-US">
                <a:solidFill>
                  <a:srgbClr val="000000"/>
                </a:solidFill>
              </a:rPr>
              <a:pPr>
                <a:defRPr/>
              </a:pPr>
              <a:t>19</a:t>
            </a:fld>
            <a:endParaRPr lang="en-US">
              <a:solidFill>
                <a:srgbClr val="000000"/>
              </a:solidFill>
            </a:endParaRPr>
          </a:p>
        </p:txBody>
      </p:sp>
      <p:grpSp>
        <p:nvGrpSpPr>
          <p:cNvPr id="2" name="Group 3"/>
          <p:cNvGrpSpPr>
            <a:grpSpLocks/>
          </p:cNvGrpSpPr>
          <p:nvPr/>
        </p:nvGrpSpPr>
        <p:grpSpPr bwMode="auto">
          <a:xfrm>
            <a:off x="6605588" y="1295400"/>
            <a:ext cx="2309812" cy="533400"/>
            <a:chOff x="956" y="2240"/>
            <a:chExt cx="1455" cy="336"/>
          </a:xfrm>
        </p:grpSpPr>
        <p:sp>
          <p:nvSpPr>
            <p:cNvPr id="37907" name="Text Box 4"/>
            <p:cNvSpPr txBox="1">
              <a:spLocks noChangeArrowheads="1"/>
            </p:cNvSpPr>
            <p:nvPr/>
          </p:nvSpPr>
          <p:spPr bwMode="auto">
            <a:xfrm>
              <a:off x="956" y="2249"/>
              <a:ext cx="145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a:t>
              </a:r>
              <a:r>
                <a:rPr lang="en-US" altLang="en-US" sz="2800" baseline="-25000">
                  <a:solidFill>
                    <a:srgbClr val="000000"/>
                  </a:solidFill>
                  <a:latin typeface="Arial" charset="0"/>
                </a:rPr>
                <a:t>A</a:t>
              </a:r>
              <a:r>
                <a:rPr lang="en-US" altLang="en-US" sz="2800">
                  <a:solidFill>
                    <a:srgbClr val="000000"/>
                  </a:solidFill>
                  <a:latin typeface="Arial" charset="0"/>
                </a:rPr>
                <a:t> = </a:t>
              </a:r>
              <a:r>
                <a:rPr lang="en-US" altLang="en-US" sz="2800" i="1">
                  <a:solidFill>
                    <a:srgbClr val="000000"/>
                  </a:solidFill>
                  <a:latin typeface="Arial" charset="0"/>
                </a:rPr>
                <a:t>X</a:t>
              </a:r>
              <a:r>
                <a:rPr lang="en-US" altLang="en-US" sz="2800" baseline="-25000">
                  <a:solidFill>
                    <a:srgbClr val="000000"/>
                  </a:solidFill>
                  <a:latin typeface="Arial" charset="0"/>
                </a:rPr>
                <a:t>A </a:t>
              </a:r>
              <a:r>
                <a:rPr lang="en-US" altLang="en-US" sz="2800" i="1">
                  <a:solidFill>
                    <a:srgbClr val="000000"/>
                  </a:solidFill>
                  <a:latin typeface="Arial" charset="0"/>
                </a:rPr>
                <a:t>P </a:t>
              </a:r>
              <a:r>
                <a:rPr lang="en-US" altLang="en-US" sz="2800" baseline="-25000">
                  <a:solidFill>
                    <a:srgbClr val="000000"/>
                  </a:solidFill>
                  <a:latin typeface="Arial" charset="0"/>
                </a:rPr>
                <a:t>A</a:t>
              </a:r>
              <a:endParaRPr lang="en-US" altLang="en-US" sz="2800" i="1">
                <a:solidFill>
                  <a:srgbClr val="000000"/>
                </a:solidFill>
                <a:latin typeface="Arial" charset="0"/>
              </a:endParaRPr>
            </a:p>
          </p:txBody>
        </p:sp>
        <p:sp>
          <p:nvSpPr>
            <p:cNvPr id="37908" name="Text Box 5"/>
            <p:cNvSpPr txBox="1">
              <a:spLocks noChangeArrowheads="1"/>
            </p:cNvSpPr>
            <p:nvPr/>
          </p:nvSpPr>
          <p:spPr bwMode="auto">
            <a:xfrm>
              <a:off x="1957" y="2240"/>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grpSp>
        <p:nvGrpSpPr>
          <p:cNvPr id="3" name="Group 6"/>
          <p:cNvGrpSpPr>
            <a:grpSpLocks/>
          </p:cNvGrpSpPr>
          <p:nvPr/>
        </p:nvGrpSpPr>
        <p:grpSpPr bwMode="auto">
          <a:xfrm>
            <a:off x="6616701" y="1905000"/>
            <a:ext cx="2309813" cy="533400"/>
            <a:chOff x="956" y="2240"/>
            <a:chExt cx="1455" cy="336"/>
          </a:xfrm>
        </p:grpSpPr>
        <p:sp>
          <p:nvSpPr>
            <p:cNvPr id="37905" name="Text Box 7"/>
            <p:cNvSpPr txBox="1">
              <a:spLocks noChangeArrowheads="1"/>
            </p:cNvSpPr>
            <p:nvPr/>
          </p:nvSpPr>
          <p:spPr bwMode="auto">
            <a:xfrm>
              <a:off x="956" y="2249"/>
              <a:ext cx="145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a:t>
              </a:r>
              <a:r>
                <a:rPr lang="en-US" altLang="en-US" sz="2800" baseline="-25000">
                  <a:solidFill>
                    <a:srgbClr val="000000"/>
                  </a:solidFill>
                  <a:latin typeface="Arial" charset="0"/>
                </a:rPr>
                <a:t>B</a:t>
              </a:r>
              <a:r>
                <a:rPr lang="en-US" altLang="en-US" sz="2800">
                  <a:solidFill>
                    <a:srgbClr val="000000"/>
                  </a:solidFill>
                  <a:latin typeface="Arial" charset="0"/>
                </a:rPr>
                <a:t> = </a:t>
              </a:r>
              <a:r>
                <a:rPr lang="en-US" altLang="en-US" sz="2800" i="1">
                  <a:solidFill>
                    <a:srgbClr val="000000"/>
                  </a:solidFill>
                  <a:latin typeface="Arial" charset="0"/>
                </a:rPr>
                <a:t>X</a:t>
              </a:r>
              <a:r>
                <a:rPr lang="en-US" altLang="en-US" sz="2800" baseline="-25000">
                  <a:solidFill>
                    <a:srgbClr val="000000"/>
                  </a:solidFill>
                  <a:latin typeface="Arial" charset="0"/>
                </a:rPr>
                <a:t>B </a:t>
              </a:r>
              <a:r>
                <a:rPr lang="en-US" altLang="en-US" sz="2800" i="1">
                  <a:solidFill>
                    <a:srgbClr val="000000"/>
                  </a:solidFill>
                  <a:latin typeface="Arial" charset="0"/>
                </a:rPr>
                <a:t>P </a:t>
              </a:r>
              <a:r>
                <a:rPr lang="en-US" altLang="en-US" sz="2800" baseline="-25000">
                  <a:solidFill>
                    <a:srgbClr val="000000"/>
                  </a:solidFill>
                  <a:latin typeface="Arial" charset="0"/>
                </a:rPr>
                <a:t>B</a:t>
              </a:r>
              <a:endParaRPr lang="en-US" altLang="en-US" sz="2800" i="1">
                <a:solidFill>
                  <a:srgbClr val="000000"/>
                </a:solidFill>
                <a:latin typeface="Arial" charset="0"/>
              </a:endParaRPr>
            </a:p>
          </p:txBody>
        </p:sp>
        <p:sp>
          <p:nvSpPr>
            <p:cNvPr id="37906" name="Text Box 8"/>
            <p:cNvSpPr txBox="1">
              <a:spLocks noChangeArrowheads="1"/>
            </p:cNvSpPr>
            <p:nvPr/>
          </p:nvSpPr>
          <p:spPr bwMode="auto">
            <a:xfrm>
              <a:off x="1957" y="2240"/>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sp>
        <p:nvSpPr>
          <p:cNvPr id="17417" name="Text Box 9"/>
          <p:cNvSpPr txBox="1">
            <a:spLocks noChangeArrowheads="1"/>
          </p:cNvSpPr>
          <p:nvPr/>
        </p:nvSpPr>
        <p:spPr bwMode="auto">
          <a:xfrm>
            <a:off x="6819900" y="2590801"/>
            <a:ext cx="217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i="1">
                <a:solidFill>
                  <a:srgbClr val="000000"/>
                </a:solidFill>
                <a:latin typeface="Arial" charset="0"/>
              </a:rPr>
              <a:t>P</a:t>
            </a:r>
            <a:r>
              <a:rPr lang="en-US" altLang="en-US" sz="2800" baseline="-25000">
                <a:solidFill>
                  <a:srgbClr val="000000"/>
                </a:solidFill>
                <a:latin typeface="Arial" charset="0"/>
              </a:rPr>
              <a:t>T</a:t>
            </a:r>
            <a:r>
              <a:rPr lang="en-US" altLang="en-US" sz="2800">
                <a:solidFill>
                  <a:srgbClr val="000000"/>
                </a:solidFill>
                <a:latin typeface="Arial" charset="0"/>
              </a:rPr>
              <a:t> = </a:t>
            </a:r>
            <a:r>
              <a:rPr lang="en-US" altLang="en-US" sz="2800" i="1">
                <a:solidFill>
                  <a:srgbClr val="000000"/>
                </a:solidFill>
                <a:latin typeface="Arial" charset="0"/>
              </a:rPr>
              <a:t>P</a:t>
            </a:r>
            <a:r>
              <a:rPr lang="en-US" altLang="en-US" sz="2800" baseline="-25000">
                <a:solidFill>
                  <a:srgbClr val="000000"/>
                </a:solidFill>
                <a:latin typeface="Arial" charset="0"/>
              </a:rPr>
              <a:t>A</a:t>
            </a:r>
            <a:r>
              <a:rPr lang="en-US" altLang="en-US" sz="2800">
                <a:solidFill>
                  <a:srgbClr val="000000"/>
                </a:solidFill>
                <a:latin typeface="Arial" charset="0"/>
              </a:rPr>
              <a:t> + </a:t>
            </a:r>
            <a:r>
              <a:rPr lang="en-US" altLang="en-US" sz="2800" i="1">
                <a:solidFill>
                  <a:srgbClr val="000000"/>
                </a:solidFill>
                <a:latin typeface="Arial" charset="0"/>
              </a:rPr>
              <a:t>P</a:t>
            </a:r>
            <a:r>
              <a:rPr lang="en-US" altLang="en-US" sz="2800" baseline="-25000">
                <a:solidFill>
                  <a:srgbClr val="000000"/>
                </a:solidFill>
                <a:latin typeface="Arial" charset="0"/>
              </a:rPr>
              <a:t>B</a:t>
            </a:r>
            <a:endParaRPr lang="en-US" altLang="en-US" sz="2800" i="1">
              <a:solidFill>
                <a:srgbClr val="000000"/>
              </a:solidFill>
              <a:latin typeface="Arial" charset="0"/>
            </a:endParaRPr>
          </a:p>
        </p:txBody>
      </p:sp>
      <p:grpSp>
        <p:nvGrpSpPr>
          <p:cNvPr id="4" name="Group 16"/>
          <p:cNvGrpSpPr>
            <a:grpSpLocks/>
          </p:cNvGrpSpPr>
          <p:nvPr/>
        </p:nvGrpSpPr>
        <p:grpSpPr bwMode="auto">
          <a:xfrm>
            <a:off x="6629400" y="3155950"/>
            <a:ext cx="3651250" cy="546100"/>
            <a:chOff x="3172" y="2152"/>
            <a:chExt cx="2300" cy="344"/>
          </a:xfrm>
        </p:grpSpPr>
        <p:grpSp>
          <p:nvGrpSpPr>
            <p:cNvPr id="37899" name="Group 10"/>
            <p:cNvGrpSpPr>
              <a:grpSpLocks/>
            </p:cNvGrpSpPr>
            <p:nvPr/>
          </p:nvGrpSpPr>
          <p:grpSpPr bwMode="auto">
            <a:xfrm>
              <a:off x="3172" y="2160"/>
              <a:ext cx="1447" cy="336"/>
              <a:chOff x="960" y="2240"/>
              <a:chExt cx="1447" cy="336"/>
            </a:xfrm>
          </p:grpSpPr>
          <p:sp>
            <p:nvSpPr>
              <p:cNvPr id="37903" name="Text Box 11"/>
              <p:cNvSpPr txBox="1">
                <a:spLocks noChangeArrowheads="1"/>
              </p:cNvSpPr>
              <p:nvPr/>
            </p:nvSpPr>
            <p:spPr bwMode="auto">
              <a:xfrm>
                <a:off x="960" y="2249"/>
                <a:ext cx="14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a:t>
                </a:r>
                <a:r>
                  <a:rPr lang="en-US" altLang="en-US" sz="2800" baseline="-25000">
                    <a:solidFill>
                      <a:srgbClr val="000000"/>
                    </a:solidFill>
                    <a:latin typeface="Arial" charset="0"/>
                  </a:rPr>
                  <a:t>T</a:t>
                </a:r>
                <a:r>
                  <a:rPr lang="en-US" altLang="en-US" sz="2800">
                    <a:solidFill>
                      <a:srgbClr val="000000"/>
                    </a:solidFill>
                    <a:latin typeface="Arial" charset="0"/>
                  </a:rPr>
                  <a:t> = </a:t>
                </a:r>
                <a:r>
                  <a:rPr lang="en-US" altLang="en-US" sz="2800" i="1">
                    <a:solidFill>
                      <a:srgbClr val="000000"/>
                    </a:solidFill>
                    <a:latin typeface="Arial" charset="0"/>
                  </a:rPr>
                  <a:t>X</a:t>
                </a:r>
                <a:r>
                  <a:rPr lang="en-US" altLang="en-US" sz="2800" baseline="-25000">
                    <a:solidFill>
                      <a:srgbClr val="000000"/>
                    </a:solidFill>
                    <a:latin typeface="Arial" charset="0"/>
                  </a:rPr>
                  <a:t>A </a:t>
                </a:r>
                <a:r>
                  <a:rPr lang="en-US" altLang="en-US" sz="2800" i="1">
                    <a:solidFill>
                      <a:srgbClr val="000000"/>
                    </a:solidFill>
                    <a:latin typeface="Arial" charset="0"/>
                  </a:rPr>
                  <a:t>P </a:t>
                </a:r>
                <a:r>
                  <a:rPr lang="en-US" altLang="en-US" sz="2800" baseline="-25000">
                    <a:solidFill>
                      <a:srgbClr val="000000"/>
                    </a:solidFill>
                    <a:latin typeface="Arial" charset="0"/>
                  </a:rPr>
                  <a:t>A</a:t>
                </a:r>
                <a:endParaRPr lang="en-US" altLang="en-US" sz="2800" i="1">
                  <a:solidFill>
                    <a:srgbClr val="000000"/>
                  </a:solidFill>
                  <a:latin typeface="Arial" charset="0"/>
                </a:endParaRPr>
              </a:p>
            </p:txBody>
          </p:sp>
          <p:sp>
            <p:nvSpPr>
              <p:cNvPr id="37904" name="Text Box 12"/>
              <p:cNvSpPr txBox="1">
                <a:spLocks noChangeArrowheads="1"/>
              </p:cNvSpPr>
              <p:nvPr/>
            </p:nvSpPr>
            <p:spPr bwMode="auto">
              <a:xfrm>
                <a:off x="1957" y="2240"/>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grpSp>
          <p:nvGrpSpPr>
            <p:cNvPr id="37900" name="Group 13"/>
            <p:cNvGrpSpPr>
              <a:grpSpLocks/>
            </p:cNvGrpSpPr>
            <p:nvPr/>
          </p:nvGrpSpPr>
          <p:grpSpPr bwMode="auto">
            <a:xfrm>
              <a:off x="4329" y="2152"/>
              <a:ext cx="1143" cy="336"/>
              <a:chOff x="1268" y="2240"/>
              <a:chExt cx="1143" cy="336"/>
            </a:xfrm>
          </p:grpSpPr>
          <p:sp>
            <p:nvSpPr>
              <p:cNvPr id="37901" name="Text Box 14"/>
              <p:cNvSpPr txBox="1">
                <a:spLocks noChangeArrowheads="1"/>
              </p:cNvSpPr>
              <p:nvPr/>
            </p:nvSpPr>
            <p:spPr bwMode="auto">
              <a:xfrm>
                <a:off x="1268" y="2249"/>
                <a:ext cx="114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800" i="1">
                    <a:solidFill>
                      <a:srgbClr val="000000"/>
                    </a:solidFill>
                    <a:latin typeface="Arial" charset="0"/>
                  </a:rPr>
                  <a:t>+</a:t>
                </a:r>
                <a:r>
                  <a:rPr lang="en-US" altLang="en-US" sz="2800">
                    <a:solidFill>
                      <a:srgbClr val="000000"/>
                    </a:solidFill>
                    <a:latin typeface="Arial" charset="0"/>
                  </a:rPr>
                  <a:t> </a:t>
                </a:r>
                <a:r>
                  <a:rPr lang="en-US" altLang="en-US" sz="2800" i="1">
                    <a:solidFill>
                      <a:srgbClr val="000000"/>
                    </a:solidFill>
                    <a:latin typeface="Arial" charset="0"/>
                  </a:rPr>
                  <a:t>X</a:t>
                </a:r>
                <a:r>
                  <a:rPr lang="en-US" altLang="en-US" sz="2800" baseline="-25000">
                    <a:solidFill>
                      <a:srgbClr val="000000"/>
                    </a:solidFill>
                    <a:latin typeface="Arial" charset="0"/>
                  </a:rPr>
                  <a:t>B </a:t>
                </a:r>
                <a:r>
                  <a:rPr lang="en-US" altLang="en-US" sz="2800" i="1">
                    <a:solidFill>
                      <a:srgbClr val="000000"/>
                    </a:solidFill>
                    <a:latin typeface="Arial" charset="0"/>
                  </a:rPr>
                  <a:t>P </a:t>
                </a:r>
                <a:r>
                  <a:rPr lang="en-US" altLang="en-US" sz="2800" baseline="-25000">
                    <a:solidFill>
                      <a:srgbClr val="000000"/>
                    </a:solidFill>
                    <a:latin typeface="Arial" charset="0"/>
                  </a:rPr>
                  <a:t>B</a:t>
                </a:r>
                <a:endParaRPr lang="en-US" altLang="en-US" sz="2800" i="1">
                  <a:solidFill>
                    <a:srgbClr val="000000"/>
                  </a:solidFill>
                  <a:latin typeface="Arial" charset="0"/>
                </a:endParaRPr>
              </a:p>
            </p:txBody>
          </p:sp>
          <p:sp>
            <p:nvSpPr>
              <p:cNvPr id="37902" name="Text Box 15"/>
              <p:cNvSpPr txBox="1">
                <a:spLocks noChangeArrowheads="1"/>
              </p:cNvSpPr>
              <p:nvPr/>
            </p:nvSpPr>
            <p:spPr bwMode="auto">
              <a:xfrm>
                <a:off x="1957" y="2240"/>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grpSp>
      <p:grpSp>
        <p:nvGrpSpPr>
          <p:cNvPr id="7" name="Group 19"/>
          <p:cNvGrpSpPr>
            <a:grpSpLocks/>
          </p:cNvGrpSpPr>
          <p:nvPr/>
        </p:nvGrpSpPr>
        <p:grpSpPr bwMode="auto">
          <a:xfrm>
            <a:off x="2762250" y="1512888"/>
            <a:ext cx="2343150" cy="1077912"/>
            <a:chOff x="2722" y="3065"/>
            <a:chExt cx="1476" cy="679"/>
          </a:xfrm>
        </p:grpSpPr>
        <p:sp>
          <p:nvSpPr>
            <p:cNvPr id="37897" name="Text Box 17"/>
            <p:cNvSpPr txBox="1">
              <a:spLocks noChangeArrowheads="1"/>
            </p:cNvSpPr>
            <p:nvPr/>
          </p:nvSpPr>
          <p:spPr bwMode="auto">
            <a:xfrm>
              <a:off x="2722" y="3065"/>
              <a:ext cx="14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a:solidFill>
                    <a:srgbClr val="000000"/>
                  </a:solidFill>
                  <a:latin typeface="Arial" charset="0"/>
                </a:rPr>
                <a:t>Ideal Solution</a:t>
              </a:r>
            </a:p>
          </p:txBody>
        </p:sp>
        <p:sp>
          <p:nvSpPr>
            <p:cNvPr id="37898" name="Line 18"/>
            <p:cNvSpPr>
              <a:spLocks noChangeShapeType="1"/>
            </p:cNvSpPr>
            <p:nvPr/>
          </p:nvSpPr>
          <p:spPr bwMode="auto">
            <a:xfrm>
              <a:off x="3456" y="3360"/>
              <a:ext cx="0"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Tree>
    <p:extLst>
      <p:ext uri="{BB962C8B-B14F-4D97-AF65-F5344CB8AC3E}">
        <p14:creationId xmlns:p14="http://schemas.microsoft.com/office/powerpoint/2010/main" val="1552844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7"/>
                                        </p:tgtEl>
                                        <p:attrNameLst>
                                          <p:attrName>style.visibility</p:attrName>
                                        </p:attrNameLst>
                                      </p:cBhvr>
                                      <p:to>
                                        <p:strVal val="visible"/>
                                      </p:to>
                                    </p:set>
                                    <p:anim calcmode="lin" valueType="num">
                                      <p:cBhvr additive="base">
                                        <p:cTn id="19" dur="500" fill="hold"/>
                                        <p:tgtEl>
                                          <p:spTgt spid="17417"/>
                                        </p:tgtEl>
                                        <p:attrNameLst>
                                          <p:attrName>ppt_x</p:attrName>
                                        </p:attrNameLst>
                                      </p:cBhvr>
                                      <p:tavLst>
                                        <p:tav tm="0">
                                          <p:val>
                                            <p:strVal val="1+#ppt_w/2"/>
                                          </p:val>
                                        </p:tav>
                                        <p:tav tm="100000">
                                          <p:val>
                                            <p:strVal val="#ppt_x"/>
                                          </p:val>
                                        </p:tav>
                                      </p:tavLst>
                                    </p:anim>
                                    <p:anim calcmode="lin" valueType="num">
                                      <p:cBhvr additive="base">
                                        <p:cTn id="20"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2</a:t>
            </a:fld>
            <a:endParaRPr lang="en-US">
              <a:solidFill>
                <a:srgbClr val="000000"/>
              </a:solidFill>
            </a:endParaRPr>
          </a:p>
        </p:txBody>
      </p:sp>
      <p:sp>
        <p:nvSpPr>
          <p:cNvPr id="33795" name="Text Box 2"/>
          <p:cNvSpPr txBox="1">
            <a:spLocks noChangeArrowheads="1"/>
          </p:cNvSpPr>
          <p:nvPr/>
        </p:nvSpPr>
        <p:spPr bwMode="auto">
          <a:xfrm>
            <a:off x="1649413" y="53975"/>
            <a:ext cx="8959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a:solidFill>
                  <a:srgbClr val="000000"/>
                </a:solidFill>
                <a:latin typeface="Arial" charset="0"/>
              </a:rPr>
              <a:t>Colligative Properties of Nonelectrolyte Solutions</a:t>
            </a:r>
          </a:p>
        </p:txBody>
      </p:sp>
      <p:sp>
        <p:nvSpPr>
          <p:cNvPr id="33796" name="Text Box 3"/>
          <p:cNvSpPr txBox="1">
            <a:spLocks noChangeArrowheads="1"/>
          </p:cNvSpPr>
          <p:nvPr/>
        </p:nvSpPr>
        <p:spPr bwMode="auto">
          <a:xfrm>
            <a:off x="2028497" y="863601"/>
            <a:ext cx="858076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b="1" i="1" dirty="0">
                <a:solidFill>
                  <a:srgbClr val="000000"/>
                </a:solidFill>
                <a:latin typeface="Arial" charset="0"/>
              </a:rPr>
              <a:t>Colligative properties</a:t>
            </a:r>
            <a:r>
              <a:rPr lang="en-US" altLang="en-US" sz="4000" dirty="0">
                <a:solidFill>
                  <a:srgbClr val="000000"/>
                </a:solidFill>
                <a:latin typeface="Arial" charset="0"/>
              </a:rPr>
              <a:t> are properties that depend only on…</a:t>
            </a:r>
          </a:p>
          <a:p>
            <a:pPr eaLnBrk="1" hangingPunct="1">
              <a:spcBef>
                <a:spcPct val="50000"/>
              </a:spcBef>
              <a:buFontTx/>
              <a:buNone/>
            </a:pPr>
            <a:r>
              <a:rPr lang="en-US" altLang="en-US" sz="4000" dirty="0">
                <a:solidFill>
                  <a:srgbClr val="000000"/>
                </a:solidFill>
                <a:latin typeface="Arial" charset="0"/>
              </a:rPr>
              <a:t>the </a:t>
            </a:r>
            <a:r>
              <a:rPr lang="en-US" altLang="en-US" sz="4000" b="1" dirty="0">
                <a:solidFill>
                  <a:srgbClr val="000000"/>
                </a:solidFill>
                <a:latin typeface="Arial" charset="0"/>
              </a:rPr>
              <a:t>number</a:t>
            </a:r>
            <a:r>
              <a:rPr lang="en-US" altLang="en-US" sz="4000" dirty="0">
                <a:solidFill>
                  <a:srgbClr val="000000"/>
                </a:solidFill>
                <a:latin typeface="Arial" charset="0"/>
              </a:rPr>
              <a:t> of solute particles </a:t>
            </a:r>
            <a:br>
              <a:rPr lang="en-US" altLang="en-US" sz="4000" dirty="0">
                <a:solidFill>
                  <a:srgbClr val="000000"/>
                </a:solidFill>
                <a:latin typeface="Arial" charset="0"/>
              </a:rPr>
            </a:br>
            <a:r>
              <a:rPr lang="en-US" altLang="en-US" sz="4000" i="1" dirty="0">
                <a:solidFill>
                  <a:srgbClr val="000000"/>
                </a:solidFill>
                <a:latin typeface="Arial" charset="0"/>
              </a:rPr>
              <a:t>(atoms, ions, molecules)</a:t>
            </a:r>
            <a:r>
              <a:rPr lang="en-US" altLang="en-US" sz="4000" dirty="0">
                <a:solidFill>
                  <a:srgbClr val="000000"/>
                </a:solidFill>
                <a:latin typeface="Arial" charset="0"/>
              </a:rPr>
              <a:t> in the </a:t>
            </a:r>
            <a:r>
              <a:rPr lang="en-US" altLang="en-US" sz="4000" dirty="0" err="1">
                <a:solidFill>
                  <a:srgbClr val="000000"/>
                </a:solidFill>
                <a:latin typeface="Arial" charset="0"/>
              </a:rPr>
              <a:t>sol’n</a:t>
            </a:r>
            <a:r>
              <a:rPr lang="en-US" altLang="en-US" sz="4000" dirty="0">
                <a:solidFill>
                  <a:srgbClr val="000000"/>
                </a:solidFill>
                <a:latin typeface="Arial" charset="0"/>
              </a:rPr>
              <a:t> </a:t>
            </a:r>
          </a:p>
          <a:p>
            <a:pPr eaLnBrk="1" hangingPunct="1">
              <a:spcBef>
                <a:spcPct val="50000"/>
              </a:spcBef>
              <a:buFontTx/>
              <a:buNone/>
            </a:pPr>
            <a:r>
              <a:rPr lang="en-US" altLang="en-US" sz="4000" i="1" dirty="0">
                <a:solidFill>
                  <a:srgbClr val="000000"/>
                </a:solidFill>
                <a:latin typeface="Arial" charset="0"/>
              </a:rPr>
              <a:t>and not on </a:t>
            </a:r>
          </a:p>
          <a:p>
            <a:pPr eaLnBrk="1" hangingPunct="1">
              <a:spcBef>
                <a:spcPct val="50000"/>
              </a:spcBef>
              <a:buFontTx/>
              <a:buNone/>
            </a:pPr>
            <a:r>
              <a:rPr lang="en-US" altLang="en-US" sz="4000" dirty="0">
                <a:solidFill>
                  <a:srgbClr val="000000"/>
                </a:solidFill>
                <a:latin typeface="Arial" charset="0"/>
              </a:rPr>
              <a:t>the </a:t>
            </a:r>
            <a:r>
              <a:rPr lang="en-US" altLang="en-US" sz="4000" b="1" dirty="0">
                <a:solidFill>
                  <a:srgbClr val="000000"/>
                </a:solidFill>
                <a:latin typeface="Arial" charset="0"/>
              </a:rPr>
              <a:t>nature</a:t>
            </a:r>
            <a:r>
              <a:rPr lang="en-US" altLang="en-US" sz="4000" dirty="0">
                <a:solidFill>
                  <a:srgbClr val="000000"/>
                </a:solidFill>
                <a:latin typeface="Arial" charset="0"/>
              </a:rPr>
              <a:t> of the solute particles</a:t>
            </a:r>
            <a:endParaRPr lang="en-US" altLang="en-US" sz="4000" b="1" i="1" dirty="0">
              <a:solidFill>
                <a:srgbClr val="000000"/>
              </a:solidFill>
              <a:latin typeface="Arial" charset="0"/>
            </a:endParaRPr>
          </a:p>
        </p:txBody>
      </p:sp>
    </p:spTree>
    <p:extLst>
      <p:ext uri="{BB962C8B-B14F-4D97-AF65-F5344CB8AC3E}">
        <p14:creationId xmlns:p14="http://schemas.microsoft.com/office/powerpoint/2010/main" val="4014085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20</a:t>
            </a:fld>
            <a:endParaRPr lang="en-US">
              <a:solidFill>
                <a:srgbClr val="000000"/>
              </a:solidFill>
            </a:endParaRPr>
          </a:p>
        </p:txBody>
      </p:sp>
      <p:sp>
        <p:nvSpPr>
          <p:cNvPr id="33795" name="Text Box 2"/>
          <p:cNvSpPr txBox="1">
            <a:spLocks noChangeArrowheads="1"/>
          </p:cNvSpPr>
          <p:nvPr/>
        </p:nvSpPr>
        <p:spPr bwMode="auto">
          <a:xfrm>
            <a:off x="4935454" y="53976"/>
            <a:ext cx="2387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a:t>
            </a:r>
          </a:p>
        </p:txBody>
      </p:sp>
      <p:sp>
        <p:nvSpPr>
          <p:cNvPr id="33796" name="Text Box 3"/>
          <p:cNvSpPr txBox="1">
            <a:spLocks noChangeArrowheads="1"/>
          </p:cNvSpPr>
          <p:nvPr/>
        </p:nvSpPr>
        <p:spPr bwMode="auto">
          <a:xfrm>
            <a:off x="3220601" y="2893246"/>
            <a:ext cx="58174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i="1" dirty="0">
                <a:solidFill>
                  <a:srgbClr val="000000"/>
                </a:solidFill>
                <a:latin typeface="Arial" charset="0"/>
              </a:rPr>
              <a:t>What if it’s not an ideal solution?</a:t>
            </a:r>
            <a:r>
              <a:rPr lang="en-US" dirty="0"/>
              <a:t> </a:t>
            </a:r>
            <a:endParaRPr lang="en-US" altLang="en-US" sz="2800" i="1" dirty="0">
              <a:solidFill>
                <a:srgbClr val="000000"/>
              </a:solidFill>
              <a:latin typeface="Arial" charset="0"/>
            </a:endParaRPr>
          </a:p>
        </p:txBody>
      </p:sp>
    </p:spTree>
    <p:extLst>
      <p:ext uri="{BB962C8B-B14F-4D97-AF65-F5344CB8AC3E}">
        <p14:creationId xmlns:p14="http://schemas.microsoft.com/office/powerpoint/2010/main" val="1466713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6639209" y="5410201"/>
            <a:ext cx="36047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i="1" dirty="0">
                <a:solidFill>
                  <a:srgbClr val="000000"/>
                </a:solidFill>
                <a:latin typeface="Arial" charset="0"/>
              </a:rPr>
              <a:t>P</a:t>
            </a:r>
            <a:r>
              <a:rPr lang="en-US" altLang="en-US" sz="2400" baseline="-25000" dirty="0">
                <a:solidFill>
                  <a:srgbClr val="000000"/>
                </a:solidFill>
                <a:latin typeface="Arial" charset="0"/>
              </a:rPr>
              <a:t>T</a:t>
            </a:r>
            <a:r>
              <a:rPr lang="en-US" altLang="en-US" sz="2400" dirty="0">
                <a:solidFill>
                  <a:srgbClr val="000000"/>
                </a:solidFill>
                <a:latin typeface="Arial" charset="0"/>
              </a:rPr>
              <a:t> is greater than</a:t>
            </a:r>
          </a:p>
          <a:p>
            <a:pPr algn="ctr" eaLnBrk="1" hangingPunct="1">
              <a:spcBef>
                <a:spcPct val="0"/>
              </a:spcBef>
              <a:buFontTx/>
              <a:buNone/>
            </a:pPr>
            <a:r>
              <a:rPr lang="en-US" altLang="en-US" sz="2400" dirty="0">
                <a:solidFill>
                  <a:srgbClr val="000000"/>
                </a:solidFill>
                <a:latin typeface="Arial" charset="0"/>
              </a:rPr>
              <a:t>predicted by </a:t>
            </a:r>
            <a:r>
              <a:rPr lang="en-US" altLang="en-US" sz="2400" dirty="0" err="1">
                <a:solidFill>
                  <a:srgbClr val="000000"/>
                </a:solidFill>
                <a:latin typeface="Arial" charset="0"/>
              </a:rPr>
              <a:t>Raoult’s</a:t>
            </a:r>
            <a:r>
              <a:rPr lang="en-US" altLang="en-US" sz="2400" dirty="0">
                <a:solidFill>
                  <a:srgbClr val="000000"/>
                </a:solidFill>
                <a:latin typeface="Arial" charset="0"/>
              </a:rPr>
              <a:t> law</a:t>
            </a:r>
            <a:endParaRPr lang="en-US" altLang="en-US" sz="2400" i="1" dirty="0">
              <a:solidFill>
                <a:srgbClr val="000000"/>
              </a:solidFill>
              <a:latin typeface="Arial" charset="0"/>
            </a:endParaRPr>
          </a:p>
        </p:txBody>
      </p:sp>
      <p:grpSp>
        <p:nvGrpSpPr>
          <p:cNvPr id="2" name="Group 10"/>
          <p:cNvGrpSpPr>
            <a:grpSpLocks/>
          </p:cNvGrpSpPr>
          <p:nvPr/>
        </p:nvGrpSpPr>
        <p:grpSpPr bwMode="auto">
          <a:xfrm>
            <a:off x="2027238" y="5257804"/>
            <a:ext cx="3730626" cy="831851"/>
            <a:chOff x="179" y="3516"/>
            <a:chExt cx="2350" cy="524"/>
          </a:xfrm>
        </p:grpSpPr>
        <p:sp>
          <p:nvSpPr>
            <p:cNvPr id="38926" name="Text Box 5"/>
            <p:cNvSpPr txBox="1">
              <a:spLocks noChangeArrowheads="1"/>
            </p:cNvSpPr>
            <p:nvPr/>
          </p:nvSpPr>
          <p:spPr bwMode="auto">
            <a:xfrm>
              <a:off x="179" y="3517"/>
              <a:ext cx="6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solidFill>
                    <a:srgbClr val="000000"/>
                  </a:solidFill>
                  <a:latin typeface="Arial" charset="0"/>
                </a:rPr>
                <a:t>Force</a:t>
              </a:r>
            </a:p>
            <a:p>
              <a:pPr algn="ctr" eaLnBrk="1" hangingPunct="1">
                <a:spcBef>
                  <a:spcPct val="0"/>
                </a:spcBef>
                <a:buFontTx/>
                <a:buNone/>
              </a:pPr>
              <a:r>
                <a:rPr lang="en-US" altLang="en-US" sz="2400">
                  <a:solidFill>
                    <a:srgbClr val="000000"/>
                  </a:solidFill>
                  <a:latin typeface="Arial" charset="0"/>
                </a:rPr>
                <a:t>A-B</a:t>
              </a:r>
            </a:p>
          </p:txBody>
        </p:sp>
        <p:sp>
          <p:nvSpPr>
            <p:cNvPr id="38927" name="Text Box 6"/>
            <p:cNvSpPr txBox="1">
              <a:spLocks noChangeArrowheads="1"/>
            </p:cNvSpPr>
            <p:nvPr/>
          </p:nvSpPr>
          <p:spPr bwMode="auto">
            <a:xfrm>
              <a:off x="1039" y="3516"/>
              <a:ext cx="6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solidFill>
                    <a:srgbClr val="000000"/>
                  </a:solidFill>
                  <a:latin typeface="Arial" charset="0"/>
                </a:rPr>
                <a:t>Force</a:t>
              </a:r>
            </a:p>
            <a:p>
              <a:pPr algn="ctr" eaLnBrk="1" hangingPunct="1">
                <a:spcBef>
                  <a:spcPct val="0"/>
                </a:spcBef>
                <a:buFontTx/>
                <a:buNone/>
              </a:pPr>
              <a:r>
                <a:rPr lang="en-US" altLang="en-US" sz="2400">
                  <a:solidFill>
                    <a:srgbClr val="000000"/>
                  </a:solidFill>
                  <a:latin typeface="Arial" charset="0"/>
                </a:rPr>
                <a:t>A-A</a:t>
              </a:r>
            </a:p>
          </p:txBody>
        </p:sp>
        <p:sp>
          <p:nvSpPr>
            <p:cNvPr id="38928" name="Text Box 7"/>
            <p:cNvSpPr txBox="1">
              <a:spLocks noChangeArrowheads="1"/>
            </p:cNvSpPr>
            <p:nvPr/>
          </p:nvSpPr>
          <p:spPr bwMode="auto">
            <a:xfrm>
              <a:off x="1917" y="3516"/>
              <a:ext cx="6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solidFill>
                    <a:srgbClr val="000000"/>
                  </a:solidFill>
                  <a:latin typeface="Arial" charset="0"/>
                </a:rPr>
                <a:t>Force</a:t>
              </a:r>
            </a:p>
            <a:p>
              <a:pPr algn="ctr" eaLnBrk="1" hangingPunct="1">
                <a:spcBef>
                  <a:spcPct val="0"/>
                </a:spcBef>
                <a:buFontTx/>
                <a:buNone/>
              </a:pPr>
              <a:r>
                <a:rPr lang="en-US" altLang="en-US" sz="2400">
                  <a:solidFill>
                    <a:srgbClr val="000000"/>
                  </a:solidFill>
                  <a:latin typeface="Arial" charset="0"/>
                </a:rPr>
                <a:t>B-B</a:t>
              </a:r>
            </a:p>
          </p:txBody>
        </p:sp>
        <p:sp>
          <p:nvSpPr>
            <p:cNvPr id="38929" name="Text Box 8"/>
            <p:cNvSpPr txBox="1">
              <a:spLocks noChangeArrowheads="1"/>
            </p:cNvSpPr>
            <p:nvPr/>
          </p:nvSpPr>
          <p:spPr bwMode="auto">
            <a:xfrm>
              <a:off x="792" y="3612"/>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a:solidFill>
                    <a:srgbClr val="000000"/>
                  </a:solidFill>
                  <a:latin typeface="Arial" charset="0"/>
                </a:rPr>
                <a:t>&lt;</a:t>
              </a:r>
            </a:p>
          </p:txBody>
        </p:sp>
        <p:sp>
          <p:nvSpPr>
            <p:cNvPr id="38930" name="Text Box 9"/>
            <p:cNvSpPr txBox="1">
              <a:spLocks noChangeArrowheads="1"/>
            </p:cNvSpPr>
            <p:nvPr/>
          </p:nvSpPr>
          <p:spPr bwMode="auto">
            <a:xfrm>
              <a:off x="1652" y="3612"/>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a:solidFill>
                    <a:srgbClr val="000000"/>
                  </a:solidFill>
                  <a:latin typeface="Arial" charset="0"/>
                </a:rPr>
                <a:t>&amp;</a:t>
              </a:r>
            </a:p>
          </p:txBody>
        </p:sp>
      </p:grpSp>
      <p:pic>
        <p:nvPicPr>
          <p:cNvPr id="38919"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0" y="1250951"/>
            <a:ext cx="38671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www.chemguide.co.uk/physical/phaseeqia/equalforces.gif"/>
          <p:cNvPicPr>
            <a:picLocks noChangeAspect="1" noChangeArrowheads="1"/>
          </p:cNvPicPr>
          <p:nvPr/>
        </p:nvPicPr>
        <p:blipFill rotWithShape="1">
          <a:blip r:embed="rId4">
            <a:extLst>
              <a:ext uri="{28A0092B-C50C-407E-A947-70E740481C1C}">
                <a14:useLocalDpi xmlns:a14="http://schemas.microsoft.com/office/drawing/2010/main" val="0"/>
              </a:ext>
            </a:extLst>
          </a:blip>
          <a:srcRect l="16982" t="20483" r="25114" b="19953"/>
          <a:stretch/>
        </p:blipFill>
        <p:spPr bwMode="auto">
          <a:xfrm>
            <a:off x="6483628" y="1561053"/>
            <a:ext cx="3916358" cy="27643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19075" y="2149301"/>
            <a:ext cx="324128" cy="369332"/>
          </a:xfrm>
          <a:prstGeom prst="rect">
            <a:avLst/>
          </a:prstGeom>
          <a:noFill/>
        </p:spPr>
        <p:txBody>
          <a:bodyPr wrap="none" rtlCol="0">
            <a:spAutoFit/>
          </a:bodyPr>
          <a:lstStyle/>
          <a:p>
            <a:r>
              <a:rPr lang="en-US" b="1" dirty="0">
                <a:solidFill>
                  <a:srgbClr val="FF0000"/>
                </a:solidFill>
              </a:rPr>
              <a:t>A</a:t>
            </a:r>
          </a:p>
        </p:txBody>
      </p:sp>
      <p:sp>
        <p:nvSpPr>
          <p:cNvPr id="21" name="TextBox 20"/>
          <p:cNvSpPr txBox="1"/>
          <p:nvPr/>
        </p:nvSpPr>
        <p:spPr>
          <a:xfrm>
            <a:off x="6936577" y="2149301"/>
            <a:ext cx="324128" cy="369332"/>
          </a:xfrm>
          <a:prstGeom prst="rect">
            <a:avLst/>
          </a:prstGeom>
          <a:noFill/>
        </p:spPr>
        <p:txBody>
          <a:bodyPr wrap="none" rtlCol="0">
            <a:spAutoFit/>
          </a:bodyPr>
          <a:lstStyle/>
          <a:p>
            <a:r>
              <a:rPr lang="en-US" b="1" dirty="0">
                <a:solidFill>
                  <a:srgbClr val="FF0000"/>
                </a:solidFill>
              </a:rPr>
              <a:t>A</a:t>
            </a:r>
          </a:p>
        </p:txBody>
      </p:sp>
      <p:sp>
        <p:nvSpPr>
          <p:cNvPr id="22" name="TextBox 21"/>
          <p:cNvSpPr txBox="1"/>
          <p:nvPr/>
        </p:nvSpPr>
        <p:spPr>
          <a:xfrm>
            <a:off x="8602471" y="2149301"/>
            <a:ext cx="314510" cy="369332"/>
          </a:xfrm>
          <a:prstGeom prst="rect">
            <a:avLst/>
          </a:prstGeom>
          <a:noFill/>
        </p:spPr>
        <p:txBody>
          <a:bodyPr wrap="none" rtlCol="0">
            <a:spAutoFit/>
          </a:bodyPr>
          <a:lstStyle/>
          <a:p>
            <a:r>
              <a:rPr lang="en-US" b="1" dirty="0">
                <a:solidFill>
                  <a:srgbClr val="FF0000"/>
                </a:solidFill>
              </a:rPr>
              <a:t>B</a:t>
            </a:r>
          </a:p>
        </p:txBody>
      </p:sp>
      <p:sp>
        <p:nvSpPr>
          <p:cNvPr id="23" name="TextBox 22"/>
          <p:cNvSpPr txBox="1"/>
          <p:nvPr/>
        </p:nvSpPr>
        <p:spPr>
          <a:xfrm>
            <a:off x="7274209" y="2149301"/>
            <a:ext cx="324128" cy="369332"/>
          </a:xfrm>
          <a:prstGeom prst="rect">
            <a:avLst/>
          </a:prstGeom>
          <a:noFill/>
        </p:spPr>
        <p:txBody>
          <a:bodyPr wrap="none" rtlCol="0">
            <a:spAutoFit/>
          </a:bodyPr>
          <a:lstStyle/>
          <a:p>
            <a:r>
              <a:rPr lang="en-US" b="1" dirty="0">
                <a:solidFill>
                  <a:srgbClr val="FF0000"/>
                </a:solidFill>
              </a:rPr>
              <a:t>A</a:t>
            </a:r>
          </a:p>
        </p:txBody>
      </p:sp>
      <p:sp>
        <p:nvSpPr>
          <p:cNvPr id="24" name="TextBox 23"/>
          <p:cNvSpPr txBox="1"/>
          <p:nvPr/>
        </p:nvSpPr>
        <p:spPr>
          <a:xfrm>
            <a:off x="6714721" y="1260257"/>
            <a:ext cx="1003288" cy="369332"/>
          </a:xfrm>
          <a:prstGeom prst="rect">
            <a:avLst/>
          </a:prstGeom>
          <a:noFill/>
        </p:spPr>
        <p:txBody>
          <a:bodyPr wrap="none" rtlCol="0">
            <a:spAutoFit/>
          </a:bodyPr>
          <a:lstStyle/>
          <a:p>
            <a:r>
              <a:rPr lang="en-US" b="1" dirty="0">
                <a:solidFill>
                  <a:srgbClr val="FF0000"/>
                </a:solidFill>
              </a:rPr>
              <a:t>Stronger</a:t>
            </a:r>
          </a:p>
        </p:txBody>
      </p:sp>
      <p:sp>
        <p:nvSpPr>
          <p:cNvPr id="25" name="TextBox 24"/>
          <p:cNvSpPr txBox="1"/>
          <p:nvPr/>
        </p:nvSpPr>
        <p:spPr>
          <a:xfrm>
            <a:off x="8850777" y="1300580"/>
            <a:ext cx="917174" cy="369332"/>
          </a:xfrm>
          <a:prstGeom prst="rect">
            <a:avLst/>
          </a:prstGeom>
          <a:noFill/>
        </p:spPr>
        <p:txBody>
          <a:bodyPr wrap="none" rtlCol="0">
            <a:spAutoFit/>
          </a:bodyPr>
          <a:lstStyle/>
          <a:p>
            <a:r>
              <a:rPr lang="en-US" b="1" dirty="0">
                <a:solidFill>
                  <a:srgbClr val="FF0000"/>
                </a:solidFill>
              </a:rPr>
              <a:t>Weaker</a:t>
            </a:r>
          </a:p>
        </p:txBody>
      </p:sp>
      <p:sp>
        <p:nvSpPr>
          <p:cNvPr id="26" name="Text Box 3"/>
          <p:cNvSpPr txBox="1">
            <a:spLocks noChangeArrowheads="1"/>
          </p:cNvSpPr>
          <p:nvPr/>
        </p:nvSpPr>
        <p:spPr bwMode="auto">
          <a:xfrm>
            <a:off x="1665891" y="236491"/>
            <a:ext cx="900210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i="1" dirty="0">
                <a:solidFill>
                  <a:srgbClr val="000000"/>
                </a:solidFill>
                <a:latin typeface="Arial" charset="0"/>
              </a:rPr>
              <a:t>Solvent-solvent IFs are stronger then solute-solvent IFs</a:t>
            </a:r>
            <a:endParaRPr lang="en-US" altLang="en-US" sz="2800" dirty="0">
              <a:solidFill>
                <a:srgbClr val="000000"/>
              </a:solidFill>
              <a:latin typeface="Arial" charset="0"/>
            </a:endParaRPr>
          </a:p>
          <a:p>
            <a:pPr eaLnBrk="1" hangingPunct="1">
              <a:spcBef>
                <a:spcPct val="50000"/>
              </a:spcBef>
              <a:buFontTx/>
              <a:buNone/>
            </a:pPr>
            <a:endParaRPr lang="en-US" altLang="en-US" sz="2800" i="1" dirty="0">
              <a:solidFill>
                <a:srgbClr val="000000"/>
              </a:solidFill>
              <a:latin typeface="Arial" charset="0"/>
            </a:endParaRPr>
          </a:p>
        </p:txBody>
      </p:sp>
    </p:spTree>
    <p:extLst>
      <p:ext uri="{BB962C8B-B14F-4D97-AF65-F5344CB8AC3E}">
        <p14:creationId xmlns:p14="http://schemas.microsoft.com/office/powerpoint/2010/main" val="323165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a:xfrm>
            <a:off x="3426374" y="6248400"/>
            <a:ext cx="1905000" cy="457200"/>
          </a:xfrm>
        </p:spPr>
        <p:txBody>
          <a:bodyPr/>
          <a:lstStyle/>
          <a:p>
            <a:pPr>
              <a:defRPr/>
            </a:pPr>
            <a:fld id="{584EF4C0-9CB1-4B97-96FE-D259D6B3CDE0}" type="slidenum">
              <a:rPr lang="en-US">
                <a:solidFill>
                  <a:srgbClr val="000000"/>
                </a:solidFill>
              </a:rPr>
              <a:pPr>
                <a:defRPr/>
              </a:pPr>
              <a:t>22</a:t>
            </a:fld>
            <a:endParaRPr lang="en-US">
              <a:solidFill>
                <a:srgbClr val="000000"/>
              </a:solidFill>
            </a:endParaRPr>
          </a:p>
        </p:txBody>
      </p:sp>
      <p:sp>
        <p:nvSpPr>
          <p:cNvPr id="18436" name="Text Box 4"/>
          <p:cNvSpPr txBox="1">
            <a:spLocks noChangeArrowheads="1"/>
          </p:cNvSpPr>
          <p:nvPr/>
        </p:nvSpPr>
        <p:spPr bwMode="auto">
          <a:xfrm>
            <a:off x="6639455" y="5278439"/>
            <a:ext cx="36047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i="1" dirty="0">
                <a:solidFill>
                  <a:srgbClr val="000000"/>
                </a:solidFill>
                <a:latin typeface="Arial" charset="0"/>
              </a:rPr>
              <a:t>P</a:t>
            </a:r>
            <a:r>
              <a:rPr lang="en-US" altLang="en-US" sz="2400" baseline="-25000" dirty="0">
                <a:solidFill>
                  <a:srgbClr val="000000"/>
                </a:solidFill>
                <a:latin typeface="Arial" charset="0"/>
              </a:rPr>
              <a:t>T</a:t>
            </a:r>
            <a:r>
              <a:rPr lang="en-US" altLang="en-US" sz="2400" dirty="0">
                <a:solidFill>
                  <a:srgbClr val="000000"/>
                </a:solidFill>
                <a:latin typeface="Arial" charset="0"/>
              </a:rPr>
              <a:t> is less than</a:t>
            </a:r>
          </a:p>
          <a:p>
            <a:pPr algn="ctr" eaLnBrk="1" hangingPunct="1">
              <a:spcBef>
                <a:spcPct val="0"/>
              </a:spcBef>
              <a:buFontTx/>
              <a:buNone/>
            </a:pPr>
            <a:r>
              <a:rPr lang="en-US" altLang="en-US" sz="2400" dirty="0">
                <a:solidFill>
                  <a:srgbClr val="000000"/>
                </a:solidFill>
                <a:latin typeface="Arial" charset="0"/>
              </a:rPr>
              <a:t>predicted by </a:t>
            </a:r>
            <a:r>
              <a:rPr lang="en-US" altLang="en-US" sz="2400" dirty="0" err="1">
                <a:solidFill>
                  <a:srgbClr val="000000"/>
                </a:solidFill>
                <a:latin typeface="Arial" charset="0"/>
              </a:rPr>
              <a:t>Raoult’s</a:t>
            </a:r>
            <a:r>
              <a:rPr lang="en-US" altLang="en-US" sz="2400" dirty="0">
                <a:solidFill>
                  <a:srgbClr val="000000"/>
                </a:solidFill>
                <a:latin typeface="Arial" charset="0"/>
              </a:rPr>
              <a:t> law</a:t>
            </a:r>
            <a:endParaRPr lang="en-US" altLang="en-US" sz="2400" i="1" dirty="0">
              <a:solidFill>
                <a:srgbClr val="000000"/>
              </a:solidFill>
              <a:latin typeface="Arial" charset="0"/>
            </a:endParaRPr>
          </a:p>
        </p:txBody>
      </p:sp>
      <p:grpSp>
        <p:nvGrpSpPr>
          <p:cNvPr id="3" name="Group 11"/>
          <p:cNvGrpSpPr>
            <a:grpSpLocks/>
          </p:cNvGrpSpPr>
          <p:nvPr/>
        </p:nvGrpSpPr>
        <p:grpSpPr bwMode="auto">
          <a:xfrm>
            <a:off x="1984924" y="5257804"/>
            <a:ext cx="3730624" cy="831851"/>
            <a:chOff x="179" y="3516"/>
            <a:chExt cx="2350" cy="524"/>
          </a:xfrm>
        </p:grpSpPr>
        <p:sp>
          <p:nvSpPr>
            <p:cNvPr id="38921" name="Text Box 12"/>
            <p:cNvSpPr txBox="1">
              <a:spLocks noChangeArrowheads="1"/>
            </p:cNvSpPr>
            <p:nvPr/>
          </p:nvSpPr>
          <p:spPr bwMode="auto">
            <a:xfrm>
              <a:off x="179" y="3517"/>
              <a:ext cx="6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solidFill>
                    <a:srgbClr val="000000"/>
                  </a:solidFill>
                  <a:latin typeface="Arial" charset="0"/>
                </a:rPr>
                <a:t>Force</a:t>
              </a:r>
            </a:p>
            <a:p>
              <a:pPr algn="ctr" eaLnBrk="1" hangingPunct="1">
                <a:spcBef>
                  <a:spcPct val="0"/>
                </a:spcBef>
                <a:buFontTx/>
                <a:buNone/>
              </a:pPr>
              <a:r>
                <a:rPr lang="en-US" altLang="en-US" sz="2400">
                  <a:solidFill>
                    <a:srgbClr val="000000"/>
                  </a:solidFill>
                  <a:latin typeface="Arial" charset="0"/>
                </a:rPr>
                <a:t>A-B</a:t>
              </a:r>
            </a:p>
          </p:txBody>
        </p:sp>
        <p:sp>
          <p:nvSpPr>
            <p:cNvPr id="38922" name="Text Box 13"/>
            <p:cNvSpPr txBox="1">
              <a:spLocks noChangeArrowheads="1"/>
            </p:cNvSpPr>
            <p:nvPr/>
          </p:nvSpPr>
          <p:spPr bwMode="auto">
            <a:xfrm>
              <a:off x="1039" y="3516"/>
              <a:ext cx="6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solidFill>
                    <a:srgbClr val="000000"/>
                  </a:solidFill>
                  <a:latin typeface="Arial" charset="0"/>
                </a:rPr>
                <a:t>Force</a:t>
              </a:r>
            </a:p>
            <a:p>
              <a:pPr algn="ctr" eaLnBrk="1" hangingPunct="1">
                <a:spcBef>
                  <a:spcPct val="0"/>
                </a:spcBef>
                <a:buFontTx/>
                <a:buNone/>
              </a:pPr>
              <a:r>
                <a:rPr lang="en-US" altLang="en-US" sz="2400">
                  <a:solidFill>
                    <a:srgbClr val="000000"/>
                  </a:solidFill>
                  <a:latin typeface="Arial" charset="0"/>
                </a:rPr>
                <a:t>A-A</a:t>
              </a:r>
            </a:p>
          </p:txBody>
        </p:sp>
        <p:sp>
          <p:nvSpPr>
            <p:cNvPr id="38923" name="Text Box 14"/>
            <p:cNvSpPr txBox="1">
              <a:spLocks noChangeArrowheads="1"/>
            </p:cNvSpPr>
            <p:nvPr/>
          </p:nvSpPr>
          <p:spPr bwMode="auto">
            <a:xfrm>
              <a:off x="1917" y="3516"/>
              <a:ext cx="6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solidFill>
                    <a:srgbClr val="000000"/>
                  </a:solidFill>
                  <a:latin typeface="Arial" charset="0"/>
                </a:rPr>
                <a:t>Force</a:t>
              </a:r>
            </a:p>
            <a:p>
              <a:pPr algn="ctr" eaLnBrk="1" hangingPunct="1">
                <a:spcBef>
                  <a:spcPct val="0"/>
                </a:spcBef>
                <a:buFontTx/>
                <a:buNone/>
              </a:pPr>
              <a:r>
                <a:rPr lang="en-US" altLang="en-US" sz="2400">
                  <a:solidFill>
                    <a:srgbClr val="000000"/>
                  </a:solidFill>
                  <a:latin typeface="Arial" charset="0"/>
                </a:rPr>
                <a:t>B-B</a:t>
              </a:r>
            </a:p>
          </p:txBody>
        </p:sp>
        <p:sp>
          <p:nvSpPr>
            <p:cNvPr id="38924" name="Text Box 15"/>
            <p:cNvSpPr txBox="1">
              <a:spLocks noChangeArrowheads="1"/>
            </p:cNvSpPr>
            <p:nvPr/>
          </p:nvSpPr>
          <p:spPr bwMode="auto">
            <a:xfrm>
              <a:off x="792" y="3612"/>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a:solidFill>
                    <a:srgbClr val="000000"/>
                  </a:solidFill>
                  <a:latin typeface="Arial" charset="0"/>
                </a:rPr>
                <a:t>&gt;</a:t>
              </a:r>
            </a:p>
          </p:txBody>
        </p:sp>
        <p:sp>
          <p:nvSpPr>
            <p:cNvPr id="38925" name="Text Box 16"/>
            <p:cNvSpPr txBox="1">
              <a:spLocks noChangeArrowheads="1"/>
            </p:cNvSpPr>
            <p:nvPr/>
          </p:nvSpPr>
          <p:spPr bwMode="auto">
            <a:xfrm>
              <a:off x="1652" y="3612"/>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a:solidFill>
                    <a:srgbClr val="000000"/>
                  </a:solidFill>
                  <a:latin typeface="Arial" charset="0"/>
                </a:rPr>
                <a:t>&amp;</a:t>
              </a:r>
            </a:p>
          </p:txBody>
        </p:sp>
      </p:grpSp>
      <p:pic>
        <p:nvPicPr>
          <p:cNvPr id="1845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374" y="1250950"/>
            <a:ext cx="3862388"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www.chemguide.co.uk/physical/phaseeqia/equalforces.gif"/>
          <p:cNvPicPr>
            <a:picLocks noChangeAspect="1" noChangeArrowheads="1"/>
          </p:cNvPicPr>
          <p:nvPr/>
        </p:nvPicPr>
        <p:blipFill rotWithShape="1">
          <a:blip r:embed="rId4">
            <a:extLst>
              <a:ext uri="{28A0092B-C50C-407E-A947-70E740481C1C}">
                <a14:useLocalDpi xmlns:a14="http://schemas.microsoft.com/office/drawing/2010/main" val="0"/>
              </a:ext>
            </a:extLst>
          </a:blip>
          <a:srcRect l="16982" t="20483" r="25114" b="19953"/>
          <a:stretch/>
        </p:blipFill>
        <p:spPr bwMode="auto">
          <a:xfrm>
            <a:off x="6483628" y="1561053"/>
            <a:ext cx="3916358" cy="27643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919075" y="2149301"/>
            <a:ext cx="324128" cy="369332"/>
          </a:xfrm>
          <a:prstGeom prst="rect">
            <a:avLst/>
          </a:prstGeom>
          <a:noFill/>
        </p:spPr>
        <p:txBody>
          <a:bodyPr wrap="none" rtlCol="0">
            <a:spAutoFit/>
          </a:bodyPr>
          <a:lstStyle/>
          <a:p>
            <a:r>
              <a:rPr lang="en-US" b="1" dirty="0">
                <a:solidFill>
                  <a:srgbClr val="FF0000"/>
                </a:solidFill>
              </a:rPr>
              <a:t>A</a:t>
            </a:r>
          </a:p>
        </p:txBody>
      </p:sp>
      <p:sp>
        <p:nvSpPr>
          <p:cNvPr id="22" name="TextBox 21"/>
          <p:cNvSpPr txBox="1"/>
          <p:nvPr/>
        </p:nvSpPr>
        <p:spPr>
          <a:xfrm>
            <a:off x="6936577" y="2149301"/>
            <a:ext cx="324128" cy="369332"/>
          </a:xfrm>
          <a:prstGeom prst="rect">
            <a:avLst/>
          </a:prstGeom>
          <a:noFill/>
        </p:spPr>
        <p:txBody>
          <a:bodyPr wrap="none" rtlCol="0">
            <a:spAutoFit/>
          </a:bodyPr>
          <a:lstStyle/>
          <a:p>
            <a:r>
              <a:rPr lang="en-US" b="1" dirty="0">
                <a:solidFill>
                  <a:srgbClr val="FF0000"/>
                </a:solidFill>
              </a:rPr>
              <a:t>A</a:t>
            </a:r>
          </a:p>
        </p:txBody>
      </p:sp>
      <p:sp>
        <p:nvSpPr>
          <p:cNvPr id="23" name="TextBox 22"/>
          <p:cNvSpPr txBox="1"/>
          <p:nvPr/>
        </p:nvSpPr>
        <p:spPr>
          <a:xfrm>
            <a:off x="8602471" y="2149301"/>
            <a:ext cx="314510" cy="369332"/>
          </a:xfrm>
          <a:prstGeom prst="rect">
            <a:avLst/>
          </a:prstGeom>
          <a:noFill/>
        </p:spPr>
        <p:txBody>
          <a:bodyPr wrap="none" rtlCol="0">
            <a:spAutoFit/>
          </a:bodyPr>
          <a:lstStyle/>
          <a:p>
            <a:r>
              <a:rPr lang="en-US" b="1" dirty="0">
                <a:solidFill>
                  <a:srgbClr val="FF0000"/>
                </a:solidFill>
              </a:rPr>
              <a:t>B</a:t>
            </a:r>
          </a:p>
        </p:txBody>
      </p:sp>
      <p:sp>
        <p:nvSpPr>
          <p:cNvPr id="24" name="TextBox 23"/>
          <p:cNvSpPr txBox="1"/>
          <p:nvPr/>
        </p:nvSpPr>
        <p:spPr>
          <a:xfrm>
            <a:off x="7274209" y="2149301"/>
            <a:ext cx="324128" cy="369332"/>
          </a:xfrm>
          <a:prstGeom prst="rect">
            <a:avLst/>
          </a:prstGeom>
          <a:noFill/>
        </p:spPr>
        <p:txBody>
          <a:bodyPr wrap="none" rtlCol="0">
            <a:spAutoFit/>
          </a:bodyPr>
          <a:lstStyle/>
          <a:p>
            <a:r>
              <a:rPr lang="en-US" b="1" dirty="0">
                <a:solidFill>
                  <a:srgbClr val="FF0000"/>
                </a:solidFill>
              </a:rPr>
              <a:t>A</a:t>
            </a:r>
          </a:p>
        </p:txBody>
      </p:sp>
      <p:sp>
        <p:nvSpPr>
          <p:cNvPr id="25" name="TextBox 24"/>
          <p:cNvSpPr txBox="1"/>
          <p:nvPr/>
        </p:nvSpPr>
        <p:spPr>
          <a:xfrm>
            <a:off x="8675952" y="1191721"/>
            <a:ext cx="1003288" cy="369332"/>
          </a:xfrm>
          <a:prstGeom prst="rect">
            <a:avLst/>
          </a:prstGeom>
          <a:noFill/>
        </p:spPr>
        <p:txBody>
          <a:bodyPr wrap="none" rtlCol="0">
            <a:spAutoFit/>
          </a:bodyPr>
          <a:lstStyle/>
          <a:p>
            <a:r>
              <a:rPr lang="en-US" b="1" dirty="0">
                <a:solidFill>
                  <a:srgbClr val="FF0000"/>
                </a:solidFill>
              </a:rPr>
              <a:t>Stronger</a:t>
            </a:r>
          </a:p>
        </p:txBody>
      </p:sp>
      <p:sp>
        <p:nvSpPr>
          <p:cNvPr id="26" name="TextBox 25"/>
          <p:cNvSpPr txBox="1"/>
          <p:nvPr/>
        </p:nvSpPr>
        <p:spPr>
          <a:xfrm>
            <a:off x="6773591" y="1300580"/>
            <a:ext cx="917174" cy="369332"/>
          </a:xfrm>
          <a:prstGeom prst="rect">
            <a:avLst/>
          </a:prstGeom>
          <a:noFill/>
        </p:spPr>
        <p:txBody>
          <a:bodyPr wrap="none" rtlCol="0">
            <a:spAutoFit/>
          </a:bodyPr>
          <a:lstStyle/>
          <a:p>
            <a:r>
              <a:rPr lang="en-US" b="1" dirty="0">
                <a:solidFill>
                  <a:srgbClr val="FF0000"/>
                </a:solidFill>
              </a:rPr>
              <a:t>Weaker</a:t>
            </a:r>
          </a:p>
        </p:txBody>
      </p:sp>
      <p:sp>
        <p:nvSpPr>
          <p:cNvPr id="27" name="Text Box 3"/>
          <p:cNvSpPr txBox="1">
            <a:spLocks noChangeArrowheads="1"/>
          </p:cNvSpPr>
          <p:nvPr/>
        </p:nvSpPr>
        <p:spPr bwMode="auto">
          <a:xfrm>
            <a:off x="1665891" y="236491"/>
            <a:ext cx="900210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i="1" dirty="0">
                <a:solidFill>
                  <a:srgbClr val="000000"/>
                </a:solidFill>
                <a:latin typeface="Arial" charset="0"/>
              </a:rPr>
              <a:t>Solute-solvent IFs are stronger then solvent-solvent IFs</a:t>
            </a:r>
            <a:endParaRPr lang="en-US" altLang="en-US" sz="2800" dirty="0">
              <a:solidFill>
                <a:srgbClr val="000000"/>
              </a:solidFill>
              <a:latin typeface="Arial" charset="0"/>
            </a:endParaRPr>
          </a:p>
          <a:p>
            <a:pPr eaLnBrk="1" hangingPunct="1">
              <a:spcBef>
                <a:spcPct val="50000"/>
              </a:spcBef>
              <a:buFontTx/>
              <a:buNone/>
            </a:pPr>
            <a:endParaRPr lang="en-US" altLang="en-US" sz="2800" i="1" dirty="0">
              <a:solidFill>
                <a:srgbClr val="000000"/>
              </a:solidFill>
              <a:latin typeface="Arial" charset="0"/>
            </a:endParaRPr>
          </a:p>
        </p:txBody>
      </p:sp>
    </p:spTree>
    <p:extLst>
      <p:ext uri="{BB962C8B-B14F-4D97-AF65-F5344CB8AC3E}">
        <p14:creationId xmlns:p14="http://schemas.microsoft.com/office/powerpoint/2010/main" val="122775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23</a:t>
            </a:fld>
            <a:endParaRPr lang="en-US">
              <a:solidFill>
                <a:srgbClr val="000000"/>
              </a:solidFill>
            </a:endParaRPr>
          </a:p>
        </p:txBody>
      </p:sp>
      <p:sp>
        <p:nvSpPr>
          <p:cNvPr id="33795" name="Text Box 2"/>
          <p:cNvSpPr txBox="1">
            <a:spLocks noChangeArrowheads="1"/>
          </p:cNvSpPr>
          <p:nvPr/>
        </p:nvSpPr>
        <p:spPr bwMode="auto">
          <a:xfrm>
            <a:off x="4123828" y="53976"/>
            <a:ext cx="40110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a:solidFill>
                  <a:srgbClr val="000000"/>
                </a:solidFill>
                <a:latin typeface="Arial" charset="0"/>
              </a:rPr>
              <a:t>Colligative properties</a:t>
            </a:r>
          </a:p>
        </p:txBody>
      </p:sp>
      <p:sp>
        <p:nvSpPr>
          <p:cNvPr id="33796" name="Text Box 3"/>
          <p:cNvSpPr txBox="1">
            <a:spLocks noChangeArrowheads="1"/>
          </p:cNvSpPr>
          <p:nvPr/>
        </p:nvSpPr>
        <p:spPr bwMode="auto">
          <a:xfrm>
            <a:off x="3220601" y="2893246"/>
            <a:ext cx="5817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i="1" dirty="0">
                <a:solidFill>
                  <a:srgbClr val="000000"/>
                </a:solidFill>
                <a:latin typeface="Arial" charset="0"/>
              </a:rPr>
              <a:t>How do they affect </a:t>
            </a:r>
            <a:br>
              <a:rPr lang="en-US" altLang="en-US" sz="2800" i="1" dirty="0">
                <a:solidFill>
                  <a:srgbClr val="000000"/>
                </a:solidFill>
                <a:latin typeface="Arial" charset="0"/>
              </a:rPr>
            </a:br>
            <a:r>
              <a:rPr lang="en-US" altLang="en-US" sz="2800" i="1" dirty="0">
                <a:solidFill>
                  <a:srgbClr val="000000"/>
                </a:solidFill>
                <a:latin typeface="Arial" charset="0"/>
              </a:rPr>
              <a:t>boiling point and freezing point?</a:t>
            </a:r>
          </a:p>
        </p:txBody>
      </p:sp>
    </p:spTree>
    <p:extLst>
      <p:ext uri="{BB962C8B-B14F-4D97-AF65-F5344CB8AC3E}">
        <p14:creationId xmlns:p14="http://schemas.microsoft.com/office/powerpoint/2010/main" val="2838616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24</a:t>
            </a:fld>
            <a:endParaRPr lang="en-US">
              <a:solidFill>
                <a:srgbClr val="000000"/>
              </a:solidFill>
            </a:endParaRPr>
          </a:p>
        </p:txBody>
      </p:sp>
      <p:sp>
        <p:nvSpPr>
          <p:cNvPr id="33795" name="Text Box 2"/>
          <p:cNvSpPr txBox="1">
            <a:spLocks noChangeArrowheads="1"/>
          </p:cNvSpPr>
          <p:nvPr/>
        </p:nvSpPr>
        <p:spPr bwMode="auto">
          <a:xfrm>
            <a:off x="3873765" y="53976"/>
            <a:ext cx="45111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a:solidFill>
                  <a:srgbClr val="000000"/>
                </a:solidFill>
                <a:latin typeface="Arial" charset="0"/>
              </a:rPr>
              <a:t>Phase diagram of water</a:t>
            </a:r>
          </a:p>
        </p:txBody>
      </p:sp>
      <p:pic>
        <p:nvPicPr>
          <p:cNvPr id="4098" name="Picture 2" descr="http://www.chemguide.co.uk/physical/phaseeqia/pdh2op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837" y="1032900"/>
            <a:ext cx="793101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01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25</a:t>
            </a:fld>
            <a:endParaRPr lang="en-US">
              <a:solidFill>
                <a:srgbClr val="000000"/>
              </a:solidFill>
            </a:endParaRPr>
          </a:p>
        </p:txBody>
      </p:sp>
      <p:sp>
        <p:nvSpPr>
          <p:cNvPr id="33795" name="Text Box 2"/>
          <p:cNvSpPr txBox="1">
            <a:spLocks noChangeArrowheads="1"/>
          </p:cNvSpPr>
          <p:nvPr/>
        </p:nvSpPr>
        <p:spPr bwMode="auto">
          <a:xfrm>
            <a:off x="3588432" y="53976"/>
            <a:ext cx="50818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a:solidFill>
                  <a:srgbClr val="000000"/>
                </a:solidFill>
                <a:latin typeface="Arial" charset="0"/>
              </a:rPr>
              <a:t>Add a non-volatile solute…</a:t>
            </a:r>
          </a:p>
        </p:txBody>
      </p:sp>
      <p:pic>
        <p:nvPicPr>
          <p:cNvPr id="5" name="Picture 4" descr="http://www.chemguide.co.uk/physical/phaseeqia/pdsolut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45" y="969826"/>
            <a:ext cx="7772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93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26</a:t>
            </a:fld>
            <a:endParaRPr lang="en-US">
              <a:solidFill>
                <a:srgbClr val="000000"/>
              </a:solidFill>
            </a:endParaRPr>
          </a:p>
        </p:txBody>
      </p:sp>
      <p:sp>
        <p:nvSpPr>
          <p:cNvPr id="33795" name="Text Box 2"/>
          <p:cNvSpPr txBox="1">
            <a:spLocks noChangeArrowheads="1"/>
          </p:cNvSpPr>
          <p:nvPr/>
        </p:nvSpPr>
        <p:spPr bwMode="auto">
          <a:xfrm>
            <a:off x="2404617" y="53976"/>
            <a:ext cx="74494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a:solidFill>
                  <a:srgbClr val="000000"/>
                </a:solidFill>
                <a:latin typeface="Arial" charset="0"/>
              </a:rPr>
              <a:t>Since the liquid/vapor intersect moved…</a:t>
            </a:r>
          </a:p>
        </p:txBody>
      </p:sp>
      <p:pic>
        <p:nvPicPr>
          <p:cNvPr id="6" name="Picture 6" descr="http://www.chemguide.co.uk/physical/phaseeqia/pdsolutio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554" y="1033453"/>
            <a:ext cx="659958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115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27</a:t>
            </a:fld>
            <a:endParaRPr lang="en-US">
              <a:solidFill>
                <a:srgbClr val="000000"/>
              </a:solidFill>
            </a:endParaRPr>
          </a:p>
        </p:txBody>
      </p:sp>
      <p:sp>
        <p:nvSpPr>
          <p:cNvPr id="33795" name="Text Box 2"/>
          <p:cNvSpPr txBox="1">
            <a:spLocks noChangeArrowheads="1"/>
          </p:cNvSpPr>
          <p:nvPr/>
        </p:nvSpPr>
        <p:spPr bwMode="auto">
          <a:xfrm>
            <a:off x="3851323" y="53976"/>
            <a:ext cx="45560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a:solidFill>
                  <a:srgbClr val="000000"/>
                </a:solidFill>
                <a:latin typeface="Arial" charset="0"/>
              </a:rPr>
              <a:t>Changes to </a:t>
            </a:r>
            <a:r>
              <a:rPr lang="en-US" altLang="en-US" dirty="0" err="1">
                <a:solidFill>
                  <a:srgbClr val="000000"/>
                </a:solidFill>
                <a:latin typeface="Arial" charset="0"/>
              </a:rPr>
              <a:t>b.p</a:t>
            </a:r>
            <a:r>
              <a:rPr lang="en-US" altLang="en-US" dirty="0">
                <a:solidFill>
                  <a:srgbClr val="000000"/>
                </a:solidFill>
                <a:latin typeface="Arial" charset="0"/>
              </a:rPr>
              <a:t>. and </a:t>
            </a:r>
            <a:r>
              <a:rPr lang="en-US" altLang="en-US" dirty="0" err="1">
                <a:solidFill>
                  <a:srgbClr val="000000"/>
                </a:solidFill>
                <a:latin typeface="Arial" charset="0"/>
              </a:rPr>
              <a:t>f.p</a:t>
            </a:r>
            <a:r>
              <a:rPr lang="en-US" altLang="en-US" dirty="0">
                <a:solidFill>
                  <a:srgbClr val="000000"/>
                </a:solidFill>
                <a:latin typeface="Arial" charset="0"/>
              </a:rPr>
              <a:t>.</a:t>
            </a:r>
          </a:p>
        </p:txBody>
      </p:sp>
      <p:pic>
        <p:nvPicPr>
          <p:cNvPr id="5" name="Picture 8" descr="http://www.chemguide.co.uk/physical/phaseeqia/pdsolution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316" y="799269"/>
            <a:ext cx="761805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29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28</a:t>
            </a:fld>
            <a:endParaRPr lang="en-US">
              <a:solidFill>
                <a:srgbClr val="000000"/>
              </a:solidFill>
            </a:endParaRPr>
          </a:p>
        </p:txBody>
      </p:sp>
      <p:sp>
        <p:nvSpPr>
          <p:cNvPr id="33795" name="Text Box 2"/>
          <p:cNvSpPr txBox="1">
            <a:spLocks noChangeArrowheads="1"/>
          </p:cNvSpPr>
          <p:nvPr/>
        </p:nvSpPr>
        <p:spPr bwMode="auto">
          <a:xfrm>
            <a:off x="4123828" y="53976"/>
            <a:ext cx="40110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a:solidFill>
                  <a:srgbClr val="000000"/>
                </a:solidFill>
                <a:latin typeface="Arial" charset="0"/>
              </a:rPr>
              <a:t>Colligative properties</a:t>
            </a:r>
          </a:p>
        </p:txBody>
      </p:sp>
      <p:pic>
        <p:nvPicPr>
          <p:cNvPr id="5" name="Picture 8" descr="http://www.chemguide.co.uk/physical/phaseeqia/pdsolution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316" y="799269"/>
            <a:ext cx="7618059" cy="5486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2"/>
          <p:cNvGrpSpPr>
            <a:grpSpLocks/>
          </p:cNvGrpSpPr>
          <p:nvPr/>
        </p:nvGrpSpPr>
        <p:grpSpPr bwMode="auto">
          <a:xfrm>
            <a:off x="7957174" y="1292554"/>
            <a:ext cx="1981200" cy="609600"/>
            <a:chOff x="3168" y="2832"/>
            <a:chExt cx="1248" cy="384"/>
          </a:xfrm>
        </p:grpSpPr>
        <p:sp>
          <p:nvSpPr>
            <p:cNvPr id="7" name="Text Box 14"/>
            <p:cNvSpPr txBox="1">
              <a:spLocks noChangeArrowheads="1"/>
            </p:cNvSpPr>
            <p:nvPr/>
          </p:nvSpPr>
          <p:spPr bwMode="auto">
            <a:xfrm>
              <a:off x="3185" y="2860"/>
              <a:ext cx="12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000000"/>
                  </a:solidFill>
                  <a:latin typeface="Symbol" pitchFamily="18" charset="2"/>
                </a:rPr>
                <a:t>D</a:t>
              </a:r>
              <a:r>
                <a:rPr lang="en-US" altLang="en-US" sz="2800" i="1">
                  <a:solidFill>
                    <a:srgbClr val="000000"/>
                  </a:solidFill>
                  <a:latin typeface="Arial" charset="0"/>
                </a:rPr>
                <a:t>T</a:t>
              </a:r>
              <a:r>
                <a:rPr lang="en-US" altLang="en-US" sz="2800" baseline="-25000">
                  <a:solidFill>
                    <a:srgbClr val="000000"/>
                  </a:solidFill>
                  <a:latin typeface="Arial" charset="0"/>
                </a:rPr>
                <a:t>b</a:t>
              </a:r>
              <a:r>
                <a:rPr lang="en-US" altLang="en-US" sz="2800">
                  <a:solidFill>
                    <a:srgbClr val="000000"/>
                  </a:solidFill>
                  <a:latin typeface="Arial" charset="0"/>
                </a:rPr>
                <a:t> = </a:t>
              </a:r>
              <a:r>
                <a:rPr lang="en-US" altLang="en-US" sz="2800" i="1">
                  <a:solidFill>
                    <a:srgbClr val="000000"/>
                  </a:solidFill>
                  <a:latin typeface="Arial" charset="0"/>
                </a:rPr>
                <a:t>K</a:t>
              </a:r>
              <a:r>
                <a:rPr lang="en-US" altLang="en-US" sz="2800" baseline="-25000">
                  <a:solidFill>
                    <a:srgbClr val="000000"/>
                  </a:solidFill>
                  <a:latin typeface="Arial" charset="0"/>
                </a:rPr>
                <a:t>b</a:t>
              </a:r>
              <a:r>
                <a:rPr lang="en-US" altLang="en-US" sz="2800">
                  <a:solidFill>
                    <a:srgbClr val="000000"/>
                  </a:solidFill>
                  <a:latin typeface="Arial" charset="0"/>
                </a:rPr>
                <a:t> </a:t>
              </a:r>
              <a:r>
                <a:rPr lang="en-US" altLang="en-US" sz="2800" i="1">
                  <a:solidFill>
                    <a:srgbClr val="000000"/>
                  </a:solidFill>
                  <a:latin typeface="Arial" charset="0"/>
                </a:rPr>
                <a:t>m</a:t>
              </a:r>
              <a:endParaRPr lang="en-US" altLang="en-US" sz="2800">
                <a:solidFill>
                  <a:srgbClr val="000000"/>
                </a:solidFill>
                <a:latin typeface="Arial" charset="0"/>
              </a:endParaRPr>
            </a:p>
          </p:txBody>
        </p:sp>
        <p:sp>
          <p:nvSpPr>
            <p:cNvPr id="8" name="Rectangle 21"/>
            <p:cNvSpPr>
              <a:spLocks noChangeArrowheads="1"/>
            </p:cNvSpPr>
            <p:nvPr/>
          </p:nvSpPr>
          <p:spPr bwMode="auto">
            <a:xfrm>
              <a:off x="3168" y="2832"/>
              <a:ext cx="1248" cy="384"/>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solidFill>
                  <a:srgbClr val="000000"/>
                </a:solidFill>
                <a:latin typeface="Arial" charset="0"/>
              </a:endParaRPr>
            </a:p>
          </p:txBody>
        </p:sp>
      </p:grpSp>
      <p:grpSp>
        <p:nvGrpSpPr>
          <p:cNvPr id="9" name="Group 17"/>
          <p:cNvGrpSpPr>
            <a:grpSpLocks/>
          </p:cNvGrpSpPr>
          <p:nvPr/>
        </p:nvGrpSpPr>
        <p:grpSpPr bwMode="auto">
          <a:xfrm>
            <a:off x="1921478" y="4083050"/>
            <a:ext cx="1981200" cy="609600"/>
            <a:chOff x="3168" y="2832"/>
            <a:chExt cx="1248" cy="384"/>
          </a:xfrm>
        </p:grpSpPr>
        <p:sp>
          <p:nvSpPr>
            <p:cNvPr id="10" name="Text Box 18"/>
            <p:cNvSpPr txBox="1">
              <a:spLocks noChangeArrowheads="1"/>
            </p:cNvSpPr>
            <p:nvPr/>
          </p:nvSpPr>
          <p:spPr bwMode="auto">
            <a:xfrm>
              <a:off x="3185" y="2860"/>
              <a:ext cx="11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000000"/>
                  </a:solidFill>
                  <a:latin typeface="Symbol" pitchFamily="18" charset="2"/>
                </a:rPr>
                <a:t>D</a:t>
              </a:r>
              <a:r>
                <a:rPr lang="en-US" altLang="en-US" sz="2800" i="1">
                  <a:solidFill>
                    <a:srgbClr val="000000"/>
                  </a:solidFill>
                  <a:latin typeface="Arial" charset="0"/>
                </a:rPr>
                <a:t>T</a:t>
              </a:r>
              <a:r>
                <a:rPr lang="en-US" altLang="en-US" sz="2800" baseline="-25000">
                  <a:solidFill>
                    <a:srgbClr val="000000"/>
                  </a:solidFill>
                  <a:latin typeface="Arial" charset="0"/>
                </a:rPr>
                <a:t>f</a:t>
              </a:r>
              <a:r>
                <a:rPr lang="en-US" altLang="en-US" sz="2800">
                  <a:solidFill>
                    <a:srgbClr val="000000"/>
                  </a:solidFill>
                  <a:latin typeface="Arial" charset="0"/>
                </a:rPr>
                <a:t> = </a:t>
              </a:r>
              <a:r>
                <a:rPr lang="en-US" altLang="en-US" sz="2800" i="1">
                  <a:solidFill>
                    <a:srgbClr val="000000"/>
                  </a:solidFill>
                  <a:latin typeface="Arial" charset="0"/>
                </a:rPr>
                <a:t>K</a:t>
              </a:r>
              <a:r>
                <a:rPr lang="en-US" altLang="en-US" sz="2800" baseline="-25000">
                  <a:solidFill>
                    <a:srgbClr val="000000"/>
                  </a:solidFill>
                  <a:latin typeface="Arial" charset="0"/>
                </a:rPr>
                <a:t>f</a:t>
              </a:r>
              <a:r>
                <a:rPr lang="en-US" altLang="en-US" sz="2800">
                  <a:solidFill>
                    <a:srgbClr val="000000"/>
                  </a:solidFill>
                  <a:latin typeface="Arial" charset="0"/>
                </a:rPr>
                <a:t> </a:t>
              </a:r>
              <a:r>
                <a:rPr lang="en-US" altLang="en-US" sz="2800" i="1">
                  <a:solidFill>
                    <a:srgbClr val="000000"/>
                  </a:solidFill>
                  <a:latin typeface="Arial" charset="0"/>
                </a:rPr>
                <a:t>m</a:t>
              </a:r>
              <a:endParaRPr lang="en-US" altLang="en-US" sz="2800">
                <a:solidFill>
                  <a:srgbClr val="000000"/>
                </a:solidFill>
                <a:latin typeface="Arial" charset="0"/>
              </a:endParaRPr>
            </a:p>
          </p:txBody>
        </p:sp>
        <p:sp>
          <p:nvSpPr>
            <p:cNvPr id="11" name="Rectangle 19"/>
            <p:cNvSpPr>
              <a:spLocks noChangeArrowheads="1"/>
            </p:cNvSpPr>
            <p:nvPr/>
          </p:nvSpPr>
          <p:spPr bwMode="auto">
            <a:xfrm>
              <a:off x="3168" y="2832"/>
              <a:ext cx="1248" cy="384"/>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solidFill>
                  <a:srgbClr val="000000"/>
                </a:solidFill>
                <a:latin typeface="Arial" charset="0"/>
              </a:endParaRPr>
            </a:p>
          </p:txBody>
        </p:sp>
      </p:grpSp>
    </p:spTree>
    <p:extLst>
      <p:ext uri="{BB962C8B-B14F-4D97-AF65-F5344CB8AC3E}">
        <p14:creationId xmlns:p14="http://schemas.microsoft.com/office/powerpoint/2010/main" val="1507298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FF9E1F3-3F3E-4588-AE4E-273B9EDA6DCF}" type="slidenum">
              <a:rPr lang="en-US">
                <a:solidFill>
                  <a:srgbClr val="000000"/>
                </a:solidFill>
              </a:rPr>
              <a:pPr>
                <a:defRPr/>
              </a:pPr>
              <a:t>29</a:t>
            </a:fld>
            <a:endParaRPr lang="en-US">
              <a:solidFill>
                <a:srgbClr val="000000"/>
              </a:solidFill>
            </a:endParaRPr>
          </a:p>
        </p:txBody>
      </p:sp>
      <p:pic>
        <p:nvPicPr>
          <p:cNvPr id="43011" name="Picture 5" descr="D:\Ramesh dont del\CHANG-11e\Art File\labeled_jpegs\12_labeled_images\cha02680_t12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97014"/>
            <a:ext cx="88392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24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1"/>
            <a:ext cx="9110662" cy="629799"/>
          </a:xfrm>
        </p:spPr>
        <p:txBody>
          <a:bodyPr/>
          <a:lstStyle/>
          <a:p>
            <a:r>
              <a:rPr lang="en-US" dirty="0">
                <a:latin typeface="Arial" charset="0"/>
              </a:rPr>
              <a:t>Colligative Properties of Nonelectrolyte Solutions</a:t>
            </a:r>
            <a:endParaRPr lang="en-US" dirty="0"/>
          </a:p>
        </p:txBody>
      </p:sp>
      <p:sp>
        <p:nvSpPr>
          <p:cNvPr id="7" name="Text Placeholder 6"/>
          <p:cNvSpPr>
            <a:spLocks noGrp="1"/>
          </p:cNvSpPr>
          <p:nvPr>
            <p:ph type="body" sz="quarter" idx="10"/>
          </p:nvPr>
        </p:nvSpPr>
        <p:spPr>
          <a:xfrm>
            <a:off x="1600200" y="859422"/>
            <a:ext cx="8798472" cy="1066800"/>
          </a:xfrm>
        </p:spPr>
        <p:txBody>
          <a:bodyPr>
            <a:normAutofit lnSpcReduction="10000"/>
          </a:bodyPr>
          <a:lstStyle/>
          <a:p>
            <a:r>
              <a:rPr lang="en-US" b="1" i="1" dirty="0">
                <a:latin typeface="Arial" charset="0"/>
              </a:rPr>
              <a:t>Colligative properties</a:t>
            </a:r>
            <a:r>
              <a:rPr lang="en-US" dirty="0">
                <a:latin typeface="Arial" charset="0"/>
              </a:rPr>
              <a:t> are properties that depend only on the </a:t>
            </a:r>
            <a:r>
              <a:rPr lang="en-US" b="1" dirty="0">
                <a:latin typeface="Arial" charset="0"/>
              </a:rPr>
              <a:t>number</a:t>
            </a:r>
            <a:r>
              <a:rPr lang="en-US" dirty="0">
                <a:latin typeface="Arial" charset="0"/>
              </a:rPr>
              <a:t> of solute particles in solution and not on the </a:t>
            </a:r>
            <a:r>
              <a:rPr lang="en-US" b="1" dirty="0">
                <a:latin typeface="Arial" charset="0"/>
              </a:rPr>
              <a:t>nature</a:t>
            </a:r>
            <a:r>
              <a:rPr lang="en-US" dirty="0">
                <a:latin typeface="Arial" charset="0"/>
              </a:rPr>
              <a:t> of the solute particles.</a:t>
            </a:r>
            <a:endParaRPr lang="en-US" b="1" i="1" dirty="0">
              <a:latin typeface="Arial" charset="0"/>
            </a:endParaRPr>
          </a:p>
        </p:txBody>
      </p:sp>
      <p:sp>
        <p:nvSpPr>
          <p:cNvPr id="8" name="Text Placeholder 7"/>
          <p:cNvSpPr>
            <a:spLocks noGrp="1"/>
          </p:cNvSpPr>
          <p:nvPr>
            <p:ph type="body" sz="quarter" idx="11"/>
          </p:nvPr>
        </p:nvSpPr>
        <p:spPr>
          <a:xfrm>
            <a:off x="2245081" y="2373313"/>
            <a:ext cx="4564939" cy="533400"/>
          </a:xfrm>
        </p:spPr>
        <p:txBody>
          <a:bodyPr/>
          <a:lstStyle/>
          <a:p>
            <a:r>
              <a:rPr lang="en-US" dirty="0">
                <a:latin typeface="Arial" charset="0"/>
              </a:rPr>
              <a:t>Vapor-Pressure Lowering</a:t>
            </a:r>
          </a:p>
        </p:txBody>
      </p:sp>
      <mc:AlternateContent xmlns:mc="http://schemas.openxmlformats.org/markup-compatibility/2006" xmlns:a14="http://schemas.microsoft.com/office/drawing/2010/main">
        <mc:Choice Requires="a14">
          <p:sp>
            <p:nvSpPr>
              <p:cNvPr id="12" name="Text Placeholder 11"/>
              <p:cNvSpPr>
                <a:spLocks noGrp="1"/>
              </p:cNvSpPr>
              <p:nvPr>
                <p:ph type="body" sz="quarter" idx="15"/>
              </p:nvPr>
            </p:nvSpPr>
            <p:spPr>
              <a:xfrm>
                <a:off x="6744771" y="2305076"/>
                <a:ext cx="2602705" cy="588818"/>
              </a:xfrm>
            </p:spPr>
            <p:txBody>
              <a:bodyPr/>
              <a:lstStyle/>
              <a:p>
                <a:pP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1</m:t>
                          </m:r>
                        </m:sub>
                      </m:sSub>
                      <m:sSubSup>
                        <m:sSubSupPr>
                          <m:ctrlPr>
                            <a:rPr lang="en-US" sz="2800" i="1">
                              <a:latin typeface="Cambria Math" panose="02040503050406030204" pitchFamily="18" charset="0"/>
                            </a:rPr>
                          </m:ctrlPr>
                        </m:sSubSupPr>
                        <m:e>
                          <m:r>
                            <a:rPr lang="en-US" sz="2800" i="1">
                              <a:latin typeface="Cambria Math" panose="02040503050406030204" pitchFamily="18" charset="0"/>
                            </a:rPr>
                            <m:t>𝑃</m:t>
                          </m:r>
                        </m:e>
                        <m:sub>
                          <m:r>
                            <a:rPr lang="en-US" sz="2800" i="1">
                              <a:latin typeface="Cambria Math" panose="02040503050406030204" pitchFamily="18" charset="0"/>
                            </a:rPr>
                            <m:t>1</m:t>
                          </m:r>
                        </m:sub>
                        <m:sup>
                          <m:r>
                            <a:rPr lang="en-US" sz="2800" i="1">
                              <a:latin typeface="Cambria Math" panose="02040503050406030204" pitchFamily="18" charset="0"/>
                            </a:rPr>
                            <m:t>0</m:t>
                          </m:r>
                        </m:sup>
                      </m:sSubSup>
                    </m:oMath>
                  </m:oMathPara>
                </a14:m>
                <a:endParaRPr lang="en-US" sz="2800" dirty="0"/>
              </a:p>
            </p:txBody>
          </p:sp>
        </mc:Choice>
        <mc:Fallback xmlns="">
          <p:sp>
            <p:nvSpPr>
              <p:cNvPr id="12" name="Text Placeholder 11"/>
              <p:cNvSpPr>
                <a:spLocks noGrp="1" noRot="1" noChangeAspect="1" noMove="1" noResize="1" noEditPoints="1" noAdjustHandles="1" noChangeArrowheads="1" noChangeShapeType="1" noTextEdit="1"/>
              </p:cNvSpPr>
              <p:nvPr>
                <p:ph type="body" sz="quarter" idx="15"/>
              </p:nvPr>
            </p:nvSpPr>
            <p:spPr>
              <a:xfrm>
                <a:off x="6744771" y="2305076"/>
                <a:ext cx="2602705" cy="588818"/>
              </a:xfrm>
              <a:blipFill>
                <a:blip r:embed="rId2"/>
                <a:stretch>
                  <a:fillRect/>
                </a:stretch>
              </a:blipFill>
            </p:spPr>
            <p:txBody>
              <a:bodyPr/>
              <a:lstStyle/>
              <a:p>
                <a:r>
                  <a:rPr lang="en-US">
                    <a:noFill/>
                  </a:rPr>
                  <a:t> </a:t>
                </a:r>
              </a:p>
            </p:txBody>
          </p:sp>
        </mc:Fallback>
      </mc:AlternateContent>
      <p:sp>
        <p:nvSpPr>
          <p:cNvPr id="9" name="Text Placeholder 8"/>
          <p:cNvSpPr>
            <a:spLocks noGrp="1"/>
          </p:cNvSpPr>
          <p:nvPr>
            <p:ph type="body" sz="quarter" idx="12"/>
          </p:nvPr>
        </p:nvSpPr>
        <p:spPr>
          <a:xfrm>
            <a:off x="2270126" y="3229414"/>
            <a:ext cx="4283075" cy="457200"/>
          </a:xfrm>
        </p:spPr>
        <p:txBody>
          <a:bodyPr>
            <a:normAutofit lnSpcReduction="10000"/>
          </a:bodyPr>
          <a:lstStyle/>
          <a:p>
            <a:r>
              <a:rPr lang="en-US" dirty="0">
                <a:latin typeface="Arial" charset="0"/>
              </a:rPr>
              <a:t>Boiling-Point Elevation</a:t>
            </a:r>
          </a:p>
        </p:txBody>
      </p:sp>
      <mc:AlternateContent xmlns:mc="http://schemas.openxmlformats.org/markup-compatibility/2006" xmlns:a14="http://schemas.microsoft.com/office/drawing/2010/main">
        <mc:Choice Requires="a14">
          <p:sp>
            <p:nvSpPr>
              <p:cNvPr id="13" name="Text Placeholder 12"/>
              <p:cNvSpPr>
                <a:spLocks noGrp="1"/>
              </p:cNvSpPr>
              <p:nvPr>
                <p:ph type="body" sz="quarter" idx="16"/>
              </p:nvPr>
            </p:nvSpPr>
            <p:spPr>
              <a:xfrm>
                <a:off x="6884194" y="3190381"/>
                <a:ext cx="2438400" cy="609600"/>
              </a:xfrm>
            </p:spPr>
            <p:txBody>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𝑇</m:t>
                          </m:r>
                        </m:e>
                        <m:sub>
                          <m:r>
                            <m:rPr>
                              <m:sty m:val="p"/>
                            </m:rPr>
                            <a:rPr lang="en-US" sz="2800">
                              <a:latin typeface="Cambria Math" panose="02040503050406030204" pitchFamily="18" charset="0"/>
                              <a:ea typeface="Cambria Math" panose="02040503050406030204" pitchFamily="18" charset="0"/>
                            </a:rPr>
                            <m:t>b</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𝐾</m:t>
                          </m:r>
                        </m:e>
                        <m:sub>
                          <m:r>
                            <m:rPr>
                              <m:sty m:val="p"/>
                            </m:rPr>
                            <a:rPr lang="en-US" sz="2800">
                              <a:latin typeface="Cambria Math" panose="02040503050406030204" pitchFamily="18" charset="0"/>
                              <a:ea typeface="Cambria Math" panose="02040503050406030204" pitchFamily="18" charset="0"/>
                            </a:rPr>
                            <m:t>b</m:t>
                          </m:r>
                        </m:sub>
                      </m:sSub>
                      <m:r>
                        <a:rPr lang="en-US" sz="2800" i="1">
                          <a:latin typeface="Cambria Math" panose="02040503050406030204" pitchFamily="18" charset="0"/>
                          <a:ea typeface="Cambria Math" panose="02040503050406030204" pitchFamily="18" charset="0"/>
                        </a:rPr>
                        <m:t>𝑚</m:t>
                      </m:r>
                    </m:oMath>
                  </m:oMathPara>
                </a14:m>
                <a:endParaRPr lang="en-US" sz="2800" dirty="0"/>
              </a:p>
            </p:txBody>
          </p:sp>
        </mc:Choice>
        <mc:Fallback xmlns="">
          <p:sp>
            <p:nvSpPr>
              <p:cNvPr id="13" name="Text Placeholder 12"/>
              <p:cNvSpPr>
                <a:spLocks noGrp="1" noRot="1" noChangeAspect="1" noMove="1" noResize="1" noEditPoints="1" noAdjustHandles="1" noChangeArrowheads="1" noChangeShapeType="1" noTextEdit="1"/>
              </p:cNvSpPr>
              <p:nvPr>
                <p:ph type="body" sz="quarter" idx="16"/>
              </p:nvPr>
            </p:nvSpPr>
            <p:spPr>
              <a:xfrm>
                <a:off x="6884194" y="3190381"/>
                <a:ext cx="2438400" cy="609600"/>
              </a:xfrm>
              <a:blipFill>
                <a:blip r:embed="rId3"/>
                <a:stretch>
                  <a:fillRect/>
                </a:stretch>
              </a:blipFill>
            </p:spPr>
            <p:txBody>
              <a:bodyPr/>
              <a:lstStyle/>
              <a:p>
                <a:r>
                  <a:rPr lang="en-US">
                    <a:noFill/>
                  </a:rPr>
                  <a:t> </a:t>
                </a:r>
              </a:p>
            </p:txBody>
          </p:sp>
        </mc:Fallback>
      </mc:AlternateContent>
      <p:sp>
        <p:nvSpPr>
          <p:cNvPr id="10" name="Text Placeholder 9"/>
          <p:cNvSpPr>
            <a:spLocks noGrp="1"/>
          </p:cNvSpPr>
          <p:nvPr>
            <p:ph type="body" sz="quarter" idx="13"/>
          </p:nvPr>
        </p:nvSpPr>
        <p:spPr>
          <a:xfrm>
            <a:off x="2270125" y="3983101"/>
            <a:ext cx="4701464" cy="457200"/>
          </a:xfrm>
        </p:spPr>
        <p:txBody>
          <a:bodyPr>
            <a:normAutofit lnSpcReduction="10000"/>
          </a:bodyPr>
          <a:lstStyle/>
          <a:p>
            <a:r>
              <a:rPr lang="en-US" dirty="0">
                <a:latin typeface="Arial" charset="0"/>
              </a:rPr>
              <a:t>Freezing-Point Depression</a:t>
            </a:r>
          </a:p>
        </p:txBody>
      </p:sp>
      <mc:AlternateContent xmlns:mc="http://schemas.openxmlformats.org/markup-compatibility/2006" xmlns:a14="http://schemas.microsoft.com/office/drawing/2010/main">
        <mc:Choice Requires="a14">
          <p:sp>
            <p:nvSpPr>
              <p:cNvPr id="14" name="Text Placeholder 13"/>
              <p:cNvSpPr>
                <a:spLocks noGrp="1"/>
              </p:cNvSpPr>
              <p:nvPr>
                <p:ph type="body" sz="quarter" idx="17"/>
              </p:nvPr>
            </p:nvSpPr>
            <p:spPr>
              <a:xfrm>
                <a:off x="6778377" y="4023861"/>
                <a:ext cx="2591511" cy="609600"/>
              </a:xfrm>
            </p:spPr>
            <p:txBody>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𝑇</m:t>
                          </m:r>
                        </m:e>
                        <m:sub>
                          <m:r>
                            <m:rPr>
                              <m:sty m:val="p"/>
                            </m:rPr>
                            <a:rPr lang="en-US" sz="2800">
                              <a:latin typeface="Cambria Math" panose="02040503050406030204" pitchFamily="18" charset="0"/>
                              <a:ea typeface="Cambria Math" panose="02040503050406030204" pitchFamily="18" charset="0"/>
                            </a:rPr>
                            <m:t>f</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𝐾</m:t>
                          </m:r>
                        </m:e>
                        <m:sub>
                          <m:r>
                            <m:rPr>
                              <m:sty m:val="p"/>
                            </m:rPr>
                            <a:rPr lang="en-US" sz="2800">
                              <a:latin typeface="Cambria Math" panose="02040503050406030204" pitchFamily="18" charset="0"/>
                              <a:ea typeface="Cambria Math" panose="02040503050406030204" pitchFamily="18" charset="0"/>
                            </a:rPr>
                            <m:t>f</m:t>
                          </m:r>
                        </m:sub>
                      </m:sSub>
                      <m:r>
                        <a:rPr lang="en-US" sz="2800" i="1">
                          <a:latin typeface="Cambria Math" panose="02040503050406030204" pitchFamily="18" charset="0"/>
                          <a:ea typeface="Cambria Math" panose="02040503050406030204" pitchFamily="18" charset="0"/>
                        </a:rPr>
                        <m:t>𝑚</m:t>
                      </m:r>
                    </m:oMath>
                  </m:oMathPara>
                </a14:m>
                <a:endParaRPr lang="en-US" sz="2800" dirty="0"/>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7"/>
              </p:nvPr>
            </p:nvSpPr>
            <p:spPr>
              <a:xfrm>
                <a:off x="6778377" y="4023861"/>
                <a:ext cx="2591511" cy="609600"/>
              </a:xfr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10"/>
              <p:cNvSpPr>
                <a:spLocks noGrp="1"/>
              </p:cNvSpPr>
              <p:nvPr>
                <p:ph type="body" sz="quarter" idx="14"/>
              </p:nvPr>
            </p:nvSpPr>
            <p:spPr>
              <a:xfrm>
                <a:off x="2270125" y="4856108"/>
                <a:ext cx="3898900" cy="457200"/>
              </a:xfrm>
            </p:spPr>
            <p:txBody>
              <a:bodyPr>
                <a:normAutofit lnSpcReduction="10000"/>
              </a:bodyPr>
              <a:lstStyle/>
              <a:p>
                <a:r>
                  <a:rPr lang="en-US" dirty="0">
                    <a:latin typeface="Arial" charset="0"/>
                  </a:rPr>
                  <a:t>Osmotic Pressure </a:t>
                </a:r>
                <a14:m>
                  <m:oMath xmlns:m="http://schemas.openxmlformats.org/officeDocument/2006/math">
                    <m:r>
                      <a:rPr lang="en-US" b="1" i="0" smtClean="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𝛑</m:t>
                    </m:r>
                    <m:r>
                      <a:rPr lang="en-US" b="1" i="0" smtClean="0">
                        <a:latin typeface="Cambria Math" panose="02040503050406030204" pitchFamily="18" charset="0"/>
                        <a:ea typeface="Cambria Math" panose="02040503050406030204" pitchFamily="18" charset="0"/>
                      </a:rPr>
                      <m:t>)</m:t>
                    </m:r>
                  </m:oMath>
                </a14:m>
                <a:endParaRPr lang="en-US" dirty="0">
                  <a:latin typeface="Arial" charset="0"/>
                </a:endParaRPr>
              </a:p>
            </p:txBody>
          </p:sp>
        </mc:Choice>
        <mc:Fallback xmlns="">
          <p:sp>
            <p:nvSpPr>
              <p:cNvPr id="11" name="Text Placeholder 10"/>
              <p:cNvSpPr>
                <a:spLocks noGrp="1" noRot="1" noChangeAspect="1" noMove="1" noResize="1" noEditPoints="1" noAdjustHandles="1" noChangeArrowheads="1" noChangeShapeType="1" noTextEdit="1"/>
              </p:cNvSpPr>
              <p:nvPr>
                <p:ph type="body" sz="quarter" idx="14"/>
              </p:nvPr>
            </p:nvSpPr>
            <p:spPr>
              <a:xfrm>
                <a:off x="2270125" y="4856108"/>
                <a:ext cx="3898900" cy="457200"/>
              </a:xfrm>
              <a:blipFill>
                <a:blip r:embed="rId5"/>
                <a:stretch>
                  <a:fillRect l="-3125" t="-33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Placeholder 14"/>
              <p:cNvSpPr>
                <a:spLocks noGrp="1"/>
              </p:cNvSpPr>
              <p:nvPr>
                <p:ph type="body" sz="quarter" idx="18"/>
              </p:nvPr>
            </p:nvSpPr>
            <p:spPr>
              <a:xfrm>
                <a:off x="6994001" y="4817586"/>
                <a:ext cx="2375886" cy="735980"/>
              </a:xfrm>
            </p:spPr>
            <p:txBody>
              <a:bodyPr/>
              <a:lstStyle/>
              <a:p>
                <a:pPr>
                  <a:spcBef>
                    <a:spcPts val="0"/>
                  </a:spcBef>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𝜋</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𝑀𝑅𝑇</m:t>
                      </m:r>
                    </m:oMath>
                  </m:oMathPara>
                </a14:m>
                <a:endParaRPr lang="en-US" sz="2800" dirty="0"/>
              </a:p>
            </p:txBody>
          </p:sp>
        </mc:Choice>
        <mc:Fallback xmlns="">
          <p:sp>
            <p:nvSpPr>
              <p:cNvPr id="15" name="Text Placeholder 14"/>
              <p:cNvSpPr>
                <a:spLocks noGrp="1" noRot="1" noChangeAspect="1" noMove="1" noResize="1" noEditPoints="1" noAdjustHandles="1" noChangeArrowheads="1" noChangeShapeType="1" noTextEdit="1"/>
              </p:cNvSpPr>
              <p:nvPr>
                <p:ph type="body" sz="quarter" idx="18"/>
              </p:nvPr>
            </p:nvSpPr>
            <p:spPr>
              <a:xfrm>
                <a:off x="6994001" y="4817586"/>
                <a:ext cx="2375886" cy="735980"/>
              </a:xfr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0960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pPr>
              <a:defRPr/>
            </a:pPr>
            <a:fld id="{732C2B58-ACBE-493A-ADD3-F830F8CA1790}" type="slidenum">
              <a:rPr lang="en-US">
                <a:solidFill>
                  <a:srgbClr val="000000"/>
                </a:solidFill>
              </a:rPr>
              <a:pPr>
                <a:defRPr/>
              </a:pPr>
              <a:t>30</a:t>
            </a:fld>
            <a:endParaRPr lang="en-US">
              <a:solidFill>
                <a:srgbClr val="000000"/>
              </a:solidFill>
            </a:endParaRPr>
          </a:p>
        </p:txBody>
      </p:sp>
      <p:pic>
        <p:nvPicPr>
          <p:cNvPr id="24612"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98876"/>
            <a:ext cx="56388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471864"/>
            <a:ext cx="3190875"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2"/>
          <p:cNvSpPr txBox="1">
            <a:spLocks noChangeArrowheads="1"/>
          </p:cNvSpPr>
          <p:nvPr/>
        </p:nvSpPr>
        <p:spPr bwMode="auto">
          <a:xfrm>
            <a:off x="1660525" y="71438"/>
            <a:ext cx="3544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000000"/>
                </a:solidFill>
                <a:latin typeface="Arial" charset="0"/>
              </a:rPr>
              <a:t>Osmotic Pressure (</a:t>
            </a:r>
            <a:r>
              <a:rPr lang="en-US" altLang="en-US" sz="2800" i="1">
                <a:solidFill>
                  <a:srgbClr val="000000"/>
                </a:solidFill>
                <a:latin typeface="Symbol" pitchFamily="18" charset="2"/>
              </a:rPr>
              <a:t>p</a:t>
            </a:r>
            <a:r>
              <a:rPr lang="en-US" altLang="en-US" sz="2800">
                <a:solidFill>
                  <a:srgbClr val="000000"/>
                </a:solidFill>
                <a:latin typeface="Arial" charset="0"/>
              </a:rPr>
              <a:t>)</a:t>
            </a:r>
          </a:p>
        </p:txBody>
      </p:sp>
      <p:sp>
        <p:nvSpPr>
          <p:cNvPr id="24599" name="Text Box 23"/>
          <p:cNvSpPr txBox="1">
            <a:spLocks noChangeArrowheads="1"/>
          </p:cNvSpPr>
          <p:nvPr/>
        </p:nvSpPr>
        <p:spPr bwMode="auto">
          <a:xfrm>
            <a:off x="1600201" y="685801"/>
            <a:ext cx="8931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b="1" i="1">
                <a:solidFill>
                  <a:srgbClr val="000000"/>
                </a:solidFill>
                <a:latin typeface="Arial" charset="0"/>
              </a:rPr>
              <a:t>Osmosis</a:t>
            </a:r>
            <a:r>
              <a:rPr lang="en-US" altLang="en-US" sz="2000">
                <a:solidFill>
                  <a:srgbClr val="000000"/>
                </a:solidFill>
                <a:latin typeface="Arial" charset="0"/>
              </a:rPr>
              <a:t> is the selective passage of solvent molecules through a porous membrane from a dilute solution to a more concentrated one.</a:t>
            </a:r>
            <a:endParaRPr lang="en-US" altLang="en-US" sz="2000" b="1" i="1">
              <a:solidFill>
                <a:srgbClr val="000000"/>
              </a:solidFill>
              <a:latin typeface="Arial" charset="0"/>
            </a:endParaRPr>
          </a:p>
        </p:txBody>
      </p:sp>
      <p:sp>
        <p:nvSpPr>
          <p:cNvPr id="24601" name="Text Box 25"/>
          <p:cNvSpPr txBox="1">
            <a:spLocks noChangeArrowheads="1"/>
          </p:cNvSpPr>
          <p:nvPr/>
        </p:nvSpPr>
        <p:spPr bwMode="auto">
          <a:xfrm>
            <a:off x="1600201" y="1431926"/>
            <a:ext cx="8931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solidFill>
                  <a:srgbClr val="000000"/>
                </a:solidFill>
                <a:latin typeface="Arial" charset="0"/>
              </a:rPr>
              <a:t>A </a:t>
            </a:r>
            <a:r>
              <a:rPr lang="en-US" altLang="en-US" sz="2000" b="1" i="1">
                <a:solidFill>
                  <a:srgbClr val="000000"/>
                </a:solidFill>
                <a:latin typeface="Arial" charset="0"/>
              </a:rPr>
              <a:t>semipermeable membrane</a:t>
            </a:r>
            <a:r>
              <a:rPr lang="en-US" altLang="en-US" sz="2000">
                <a:solidFill>
                  <a:srgbClr val="000000"/>
                </a:solidFill>
                <a:latin typeface="Arial" charset="0"/>
              </a:rPr>
              <a:t> allows the passage of solvent molecules but blocks the passage of solute molecules.</a:t>
            </a:r>
            <a:endParaRPr lang="en-US" altLang="en-US" sz="2000" b="1" i="1">
              <a:solidFill>
                <a:srgbClr val="000000"/>
              </a:solidFill>
              <a:latin typeface="Arial" charset="0"/>
            </a:endParaRPr>
          </a:p>
        </p:txBody>
      </p:sp>
      <p:sp>
        <p:nvSpPr>
          <p:cNvPr id="24602" name="Text Box 26"/>
          <p:cNvSpPr txBox="1">
            <a:spLocks noChangeArrowheads="1"/>
          </p:cNvSpPr>
          <p:nvPr/>
        </p:nvSpPr>
        <p:spPr bwMode="auto">
          <a:xfrm>
            <a:off x="1600201" y="2117726"/>
            <a:ext cx="893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b="1" i="1">
                <a:solidFill>
                  <a:srgbClr val="000000"/>
                </a:solidFill>
                <a:latin typeface="Arial" charset="0"/>
              </a:rPr>
              <a:t>Osmotic pressure (</a:t>
            </a:r>
            <a:r>
              <a:rPr lang="en-US" altLang="en-US" sz="2000" b="1" i="1">
                <a:solidFill>
                  <a:srgbClr val="000000"/>
                </a:solidFill>
                <a:latin typeface="Symbol" pitchFamily="18" charset="2"/>
              </a:rPr>
              <a:t>p</a:t>
            </a:r>
            <a:r>
              <a:rPr lang="en-US" altLang="en-US" sz="2000" b="1" i="1">
                <a:solidFill>
                  <a:srgbClr val="000000"/>
                </a:solidFill>
                <a:latin typeface="Arial" charset="0"/>
              </a:rPr>
              <a:t>)</a:t>
            </a:r>
            <a:r>
              <a:rPr lang="en-US" altLang="en-US" sz="2000">
                <a:solidFill>
                  <a:srgbClr val="000000"/>
                </a:solidFill>
                <a:latin typeface="Arial" charset="0"/>
              </a:rPr>
              <a:t> is the pressure required to stop osmosis.</a:t>
            </a:r>
            <a:endParaRPr lang="en-US" altLang="en-US" sz="2000" b="1" i="1">
              <a:solidFill>
                <a:srgbClr val="000000"/>
              </a:solidFill>
              <a:latin typeface="Arial" charset="0"/>
            </a:endParaRPr>
          </a:p>
        </p:txBody>
      </p:sp>
      <p:sp>
        <p:nvSpPr>
          <p:cNvPr id="24603" name="Line 27"/>
          <p:cNvSpPr>
            <a:spLocks noChangeShapeType="1"/>
          </p:cNvSpPr>
          <p:nvPr/>
        </p:nvSpPr>
        <p:spPr bwMode="auto">
          <a:xfrm>
            <a:off x="3060700" y="5538788"/>
            <a:ext cx="914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4604" name="Text Box 28"/>
          <p:cNvSpPr txBox="1">
            <a:spLocks noChangeArrowheads="1"/>
          </p:cNvSpPr>
          <p:nvPr/>
        </p:nvSpPr>
        <p:spPr bwMode="auto">
          <a:xfrm>
            <a:off x="2209801" y="5335589"/>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a:solidFill>
                  <a:srgbClr val="000000"/>
                </a:solidFill>
                <a:latin typeface="Arial" charset="0"/>
              </a:rPr>
              <a:t>dilute</a:t>
            </a:r>
          </a:p>
        </p:txBody>
      </p:sp>
      <p:sp>
        <p:nvSpPr>
          <p:cNvPr id="24605" name="Text Box 29"/>
          <p:cNvSpPr txBox="1">
            <a:spLocks noChangeArrowheads="1"/>
          </p:cNvSpPr>
          <p:nvPr/>
        </p:nvSpPr>
        <p:spPr bwMode="auto">
          <a:xfrm>
            <a:off x="3665538" y="5181601"/>
            <a:ext cx="165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a:solidFill>
                  <a:srgbClr val="000000"/>
                </a:solidFill>
                <a:latin typeface="Arial" charset="0"/>
              </a:rPr>
              <a:t>more</a:t>
            </a:r>
          </a:p>
          <a:p>
            <a:pPr algn="ctr" eaLnBrk="1" hangingPunct="1">
              <a:spcBef>
                <a:spcPct val="0"/>
              </a:spcBef>
              <a:buFontTx/>
              <a:buNone/>
            </a:pPr>
            <a:r>
              <a:rPr lang="en-US" altLang="en-US" sz="2000">
                <a:solidFill>
                  <a:srgbClr val="000000"/>
                </a:solidFill>
                <a:latin typeface="Arial" charset="0"/>
              </a:rPr>
              <a:t>concentrated</a:t>
            </a:r>
          </a:p>
        </p:txBody>
      </p:sp>
      <p:sp>
        <p:nvSpPr>
          <p:cNvPr id="24606" name="Oval 30"/>
          <p:cNvSpPr>
            <a:spLocks noChangeArrowheads="1"/>
          </p:cNvSpPr>
          <p:nvPr/>
        </p:nvSpPr>
        <p:spPr bwMode="auto">
          <a:xfrm>
            <a:off x="6248400" y="3429000"/>
            <a:ext cx="1676400" cy="13716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solidFill>
                <a:srgbClr val="000000"/>
              </a:solidFill>
              <a:latin typeface="Arial" charset="0"/>
            </a:endParaRPr>
          </a:p>
        </p:txBody>
      </p:sp>
    </p:spTree>
    <p:extLst>
      <p:ext uri="{BB962C8B-B14F-4D97-AF65-F5344CB8AC3E}">
        <p14:creationId xmlns:p14="http://schemas.microsoft.com/office/powerpoint/2010/main" val="3477065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99"/>
                                        </p:tgtEl>
                                        <p:attrNameLst>
                                          <p:attrName>style.visibility</p:attrName>
                                        </p:attrNameLst>
                                      </p:cBhvr>
                                      <p:to>
                                        <p:strVal val="visible"/>
                                      </p:to>
                                    </p:set>
                                    <p:anim calcmode="lin" valueType="num">
                                      <p:cBhvr additive="base">
                                        <p:cTn id="7" dur="500" fill="hold"/>
                                        <p:tgtEl>
                                          <p:spTgt spid="24599"/>
                                        </p:tgtEl>
                                        <p:attrNameLst>
                                          <p:attrName>ppt_x</p:attrName>
                                        </p:attrNameLst>
                                      </p:cBhvr>
                                      <p:tavLst>
                                        <p:tav tm="0">
                                          <p:val>
                                            <p:strVal val="0-#ppt_w/2"/>
                                          </p:val>
                                        </p:tav>
                                        <p:tav tm="100000">
                                          <p:val>
                                            <p:strVal val="#ppt_x"/>
                                          </p:val>
                                        </p:tav>
                                      </p:tavLst>
                                    </p:anim>
                                    <p:anim calcmode="lin" valueType="num">
                                      <p:cBhvr additive="base">
                                        <p:cTn id="8" dur="500" fill="hold"/>
                                        <p:tgtEl>
                                          <p:spTgt spid="245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24611"/>
                                        </p:tgtEl>
                                        <p:attrNameLst>
                                          <p:attrName>style.visibility</p:attrName>
                                        </p:attrNameLst>
                                      </p:cBhvr>
                                      <p:to>
                                        <p:strVal val="visible"/>
                                      </p:to>
                                    </p:set>
                                    <p:anim calcmode="lin" valueType="num">
                                      <p:cBhvr>
                                        <p:cTn id="13" dur="1000" fill="hold"/>
                                        <p:tgtEl>
                                          <p:spTgt spid="24611"/>
                                        </p:tgtEl>
                                        <p:attrNameLst>
                                          <p:attrName>ppt_w</p:attrName>
                                        </p:attrNameLst>
                                      </p:cBhvr>
                                      <p:tavLst>
                                        <p:tav tm="0">
                                          <p:val>
                                            <p:strVal val="#ppt_w*0.70"/>
                                          </p:val>
                                        </p:tav>
                                        <p:tav tm="100000">
                                          <p:val>
                                            <p:strVal val="#ppt_w"/>
                                          </p:val>
                                        </p:tav>
                                      </p:tavLst>
                                    </p:anim>
                                    <p:anim calcmode="lin" valueType="num">
                                      <p:cBhvr>
                                        <p:cTn id="14" dur="1000" fill="hold"/>
                                        <p:tgtEl>
                                          <p:spTgt spid="24611"/>
                                        </p:tgtEl>
                                        <p:attrNameLst>
                                          <p:attrName>ppt_h</p:attrName>
                                        </p:attrNameLst>
                                      </p:cBhvr>
                                      <p:tavLst>
                                        <p:tav tm="0">
                                          <p:val>
                                            <p:strVal val="#ppt_h"/>
                                          </p:val>
                                        </p:tav>
                                        <p:tav tm="100000">
                                          <p:val>
                                            <p:strVal val="#ppt_h"/>
                                          </p:val>
                                        </p:tav>
                                      </p:tavLst>
                                    </p:anim>
                                    <p:animEffect transition="in" filter="fade">
                                      <p:cBhvr>
                                        <p:cTn id="15" dur="1000"/>
                                        <p:tgtEl>
                                          <p:spTgt spid="246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460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4603"/>
                                        </p:tgtEl>
                                        <p:attrNameLst>
                                          <p:attrName>style.visibility</p:attrName>
                                        </p:attrNameLst>
                                      </p:cBhvr>
                                      <p:to>
                                        <p:strVal val="visible"/>
                                      </p:to>
                                    </p:set>
                                    <p:anim calcmode="lin" valueType="num">
                                      <p:cBhvr>
                                        <p:cTn id="24" dur="500" fill="hold"/>
                                        <p:tgtEl>
                                          <p:spTgt spid="24603"/>
                                        </p:tgtEl>
                                        <p:attrNameLst>
                                          <p:attrName>ppt_w</p:attrName>
                                        </p:attrNameLst>
                                      </p:cBhvr>
                                      <p:tavLst>
                                        <p:tav tm="0">
                                          <p:val>
                                            <p:fltVal val="0"/>
                                          </p:val>
                                        </p:tav>
                                        <p:tav tm="100000">
                                          <p:val>
                                            <p:strVal val="#ppt_w"/>
                                          </p:val>
                                        </p:tav>
                                      </p:tavLst>
                                    </p:anim>
                                    <p:anim calcmode="lin" valueType="num">
                                      <p:cBhvr>
                                        <p:cTn id="25" dur="500" fill="hold"/>
                                        <p:tgtEl>
                                          <p:spTgt spid="24603"/>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460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4601"/>
                                        </p:tgtEl>
                                        <p:attrNameLst>
                                          <p:attrName>style.visibility</p:attrName>
                                        </p:attrNameLst>
                                      </p:cBhvr>
                                      <p:to>
                                        <p:strVal val="visible"/>
                                      </p:to>
                                    </p:set>
                                    <p:anim calcmode="lin" valueType="num">
                                      <p:cBhvr additive="base">
                                        <p:cTn id="34" dur="500" fill="hold"/>
                                        <p:tgtEl>
                                          <p:spTgt spid="24601"/>
                                        </p:tgtEl>
                                        <p:attrNameLst>
                                          <p:attrName>ppt_x</p:attrName>
                                        </p:attrNameLst>
                                      </p:cBhvr>
                                      <p:tavLst>
                                        <p:tav tm="0">
                                          <p:val>
                                            <p:strVal val="0-#ppt_w/2"/>
                                          </p:val>
                                        </p:tav>
                                        <p:tav tm="100000">
                                          <p:val>
                                            <p:strVal val="#ppt_x"/>
                                          </p:val>
                                        </p:tav>
                                      </p:tavLst>
                                    </p:anim>
                                    <p:anim calcmode="lin" valueType="num">
                                      <p:cBhvr additive="base">
                                        <p:cTn id="35" dur="500" fill="hold"/>
                                        <p:tgtEl>
                                          <p:spTgt spid="24601"/>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4602"/>
                                        </p:tgtEl>
                                        <p:attrNameLst>
                                          <p:attrName>style.visibility</p:attrName>
                                        </p:attrNameLst>
                                      </p:cBhvr>
                                      <p:to>
                                        <p:strVal val="visible"/>
                                      </p:to>
                                    </p:set>
                                    <p:anim calcmode="lin" valueType="num">
                                      <p:cBhvr additive="base">
                                        <p:cTn id="40" dur="500" fill="hold"/>
                                        <p:tgtEl>
                                          <p:spTgt spid="24602"/>
                                        </p:tgtEl>
                                        <p:attrNameLst>
                                          <p:attrName>ppt_x</p:attrName>
                                        </p:attrNameLst>
                                      </p:cBhvr>
                                      <p:tavLst>
                                        <p:tav tm="0">
                                          <p:val>
                                            <p:strVal val="0-#ppt_w/2"/>
                                          </p:val>
                                        </p:tav>
                                        <p:tav tm="100000">
                                          <p:val>
                                            <p:strVal val="#ppt_x"/>
                                          </p:val>
                                        </p:tav>
                                      </p:tavLst>
                                    </p:anim>
                                    <p:anim calcmode="lin" valueType="num">
                                      <p:cBhvr additive="base">
                                        <p:cTn id="41" dur="500" fill="hold"/>
                                        <p:tgtEl>
                                          <p:spTgt spid="24602"/>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nodeType="clickEffect">
                                  <p:stCondLst>
                                    <p:cond delay="0"/>
                                  </p:stCondLst>
                                  <p:childTnLst>
                                    <p:set>
                                      <p:cBhvr>
                                        <p:cTn id="45" dur="1" fill="hold">
                                          <p:stCondLst>
                                            <p:cond delay="0"/>
                                          </p:stCondLst>
                                        </p:cTn>
                                        <p:tgtEl>
                                          <p:spTgt spid="24612"/>
                                        </p:tgtEl>
                                        <p:attrNameLst>
                                          <p:attrName>style.visibility</p:attrName>
                                        </p:attrNameLst>
                                      </p:cBhvr>
                                      <p:to>
                                        <p:strVal val="visible"/>
                                      </p:to>
                                    </p:set>
                                    <p:anim calcmode="lin" valueType="num">
                                      <p:cBhvr>
                                        <p:cTn id="46" dur="1000" fill="hold"/>
                                        <p:tgtEl>
                                          <p:spTgt spid="24612"/>
                                        </p:tgtEl>
                                        <p:attrNameLst>
                                          <p:attrName>ppt_w</p:attrName>
                                        </p:attrNameLst>
                                      </p:cBhvr>
                                      <p:tavLst>
                                        <p:tav tm="0">
                                          <p:val>
                                            <p:strVal val="#ppt_w*0.70"/>
                                          </p:val>
                                        </p:tav>
                                        <p:tav tm="100000">
                                          <p:val>
                                            <p:strVal val="#ppt_w"/>
                                          </p:val>
                                        </p:tav>
                                      </p:tavLst>
                                    </p:anim>
                                    <p:anim calcmode="lin" valueType="num">
                                      <p:cBhvr>
                                        <p:cTn id="47" dur="1000" fill="hold"/>
                                        <p:tgtEl>
                                          <p:spTgt spid="24612"/>
                                        </p:tgtEl>
                                        <p:attrNameLst>
                                          <p:attrName>ppt_h</p:attrName>
                                        </p:attrNameLst>
                                      </p:cBhvr>
                                      <p:tavLst>
                                        <p:tav tm="0">
                                          <p:val>
                                            <p:strVal val="#ppt_h"/>
                                          </p:val>
                                        </p:tav>
                                        <p:tav tm="100000">
                                          <p:val>
                                            <p:strVal val="#ppt_h"/>
                                          </p:val>
                                        </p:tav>
                                      </p:tavLst>
                                    </p:anim>
                                    <p:animEffect transition="in" filter="fade">
                                      <p:cBhvr>
                                        <p:cTn id="48" dur="1000"/>
                                        <p:tgtEl>
                                          <p:spTgt spid="246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24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9" grpId="0" autoUpdateAnimBg="0"/>
      <p:bldP spid="24601" grpId="0" autoUpdateAnimBg="0"/>
      <p:bldP spid="24602" grpId="0" autoUpdateAnimBg="0"/>
      <p:bldP spid="24603" grpId="0" animBg="1"/>
      <p:bldP spid="24604" grpId="0" autoUpdateAnimBg="0"/>
      <p:bldP spid="24605" grpId="0" autoUpdateAnimBg="0"/>
      <p:bldP spid="2460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pPr>
              <a:defRPr/>
            </a:pPr>
            <a:fld id="{B01E8418-4ECB-40D6-A37F-773BA8C66B28}" type="slidenum">
              <a:rPr lang="en-US">
                <a:solidFill>
                  <a:srgbClr val="000000"/>
                </a:solidFill>
              </a:rPr>
              <a:pPr>
                <a:defRPr/>
              </a:pPr>
              <a:t>31</a:t>
            </a:fld>
            <a:endParaRPr lang="en-US">
              <a:solidFill>
                <a:srgbClr val="000000"/>
              </a:solidFill>
            </a:endParaRPr>
          </a:p>
        </p:txBody>
      </p:sp>
      <p:pic>
        <p:nvPicPr>
          <p:cNvPr id="256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85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2765274" y="3556001"/>
            <a:ext cx="8194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solidFill>
                  <a:srgbClr val="000000"/>
                </a:solidFill>
                <a:latin typeface="Arial" charset="0"/>
              </a:rPr>
              <a:t>High</a:t>
            </a:r>
          </a:p>
          <a:p>
            <a:pPr algn="ctr" eaLnBrk="1" hangingPunct="1">
              <a:spcBef>
                <a:spcPct val="0"/>
              </a:spcBef>
              <a:buFontTx/>
              <a:buNone/>
            </a:pPr>
            <a:r>
              <a:rPr lang="en-US" altLang="en-US" sz="2400" i="1">
                <a:solidFill>
                  <a:srgbClr val="000000"/>
                </a:solidFill>
                <a:latin typeface="Arial" charset="0"/>
              </a:rPr>
              <a:t>P</a:t>
            </a:r>
          </a:p>
        </p:txBody>
      </p:sp>
      <p:sp>
        <p:nvSpPr>
          <p:cNvPr id="25604" name="Text Box 4"/>
          <p:cNvSpPr txBox="1">
            <a:spLocks noChangeArrowheads="1"/>
          </p:cNvSpPr>
          <p:nvPr/>
        </p:nvSpPr>
        <p:spPr bwMode="auto">
          <a:xfrm>
            <a:off x="4476931" y="3559176"/>
            <a:ext cx="7505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a:solidFill>
                  <a:srgbClr val="000000"/>
                </a:solidFill>
                <a:latin typeface="Arial" charset="0"/>
              </a:rPr>
              <a:t>Low</a:t>
            </a:r>
          </a:p>
          <a:p>
            <a:pPr algn="ctr" eaLnBrk="1" hangingPunct="1">
              <a:spcBef>
                <a:spcPct val="0"/>
              </a:spcBef>
              <a:buFontTx/>
              <a:buNone/>
            </a:pPr>
            <a:r>
              <a:rPr lang="en-US" altLang="en-US" sz="2400" i="1">
                <a:solidFill>
                  <a:srgbClr val="000000"/>
                </a:solidFill>
                <a:latin typeface="Arial" charset="0"/>
              </a:rPr>
              <a:t>P</a:t>
            </a:r>
          </a:p>
        </p:txBody>
      </p:sp>
      <p:sp>
        <p:nvSpPr>
          <p:cNvPr id="49158" name="Text Box 5"/>
          <p:cNvSpPr txBox="1">
            <a:spLocks noChangeArrowheads="1"/>
          </p:cNvSpPr>
          <p:nvPr/>
        </p:nvSpPr>
        <p:spPr bwMode="auto">
          <a:xfrm>
            <a:off x="1660525" y="71438"/>
            <a:ext cx="3544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000000"/>
                </a:solidFill>
                <a:latin typeface="Arial" charset="0"/>
              </a:rPr>
              <a:t>Osmotic Pressure (</a:t>
            </a:r>
            <a:r>
              <a:rPr lang="en-US" altLang="en-US" sz="2800" i="1">
                <a:solidFill>
                  <a:srgbClr val="000000"/>
                </a:solidFill>
                <a:latin typeface="Symbol" pitchFamily="18" charset="2"/>
              </a:rPr>
              <a:t>p</a:t>
            </a:r>
            <a:r>
              <a:rPr lang="en-US" altLang="en-US" sz="2800">
                <a:solidFill>
                  <a:srgbClr val="000000"/>
                </a:solidFill>
                <a:latin typeface="Arial" charset="0"/>
              </a:rPr>
              <a:t>)</a:t>
            </a:r>
          </a:p>
        </p:txBody>
      </p:sp>
      <p:sp>
        <p:nvSpPr>
          <p:cNvPr id="25606" name="Text Box 6"/>
          <p:cNvSpPr txBox="1">
            <a:spLocks noChangeArrowheads="1"/>
          </p:cNvSpPr>
          <p:nvPr/>
        </p:nvSpPr>
        <p:spPr bwMode="auto">
          <a:xfrm>
            <a:off x="5225251" y="4495800"/>
            <a:ext cx="1747851" cy="707886"/>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2880" tIns="137160" rIns="182880" bIns="13716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Symbol" pitchFamily="18" charset="2"/>
              </a:rPr>
              <a:t>p</a:t>
            </a:r>
            <a:r>
              <a:rPr lang="en-US" altLang="en-US" sz="2800">
                <a:solidFill>
                  <a:srgbClr val="000000"/>
                </a:solidFill>
                <a:latin typeface="Arial" charset="0"/>
              </a:rPr>
              <a:t> = </a:t>
            </a:r>
            <a:r>
              <a:rPr lang="en-US" altLang="en-US" sz="2800" i="1">
                <a:solidFill>
                  <a:srgbClr val="000000"/>
                </a:solidFill>
                <a:latin typeface="Arial" charset="0"/>
              </a:rPr>
              <a:t>MRT</a:t>
            </a:r>
          </a:p>
        </p:txBody>
      </p:sp>
      <p:sp>
        <p:nvSpPr>
          <p:cNvPr id="25607" name="Text Box 7"/>
          <p:cNvSpPr txBox="1">
            <a:spLocks noChangeArrowheads="1"/>
          </p:cNvSpPr>
          <p:nvPr/>
        </p:nvSpPr>
        <p:spPr bwMode="auto">
          <a:xfrm>
            <a:off x="1752601" y="5334000"/>
            <a:ext cx="438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i="1">
                <a:solidFill>
                  <a:srgbClr val="000000"/>
                </a:solidFill>
                <a:latin typeface="Arial" charset="0"/>
              </a:rPr>
              <a:t>M is the molarity of the solution</a:t>
            </a:r>
          </a:p>
        </p:txBody>
      </p:sp>
      <p:sp>
        <p:nvSpPr>
          <p:cNvPr id="25608" name="Text Box 8"/>
          <p:cNvSpPr txBox="1">
            <a:spLocks noChangeArrowheads="1"/>
          </p:cNvSpPr>
          <p:nvPr/>
        </p:nvSpPr>
        <p:spPr bwMode="auto">
          <a:xfrm>
            <a:off x="1752601" y="5797551"/>
            <a:ext cx="6006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i="1" dirty="0">
                <a:solidFill>
                  <a:srgbClr val="000000"/>
                </a:solidFill>
                <a:latin typeface="Arial" charset="0"/>
              </a:rPr>
              <a:t>R</a:t>
            </a:r>
            <a:r>
              <a:rPr lang="en-US" altLang="en-US" sz="2400" dirty="0">
                <a:solidFill>
                  <a:srgbClr val="000000"/>
                </a:solidFill>
                <a:latin typeface="Arial" charset="0"/>
              </a:rPr>
              <a:t> is the gas constant (0.0821 L </a:t>
            </a:r>
            <a:r>
              <a:rPr lang="en-US" altLang="en-US" sz="2400" dirty="0" err="1">
                <a:solidFill>
                  <a:srgbClr val="000000"/>
                </a:solidFill>
                <a:latin typeface="Arial" charset="0"/>
              </a:rPr>
              <a:t>atm</a:t>
            </a:r>
            <a:r>
              <a:rPr lang="en-US" altLang="en-US" sz="2400" dirty="0">
                <a:solidFill>
                  <a:srgbClr val="000000"/>
                </a:solidFill>
                <a:latin typeface="Arial" charset="0"/>
              </a:rPr>
              <a:t>/</a:t>
            </a:r>
            <a:r>
              <a:rPr lang="en-US" altLang="en-US" sz="2400" dirty="0" err="1">
                <a:solidFill>
                  <a:srgbClr val="000000"/>
                </a:solidFill>
                <a:latin typeface="Arial" charset="0"/>
              </a:rPr>
              <a:t>mol</a:t>
            </a:r>
            <a:r>
              <a:rPr lang="en-US" altLang="en-US" sz="2400" dirty="0">
                <a:solidFill>
                  <a:srgbClr val="000000"/>
                </a:solidFill>
                <a:latin typeface="Arial" charset="0"/>
              </a:rPr>
              <a:t> K)</a:t>
            </a:r>
            <a:endParaRPr lang="en-US" altLang="en-US" sz="2400" i="1" dirty="0">
              <a:solidFill>
                <a:srgbClr val="000000"/>
              </a:solidFill>
              <a:latin typeface="Arial" charset="0"/>
            </a:endParaRPr>
          </a:p>
        </p:txBody>
      </p:sp>
      <p:sp>
        <p:nvSpPr>
          <p:cNvPr id="25609" name="Text Box 9"/>
          <p:cNvSpPr txBox="1">
            <a:spLocks noChangeArrowheads="1"/>
          </p:cNvSpPr>
          <p:nvPr/>
        </p:nvSpPr>
        <p:spPr bwMode="auto">
          <a:xfrm>
            <a:off x="1752601" y="6262688"/>
            <a:ext cx="372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i="1">
                <a:solidFill>
                  <a:srgbClr val="000000"/>
                </a:solidFill>
                <a:latin typeface="Arial" charset="0"/>
              </a:rPr>
              <a:t>T</a:t>
            </a:r>
            <a:r>
              <a:rPr lang="en-US" altLang="en-US" sz="2400">
                <a:solidFill>
                  <a:srgbClr val="000000"/>
                </a:solidFill>
                <a:latin typeface="Arial" charset="0"/>
              </a:rPr>
              <a:t> is the temperature (in K)</a:t>
            </a:r>
            <a:endParaRPr lang="en-US" altLang="en-US" sz="2400" i="1">
              <a:solidFill>
                <a:srgbClr val="000000"/>
              </a:solidFill>
              <a:latin typeface="Arial" charset="0"/>
            </a:endParaRPr>
          </a:p>
        </p:txBody>
      </p:sp>
      <p:pic>
        <p:nvPicPr>
          <p:cNvPr id="256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762000"/>
            <a:ext cx="29575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Text Box 13"/>
          <p:cNvSpPr txBox="1">
            <a:spLocks noChangeArrowheads="1"/>
          </p:cNvSpPr>
          <p:nvPr/>
        </p:nvSpPr>
        <p:spPr bwMode="auto">
          <a:xfrm>
            <a:off x="2895600" y="2514601"/>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solvent</a:t>
            </a:r>
          </a:p>
        </p:txBody>
      </p:sp>
      <p:sp>
        <p:nvSpPr>
          <p:cNvPr id="25614" name="Text Box 14"/>
          <p:cNvSpPr txBox="1">
            <a:spLocks noChangeArrowheads="1"/>
          </p:cNvSpPr>
          <p:nvPr/>
        </p:nvSpPr>
        <p:spPr bwMode="auto">
          <a:xfrm>
            <a:off x="4119563" y="250031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solution</a:t>
            </a:r>
          </a:p>
        </p:txBody>
      </p:sp>
      <p:sp>
        <p:nvSpPr>
          <p:cNvPr id="25615" name="Line 15"/>
          <p:cNvSpPr>
            <a:spLocks noChangeShapeType="1"/>
          </p:cNvSpPr>
          <p:nvPr/>
        </p:nvSpPr>
        <p:spPr bwMode="auto">
          <a:xfrm>
            <a:off x="5410200" y="2438400"/>
            <a:ext cx="1219200" cy="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5616" name="Text Box 16"/>
          <p:cNvSpPr txBox="1">
            <a:spLocks noChangeArrowheads="1"/>
          </p:cNvSpPr>
          <p:nvPr/>
        </p:nvSpPr>
        <p:spPr bwMode="auto">
          <a:xfrm>
            <a:off x="5683250" y="2057401"/>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time</a:t>
            </a:r>
          </a:p>
        </p:txBody>
      </p:sp>
    </p:spTree>
    <p:extLst>
      <p:ext uri="{BB962C8B-B14F-4D97-AF65-F5344CB8AC3E}">
        <p14:creationId xmlns:p14="http://schemas.microsoft.com/office/powerpoint/2010/main" val="175176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p:cTn id="7" dur="1000" fill="hold"/>
                                        <p:tgtEl>
                                          <p:spTgt spid="25611"/>
                                        </p:tgtEl>
                                        <p:attrNameLst>
                                          <p:attrName>ppt_w</p:attrName>
                                        </p:attrNameLst>
                                      </p:cBhvr>
                                      <p:tavLst>
                                        <p:tav tm="0">
                                          <p:val>
                                            <p:strVal val="#ppt_w*0.70"/>
                                          </p:val>
                                        </p:tav>
                                        <p:tav tm="100000">
                                          <p:val>
                                            <p:strVal val="#ppt_w"/>
                                          </p:val>
                                        </p:tav>
                                      </p:tavLst>
                                    </p:anim>
                                    <p:anim calcmode="lin" valueType="num">
                                      <p:cBhvr>
                                        <p:cTn id="8" dur="1000" fill="hold"/>
                                        <p:tgtEl>
                                          <p:spTgt spid="25611"/>
                                        </p:tgtEl>
                                        <p:attrNameLst>
                                          <p:attrName>ppt_h</p:attrName>
                                        </p:attrNameLst>
                                      </p:cBhvr>
                                      <p:tavLst>
                                        <p:tav tm="0">
                                          <p:val>
                                            <p:strVal val="#ppt_h"/>
                                          </p:val>
                                        </p:tav>
                                        <p:tav tm="100000">
                                          <p:val>
                                            <p:strVal val="#ppt_h"/>
                                          </p:val>
                                        </p:tav>
                                      </p:tavLst>
                                    </p:anim>
                                    <p:animEffect transition="in" filter="fade">
                                      <p:cBhvr>
                                        <p:cTn id="9" dur="1000"/>
                                        <p:tgtEl>
                                          <p:spTgt spid="256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614"/>
                                        </p:tgtEl>
                                        <p:attrNameLst>
                                          <p:attrName>style.visibility</p:attrName>
                                        </p:attrNameLst>
                                      </p:cBhvr>
                                      <p:to>
                                        <p:strVal val="visible"/>
                                      </p:to>
                                    </p:set>
                                    <p:anim calcmode="lin" valueType="num">
                                      <p:cBhvr>
                                        <p:cTn id="14" dur="500" fill="hold"/>
                                        <p:tgtEl>
                                          <p:spTgt spid="25614"/>
                                        </p:tgtEl>
                                        <p:attrNameLst>
                                          <p:attrName>ppt_w</p:attrName>
                                        </p:attrNameLst>
                                      </p:cBhvr>
                                      <p:tavLst>
                                        <p:tav tm="0">
                                          <p:val>
                                            <p:fltVal val="0"/>
                                          </p:val>
                                        </p:tav>
                                        <p:tav tm="100000">
                                          <p:val>
                                            <p:strVal val="#ppt_w"/>
                                          </p:val>
                                        </p:tav>
                                      </p:tavLst>
                                    </p:anim>
                                    <p:anim calcmode="lin" valueType="num">
                                      <p:cBhvr>
                                        <p:cTn id="15" dur="500" fill="hold"/>
                                        <p:tgtEl>
                                          <p:spTgt spid="25614"/>
                                        </p:tgtEl>
                                        <p:attrNameLst>
                                          <p:attrName>ppt_h</p:attrName>
                                        </p:attrNameLst>
                                      </p:cBhvr>
                                      <p:tavLst>
                                        <p:tav tm="0">
                                          <p:val>
                                            <p:fltVal val="0"/>
                                          </p:val>
                                        </p:tav>
                                        <p:tav tm="100000">
                                          <p:val>
                                            <p:strVal val="#ppt_h"/>
                                          </p:val>
                                        </p:tav>
                                      </p:tavLst>
                                    </p:anim>
                                    <p:animEffect transition="in" filter="fade">
                                      <p:cBhvr>
                                        <p:cTn id="16" dur="500"/>
                                        <p:tgtEl>
                                          <p:spTgt spid="25614"/>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5613"/>
                                        </p:tgtEl>
                                        <p:attrNameLst>
                                          <p:attrName>style.visibility</p:attrName>
                                        </p:attrNameLst>
                                      </p:cBhvr>
                                      <p:to>
                                        <p:strVal val="visible"/>
                                      </p:to>
                                    </p:set>
                                    <p:anim calcmode="lin" valueType="num">
                                      <p:cBhvr>
                                        <p:cTn id="19" dur="500" fill="hold"/>
                                        <p:tgtEl>
                                          <p:spTgt spid="25613"/>
                                        </p:tgtEl>
                                        <p:attrNameLst>
                                          <p:attrName>ppt_w</p:attrName>
                                        </p:attrNameLst>
                                      </p:cBhvr>
                                      <p:tavLst>
                                        <p:tav tm="0">
                                          <p:val>
                                            <p:fltVal val="0"/>
                                          </p:val>
                                        </p:tav>
                                        <p:tav tm="100000">
                                          <p:val>
                                            <p:strVal val="#ppt_w"/>
                                          </p:val>
                                        </p:tav>
                                      </p:tavLst>
                                    </p:anim>
                                    <p:anim calcmode="lin" valueType="num">
                                      <p:cBhvr>
                                        <p:cTn id="20" dur="500" fill="hold"/>
                                        <p:tgtEl>
                                          <p:spTgt spid="25613"/>
                                        </p:tgtEl>
                                        <p:attrNameLst>
                                          <p:attrName>ppt_h</p:attrName>
                                        </p:attrNameLst>
                                      </p:cBhvr>
                                      <p:tavLst>
                                        <p:tav tm="0">
                                          <p:val>
                                            <p:fltVal val="0"/>
                                          </p:val>
                                        </p:tav>
                                        <p:tav tm="100000">
                                          <p:val>
                                            <p:strVal val="#ppt_h"/>
                                          </p:val>
                                        </p:tav>
                                      </p:tavLst>
                                    </p:anim>
                                    <p:animEffect transition="in" filter="fade">
                                      <p:cBhvr>
                                        <p:cTn id="21" dur="500"/>
                                        <p:tgtEl>
                                          <p:spTgt spid="256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560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560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5616"/>
                                        </p:tgtEl>
                                        <p:attrNameLst>
                                          <p:attrName>style.visibility</p:attrName>
                                        </p:attrNameLst>
                                      </p:cBhvr>
                                      <p:to>
                                        <p:strVal val="visible"/>
                                      </p:to>
                                    </p:set>
                                    <p:anim calcmode="lin" valueType="num">
                                      <p:cBhvr>
                                        <p:cTn id="34" dur="500" fill="hold"/>
                                        <p:tgtEl>
                                          <p:spTgt spid="25616"/>
                                        </p:tgtEl>
                                        <p:attrNameLst>
                                          <p:attrName>ppt_w</p:attrName>
                                        </p:attrNameLst>
                                      </p:cBhvr>
                                      <p:tavLst>
                                        <p:tav tm="0">
                                          <p:val>
                                            <p:fltVal val="0"/>
                                          </p:val>
                                        </p:tav>
                                        <p:tav tm="100000">
                                          <p:val>
                                            <p:strVal val="#ppt_w"/>
                                          </p:val>
                                        </p:tav>
                                      </p:tavLst>
                                    </p:anim>
                                    <p:anim calcmode="lin" valueType="num">
                                      <p:cBhvr>
                                        <p:cTn id="35" dur="500" fill="hold"/>
                                        <p:tgtEl>
                                          <p:spTgt spid="25616"/>
                                        </p:tgtEl>
                                        <p:attrNameLst>
                                          <p:attrName>ppt_h</p:attrName>
                                        </p:attrNameLst>
                                      </p:cBhvr>
                                      <p:tavLst>
                                        <p:tav tm="0">
                                          <p:val>
                                            <p:fltVal val="0"/>
                                          </p:val>
                                        </p:tav>
                                        <p:tav tm="100000">
                                          <p:val>
                                            <p:strVal val="#ppt_h"/>
                                          </p:val>
                                        </p:tav>
                                      </p:tavLst>
                                    </p:anim>
                                    <p:animEffect transition="in" filter="fade">
                                      <p:cBhvr>
                                        <p:cTn id="36" dur="500"/>
                                        <p:tgtEl>
                                          <p:spTgt spid="25616"/>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5615"/>
                                        </p:tgtEl>
                                        <p:attrNameLst>
                                          <p:attrName>style.visibility</p:attrName>
                                        </p:attrNameLst>
                                      </p:cBhvr>
                                      <p:to>
                                        <p:strVal val="visible"/>
                                      </p:to>
                                    </p:set>
                                    <p:anim calcmode="lin" valueType="num">
                                      <p:cBhvr>
                                        <p:cTn id="39" dur="500" fill="hold"/>
                                        <p:tgtEl>
                                          <p:spTgt spid="25615"/>
                                        </p:tgtEl>
                                        <p:attrNameLst>
                                          <p:attrName>ppt_w</p:attrName>
                                        </p:attrNameLst>
                                      </p:cBhvr>
                                      <p:tavLst>
                                        <p:tav tm="0">
                                          <p:val>
                                            <p:fltVal val="0"/>
                                          </p:val>
                                        </p:tav>
                                        <p:tav tm="100000">
                                          <p:val>
                                            <p:strVal val="#ppt_w"/>
                                          </p:val>
                                        </p:tav>
                                      </p:tavLst>
                                    </p:anim>
                                    <p:anim calcmode="lin" valueType="num">
                                      <p:cBhvr>
                                        <p:cTn id="40" dur="500" fill="hold"/>
                                        <p:tgtEl>
                                          <p:spTgt spid="25615"/>
                                        </p:tgtEl>
                                        <p:attrNameLst>
                                          <p:attrName>ppt_h</p:attrName>
                                        </p:attrNameLst>
                                      </p:cBhvr>
                                      <p:tavLst>
                                        <p:tav tm="0">
                                          <p:val>
                                            <p:fltVal val="0"/>
                                          </p:val>
                                        </p:tav>
                                        <p:tav tm="100000">
                                          <p:val>
                                            <p:strVal val="#ppt_h"/>
                                          </p:val>
                                        </p:tav>
                                      </p:tavLst>
                                    </p:anim>
                                    <p:animEffect transition="in" filter="fade">
                                      <p:cBhvr>
                                        <p:cTn id="41" dur="500"/>
                                        <p:tgtEl>
                                          <p:spTgt spid="256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nodeType="clickEffect">
                                  <p:stCondLst>
                                    <p:cond delay="0"/>
                                  </p:stCondLst>
                                  <p:childTnLst>
                                    <p:set>
                                      <p:cBhvr>
                                        <p:cTn id="45" dur="1" fill="hold">
                                          <p:stCondLst>
                                            <p:cond delay="0"/>
                                          </p:stCondLst>
                                        </p:cTn>
                                        <p:tgtEl>
                                          <p:spTgt spid="25612"/>
                                        </p:tgtEl>
                                        <p:attrNameLst>
                                          <p:attrName>style.visibility</p:attrName>
                                        </p:attrNameLst>
                                      </p:cBhvr>
                                      <p:to>
                                        <p:strVal val="visible"/>
                                      </p:to>
                                    </p:set>
                                    <p:anim calcmode="lin" valueType="num">
                                      <p:cBhvr>
                                        <p:cTn id="46" dur="1000" fill="hold"/>
                                        <p:tgtEl>
                                          <p:spTgt spid="25612"/>
                                        </p:tgtEl>
                                        <p:attrNameLst>
                                          <p:attrName>ppt_w</p:attrName>
                                        </p:attrNameLst>
                                      </p:cBhvr>
                                      <p:tavLst>
                                        <p:tav tm="0">
                                          <p:val>
                                            <p:strVal val="#ppt_w*0.70"/>
                                          </p:val>
                                        </p:tav>
                                        <p:tav tm="100000">
                                          <p:val>
                                            <p:strVal val="#ppt_w"/>
                                          </p:val>
                                        </p:tav>
                                      </p:tavLst>
                                    </p:anim>
                                    <p:anim calcmode="lin" valueType="num">
                                      <p:cBhvr>
                                        <p:cTn id="47" dur="1000" fill="hold"/>
                                        <p:tgtEl>
                                          <p:spTgt spid="25612"/>
                                        </p:tgtEl>
                                        <p:attrNameLst>
                                          <p:attrName>ppt_h</p:attrName>
                                        </p:attrNameLst>
                                      </p:cBhvr>
                                      <p:tavLst>
                                        <p:tav tm="0">
                                          <p:val>
                                            <p:strVal val="#ppt_h"/>
                                          </p:val>
                                        </p:tav>
                                        <p:tav tm="100000">
                                          <p:val>
                                            <p:strVal val="#ppt_h"/>
                                          </p:val>
                                        </p:tav>
                                      </p:tavLst>
                                    </p:anim>
                                    <p:animEffect transition="in" filter="fade">
                                      <p:cBhvr>
                                        <p:cTn id="48" dur="1000"/>
                                        <p:tgtEl>
                                          <p:spTgt spid="256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5606"/>
                                        </p:tgtEl>
                                        <p:attrNameLst>
                                          <p:attrName>style.visibility</p:attrName>
                                        </p:attrNameLst>
                                      </p:cBhvr>
                                      <p:to>
                                        <p:strVal val="visible"/>
                                      </p:to>
                                    </p:set>
                                    <p:anim calcmode="lin" valueType="num">
                                      <p:cBhvr>
                                        <p:cTn id="53" dur="500" fill="hold"/>
                                        <p:tgtEl>
                                          <p:spTgt spid="25606"/>
                                        </p:tgtEl>
                                        <p:attrNameLst>
                                          <p:attrName>ppt_w</p:attrName>
                                        </p:attrNameLst>
                                      </p:cBhvr>
                                      <p:tavLst>
                                        <p:tav tm="0">
                                          <p:val>
                                            <p:fltVal val="0"/>
                                          </p:val>
                                        </p:tav>
                                        <p:tav tm="100000">
                                          <p:val>
                                            <p:strVal val="#ppt_w"/>
                                          </p:val>
                                        </p:tav>
                                      </p:tavLst>
                                    </p:anim>
                                    <p:anim calcmode="lin" valueType="num">
                                      <p:cBhvr>
                                        <p:cTn id="54" dur="500" fill="hold"/>
                                        <p:tgtEl>
                                          <p:spTgt spid="25606"/>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5607"/>
                                        </p:tgtEl>
                                        <p:attrNameLst>
                                          <p:attrName>style.visibility</p:attrName>
                                        </p:attrNameLst>
                                      </p:cBhvr>
                                      <p:to>
                                        <p:strVal val="visible"/>
                                      </p:to>
                                    </p:set>
                                    <p:anim calcmode="lin" valueType="num">
                                      <p:cBhvr additive="base">
                                        <p:cTn id="59" dur="500" fill="hold"/>
                                        <p:tgtEl>
                                          <p:spTgt spid="25607"/>
                                        </p:tgtEl>
                                        <p:attrNameLst>
                                          <p:attrName>ppt_x</p:attrName>
                                        </p:attrNameLst>
                                      </p:cBhvr>
                                      <p:tavLst>
                                        <p:tav tm="0">
                                          <p:val>
                                            <p:strVal val="0-#ppt_w/2"/>
                                          </p:val>
                                        </p:tav>
                                        <p:tav tm="100000">
                                          <p:val>
                                            <p:strVal val="#ppt_x"/>
                                          </p:val>
                                        </p:tav>
                                      </p:tavLst>
                                    </p:anim>
                                    <p:anim calcmode="lin" valueType="num">
                                      <p:cBhvr additive="base">
                                        <p:cTn id="60"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5608"/>
                                        </p:tgtEl>
                                        <p:attrNameLst>
                                          <p:attrName>style.visibility</p:attrName>
                                        </p:attrNameLst>
                                      </p:cBhvr>
                                      <p:to>
                                        <p:strVal val="visible"/>
                                      </p:to>
                                    </p:set>
                                    <p:anim calcmode="lin" valueType="num">
                                      <p:cBhvr additive="base">
                                        <p:cTn id="65" dur="500" fill="hold"/>
                                        <p:tgtEl>
                                          <p:spTgt spid="25608"/>
                                        </p:tgtEl>
                                        <p:attrNameLst>
                                          <p:attrName>ppt_x</p:attrName>
                                        </p:attrNameLst>
                                      </p:cBhvr>
                                      <p:tavLst>
                                        <p:tav tm="0">
                                          <p:val>
                                            <p:strVal val="0-#ppt_w/2"/>
                                          </p:val>
                                        </p:tav>
                                        <p:tav tm="100000">
                                          <p:val>
                                            <p:strVal val="#ppt_x"/>
                                          </p:val>
                                        </p:tav>
                                      </p:tavLst>
                                    </p:anim>
                                    <p:anim calcmode="lin" valueType="num">
                                      <p:cBhvr additive="base">
                                        <p:cTn id="66" dur="500" fill="hold"/>
                                        <p:tgtEl>
                                          <p:spTgt spid="25608"/>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5609"/>
                                        </p:tgtEl>
                                        <p:attrNameLst>
                                          <p:attrName>style.visibility</p:attrName>
                                        </p:attrNameLst>
                                      </p:cBhvr>
                                      <p:to>
                                        <p:strVal val="visible"/>
                                      </p:to>
                                    </p:set>
                                    <p:anim calcmode="lin" valueType="num">
                                      <p:cBhvr additive="base">
                                        <p:cTn id="71" dur="500" fill="hold"/>
                                        <p:tgtEl>
                                          <p:spTgt spid="25609"/>
                                        </p:tgtEl>
                                        <p:attrNameLst>
                                          <p:attrName>ppt_x</p:attrName>
                                        </p:attrNameLst>
                                      </p:cBhvr>
                                      <p:tavLst>
                                        <p:tav tm="0">
                                          <p:val>
                                            <p:strVal val="0-#ppt_w/2"/>
                                          </p:val>
                                        </p:tav>
                                        <p:tav tm="100000">
                                          <p:val>
                                            <p:strVal val="#ppt_x"/>
                                          </p:val>
                                        </p:tav>
                                      </p:tavLst>
                                    </p:anim>
                                    <p:anim calcmode="lin" valueType="num">
                                      <p:cBhvr additive="base">
                                        <p:cTn id="72" dur="500" fill="hold"/>
                                        <p:tgtEl>
                                          <p:spTgt spid="256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6" grpId="0" animBg="1" autoUpdateAnimBg="0"/>
      <p:bldP spid="25607" grpId="0" autoUpdateAnimBg="0"/>
      <p:bldP spid="25608" grpId="0" autoUpdateAnimBg="0"/>
      <p:bldP spid="25609" grpId="0" autoUpdateAnimBg="0"/>
      <p:bldP spid="25613" grpId="0"/>
      <p:bldP spid="25614" grpId="0"/>
      <p:bldP spid="25615" grpId="0" animBg="1"/>
      <p:bldP spid="256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
            <a:ext cx="7772400" cy="652815"/>
          </a:xfrm>
        </p:spPr>
        <p:txBody>
          <a:bodyPr/>
          <a:lstStyle/>
          <a:p>
            <a:r>
              <a:rPr lang="en-US" dirty="0"/>
              <a:t>Colloids</a:t>
            </a:r>
          </a:p>
        </p:txBody>
      </p:sp>
      <p:sp>
        <p:nvSpPr>
          <p:cNvPr id="3" name="Text Placeholder 2"/>
          <p:cNvSpPr>
            <a:spLocks noGrp="1"/>
          </p:cNvSpPr>
          <p:nvPr>
            <p:ph type="body" sz="quarter" idx="13"/>
          </p:nvPr>
        </p:nvSpPr>
        <p:spPr>
          <a:xfrm>
            <a:off x="1676400" y="609600"/>
            <a:ext cx="8915400" cy="3048000"/>
          </a:xfrm>
        </p:spPr>
        <p:txBody>
          <a:bodyPr/>
          <a:lstStyle/>
          <a:p>
            <a:pPr>
              <a:spcBef>
                <a:spcPts val="0"/>
              </a:spcBef>
              <a:spcAft>
                <a:spcPts val="1800"/>
              </a:spcAft>
            </a:pPr>
            <a:r>
              <a:rPr lang="en-US" dirty="0">
                <a:latin typeface="Arial" charset="0"/>
              </a:rPr>
              <a:t>A </a:t>
            </a:r>
            <a:r>
              <a:rPr lang="en-US" b="1" i="1" dirty="0">
                <a:latin typeface="Arial" charset="0"/>
              </a:rPr>
              <a:t>colloid</a:t>
            </a:r>
            <a:r>
              <a:rPr lang="en-US" dirty="0">
                <a:latin typeface="Arial" charset="0"/>
              </a:rPr>
              <a:t> is a dispersion of particles of one substance throughout a dispersing medium of another substance.</a:t>
            </a:r>
          </a:p>
          <a:p>
            <a:pPr marL="91440">
              <a:spcBef>
                <a:spcPts val="30"/>
              </a:spcBef>
            </a:pPr>
            <a:r>
              <a:rPr lang="en-US" u="sng" dirty="0">
                <a:latin typeface="Arial" charset="0"/>
              </a:rPr>
              <a:t>Colloid versus solution</a:t>
            </a:r>
          </a:p>
          <a:p>
            <a:pPr marL="508000" indent="-449263">
              <a:spcBef>
                <a:spcPct val="50000"/>
              </a:spcBef>
              <a:buFont typeface="Arial" panose="020B0604020202020204" pitchFamily="34" charset="0"/>
              <a:buChar char="•"/>
            </a:pPr>
            <a:r>
              <a:rPr lang="en-US" dirty="0">
                <a:latin typeface="Arial" charset="0"/>
              </a:rPr>
              <a:t>colloidal particles are much larger than solute molecules</a:t>
            </a:r>
          </a:p>
          <a:p>
            <a:pPr marL="509588" indent="-449263">
              <a:spcBef>
                <a:spcPct val="50000"/>
              </a:spcBef>
              <a:buFont typeface="Arial" panose="020B0604020202020204" pitchFamily="34" charset="0"/>
              <a:buChar char="•"/>
            </a:pPr>
            <a:r>
              <a:rPr lang="en-US" dirty="0">
                <a:latin typeface="Arial" charset="0"/>
              </a:rPr>
              <a:t>colloidal suspension is not as homogeneous as a solution</a:t>
            </a:r>
          </a:p>
          <a:p>
            <a:pPr marL="501650" indent="-449263">
              <a:spcBef>
                <a:spcPct val="50000"/>
              </a:spcBef>
              <a:buFont typeface="Arial" panose="020B0604020202020204" pitchFamily="34" charset="0"/>
              <a:buChar char="•"/>
            </a:pPr>
            <a:r>
              <a:rPr lang="en-US" dirty="0">
                <a:latin typeface="Arial" charset="0"/>
              </a:rPr>
              <a:t>colloids exhibit the Tyndall effect</a:t>
            </a:r>
          </a:p>
        </p:txBody>
      </p:sp>
      <p:pic>
        <p:nvPicPr>
          <p:cNvPr id="67590" name="Picture 9" descr="When white light is introduced to a colloid suspension of sulfur particles, the light appears orange, pink, or green. The color of the light depends on the size of the particles suspended. As particle size decreases, the wavelength of the light decreas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9838" y="3733801"/>
            <a:ext cx="2585460" cy="295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586" name="Picture 8" descr="Dust particles scatter sunligh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53201" y="3962401"/>
            <a:ext cx="3002249" cy="244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174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582" y="217715"/>
            <a:ext cx="7970157" cy="555171"/>
          </a:xfrm>
        </p:spPr>
        <p:txBody>
          <a:bodyPr>
            <a:normAutofit fontScale="90000"/>
          </a:bodyPr>
          <a:lstStyle/>
          <a:p>
            <a:r>
              <a:rPr lang="en-US" dirty="0"/>
              <a:t>Types of Colloids</a:t>
            </a:r>
          </a:p>
        </p:txBody>
      </p:sp>
      <p:sp>
        <p:nvSpPr>
          <p:cNvPr id="7" name="Text Placeholder 6"/>
          <p:cNvSpPr>
            <a:spLocks noGrp="1"/>
          </p:cNvSpPr>
          <p:nvPr>
            <p:ph type="body" sz="quarter" idx="12"/>
          </p:nvPr>
        </p:nvSpPr>
        <p:spPr>
          <a:xfrm>
            <a:off x="2110921" y="1447801"/>
            <a:ext cx="7947478" cy="321213"/>
          </a:xfrm>
        </p:spPr>
        <p:txBody>
          <a:bodyPr>
            <a:normAutofit lnSpcReduction="10000"/>
          </a:bodyPr>
          <a:lstStyle/>
          <a:p>
            <a:r>
              <a:rPr lang="en-US" dirty="0"/>
              <a:t>Table 12.4 Types of Colloids </a:t>
            </a:r>
          </a:p>
        </p:txBody>
      </p:sp>
      <p:graphicFrame>
        <p:nvGraphicFramePr>
          <p:cNvPr id="10" name="Table Placeholder 8"/>
          <p:cNvGraphicFramePr>
            <a:graphicFrameLocks noGrp="1"/>
          </p:cNvGraphicFramePr>
          <p:nvPr>
            <p:ph type="tbl" sz="quarter" idx="10"/>
          </p:nvPr>
        </p:nvGraphicFramePr>
        <p:xfrm>
          <a:off x="2140230" y="1828800"/>
          <a:ext cx="8052195" cy="3840480"/>
        </p:xfrm>
        <a:graphic>
          <a:graphicData uri="http://schemas.openxmlformats.org/drawingml/2006/table">
            <a:tbl>
              <a:tblPr firstRow="1" bandRow="1">
                <a:tableStyleId>{5C22544A-7EE6-4342-B048-85BDC9FD1C3A}</a:tableStyleId>
              </a:tblPr>
              <a:tblGrid>
                <a:gridCol w="1549216">
                  <a:extLst>
                    <a:ext uri="{9D8B030D-6E8A-4147-A177-3AD203B41FA5}">
                      <a16:colId xmlns:a16="http://schemas.microsoft.com/office/drawing/2014/main" val="2553779503"/>
                    </a:ext>
                  </a:extLst>
                </a:gridCol>
                <a:gridCol w="2223261">
                  <a:extLst>
                    <a:ext uri="{9D8B030D-6E8A-4147-A177-3AD203B41FA5}">
                      <a16:colId xmlns:a16="http://schemas.microsoft.com/office/drawing/2014/main" val="3062781388"/>
                    </a:ext>
                  </a:extLst>
                </a:gridCol>
                <a:gridCol w="1932527">
                  <a:extLst>
                    <a:ext uri="{9D8B030D-6E8A-4147-A177-3AD203B41FA5}">
                      <a16:colId xmlns:a16="http://schemas.microsoft.com/office/drawing/2014/main" val="3110260304"/>
                    </a:ext>
                  </a:extLst>
                </a:gridCol>
                <a:gridCol w="2347191">
                  <a:extLst>
                    <a:ext uri="{9D8B030D-6E8A-4147-A177-3AD203B41FA5}">
                      <a16:colId xmlns:a16="http://schemas.microsoft.com/office/drawing/2014/main" val="1215060729"/>
                    </a:ext>
                  </a:extLst>
                </a:gridCol>
              </a:tblGrid>
              <a:tr h="489177">
                <a:tc>
                  <a:txBody>
                    <a:bodyPr/>
                    <a:lstStyle/>
                    <a:p>
                      <a:r>
                        <a:rPr lang="en-US" dirty="0">
                          <a:solidFill>
                            <a:schemeClr val="tx1"/>
                          </a:solidFill>
                        </a:rPr>
                        <a:t>Dispersing</a:t>
                      </a:r>
                    </a:p>
                    <a:p>
                      <a:r>
                        <a:rPr lang="en-US" dirty="0">
                          <a:solidFill>
                            <a:schemeClr val="tx1"/>
                          </a:solidFill>
                        </a:rPr>
                        <a:t>Medium</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581025" indent="0" algn="l"/>
                      <a:r>
                        <a:rPr lang="en-US" i="0" dirty="0">
                          <a:solidFill>
                            <a:schemeClr val="tx1"/>
                          </a:solidFill>
                        </a:rPr>
                        <a:t>Dispersed</a:t>
                      </a:r>
                    </a:p>
                    <a:p>
                      <a:pPr marL="581025" indent="0" algn="l"/>
                      <a:r>
                        <a:rPr lang="en-US" i="0" dirty="0">
                          <a:solidFill>
                            <a:schemeClr val="tx1"/>
                          </a:solidFill>
                        </a:rPr>
                        <a:t>Phase</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Name</a:t>
                      </a:r>
                    </a:p>
                  </a:txBody>
                  <a:tcPr anchor="b">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Example</a:t>
                      </a:r>
                    </a:p>
                  </a:txBody>
                  <a:tcPr anchor="b">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2487931904"/>
                  </a:ext>
                </a:extLst>
              </a:tr>
              <a:tr h="341798">
                <a:tc>
                  <a:txBody>
                    <a:bodyPr/>
                    <a:lstStyle/>
                    <a:p>
                      <a:r>
                        <a:rPr lang="en-US" dirty="0">
                          <a:solidFill>
                            <a:schemeClr val="tx1"/>
                          </a:solidFill>
                        </a:rPr>
                        <a:t>Gas</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581025" indent="0" algn="l"/>
                      <a:r>
                        <a:rPr lang="en-US" dirty="0">
                          <a:solidFill>
                            <a:schemeClr val="tx1"/>
                          </a:solidFill>
                        </a:rPr>
                        <a:t>Liquid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Aerosol</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Fog, mist</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806261121"/>
                  </a:ext>
                </a:extLst>
              </a:tr>
              <a:tr h="307113">
                <a:tc>
                  <a:txBody>
                    <a:bodyPr/>
                    <a:lstStyle/>
                    <a:p>
                      <a:r>
                        <a:rPr lang="en-US" dirty="0">
                          <a:solidFill>
                            <a:schemeClr val="tx1"/>
                          </a:solidFill>
                        </a:rPr>
                        <a:t>Gas</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indent="581025" algn="l"/>
                      <a:r>
                        <a:rPr lang="en-US" dirty="0">
                          <a:solidFill>
                            <a:schemeClr val="tx1"/>
                          </a:solidFill>
                        </a:rPr>
                        <a:t>Solid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Aerosol</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Smoke</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2666332367"/>
                  </a:ext>
                </a:extLst>
              </a:tr>
              <a:tr h="341798">
                <a:tc>
                  <a:txBody>
                    <a:bodyPr/>
                    <a:lstStyle/>
                    <a:p>
                      <a:r>
                        <a:rPr lang="en-US" dirty="0">
                          <a:solidFill>
                            <a:schemeClr val="tx1"/>
                          </a:solidFill>
                        </a:rPr>
                        <a:t>Liquid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indent="581025" algn="l"/>
                      <a:r>
                        <a:rPr lang="en-US" dirty="0">
                          <a:solidFill>
                            <a:schemeClr val="tx1"/>
                          </a:solidFill>
                        </a:rPr>
                        <a:t>Gas</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Foam</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Whipped cream</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14031169"/>
                  </a:ext>
                </a:extLst>
              </a:tr>
              <a:tr h="341798">
                <a:tc>
                  <a:txBody>
                    <a:bodyPr/>
                    <a:lstStyle/>
                    <a:p>
                      <a:r>
                        <a:rPr lang="en-US" dirty="0">
                          <a:solidFill>
                            <a:schemeClr val="tx1"/>
                          </a:solidFill>
                        </a:rPr>
                        <a:t>Liquid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indent="581025" algn="l"/>
                      <a:r>
                        <a:rPr lang="en-US" dirty="0">
                          <a:solidFill>
                            <a:schemeClr val="tx1"/>
                          </a:solidFill>
                        </a:rPr>
                        <a:t>Liquid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Emulsion</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Mayonnaise</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2058178606"/>
                  </a:ext>
                </a:extLst>
              </a:tr>
              <a:tr h="276633">
                <a:tc>
                  <a:txBody>
                    <a:bodyPr/>
                    <a:lstStyle/>
                    <a:p>
                      <a:r>
                        <a:rPr lang="en-US" dirty="0">
                          <a:solidFill>
                            <a:schemeClr val="tx1"/>
                          </a:solidFill>
                        </a:rPr>
                        <a:t>Liquid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indent="581025" algn="l"/>
                      <a:r>
                        <a:rPr lang="en-US" dirty="0">
                          <a:solidFill>
                            <a:schemeClr val="tx1"/>
                          </a:solidFill>
                        </a:rPr>
                        <a:t>Solid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Sol</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Milk of magnesia</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0005"/>
                  </a:ext>
                </a:extLst>
              </a:tr>
              <a:tr h="341798">
                <a:tc>
                  <a:txBody>
                    <a:bodyPr/>
                    <a:lstStyle/>
                    <a:p>
                      <a:r>
                        <a:rPr lang="en-US" dirty="0">
                          <a:solidFill>
                            <a:schemeClr val="tx1"/>
                          </a:solidFill>
                        </a:rPr>
                        <a:t>Solid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indent="581025" algn="l"/>
                      <a:r>
                        <a:rPr lang="en-US" dirty="0">
                          <a:solidFill>
                            <a:schemeClr val="tx1"/>
                          </a:solidFill>
                        </a:rPr>
                        <a:t>Gas</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Foam</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Plastic</a:t>
                      </a:r>
                      <a:r>
                        <a:rPr lang="en-US" baseline="0" dirty="0">
                          <a:solidFill>
                            <a:schemeClr val="tx1"/>
                          </a:solidFill>
                        </a:rPr>
                        <a:t> foams</a:t>
                      </a:r>
                      <a:endParaRPr lang="en-US" dirty="0">
                        <a:solidFill>
                          <a:schemeClr val="tx1"/>
                        </a:solidFill>
                      </a:endParaRP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3515681958"/>
                  </a:ext>
                </a:extLst>
              </a:tr>
              <a:tr h="341798">
                <a:tc>
                  <a:txBody>
                    <a:bodyPr/>
                    <a:lstStyle/>
                    <a:p>
                      <a:r>
                        <a:rPr lang="en-US" dirty="0">
                          <a:solidFill>
                            <a:schemeClr val="tx1"/>
                          </a:solidFill>
                        </a:rPr>
                        <a:t>Solid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indent="581025" algn="l"/>
                      <a:r>
                        <a:rPr lang="en-US" dirty="0">
                          <a:solidFill>
                            <a:schemeClr val="tx1"/>
                          </a:solidFill>
                        </a:rPr>
                        <a:t>Liquid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Gel</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Jelly, butter</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774253121"/>
                  </a:ext>
                </a:extLst>
              </a:tr>
              <a:tr h="457200">
                <a:tc>
                  <a:txBody>
                    <a:bodyPr/>
                    <a:lstStyle/>
                    <a:p>
                      <a:r>
                        <a:rPr lang="en-US" dirty="0">
                          <a:solidFill>
                            <a:schemeClr val="tx1"/>
                          </a:solidFill>
                        </a:rPr>
                        <a:t>Solid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indent="581025" algn="l"/>
                      <a:r>
                        <a:rPr lang="en-US" dirty="0">
                          <a:solidFill>
                            <a:schemeClr val="tx1"/>
                          </a:solidFill>
                        </a:rPr>
                        <a:t>Solid</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Solid sol</a:t>
                      </a: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r>
                        <a:rPr lang="en-US" dirty="0">
                          <a:solidFill>
                            <a:schemeClr val="tx1"/>
                          </a:solidFill>
                        </a:rPr>
                        <a:t>Certain</a:t>
                      </a:r>
                      <a:r>
                        <a:rPr lang="en-US" baseline="0" dirty="0">
                          <a:solidFill>
                            <a:schemeClr val="tx1"/>
                          </a:solidFill>
                        </a:rPr>
                        <a:t> alloys</a:t>
                      </a:r>
                    </a:p>
                    <a:p>
                      <a:r>
                        <a:rPr lang="en-US" baseline="0" dirty="0">
                          <a:solidFill>
                            <a:schemeClr val="tx1"/>
                          </a:solidFill>
                        </a:rPr>
                        <a:t>(steel), opal</a:t>
                      </a:r>
                      <a:endParaRPr lang="en-US" dirty="0">
                        <a:solidFill>
                          <a:schemeClr val="tx1"/>
                        </a:solidFill>
                      </a:endParaRPr>
                    </a:p>
                  </a:txBody>
                  <a:tcPr>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3182371223"/>
                  </a:ext>
                </a:extLst>
              </a:tr>
            </a:tbl>
          </a:graphicData>
        </a:graphic>
      </p:graphicFrame>
      <p:sp>
        <p:nvSpPr>
          <p:cNvPr id="6" name="Text Placeholder 5"/>
          <p:cNvSpPr>
            <a:spLocks noGrp="1"/>
          </p:cNvSpPr>
          <p:nvPr>
            <p:ph type="body" sz="quarter" idx="11"/>
          </p:nvPr>
        </p:nvSpPr>
        <p:spPr>
          <a:xfrm>
            <a:off x="2209800" y="1295401"/>
            <a:ext cx="7467600" cy="175323"/>
          </a:xfrm>
        </p:spPr>
        <p:txBody>
          <a:bodyPr>
            <a:normAutofit fontScale="92500"/>
          </a:bodyPr>
          <a:lstStyle/>
          <a:p>
            <a:r>
              <a:rPr lang="en-US" dirty="0"/>
              <a:t>Copyright © McGraw-Hill Education. Permission required for reproduction or display.</a:t>
            </a:r>
          </a:p>
        </p:txBody>
      </p:sp>
    </p:spTree>
    <p:extLst>
      <p:ext uri="{BB962C8B-B14F-4D97-AF65-F5344CB8AC3E}">
        <p14:creationId xmlns:p14="http://schemas.microsoft.com/office/powerpoint/2010/main" val="1834654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4480784" y="358776"/>
            <a:ext cx="31780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r>
              <a:rPr lang="en-US" altLang="en-US" sz="2800" kern="0" dirty="0"/>
              <a:t>Chapter 12 Outline</a:t>
            </a:r>
          </a:p>
        </p:txBody>
      </p:sp>
      <p:sp>
        <p:nvSpPr>
          <p:cNvPr id="4100" name="Text Box 4"/>
          <p:cNvSpPr txBox="1">
            <a:spLocks noChangeArrowheads="1"/>
          </p:cNvSpPr>
          <p:nvPr/>
        </p:nvSpPr>
        <p:spPr bwMode="auto">
          <a:xfrm>
            <a:off x="1828801" y="1430402"/>
            <a:ext cx="8839199"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r>
              <a:rPr lang="en-US" altLang="en-US" sz="3200" kern="0" dirty="0"/>
              <a:t>Types of solutions</a:t>
            </a:r>
          </a:p>
          <a:p>
            <a:pPr eaLnBrk="1" hangingPunct="1">
              <a:defRPr/>
            </a:pPr>
            <a:r>
              <a:rPr lang="en-US" altLang="en-US" sz="3200" kern="0" dirty="0"/>
              <a:t>Molecular View of the Solution Process</a:t>
            </a:r>
          </a:p>
          <a:p>
            <a:pPr eaLnBrk="1" hangingPunct="1">
              <a:defRPr/>
            </a:pPr>
            <a:r>
              <a:rPr lang="en-US" altLang="en-US" sz="3200" kern="0" dirty="0"/>
              <a:t>Concentration Units</a:t>
            </a:r>
          </a:p>
          <a:p>
            <a:pPr eaLnBrk="1" hangingPunct="1">
              <a:defRPr/>
            </a:pPr>
            <a:r>
              <a:rPr lang="en-US" altLang="en-US" sz="3200" kern="0" dirty="0"/>
              <a:t>Effect of Temperature on Solubility</a:t>
            </a:r>
          </a:p>
          <a:p>
            <a:pPr eaLnBrk="1" hangingPunct="1">
              <a:defRPr/>
            </a:pPr>
            <a:r>
              <a:rPr lang="en-US" altLang="en-US" sz="3200" kern="0" dirty="0"/>
              <a:t>Effect of Pressure on Solubility of Gases</a:t>
            </a:r>
          </a:p>
          <a:p>
            <a:pPr eaLnBrk="1" hangingPunct="1">
              <a:defRPr/>
            </a:pPr>
            <a:r>
              <a:rPr lang="en-US" altLang="en-US" sz="3200" b="1" kern="0" dirty="0">
                <a:solidFill>
                  <a:srgbClr val="0070C0"/>
                </a:solidFill>
              </a:rPr>
              <a:t>Colligative Prop of Nonelectrolyte Solutions</a:t>
            </a:r>
          </a:p>
          <a:p>
            <a:pPr eaLnBrk="1" hangingPunct="1">
              <a:defRPr/>
            </a:pPr>
            <a:r>
              <a:rPr lang="en-US" altLang="en-US" sz="3200" b="1" kern="0" dirty="0">
                <a:solidFill>
                  <a:srgbClr val="0070C0"/>
                </a:solidFill>
              </a:rPr>
              <a:t>Colligative Prop of Electrolyte Solutions</a:t>
            </a:r>
          </a:p>
          <a:p>
            <a:pPr eaLnBrk="1" hangingPunct="1">
              <a:defRPr/>
            </a:pPr>
            <a:r>
              <a:rPr lang="en-US" altLang="en-US" sz="3200" b="1" kern="0" dirty="0">
                <a:solidFill>
                  <a:srgbClr val="0070C0"/>
                </a:solidFill>
              </a:rPr>
              <a:t>Colloids</a:t>
            </a:r>
          </a:p>
        </p:txBody>
      </p:sp>
    </p:spTree>
    <p:extLst>
      <p:ext uri="{BB962C8B-B14F-4D97-AF65-F5344CB8AC3E}">
        <p14:creationId xmlns:p14="http://schemas.microsoft.com/office/powerpoint/2010/main" val="1005670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0-#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1807" y="-15874"/>
            <a:ext cx="8555063" cy="685800"/>
          </a:xfrm>
        </p:spPr>
        <p:txBody>
          <a:bodyPr/>
          <a:lstStyle/>
          <a:p>
            <a:r>
              <a:rPr lang="en-US" dirty="0">
                <a:latin typeface="Arial" charset="0"/>
              </a:rPr>
              <a:t>Colligative Properties of Electrolyte Solutions</a:t>
            </a:r>
            <a:endParaRPr lang="en-US"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0"/>
              </p:nvPr>
            </p:nvSpPr>
            <p:spPr>
              <a:xfrm>
                <a:off x="1921669" y="894229"/>
                <a:ext cx="2965450" cy="457200"/>
              </a:xfrm>
            </p:spPr>
            <p:txBody>
              <a:bodyPr/>
              <a:lstStyle/>
              <a:p>
                <a:pPr/>
                <a14:m>
                  <m:oMathPara xmlns:m="http://schemas.openxmlformats.org/officeDocument/2006/math">
                    <m:oMathParaPr>
                      <m:jc m:val="centerGroup"/>
                    </m:oMathParaPr>
                    <m:oMath xmlns:m="http://schemas.openxmlformats.org/officeDocument/2006/math">
                      <m:r>
                        <m:rPr>
                          <m:nor/>
                        </m:rPr>
                        <a:rPr lang="en-US" dirty="0">
                          <a:latin typeface="Arial" charset="0"/>
                        </a:rPr>
                        <m:t>0.1 </m:t>
                      </m:r>
                      <m:r>
                        <m:rPr>
                          <m:nor/>
                        </m:rPr>
                        <a:rPr lang="en-US" i="1" dirty="0">
                          <a:latin typeface="Arial" charset="0"/>
                        </a:rPr>
                        <m:t>m</m:t>
                      </m:r>
                      <m:r>
                        <m:rPr>
                          <m:nor/>
                        </m:rPr>
                        <a:rPr lang="en-US" dirty="0">
                          <a:latin typeface="Arial" charset="0"/>
                        </a:rPr>
                        <m:t> </m:t>
                      </m:r>
                      <m:r>
                        <m:rPr>
                          <m:nor/>
                        </m:rPr>
                        <a:rPr lang="en-US" dirty="0">
                          <a:latin typeface="Arial" charset="0"/>
                        </a:rPr>
                        <m:t>NaCl</m:t>
                      </m:r>
                      <m:r>
                        <m:rPr>
                          <m:nor/>
                        </m:rPr>
                        <a:rPr lang="en-US" dirty="0">
                          <a:latin typeface="Arial" charset="0"/>
                        </a:rPr>
                        <m:t> </m:t>
                      </m:r>
                      <m:r>
                        <m:rPr>
                          <m:nor/>
                        </m:rPr>
                        <a:rPr lang="en-US" dirty="0">
                          <a:latin typeface="Arial" charset="0"/>
                        </a:rPr>
                        <m:t>solution</m:t>
                      </m:r>
                    </m:oMath>
                  </m:oMathPara>
                </a14:m>
                <a:endParaRPr lang="en-US" dirty="0">
                  <a:latin typeface="Arial" charset="0"/>
                </a:endParaRPr>
              </a:p>
            </p:txBody>
          </p:sp>
        </mc:Choice>
        <mc:Fallback xmlns="">
          <p:sp>
            <p:nvSpPr>
              <p:cNvPr id="4" name="Text Placeholder 3"/>
              <p:cNvSpPr>
                <a:spLocks noGrp="1" noRot="1" noChangeAspect="1" noMove="1" noResize="1" noEditPoints="1" noAdjustHandles="1" noChangeArrowheads="1" noChangeShapeType="1" noTextEdit="1"/>
              </p:cNvSpPr>
              <p:nvPr>
                <p:ph type="body" sz="quarter" idx="10"/>
              </p:nvPr>
            </p:nvSpPr>
            <p:spPr>
              <a:xfrm>
                <a:off x="1921669" y="894229"/>
                <a:ext cx="2965450" cy="45720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p:cNvSpPr>
                <a:spLocks noGrp="1"/>
              </p:cNvSpPr>
              <p:nvPr>
                <p:ph type="body" sz="quarter" idx="11"/>
              </p:nvPr>
            </p:nvSpPr>
            <p:spPr>
              <a:xfrm>
                <a:off x="4953000" y="911333"/>
                <a:ext cx="685800" cy="457200"/>
              </a:xfrm>
            </p:spPr>
            <p: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1"/>
              </p:nvPr>
            </p:nvSpPr>
            <p:spPr>
              <a:xfrm>
                <a:off x="4953000" y="911333"/>
                <a:ext cx="685800" cy="457200"/>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5"/>
              <p:cNvSpPr>
                <a:spLocks noGrp="1"/>
              </p:cNvSpPr>
              <p:nvPr>
                <p:ph type="body" sz="quarter" idx="12"/>
              </p:nvPr>
            </p:nvSpPr>
            <p:spPr>
              <a:xfrm>
                <a:off x="5826933" y="902633"/>
                <a:ext cx="4579937" cy="457200"/>
              </a:xfrm>
            </p:spPr>
            <p:txBody>
              <a:bodyPr/>
              <a:lstStyle/>
              <a:p>
                <a:pPr/>
                <a14:m>
                  <m:oMathPara xmlns:m="http://schemas.openxmlformats.org/officeDocument/2006/math">
                    <m:oMathParaPr>
                      <m:jc m:val="centerGroup"/>
                    </m:oMathParaPr>
                    <m:oMath xmlns:m="http://schemas.openxmlformats.org/officeDocument/2006/math">
                      <m:r>
                        <m:rPr>
                          <m:nor/>
                        </m:rPr>
                        <a:rPr lang="en-US" dirty="0">
                          <a:latin typeface="Arial" charset="0"/>
                        </a:rPr>
                        <m:t>0.1 </m:t>
                      </m:r>
                      <m:r>
                        <m:rPr>
                          <m:nor/>
                        </m:rPr>
                        <a:rPr lang="en-US" i="1" dirty="0">
                          <a:latin typeface="Arial" charset="0"/>
                        </a:rPr>
                        <m:t>m</m:t>
                      </m:r>
                      <m:r>
                        <m:rPr>
                          <m:nor/>
                        </m:rPr>
                        <a:rPr lang="en-US" dirty="0">
                          <a:latin typeface="Arial" charset="0"/>
                        </a:rPr>
                        <m:t> </m:t>
                      </m:r>
                      <m:r>
                        <m:rPr>
                          <m:nor/>
                        </m:rPr>
                        <a:rPr lang="en-US" dirty="0">
                          <a:latin typeface="Arial" charset="0"/>
                        </a:rPr>
                        <m:t>Na</m:t>
                      </m:r>
                      <m:r>
                        <m:rPr>
                          <m:nor/>
                        </m:rPr>
                        <a:rPr lang="en-US" baseline="30000" dirty="0">
                          <a:latin typeface="Arial" charset="0"/>
                        </a:rPr>
                        <m:t>+</m:t>
                      </m:r>
                      <m:r>
                        <m:rPr>
                          <m:nor/>
                        </m:rPr>
                        <a:rPr lang="en-US" dirty="0">
                          <a:latin typeface="Arial" charset="0"/>
                        </a:rPr>
                        <m:t> </m:t>
                      </m:r>
                      <m:r>
                        <m:rPr>
                          <m:nor/>
                        </m:rPr>
                        <a:rPr lang="en-US" dirty="0">
                          <a:latin typeface="Arial" charset="0"/>
                        </a:rPr>
                        <m:t>ions</m:t>
                      </m:r>
                      <m:r>
                        <m:rPr>
                          <m:nor/>
                        </m:rPr>
                        <a:rPr lang="en-US" dirty="0">
                          <a:latin typeface="Arial" charset="0"/>
                        </a:rPr>
                        <m:t> &amp; 0.1 </m:t>
                      </m:r>
                      <m:r>
                        <m:rPr>
                          <m:nor/>
                        </m:rPr>
                        <a:rPr lang="en-US" i="1" dirty="0">
                          <a:latin typeface="Arial" charset="0"/>
                        </a:rPr>
                        <m:t>m</m:t>
                      </m:r>
                      <m:r>
                        <m:rPr>
                          <m:nor/>
                        </m:rPr>
                        <a:rPr lang="en-US" dirty="0">
                          <a:latin typeface="Arial" charset="0"/>
                        </a:rPr>
                        <m:t> </m:t>
                      </m:r>
                      <m:r>
                        <m:rPr>
                          <m:nor/>
                        </m:rPr>
                        <a:rPr lang="en-US" dirty="0">
                          <a:latin typeface="Arial" charset="0"/>
                        </a:rPr>
                        <m:t>Cl</m:t>
                      </m:r>
                      <m:r>
                        <m:rPr>
                          <m:nor/>
                        </m:rPr>
                        <a:rPr lang="en-US" baseline="30000" dirty="0">
                          <a:latin typeface="Arial" charset="0"/>
                        </a:rPr>
                        <m:t>−</m:t>
                      </m:r>
                      <m:r>
                        <m:rPr>
                          <m:nor/>
                        </m:rPr>
                        <a:rPr lang="en-US" dirty="0">
                          <a:latin typeface="Arial" charset="0"/>
                        </a:rPr>
                        <m:t> </m:t>
                      </m:r>
                      <m:r>
                        <m:rPr>
                          <m:nor/>
                        </m:rPr>
                        <a:rPr lang="en-US" dirty="0">
                          <a:latin typeface="Arial" charset="0"/>
                        </a:rPr>
                        <m:t>ions</m:t>
                      </m:r>
                    </m:oMath>
                  </m:oMathPara>
                </a14:m>
                <a:endParaRPr lang="en-US" dirty="0">
                  <a:latin typeface="Arial" charset="0"/>
                </a:endParaRPr>
              </a:p>
            </p:txBody>
          </p:sp>
        </mc:Choice>
        <mc:Fallback xmlns="">
          <p:sp>
            <p:nvSpPr>
              <p:cNvPr id="6" name="Text Placeholder 5"/>
              <p:cNvSpPr>
                <a:spLocks noGrp="1" noRot="1" noChangeAspect="1" noMove="1" noResize="1" noEditPoints="1" noAdjustHandles="1" noChangeArrowheads="1" noChangeShapeType="1" noTextEdit="1"/>
              </p:cNvSpPr>
              <p:nvPr>
                <p:ph type="body" sz="quarter" idx="12"/>
              </p:nvPr>
            </p:nvSpPr>
            <p:spPr>
              <a:xfrm>
                <a:off x="5826933" y="902633"/>
                <a:ext cx="4579937" cy="457200"/>
              </a:xfrm>
              <a:blipFill>
                <a:blip r:embed="rId4"/>
                <a:stretch>
                  <a:fillRect/>
                </a:stretch>
              </a:blipFill>
            </p:spPr>
            <p:txBody>
              <a:bodyPr/>
              <a:lstStyle/>
              <a:p>
                <a:r>
                  <a:rPr lang="en-US">
                    <a:noFill/>
                  </a:rPr>
                  <a:t> </a:t>
                </a:r>
              </a:p>
            </p:txBody>
          </p:sp>
        </mc:Fallback>
      </mc:AlternateContent>
      <p:sp>
        <p:nvSpPr>
          <p:cNvPr id="7" name="Text Placeholder 6"/>
          <p:cNvSpPr>
            <a:spLocks noGrp="1"/>
          </p:cNvSpPr>
          <p:nvPr>
            <p:ph type="body" sz="quarter" idx="13"/>
          </p:nvPr>
        </p:nvSpPr>
        <p:spPr>
          <a:xfrm>
            <a:off x="1600200" y="1470850"/>
            <a:ext cx="8763000" cy="1447800"/>
          </a:xfrm>
        </p:spPr>
        <p:txBody>
          <a:bodyPr/>
          <a:lstStyle/>
          <a:p>
            <a:r>
              <a:rPr lang="en-US" b="1" i="1" dirty="0">
                <a:latin typeface="Arial" charset="0"/>
              </a:rPr>
              <a:t>Colligative properties</a:t>
            </a:r>
            <a:r>
              <a:rPr lang="en-US" dirty="0">
                <a:latin typeface="Arial" charset="0"/>
              </a:rPr>
              <a:t> are properties that depend only on the </a:t>
            </a:r>
            <a:r>
              <a:rPr lang="en-US" b="1" dirty="0">
                <a:latin typeface="Arial" charset="0"/>
              </a:rPr>
              <a:t>number</a:t>
            </a:r>
            <a:r>
              <a:rPr lang="en-US" dirty="0">
                <a:latin typeface="Arial" charset="0"/>
              </a:rPr>
              <a:t> of solute particles in solution and not on the </a:t>
            </a:r>
            <a:r>
              <a:rPr lang="en-US" b="1" dirty="0">
                <a:latin typeface="Arial" charset="0"/>
              </a:rPr>
              <a:t>nature</a:t>
            </a:r>
            <a:r>
              <a:rPr lang="en-US" dirty="0">
                <a:latin typeface="Arial" charset="0"/>
              </a:rPr>
              <a:t> of the solute particles.</a:t>
            </a:r>
            <a:endParaRPr lang="en-US" b="1" i="1" dirty="0">
              <a:latin typeface="Arial" charset="0"/>
            </a:endParaRPr>
          </a:p>
        </p:txBody>
      </p:sp>
      <mc:AlternateContent xmlns:mc="http://schemas.openxmlformats.org/markup-compatibility/2006" xmlns:a14="http://schemas.microsoft.com/office/drawing/2010/main">
        <mc:Choice Requires="a14">
          <p:sp>
            <p:nvSpPr>
              <p:cNvPr id="8" name="Text Placeholder 7"/>
              <p:cNvSpPr>
                <a:spLocks noGrp="1"/>
              </p:cNvSpPr>
              <p:nvPr>
                <p:ph type="body" sz="quarter" idx="14"/>
              </p:nvPr>
            </p:nvSpPr>
            <p:spPr>
              <a:xfrm>
                <a:off x="1868488" y="2845810"/>
                <a:ext cx="3084513" cy="457200"/>
              </a:xfrm>
            </p:spPr>
            <p:txBody>
              <a:bodyPr/>
              <a:lstStyle/>
              <a:p>
                <a:pPr/>
                <a14:m>
                  <m:oMathPara xmlns:m="http://schemas.openxmlformats.org/officeDocument/2006/math">
                    <m:oMathParaPr>
                      <m:jc m:val="centerGroup"/>
                    </m:oMathParaPr>
                    <m:oMath xmlns:m="http://schemas.openxmlformats.org/officeDocument/2006/math">
                      <m:r>
                        <m:rPr>
                          <m:nor/>
                        </m:rPr>
                        <a:rPr lang="en-US" dirty="0">
                          <a:latin typeface="Arial" charset="0"/>
                        </a:rPr>
                        <m:t>0.1 </m:t>
                      </m:r>
                      <m:r>
                        <m:rPr>
                          <m:nor/>
                        </m:rPr>
                        <a:rPr lang="en-US" i="1" dirty="0">
                          <a:latin typeface="Arial" charset="0"/>
                        </a:rPr>
                        <m:t>m</m:t>
                      </m:r>
                      <m:r>
                        <m:rPr>
                          <m:nor/>
                        </m:rPr>
                        <a:rPr lang="en-US" dirty="0">
                          <a:latin typeface="Arial" charset="0"/>
                        </a:rPr>
                        <m:t> </m:t>
                      </m:r>
                      <m:r>
                        <m:rPr>
                          <m:nor/>
                        </m:rPr>
                        <a:rPr lang="en-US" dirty="0">
                          <a:latin typeface="Arial" charset="0"/>
                        </a:rPr>
                        <m:t>NaCl</m:t>
                      </m:r>
                      <m:r>
                        <m:rPr>
                          <m:nor/>
                        </m:rPr>
                        <a:rPr lang="en-US" dirty="0">
                          <a:latin typeface="Arial" charset="0"/>
                        </a:rPr>
                        <m:t> </m:t>
                      </m:r>
                      <m:r>
                        <m:rPr>
                          <m:nor/>
                        </m:rPr>
                        <a:rPr lang="en-US" dirty="0">
                          <a:latin typeface="Arial" charset="0"/>
                        </a:rPr>
                        <m:t>solution</m:t>
                      </m:r>
                    </m:oMath>
                  </m:oMathPara>
                </a14:m>
                <a:endParaRPr lang="en-US" dirty="0">
                  <a:latin typeface="Arial" charset="0"/>
                </a:endParaRPr>
              </a:p>
            </p:txBody>
          </p:sp>
        </mc:Choice>
        <mc:Fallback xmlns="">
          <p:sp>
            <p:nvSpPr>
              <p:cNvPr id="8" name="Text Placeholder 7"/>
              <p:cNvSpPr>
                <a:spLocks noGrp="1" noRot="1" noChangeAspect="1" noMove="1" noResize="1" noEditPoints="1" noAdjustHandles="1" noChangeArrowheads="1" noChangeShapeType="1" noTextEdit="1"/>
              </p:cNvSpPr>
              <p:nvPr>
                <p:ph type="body" sz="quarter" idx="14"/>
              </p:nvPr>
            </p:nvSpPr>
            <p:spPr>
              <a:xfrm>
                <a:off x="1868488" y="2845810"/>
                <a:ext cx="3084513" cy="457200"/>
              </a:xfr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8"/>
              <p:cNvSpPr>
                <a:spLocks noGrp="1"/>
              </p:cNvSpPr>
              <p:nvPr>
                <p:ph type="body" sz="quarter" idx="15"/>
              </p:nvPr>
            </p:nvSpPr>
            <p:spPr>
              <a:xfrm>
                <a:off x="5007017" y="2845810"/>
                <a:ext cx="685800" cy="457200"/>
              </a:xfrm>
            </p:spPr>
            <p: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5"/>
              </p:nvPr>
            </p:nvSpPr>
            <p:spPr>
              <a:xfrm>
                <a:off x="5007017" y="2845810"/>
                <a:ext cx="685800" cy="457200"/>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9"/>
              <p:cNvSpPr>
                <a:spLocks noGrp="1"/>
              </p:cNvSpPr>
              <p:nvPr>
                <p:ph type="body" sz="quarter" idx="16"/>
              </p:nvPr>
            </p:nvSpPr>
            <p:spPr>
              <a:xfrm>
                <a:off x="5692818" y="2876549"/>
                <a:ext cx="3578027" cy="457200"/>
              </a:xfrm>
            </p:spPr>
            <p:txBody>
              <a:bodyPr/>
              <a:lstStyle/>
              <a:p>
                <a:pPr/>
                <a14:m>
                  <m:oMathPara xmlns:m="http://schemas.openxmlformats.org/officeDocument/2006/math">
                    <m:oMathParaPr>
                      <m:jc m:val="centerGroup"/>
                    </m:oMathParaPr>
                    <m:oMath xmlns:m="http://schemas.openxmlformats.org/officeDocument/2006/math">
                      <m:r>
                        <m:rPr>
                          <m:nor/>
                        </m:rPr>
                        <a:rPr lang="en-US" dirty="0">
                          <a:latin typeface="Arial" charset="0"/>
                        </a:rPr>
                        <m:t>0.2 </m:t>
                      </m:r>
                      <m:r>
                        <m:rPr>
                          <m:nor/>
                        </m:rPr>
                        <a:rPr lang="en-US" i="1" dirty="0">
                          <a:latin typeface="Arial" charset="0"/>
                        </a:rPr>
                        <m:t>m</m:t>
                      </m:r>
                      <m:r>
                        <m:rPr>
                          <m:nor/>
                        </m:rPr>
                        <a:rPr lang="en-US" dirty="0">
                          <a:latin typeface="Arial" charset="0"/>
                        </a:rPr>
                        <m:t> </m:t>
                      </m:r>
                      <m:r>
                        <m:rPr>
                          <m:nor/>
                        </m:rPr>
                        <a:rPr lang="en-US" dirty="0">
                          <a:latin typeface="Arial" charset="0"/>
                        </a:rPr>
                        <m:t>ions</m:t>
                      </m:r>
                      <m:r>
                        <m:rPr>
                          <m:nor/>
                        </m:rPr>
                        <a:rPr lang="en-US" dirty="0">
                          <a:latin typeface="Arial" charset="0"/>
                        </a:rPr>
                        <m:t> </m:t>
                      </m:r>
                      <m:r>
                        <m:rPr>
                          <m:nor/>
                        </m:rPr>
                        <a:rPr lang="en-US" dirty="0">
                          <a:latin typeface="Arial" charset="0"/>
                        </a:rPr>
                        <m:t>in</m:t>
                      </m:r>
                      <m:r>
                        <m:rPr>
                          <m:nor/>
                        </m:rPr>
                        <a:rPr lang="en-US" dirty="0">
                          <a:latin typeface="Arial" charset="0"/>
                        </a:rPr>
                        <m:t> </m:t>
                      </m:r>
                      <m:r>
                        <m:rPr>
                          <m:nor/>
                        </m:rPr>
                        <a:rPr lang="en-US" dirty="0">
                          <a:latin typeface="Arial" charset="0"/>
                        </a:rPr>
                        <m:t>solution</m:t>
                      </m:r>
                    </m:oMath>
                  </m:oMathPara>
                </a14:m>
                <a:endParaRPr lang="en-US" dirty="0">
                  <a:latin typeface="Arial" charset="0"/>
                </a:endParaRPr>
              </a:p>
            </p:txBody>
          </p:sp>
        </mc:Choice>
        <mc:Fallback xmlns="">
          <p:sp>
            <p:nvSpPr>
              <p:cNvPr id="10" name="Text Placeholder 9"/>
              <p:cNvSpPr>
                <a:spLocks noGrp="1" noRot="1" noChangeAspect="1" noMove="1" noResize="1" noEditPoints="1" noAdjustHandles="1" noChangeArrowheads="1" noChangeShapeType="1" noTextEdit="1"/>
              </p:cNvSpPr>
              <p:nvPr>
                <p:ph type="body" sz="quarter" idx="16"/>
              </p:nvPr>
            </p:nvSpPr>
            <p:spPr>
              <a:xfrm>
                <a:off x="5692818" y="2876549"/>
                <a:ext cx="3578027" cy="457200"/>
              </a:xfr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10"/>
              <p:cNvSpPr>
                <a:spLocks noGrp="1"/>
              </p:cNvSpPr>
              <p:nvPr>
                <p:ph type="body" sz="quarter" idx="17"/>
              </p:nvPr>
            </p:nvSpPr>
            <p:spPr>
              <a:xfrm>
                <a:off x="1600200" y="3720994"/>
                <a:ext cx="8609632" cy="1012496"/>
              </a:xfrm>
            </p:spPr>
            <p:txBody>
              <a:bodyPr/>
              <a:lstStyle/>
              <a:p>
                <a:pPr/>
                <a14:m>
                  <m:oMathPara xmlns:m="http://schemas.openxmlformats.org/officeDocument/2006/math">
                    <m:oMathParaPr>
                      <m:jc m:val="left"/>
                    </m:oMathParaPr>
                    <m:oMath xmlns:m="http://schemas.openxmlformats.org/officeDocument/2006/math">
                      <m:r>
                        <m:rPr>
                          <m:nor/>
                        </m:rPr>
                        <a:rPr lang="en-US" sz="2000" b="1" i="1" dirty="0">
                          <a:latin typeface="Arial" charset="0"/>
                        </a:rPr>
                        <m:t>van</m:t>
                      </m:r>
                      <m:r>
                        <m:rPr>
                          <m:nor/>
                        </m:rPr>
                        <a:rPr lang="en-US" sz="2000" b="1" i="1" dirty="0">
                          <a:latin typeface="Arial" charset="0"/>
                        </a:rPr>
                        <m:t>’</m:t>
                      </m:r>
                      <m:r>
                        <m:rPr>
                          <m:nor/>
                        </m:rPr>
                        <a:rPr lang="en-US" sz="2000" b="1" i="1" dirty="0">
                          <a:latin typeface="Arial" charset="0"/>
                        </a:rPr>
                        <m:t>t</m:t>
                      </m:r>
                      <m:r>
                        <m:rPr>
                          <m:nor/>
                        </m:rPr>
                        <a:rPr lang="en-US" sz="2000" b="1" i="1" dirty="0">
                          <a:latin typeface="Arial" charset="0"/>
                        </a:rPr>
                        <m:t> </m:t>
                      </m:r>
                      <m:r>
                        <m:rPr>
                          <m:nor/>
                        </m:rPr>
                        <a:rPr lang="en-US" sz="2000" b="1" i="1" dirty="0">
                          <a:latin typeface="Arial" charset="0"/>
                        </a:rPr>
                        <m:t>Hoff</m:t>
                      </m:r>
                      <m:r>
                        <m:rPr>
                          <m:nor/>
                        </m:rPr>
                        <a:rPr lang="en-US" sz="2000" b="1" i="1" dirty="0">
                          <a:latin typeface="Arial" charset="0"/>
                        </a:rPr>
                        <m:t> </m:t>
                      </m:r>
                      <m:r>
                        <m:rPr>
                          <m:nor/>
                        </m:rPr>
                        <a:rPr lang="en-US" sz="2000" b="1" i="1" dirty="0">
                          <a:latin typeface="Arial" charset="0"/>
                        </a:rPr>
                        <m:t>factor</m:t>
                      </m:r>
                      <m:r>
                        <m:rPr>
                          <m:nor/>
                        </m:rPr>
                        <a:rPr lang="en-US" sz="2000" b="1" i="1" dirty="0">
                          <a:latin typeface="Arial" charset="0"/>
                        </a:rPr>
                        <m:t> (</m:t>
                      </m:r>
                      <m:r>
                        <m:rPr>
                          <m:nor/>
                        </m:rPr>
                        <a:rPr lang="en-US" sz="2000" b="1" i="1" dirty="0">
                          <a:latin typeface="Arial" charset="0"/>
                        </a:rPr>
                        <m:t>i</m:t>
                      </m:r>
                      <m:r>
                        <m:rPr>
                          <m:nor/>
                        </m:rPr>
                        <a:rPr lang="en-US" sz="2000" b="1" i="1" dirty="0">
                          <a:latin typeface="Arial" charset="0"/>
                        </a:rPr>
                        <m:t>)</m:t>
                      </m:r>
                      <m:r>
                        <m:rPr>
                          <m:nor/>
                        </m:rPr>
                        <a:rPr lang="en-US" sz="2000" dirty="0">
                          <a:latin typeface="Arial" charset="0"/>
                        </a:rPr>
                        <m:t> =</m:t>
                      </m:r>
                      <m:f>
                        <m:fPr>
                          <m:ctrlPr>
                            <a:rPr lang="en-US" sz="2000" i="1" dirty="0">
                              <a:latin typeface="Cambria Math" panose="02040503050406030204" pitchFamily="18" charset="0"/>
                            </a:rPr>
                          </m:ctrlPr>
                        </m:fPr>
                        <m:num>
                          <m:r>
                            <m:rPr>
                              <m:nor/>
                            </m:rPr>
                            <a:rPr lang="en-US" sz="2000" dirty="0"/>
                            <m:t>actual</m:t>
                          </m:r>
                          <m:r>
                            <m:rPr>
                              <m:nor/>
                            </m:rPr>
                            <a:rPr lang="en-US" sz="2000" dirty="0"/>
                            <m:t> </m:t>
                          </m:r>
                          <m:r>
                            <m:rPr>
                              <m:nor/>
                            </m:rPr>
                            <a:rPr lang="en-US" sz="2000" dirty="0"/>
                            <m:t>number</m:t>
                          </m:r>
                          <m:r>
                            <m:rPr>
                              <m:nor/>
                            </m:rPr>
                            <a:rPr lang="en-US" sz="2000" dirty="0"/>
                            <m:t> </m:t>
                          </m:r>
                          <m:r>
                            <m:rPr>
                              <m:nor/>
                            </m:rPr>
                            <a:rPr lang="en-US" sz="2000" dirty="0"/>
                            <m:t>of</m:t>
                          </m:r>
                          <m:r>
                            <m:rPr>
                              <m:nor/>
                            </m:rPr>
                            <a:rPr lang="en-US" sz="2000" dirty="0"/>
                            <m:t> </m:t>
                          </m:r>
                          <m:r>
                            <m:rPr>
                              <m:nor/>
                            </m:rPr>
                            <a:rPr lang="en-US" sz="2000" dirty="0"/>
                            <m:t>particles</m:t>
                          </m:r>
                          <m:r>
                            <m:rPr>
                              <m:nor/>
                            </m:rPr>
                            <a:rPr lang="en-US" sz="2000" dirty="0"/>
                            <m:t> </m:t>
                          </m:r>
                          <m:r>
                            <m:rPr>
                              <m:nor/>
                            </m:rPr>
                            <a:rPr lang="en-US" sz="2000" dirty="0"/>
                            <m:t>in</m:t>
                          </m:r>
                          <m:r>
                            <m:rPr>
                              <m:nor/>
                            </m:rPr>
                            <a:rPr lang="en-US" sz="2000" dirty="0"/>
                            <m:t> </m:t>
                          </m:r>
                          <m:r>
                            <m:rPr>
                              <m:nor/>
                            </m:rPr>
                            <a:rPr lang="en-US" sz="2000" dirty="0"/>
                            <m:t>soln</m:t>
                          </m:r>
                          <m:r>
                            <m:rPr>
                              <m:nor/>
                            </m:rPr>
                            <a:rPr lang="en-US" sz="2000" dirty="0"/>
                            <m:t> </m:t>
                          </m:r>
                          <m:r>
                            <m:rPr>
                              <m:nor/>
                            </m:rPr>
                            <a:rPr lang="en-US" sz="2000" dirty="0"/>
                            <m:t>after</m:t>
                          </m:r>
                          <m:r>
                            <m:rPr>
                              <m:nor/>
                            </m:rPr>
                            <a:rPr lang="en-US" sz="2000" dirty="0"/>
                            <m:t> </m:t>
                          </m:r>
                          <m:r>
                            <m:rPr>
                              <m:nor/>
                            </m:rPr>
                            <a:rPr lang="en-US" sz="2000" dirty="0"/>
                            <m:t>dissociation</m:t>
                          </m:r>
                          <m:r>
                            <m:rPr>
                              <m:nor/>
                            </m:rPr>
                            <a:rPr lang="en-US" sz="2000" dirty="0"/>
                            <m:t> </m:t>
                          </m:r>
                        </m:num>
                        <m:den>
                          <m:r>
                            <m:rPr>
                              <m:nor/>
                            </m:rPr>
                            <a:rPr lang="en-US" sz="2000" dirty="0"/>
                            <m:t>number</m:t>
                          </m:r>
                          <m:r>
                            <m:rPr>
                              <m:nor/>
                            </m:rPr>
                            <a:rPr lang="en-US" sz="2000" dirty="0"/>
                            <m:t> </m:t>
                          </m:r>
                          <m:r>
                            <m:rPr>
                              <m:nor/>
                            </m:rPr>
                            <a:rPr lang="en-US" sz="2000" dirty="0"/>
                            <m:t>of</m:t>
                          </m:r>
                          <m:r>
                            <m:rPr>
                              <m:nor/>
                            </m:rPr>
                            <a:rPr lang="en-US" sz="2000" dirty="0"/>
                            <m:t> </m:t>
                          </m:r>
                          <m:r>
                            <m:rPr>
                              <m:nor/>
                            </m:rPr>
                            <a:rPr lang="en-US" sz="2000" dirty="0"/>
                            <m:t>formula</m:t>
                          </m:r>
                          <m:r>
                            <m:rPr>
                              <m:nor/>
                            </m:rPr>
                            <a:rPr lang="en-US" sz="2000" dirty="0"/>
                            <m:t> </m:t>
                          </m:r>
                          <m:r>
                            <m:rPr>
                              <m:nor/>
                            </m:rPr>
                            <a:rPr lang="en-US" sz="2000" dirty="0"/>
                            <m:t>units</m:t>
                          </m:r>
                          <m:r>
                            <m:rPr>
                              <m:nor/>
                            </m:rPr>
                            <a:rPr lang="en-US" sz="2000" dirty="0"/>
                            <m:t> </m:t>
                          </m:r>
                          <m:r>
                            <m:rPr>
                              <m:nor/>
                            </m:rPr>
                            <a:rPr lang="en-US" sz="2000" dirty="0"/>
                            <m:t>initially</m:t>
                          </m:r>
                          <m:r>
                            <m:rPr>
                              <m:nor/>
                            </m:rPr>
                            <a:rPr lang="en-US" sz="2000" dirty="0"/>
                            <m:t> </m:t>
                          </m:r>
                          <m:r>
                            <m:rPr>
                              <m:nor/>
                            </m:rPr>
                            <a:rPr lang="en-US" sz="2000" dirty="0"/>
                            <m:t>dissolved</m:t>
                          </m:r>
                          <m:r>
                            <m:rPr>
                              <m:nor/>
                            </m:rPr>
                            <a:rPr lang="en-US" sz="2000" dirty="0"/>
                            <m:t> </m:t>
                          </m:r>
                          <m:r>
                            <m:rPr>
                              <m:nor/>
                            </m:rPr>
                            <a:rPr lang="en-US" sz="2000" dirty="0"/>
                            <m:t>in</m:t>
                          </m:r>
                          <m:r>
                            <m:rPr>
                              <m:nor/>
                            </m:rPr>
                            <a:rPr lang="en-US" sz="2000" dirty="0"/>
                            <m:t> </m:t>
                          </m:r>
                          <m:r>
                            <m:rPr>
                              <m:nor/>
                            </m:rPr>
                            <a:rPr lang="en-US" sz="2000" dirty="0"/>
                            <m:t>soln</m:t>
                          </m:r>
                          <m:r>
                            <m:rPr>
                              <m:nor/>
                            </m:rPr>
                            <a:rPr lang="en-US" sz="2000" dirty="0"/>
                            <m:t> </m:t>
                          </m:r>
                        </m:den>
                      </m:f>
                      <m:r>
                        <m:rPr>
                          <m:nor/>
                        </m:rPr>
                        <a:rPr lang="en-US" sz="2000" dirty="0">
                          <a:latin typeface="Arial" charset="0"/>
                        </a:rPr>
                        <m:t> </m:t>
                      </m:r>
                    </m:oMath>
                  </m:oMathPara>
                </a14:m>
                <a:endParaRPr lang="en-US" sz="2000" b="1" i="1" dirty="0">
                  <a:latin typeface="Arial" charset="0"/>
                </a:endParaRPr>
              </a:p>
            </p:txBody>
          </p:sp>
        </mc:Choice>
        <mc:Fallback xmlns="">
          <p:sp>
            <p:nvSpPr>
              <p:cNvPr id="11" name="Text Placeholder 10"/>
              <p:cNvSpPr>
                <a:spLocks noGrp="1" noRot="1" noChangeAspect="1" noMove="1" noResize="1" noEditPoints="1" noAdjustHandles="1" noChangeArrowheads="1" noChangeShapeType="1" noTextEdit="1"/>
              </p:cNvSpPr>
              <p:nvPr>
                <p:ph type="body" sz="quarter" idx="17"/>
              </p:nvPr>
            </p:nvSpPr>
            <p:spPr>
              <a:xfrm>
                <a:off x="1600200" y="3720994"/>
                <a:ext cx="8609632" cy="1012496"/>
              </a:xfr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Placeholder 12"/>
              <p:cNvGraphicFramePr>
                <a:graphicFrameLocks noGrp="1"/>
              </p:cNvGraphicFramePr>
              <p:nvPr>
                <p:ph type="tbl" sz="quarter" idx="18"/>
              </p:nvPr>
            </p:nvGraphicFramePr>
            <p:xfrm>
              <a:off x="3541766" y="4859338"/>
              <a:ext cx="4916434" cy="1828800"/>
            </p:xfrm>
            <a:graphic>
              <a:graphicData uri="http://schemas.openxmlformats.org/drawingml/2006/table">
                <a:tbl>
                  <a:tblPr firstRow="1" bandRow="1">
                    <a:tableStyleId>{5C22544A-7EE6-4342-B048-85BDC9FD1C3A}</a:tableStyleId>
                  </a:tblPr>
                  <a:tblGrid>
                    <a:gridCol w="2458217">
                      <a:extLst>
                        <a:ext uri="{9D8B030D-6E8A-4147-A177-3AD203B41FA5}">
                          <a16:colId xmlns:a16="http://schemas.microsoft.com/office/drawing/2014/main" val="20000"/>
                        </a:ext>
                      </a:extLst>
                    </a:gridCol>
                    <a:gridCol w="2458217">
                      <a:extLst>
                        <a:ext uri="{9D8B030D-6E8A-4147-A177-3AD203B41FA5}">
                          <a16:colId xmlns:a16="http://schemas.microsoft.com/office/drawing/2014/main" val="20001"/>
                        </a:ext>
                      </a:extLst>
                    </a:gridCol>
                  </a:tblGrid>
                  <a:tr h="125413">
                    <a:tc>
                      <a:txBody>
                        <a:bodyPr/>
                        <a:lstStyle/>
                        <a:p>
                          <a:endParaRPr lang="en-US" dirty="0"/>
                        </a:p>
                      </a:txBody>
                      <a:tcPr>
                        <a:noFill/>
                      </a:tcPr>
                    </a:tc>
                    <a:tc>
                      <a:txBody>
                        <a:bodyPr/>
                        <a:lstStyle/>
                        <a:p>
                          <a:pPr algn="ctr"/>
                          <a:r>
                            <a:rPr lang="en-US" sz="2400" b="0" i="1" u="sng" dirty="0" err="1">
                              <a:solidFill>
                                <a:schemeClr val="tx1"/>
                              </a:solidFill>
                              <a:latin typeface="Arial" panose="020B0604020202020204" pitchFamily="34" charset="0"/>
                              <a:cs typeface="Arial" panose="020B0604020202020204" pitchFamily="34" charset="0"/>
                            </a:rPr>
                            <a:t>i</a:t>
                          </a:r>
                          <a:r>
                            <a:rPr lang="en-US" sz="2400" b="0" i="1" u="sng" baseline="0" dirty="0">
                              <a:solidFill>
                                <a:schemeClr val="tx1"/>
                              </a:solidFill>
                              <a:latin typeface="Arial" panose="020B0604020202020204" pitchFamily="34" charset="0"/>
                              <a:cs typeface="Arial" panose="020B0604020202020204" pitchFamily="34" charset="0"/>
                            </a:rPr>
                            <a:t> </a:t>
                          </a:r>
                          <a:r>
                            <a:rPr lang="en-US" sz="2400" b="0" u="sng" baseline="0" dirty="0">
                              <a:solidFill>
                                <a:schemeClr val="tx1"/>
                              </a:solidFill>
                              <a:latin typeface="Arial" panose="020B0604020202020204" pitchFamily="34" charset="0"/>
                              <a:cs typeface="Arial" panose="020B0604020202020204" pitchFamily="34" charset="0"/>
                            </a:rPr>
                            <a:t>should be</a:t>
                          </a:r>
                          <a:endParaRPr lang="en-US" sz="2400" b="0" u="sng"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r h="402650">
                    <a:tc>
                      <a:txBody>
                        <a:bodyPr/>
                        <a:lstStyle/>
                        <a:p>
                          <a:pPr algn="ctr"/>
                          <a:r>
                            <a:rPr lang="en-US" sz="2400" dirty="0">
                              <a:latin typeface="Arial" panose="020B0604020202020204" pitchFamily="34" charset="0"/>
                              <a:cs typeface="Arial" panose="020B0604020202020204" pitchFamily="34" charset="0"/>
                            </a:rPr>
                            <a:t>nonelectrolytes</a:t>
                          </a:r>
                        </a:p>
                      </a:txBody>
                      <a:tcPr>
                        <a:noFill/>
                      </a:tcPr>
                    </a:tc>
                    <a:tc>
                      <a:txBody>
                        <a:bodyPr/>
                        <a:lstStyle/>
                        <a:p>
                          <a:pPr algn="ctr"/>
                          <a:r>
                            <a:rPr lang="en-US" sz="2400" dirty="0">
                              <a:latin typeface="Arial" panose="020B0604020202020204" pitchFamily="34" charset="0"/>
                              <a:cs typeface="Arial" panose="020B0604020202020204" pitchFamily="34" charset="0"/>
                            </a:rPr>
                            <a:t>1</a:t>
                          </a:r>
                        </a:p>
                      </a:txBody>
                      <a:tcPr>
                        <a:noFill/>
                      </a:tcPr>
                    </a:tc>
                    <a:extLst>
                      <a:ext uri="{0D108BD9-81ED-4DB2-BD59-A6C34878D82A}">
                        <a16:rowId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r>
                                  <m:rPr>
                                    <m:sty m:val="p"/>
                                  </m:rPr>
                                  <a:rPr lang="en-US" sz="2400" i="0" dirty="0" smtClean="0">
                                    <a:latin typeface="Cambria Math" panose="02040503050406030204" pitchFamily="18" charset="0"/>
                                    <a:cs typeface="Arial" panose="020B0604020202020204" pitchFamily="34" charset="0"/>
                                  </a:rPr>
                                  <m:t>NaCl</m:t>
                                </m:r>
                              </m:oMath>
                            </m:oMathPara>
                          </a14:m>
                          <a:endParaRPr lang="en-US" sz="2400" i="0" dirty="0">
                            <a:latin typeface="Arial" panose="020B0604020202020204" pitchFamily="34" charset="0"/>
                            <a:cs typeface="Arial" panose="020B0604020202020204" pitchFamily="34" charset="0"/>
                          </a:endParaRPr>
                        </a:p>
                      </a:txBody>
                      <a:tcPr>
                        <a:noFill/>
                      </a:tcPr>
                    </a:tc>
                    <a:tc>
                      <a:txBody>
                        <a:bodyPr/>
                        <a:lstStyle/>
                        <a:p>
                          <a:pPr algn="ctr"/>
                          <a:r>
                            <a:rPr lang="en-US" sz="2400" dirty="0">
                              <a:latin typeface="Arial" panose="020B0604020202020204" pitchFamily="34" charset="0"/>
                              <a:cs typeface="Arial" panose="020B0604020202020204" pitchFamily="34" charset="0"/>
                            </a:rPr>
                            <a:t>2</a:t>
                          </a:r>
                        </a:p>
                      </a:txBody>
                      <a:tcPr>
                        <a:noFill/>
                      </a:tcPr>
                    </a:tc>
                    <a:extLst>
                      <a:ext uri="{0D108BD9-81ED-4DB2-BD59-A6C34878D82A}">
                        <a16:rowId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cs typeface="Arial" panose="020B0604020202020204" pitchFamily="34" charset="0"/>
                                      </a:rPr>
                                    </m:ctrlPr>
                                  </m:sSubPr>
                                  <m:e>
                                    <m:r>
                                      <m:rPr>
                                        <m:sty m:val="p"/>
                                      </m:rPr>
                                      <a:rPr lang="en-US" sz="2400" b="0" i="0" smtClean="0">
                                        <a:latin typeface="Cambria Math" panose="02040503050406030204" pitchFamily="18" charset="0"/>
                                        <a:cs typeface="Arial" panose="020B0604020202020204" pitchFamily="34" charset="0"/>
                                      </a:rPr>
                                      <m:t>CaCl</m:t>
                                    </m:r>
                                  </m:e>
                                  <m:sub>
                                    <m:r>
                                      <a:rPr lang="en-US" sz="2400" b="0" i="1" smtClean="0">
                                        <a:latin typeface="Cambria Math" panose="02040503050406030204" pitchFamily="18" charset="0"/>
                                        <a:cs typeface="Arial" panose="020B0604020202020204" pitchFamily="34" charset="0"/>
                                      </a:rPr>
                                      <m:t>2</m:t>
                                    </m:r>
                                  </m:sub>
                                </m:sSub>
                              </m:oMath>
                            </m:oMathPara>
                          </a14:m>
                          <a:endParaRPr lang="en-US" sz="2400" dirty="0">
                            <a:latin typeface="Arial" panose="020B0604020202020204" pitchFamily="34" charset="0"/>
                            <a:cs typeface="Arial" panose="020B0604020202020204" pitchFamily="34" charset="0"/>
                          </a:endParaRPr>
                        </a:p>
                      </a:txBody>
                      <a:tcPr>
                        <a:noFill/>
                      </a:tcPr>
                    </a:tc>
                    <a:tc>
                      <a:txBody>
                        <a:bodyPr/>
                        <a:lstStyle/>
                        <a:p>
                          <a:pPr algn="ctr"/>
                          <a:r>
                            <a:rPr lang="en-US" sz="2400" dirty="0">
                              <a:latin typeface="Arial" panose="020B0604020202020204" pitchFamily="34" charset="0"/>
                              <a:cs typeface="Arial" panose="020B0604020202020204" pitchFamily="34" charset="0"/>
                            </a:rPr>
                            <a:t>3</a:t>
                          </a:r>
                        </a:p>
                      </a:txBody>
                      <a:tcPr>
                        <a:noFill/>
                      </a:tcPr>
                    </a:tc>
                    <a:extLst>
                      <a:ext uri="{0D108BD9-81ED-4DB2-BD59-A6C34878D82A}">
                        <a16:rowId xmlns:a16="http://schemas.microsoft.com/office/drawing/2014/main" val="10003"/>
                      </a:ext>
                    </a:extLst>
                  </a:tr>
                </a:tbl>
              </a:graphicData>
            </a:graphic>
          </p:graphicFrame>
        </mc:Choice>
        <mc:Fallback xmlns="">
          <p:graphicFrame>
            <p:nvGraphicFramePr>
              <p:cNvPr id="13" name="Table Placeholder 12"/>
              <p:cNvGraphicFramePr>
                <a:graphicFrameLocks noGrp="1"/>
              </p:cNvGraphicFramePr>
              <p:nvPr>
                <p:ph type="tbl" sz="quarter" idx="18"/>
              </p:nvPr>
            </p:nvGraphicFramePr>
            <p:xfrm>
              <a:off x="3541766" y="4859338"/>
              <a:ext cx="4916434" cy="1828800"/>
            </p:xfrm>
            <a:graphic>
              <a:graphicData uri="http://schemas.openxmlformats.org/drawingml/2006/table">
                <a:tbl>
                  <a:tblPr firstRow="1" bandRow="1">
                    <a:tableStyleId>{5C22544A-7EE6-4342-B048-85BDC9FD1C3A}</a:tableStyleId>
                  </a:tblPr>
                  <a:tblGrid>
                    <a:gridCol w="2458217">
                      <a:extLst>
                        <a:ext uri="{9D8B030D-6E8A-4147-A177-3AD203B41FA5}">
                          <a16:colId xmlns:a16="http://schemas.microsoft.com/office/drawing/2014/main" val="20000"/>
                        </a:ext>
                      </a:extLst>
                    </a:gridCol>
                    <a:gridCol w="2458217">
                      <a:extLst>
                        <a:ext uri="{9D8B030D-6E8A-4147-A177-3AD203B41FA5}">
                          <a16:colId xmlns:a16="http://schemas.microsoft.com/office/drawing/2014/main" val="20001"/>
                        </a:ext>
                      </a:extLst>
                    </a:gridCol>
                  </a:tblGrid>
                  <a:tr h="457200">
                    <a:tc>
                      <a:txBody>
                        <a:bodyPr/>
                        <a:lstStyle/>
                        <a:p>
                          <a:endParaRPr lang="en-US" dirty="0"/>
                        </a:p>
                      </a:txBody>
                      <a:tcPr>
                        <a:noFill/>
                      </a:tcPr>
                    </a:tc>
                    <a:tc>
                      <a:txBody>
                        <a:bodyPr/>
                        <a:lstStyle/>
                        <a:p>
                          <a:pPr algn="ctr"/>
                          <a:r>
                            <a:rPr lang="en-US" sz="2400" b="0" i="1" u="sng" dirty="0" err="1">
                              <a:solidFill>
                                <a:schemeClr val="tx1"/>
                              </a:solidFill>
                              <a:latin typeface="Arial" panose="020B0604020202020204" pitchFamily="34" charset="0"/>
                              <a:cs typeface="Arial" panose="020B0604020202020204" pitchFamily="34" charset="0"/>
                            </a:rPr>
                            <a:t>i</a:t>
                          </a:r>
                          <a:r>
                            <a:rPr lang="en-US" sz="2400" b="0" i="1" u="sng" baseline="0" dirty="0">
                              <a:solidFill>
                                <a:schemeClr val="tx1"/>
                              </a:solidFill>
                              <a:latin typeface="Arial" panose="020B0604020202020204" pitchFamily="34" charset="0"/>
                              <a:cs typeface="Arial" panose="020B0604020202020204" pitchFamily="34" charset="0"/>
                            </a:rPr>
                            <a:t> </a:t>
                          </a:r>
                          <a:r>
                            <a:rPr lang="en-US" sz="2400" b="0" u="sng" baseline="0" dirty="0">
                              <a:solidFill>
                                <a:schemeClr val="tx1"/>
                              </a:solidFill>
                              <a:latin typeface="Arial" panose="020B0604020202020204" pitchFamily="34" charset="0"/>
                              <a:cs typeface="Arial" panose="020B0604020202020204" pitchFamily="34" charset="0"/>
                            </a:rPr>
                            <a:t>should be</a:t>
                          </a:r>
                          <a:endParaRPr lang="en-US" sz="2400" b="0" u="sng"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r h="457200">
                    <a:tc>
                      <a:txBody>
                        <a:bodyPr/>
                        <a:lstStyle/>
                        <a:p>
                          <a:pPr algn="ctr"/>
                          <a:r>
                            <a:rPr lang="en-US" sz="2400" dirty="0">
                              <a:latin typeface="Arial" panose="020B0604020202020204" pitchFamily="34" charset="0"/>
                              <a:cs typeface="Arial" panose="020B0604020202020204" pitchFamily="34" charset="0"/>
                            </a:rPr>
                            <a:t>nonelectrolytes</a:t>
                          </a:r>
                        </a:p>
                      </a:txBody>
                      <a:tcPr>
                        <a:noFill/>
                      </a:tcPr>
                    </a:tc>
                    <a:tc>
                      <a:txBody>
                        <a:bodyPr/>
                        <a:lstStyle/>
                        <a:p>
                          <a:pPr algn="ctr"/>
                          <a:r>
                            <a:rPr lang="en-US" sz="2400" dirty="0">
                              <a:latin typeface="Arial" panose="020B0604020202020204" pitchFamily="34" charset="0"/>
                              <a:cs typeface="Arial" panose="020B0604020202020204" pitchFamily="34" charset="0"/>
                            </a:rPr>
                            <a:t>1</a:t>
                          </a:r>
                        </a:p>
                      </a:txBody>
                      <a:tcPr>
                        <a:noFill/>
                      </a:tcPr>
                    </a:tc>
                    <a:extLst>
                      <a:ext uri="{0D108BD9-81ED-4DB2-BD59-A6C34878D82A}">
                        <a16:rowId xmlns:a16="http://schemas.microsoft.com/office/drawing/2014/main" val="10001"/>
                      </a:ext>
                    </a:extLst>
                  </a:tr>
                  <a:tr h="457200">
                    <a:tc>
                      <a:txBody>
                        <a:bodyPr/>
                        <a:lstStyle/>
                        <a:p>
                          <a:endParaRPr lang="en-US"/>
                        </a:p>
                      </a:txBody>
                      <a:tcPr>
                        <a:blipFill>
                          <a:blip r:embed="rId9"/>
                          <a:stretch>
                            <a:fillRect l="-248" t="-210667" r="-100990" b="-130667"/>
                          </a:stretch>
                        </a:blipFill>
                      </a:tcPr>
                    </a:tc>
                    <a:tc>
                      <a:txBody>
                        <a:bodyPr/>
                        <a:lstStyle/>
                        <a:p>
                          <a:pPr algn="ctr"/>
                          <a:r>
                            <a:rPr lang="en-US" sz="2400" dirty="0">
                              <a:latin typeface="Arial" panose="020B0604020202020204" pitchFamily="34" charset="0"/>
                              <a:cs typeface="Arial" panose="020B0604020202020204" pitchFamily="34" charset="0"/>
                            </a:rPr>
                            <a:t>2</a:t>
                          </a:r>
                        </a:p>
                      </a:txBody>
                      <a:tcPr>
                        <a:noFill/>
                      </a:tcPr>
                    </a:tc>
                    <a:extLst>
                      <a:ext uri="{0D108BD9-81ED-4DB2-BD59-A6C34878D82A}">
                        <a16:rowId xmlns:a16="http://schemas.microsoft.com/office/drawing/2014/main" val="10002"/>
                      </a:ext>
                    </a:extLst>
                  </a:tr>
                  <a:tr h="457200">
                    <a:tc>
                      <a:txBody>
                        <a:bodyPr/>
                        <a:lstStyle/>
                        <a:p>
                          <a:endParaRPr lang="en-US"/>
                        </a:p>
                      </a:txBody>
                      <a:tcPr>
                        <a:blipFill>
                          <a:blip r:embed="rId9"/>
                          <a:stretch>
                            <a:fillRect l="-248" t="-310667" r="-100990" b="-30667"/>
                          </a:stretch>
                        </a:blipFill>
                      </a:tcPr>
                    </a:tc>
                    <a:tc>
                      <a:txBody>
                        <a:bodyPr/>
                        <a:lstStyle/>
                        <a:p>
                          <a:pPr algn="ctr"/>
                          <a:r>
                            <a:rPr lang="en-US" sz="2400" dirty="0">
                              <a:latin typeface="Arial" panose="020B0604020202020204" pitchFamily="34" charset="0"/>
                              <a:cs typeface="Arial" panose="020B0604020202020204" pitchFamily="34" charset="0"/>
                            </a:rPr>
                            <a:t>3</a:t>
                          </a:r>
                        </a:p>
                      </a:txBody>
                      <a:tcPr>
                        <a:no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67091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7339" y="18703"/>
            <a:ext cx="9144000" cy="655320"/>
          </a:xfrm>
        </p:spPr>
        <p:txBody>
          <a:bodyPr/>
          <a:lstStyle/>
          <a:p>
            <a:r>
              <a:rPr lang="en-US" dirty="0">
                <a:latin typeface="Arial" charset="0"/>
              </a:rPr>
              <a:t>Colligative Properties of Electrolyte Solutions (1)</a:t>
            </a:r>
            <a:endParaRPr lang="en-US"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0"/>
              </p:nvPr>
            </p:nvSpPr>
            <p:spPr>
              <a:xfrm>
                <a:off x="2667000" y="838200"/>
                <a:ext cx="7620000" cy="762000"/>
              </a:xfrm>
            </p:spPr>
            <p:txBody>
              <a:bodyPr/>
              <a:lstStyle/>
              <a:p>
                <a:pPr>
                  <a:tabLst>
                    <a:tab pos="4852988" algn="l"/>
                  </a:tabLst>
                </a:pPr>
                <a:r>
                  <a:rPr lang="en-US" b="1" dirty="0">
                    <a:latin typeface="Arial" charset="0"/>
                  </a:rPr>
                  <a:t>Boiling-Point Elevation	</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m:rPr>
                            <m:sty m:val="p"/>
                          </m:rPr>
                          <a:rPr lang="en-US">
                            <a:latin typeface="Cambria Math" panose="02040503050406030204" pitchFamily="18" charset="0"/>
                            <a:ea typeface="Cambria Math" panose="02040503050406030204" pitchFamily="18" charset="0"/>
                          </a:rPr>
                          <m:t>b</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𝑖𝐾</m:t>
                        </m:r>
                      </m:e>
                      <m:sub>
                        <m:r>
                          <m:rPr>
                            <m:sty m:val="p"/>
                          </m:rPr>
                          <a:rPr lang="en-US">
                            <a:latin typeface="Cambria Math" panose="02040503050406030204" pitchFamily="18" charset="0"/>
                            <a:ea typeface="Cambria Math" panose="02040503050406030204" pitchFamily="18" charset="0"/>
                          </a:rPr>
                          <m:t>b</m:t>
                        </m:r>
                      </m:sub>
                    </m:sSub>
                    <m:r>
                      <a:rPr lang="en-US" i="1">
                        <a:latin typeface="Cambria Math" panose="02040503050406030204" pitchFamily="18" charset="0"/>
                        <a:ea typeface="Cambria Math" panose="02040503050406030204" pitchFamily="18" charset="0"/>
                      </a:rPr>
                      <m:t>𝑚</m:t>
                    </m:r>
                  </m:oMath>
                </a14:m>
                <a:endParaRPr lang="en-US"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0"/>
              </p:nvPr>
            </p:nvSpPr>
            <p:spPr>
              <a:xfrm>
                <a:off x="2667000" y="838200"/>
                <a:ext cx="7620000" cy="762000"/>
              </a:xfrm>
              <a:blipFill>
                <a:blip r:embed="rId3"/>
                <a:stretch>
                  <a:fillRect l="-1680" t="-14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6"/>
              <p:cNvSpPr>
                <a:spLocks noGrp="1"/>
              </p:cNvSpPr>
              <p:nvPr>
                <p:ph type="body" sz="quarter" idx="11"/>
              </p:nvPr>
            </p:nvSpPr>
            <p:spPr>
              <a:xfrm>
                <a:off x="2667000" y="1640130"/>
                <a:ext cx="7620000" cy="658586"/>
              </a:xfrm>
            </p:spPr>
            <p:txBody>
              <a:bodyPr/>
              <a:lstStyle/>
              <a:p>
                <a:pPr>
                  <a:tabLst>
                    <a:tab pos="4852988" algn="l"/>
                  </a:tabLst>
                </a:pPr>
                <a:r>
                  <a:rPr lang="en-US" b="1" dirty="0">
                    <a:latin typeface="Arial" charset="0"/>
                  </a:rPr>
                  <a:t>Freezing-Point Depression	</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m:rPr>
                            <m:sty m:val="p"/>
                          </m:rPr>
                          <a:rPr lang="en-US" b="0" i="0" smtClean="0">
                            <a:latin typeface="Cambria Math" panose="02040503050406030204" pitchFamily="18" charset="0"/>
                            <a:ea typeface="Cambria Math" panose="02040503050406030204" pitchFamily="18" charset="0"/>
                          </a:rPr>
                          <m:t>f</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𝑖𝐾</m:t>
                        </m:r>
                      </m:e>
                      <m:sub>
                        <m:r>
                          <m:rPr>
                            <m:sty m:val="p"/>
                          </m:rPr>
                          <a:rPr lang="en-US" b="0" i="0" smtClean="0">
                            <a:latin typeface="Cambria Math" panose="02040503050406030204" pitchFamily="18" charset="0"/>
                            <a:ea typeface="Cambria Math" panose="02040503050406030204" pitchFamily="18" charset="0"/>
                          </a:rPr>
                          <m:t>f</m:t>
                        </m:r>
                      </m:sub>
                    </m:sSub>
                    <m:r>
                      <a:rPr lang="en-US" i="1">
                        <a:latin typeface="Cambria Math" panose="02040503050406030204" pitchFamily="18" charset="0"/>
                        <a:ea typeface="Cambria Math" panose="02040503050406030204" pitchFamily="18" charset="0"/>
                      </a:rPr>
                      <m:t>𝑚</m:t>
                    </m:r>
                  </m:oMath>
                </a14:m>
                <a:endParaRPr lang="en-US"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1"/>
              </p:nvPr>
            </p:nvSpPr>
            <p:spPr>
              <a:xfrm>
                <a:off x="2667000" y="1640130"/>
                <a:ext cx="7620000" cy="658586"/>
              </a:xfrm>
              <a:blipFill>
                <a:blip r:embed="rId4"/>
                <a:stretch>
                  <a:fillRect l="-1680" t="-15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7"/>
              <p:cNvSpPr>
                <a:spLocks noGrp="1"/>
              </p:cNvSpPr>
              <p:nvPr>
                <p:ph type="body" sz="quarter" idx="12"/>
              </p:nvPr>
            </p:nvSpPr>
            <p:spPr>
              <a:xfrm>
                <a:off x="2667000" y="2484666"/>
                <a:ext cx="7848600" cy="604157"/>
              </a:xfrm>
            </p:spPr>
            <p:txBody>
              <a:bodyPr/>
              <a:lstStyle/>
              <a:p>
                <a:pPr>
                  <a:tabLst>
                    <a:tab pos="4976813" algn="l"/>
                  </a:tabLst>
                </a:pPr>
                <a:r>
                  <a:rPr lang="en-US" b="1" dirty="0">
                    <a:latin typeface="Arial" charset="0"/>
                  </a:rPr>
                  <a:t>Osmotic Pressure (</a:t>
                </a:r>
                <a:r>
                  <a:rPr lang="en-US" b="1" dirty="0">
                    <a:latin typeface="Symbol" charset="0"/>
                  </a:rPr>
                  <a:t>p</a:t>
                </a:r>
                <a:r>
                  <a:rPr lang="en-US" b="1" dirty="0">
                    <a:latin typeface="Arial" charset="0"/>
                  </a:rPr>
                  <a:t>)</a:t>
                </a:r>
                <a:r>
                  <a:rPr lang="en-US" b="1" spc="11600" dirty="0">
                    <a:latin typeface="Arial" charset="0"/>
                  </a:rPr>
                  <a:t> </a:t>
                </a:r>
                <a14:m>
                  <m:oMath xmlns:m="http://schemas.openxmlformats.org/officeDocument/2006/math">
                    <m:r>
                      <a:rPr lang="en-US" i="1" dirty="0" smtClean="0">
                        <a:latin typeface="Cambria Math" panose="02040503050406030204" pitchFamily="18" charset="0"/>
                        <a:ea typeface="Cambria Math" panose="02040503050406030204" pitchFamily="18" charset="0"/>
                      </a:rPr>
                      <m:t>𝜋</m:t>
                    </m:r>
                    <m:r>
                      <a:rPr lang="en-US" i="1" dirty="0" smtClean="0">
                        <a:latin typeface="Cambria Math" panose="02040503050406030204" pitchFamily="18" charset="0"/>
                      </a:rPr>
                      <m:t> </m:t>
                    </m:r>
                    <m:r>
                      <a:rPr lang="en-US" i="1" dirty="0">
                        <a:latin typeface="Cambria Math" panose="02040503050406030204" pitchFamily="18" charset="0"/>
                      </a:rPr>
                      <m:t>= </m:t>
                    </m:r>
                    <m:r>
                      <a:rPr lang="en-US" i="1" dirty="0" err="1">
                        <a:latin typeface="Cambria Math" panose="02040503050406030204" pitchFamily="18" charset="0"/>
                      </a:rPr>
                      <m:t>𝑖𝑀𝑅𝑇</m:t>
                    </m:r>
                  </m:oMath>
                </a14:m>
                <a:endParaRPr lang="en-US" b="1" dirty="0">
                  <a:latin typeface="Arial" charset="0"/>
                </a:endParaRPr>
              </a:p>
            </p:txBody>
          </p:sp>
        </mc:Choice>
        <mc:Fallback xmlns="">
          <p:sp>
            <p:nvSpPr>
              <p:cNvPr id="8" name="Text Placeholder 7"/>
              <p:cNvSpPr>
                <a:spLocks noGrp="1" noRot="1" noChangeAspect="1" noMove="1" noResize="1" noEditPoints="1" noAdjustHandles="1" noChangeArrowheads="1" noChangeShapeType="1" noTextEdit="1"/>
              </p:cNvSpPr>
              <p:nvPr>
                <p:ph type="body" sz="quarter" idx="12"/>
              </p:nvPr>
            </p:nvSpPr>
            <p:spPr>
              <a:xfrm>
                <a:off x="2667000" y="2484666"/>
                <a:ext cx="7848600" cy="604157"/>
              </a:xfrm>
              <a:blipFill>
                <a:blip r:embed="rId5"/>
                <a:stretch>
                  <a:fillRect l="-1632" t="-18182" b="-7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9"/>
              <p:cNvSpPr>
                <a:spLocks noGrp="1"/>
              </p:cNvSpPr>
              <p:nvPr>
                <p:ph type="body" sz="quarter" idx="14"/>
              </p:nvPr>
            </p:nvSpPr>
            <p:spPr>
              <a:xfrm>
                <a:off x="2209800" y="3429000"/>
                <a:ext cx="7848600" cy="304800"/>
              </a:xfrm>
            </p:spPr>
            <p:txBody>
              <a:bodyPr>
                <a:normAutofit lnSpcReduction="10000"/>
              </a:bodyPr>
              <a:lstStyle/>
              <a:p>
                <a:r>
                  <a:rPr lang="en-US" sz="1600" dirty="0"/>
                  <a:t>Table 12.3 The </a:t>
                </a:r>
                <a:r>
                  <a:rPr lang="en-US" sz="1600" dirty="0" err="1"/>
                  <a:t>van’t</a:t>
                </a:r>
                <a:r>
                  <a:rPr lang="en-US" sz="1600" dirty="0"/>
                  <a:t> Hoff Factor of 0.0500 </a:t>
                </a:r>
                <a:r>
                  <a:rPr lang="en-US" sz="1600" i="1" dirty="0"/>
                  <a:t>M </a:t>
                </a:r>
                <a:r>
                  <a:rPr lang="en-US" sz="1600" dirty="0"/>
                  <a:t>Electrolyte Solutions at </a:t>
                </a:r>
                <a14:m>
                  <m:oMath xmlns:m="http://schemas.openxmlformats.org/officeDocument/2006/math">
                    <m:r>
                      <a:rPr lang="en-US" sz="1600" i="1">
                        <a:latin typeface="Cambria Math" panose="02040503050406030204" pitchFamily="18" charset="0"/>
                      </a:rPr>
                      <m:t>𝟐𝟓</m:t>
                    </m:r>
                    <m:r>
                      <a:rPr lang="en-US" sz="1600" i="1">
                        <a:latin typeface="Cambria Math" panose="02040503050406030204" pitchFamily="18" charset="0"/>
                        <a:ea typeface="Cambria Math" panose="02040503050406030204" pitchFamily="18" charset="0"/>
                      </a:rPr>
                      <m:t>℃</m:t>
                    </m:r>
                  </m:oMath>
                </a14:m>
                <a:endParaRPr lang="en-US" sz="1600" i="1" dirty="0"/>
              </a:p>
            </p:txBody>
          </p:sp>
        </mc:Choice>
        <mc:Fallback xmlns="">
          <p:sp>
            <p:nvSpPr>
              <p:cNvPr id="10" name="Text Placeholder 9"/>
              <p:cNvSpPr>
                <a:spLocks noGrp="1" noRot="1" noChangeAspect="1" noMove="1" noResize="1" noEditPoints="1" noAdjustHandles="1" noChangeArrowheads="1" noChangeShapeType="1" noTextEdit="1"/>
              </p:cNvSpPr>
              <p:nvPr>
                <p:ph type="body" sz="quarter" idx="14"/>
              </p:nvPr>
            </p:nvSpPr>
            <p:spPr>
              <a:xfrm>
                <a:off x="2209800" y="3429000"/>
                <a:ext cx="7848600" cy="304800"/>
              </a:xfrm>
              <a:blipFill>
                <a:blip r:embed="rId6"/>
                <a:stretch>
                  <a:fillRect l="-466" t="-22000"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Table Placeholder 8"/>
              <p:cNvGraphicFramePr>
                <a:graphicFrameLocks noGrp="1"/>
              </p:cNvGraphicFramePr>
              <p:nvPr>
                <p:ph type="tbl" sz="quarter" idx="15"/>
              </p:nvPr>
            </p:nvGraphicFramePr>
            <p:xfrm>
              <a:off x="2329543" y="3733800"/>
              <a:ext cx="7086600" cy="2560320"/>
            </p:xfrm>
            <a:graphic>
              <a:graphicData uri="http://schemas.openxmlformats.org/drawingml/2006/table">
                <a:tbl>
                  <a:tblPr firstRow="1" bandRow="1">
                    <a:tableStyleId>{5C22544A-7EE6-4342-B048-85BDC9FD1C3A}</a:tableStyleId>
                  </a:tblPr>
                  <a:tblGrid>
                    <a:gridCol w="1517232">
                      <a:extLst>
                        <a:ext uri="{9D8B030D-6E8A-4147-A177-3AD203B41FA5}">
                          <a16:colId xmlns:a16="http://schemas.microsoft.com/office/drawing/2014/main" val="2553779503"/>
                        </a:ext>
                      </a:extLst>
                    </a:gridCol>
                    <a:gridCol w="4029037">
                      <a:extLst>
                        <a:ext uri="{9D8B030D-6E8A-4147-A177-3AD203B41FA5}">
                          <a16:colId xmlns:a16="http://schemas.microsoft.com/office/drawing/2014/main" val="3062781388"/>
                        </a:ext>
                      </a:extLst>
                    </a:gridCol>
                    <a:gridCol w="1540331">
                      <a:extLst>
                        <a:ext uri="{9D8B030D-6E8A-4147-A177-3AD203B41FA5}">
                          <a16:colId xmlns:a16="http://schemas.microsoft.com/office/drawing/2014/main" val="1215060729"/>
                        </a:ext>
                      </a:extLst>
                    </a:gridCol>
                  </a:tblGrid>
                  <a:tr h="0">
                    <a:tc>
                      <a:txBody>
                        <a:bodyPr/>
                        <a:lstStyle/>
                        <a:p>
                          <a:pPr algn="ctr"/>
                          <a:r>
                            <a:rPr lang="en-US" dirty="0">
                              <a:solidFill>
                                <a:schemeClr val="tx1"/>
                              </a:solidFill>
                            </a:rPr>
                            <a:t>Electrolyte</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i="1" dirty="0" err="1">
                              <a:solidFill>
                                <a:schemeClr val="tx1"/>
                              </a:solidFill>
                            </a:rPr>
                            <a:t>i</a:t>
                          </a:r>
                          <a:r>
                            <a:rPr lang="en-US" i="0" baseline="0" dirty="0">
                              <a:solidFill>
                                <a:schemeClr val="tx1"/>
                              </a:solidFill>
                            </a:rPr>
                            <a:t> (Measured)</a:t>
                          </a:r>
                          <a:endParaRPr lang="en-US" i="0" dirty="0">
                            <a:solidFill>
                              <a:schemeClr val="tx1"/>
                            </a:solidFill>
                          </a:endParaRP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i="1" dirty="0">
                              <a:solidFill>
                                <a:schemeClr val="tx1"/>
                              </a:solidFill>
                            </a:rPr>
                            <a:t>i</a:t>
                          </a:r>
                          <a:r>
                            <a:rPr lang="en-US" dirty="0">
                              <a:solidFill>
                                <a:schemeClr val="tx1"/>
                              </a:solidFill>
                            </a:rPr>
                            <a:t> (Calculated)</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2487931904"/>
                      </a:ext>
                    </a:extLst>
                  </a:tr>
                  <a:tr h="0">
                    <a:tc>
                      <a:txBody>
                        <a:bodyPr/>
                        <a:lstStyle/>
                        <a:p>
                          <a:pPr marL="0" indent="176213" algn="l"/>
                          <a:r>
                            <a:rPr lang="en-US" dirty="0">
                              <a:solidFill>
                                <a:schemeClr val="tx1"/>
                              </a:solidFill>
                            </a:rPr>
                            <a:t>Sucrose*</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1.0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1.0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806261121"/>
                      </a:ext>
                    </a:extLst>
                  </a:tr>
                  <a:tr h="0">
                    <a:tc>
                      <a:txBody>
                        <a:bodyPr/>
                        <a:lstStyle/>
                        <a:p>
                          <a:pPr marL="0" indent="176213" algn="l"/>
                          <a:r>
                            <a:rPr lang="en-US" dirty="0" err="1">
                              <a:solidFill>
                                <a:schemeClr val="tx1"/>
                              </a:solidFill>
                            </a:rPr>
                            <a:t>HCl</a:t>
                          </a:r>
                          <a:endParaRPr lang="en-US" dirty="0">
                            <a:solidFill>
                              <a:schemeClr val="tx1"/>
                            </a:solidFill>
                          </a:endParaRP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1.9</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2.0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2666332367"/>
                      </a:ext>
                    </a:extLst>
                  </a:tr>
                  <a:tr h="0">
                    <a:tc>
                      <a:txBody>
                        <a:bodyPr/>
                        <a:lstStyle/>
                        <a:p>
                          <a:pPr marL="0" indent="176213" algn="l"/>
                          <a:r>
                            <a:rPr lang="en-US" dirty="0" err="1">
                              <a:solidFill>
                                <a:schemeClr val="tx1"/>
                              </a:solidFill>
                            </a:rPr>
                            <a:t>NaCl</a:t>
                          </a:r>
                          <a:endParaRPr lang="en-US" dirty="0">
                            <a:solidFill>
                              <a:schemeClr val="tx1"/>
                            </a:solidFill>
                          </a:endParaRP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1.9</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baseline="0" dirty="0">
                              <a:solidFill>
                                <a:schemeClr val="tx1"/>
                              </a:solidFill>
                            </a:rPr>
                            <a:t>2.0</a:t>
                          </a:r>
                          <a:endParaRPr lang="en-US" dirty="0">
                            <a:solidFill>
                              <a:schemeClr val="tx1"/>
                            </a:solidFill>
                          </a:endParaRP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14031169"/>
                      </a:ext>
                    </a:extLst>
                  </a:tr>
                  <a:tr h="0">
                    <a:tc>
                      <a:txBody>
                        <a:bodyPr/>
                        <a:lstStyle/>
                        <a:p>
                          <a:pPr marL="0" indent="176213"/>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MgSO</m:t>
                                    </m:r>
                                  </m:e>
                                  <m:sub>
                                    <m:r>
                                      <a:rPr lang="en-US" b="0" i="0" smtClean="0">
                                        <a:latin typeface="Cambria Math" panose="02040503050406030204" pitchFamily="18" charset="0"/>
                                      </a:rPr>
                                      <m:t>4</m:t>
                                    </m:r>
                                  </m:sub>
                                </m:sSub>
                              </m:oMath>
                            </m:oMathPara>
                          </a14:m>
                          <a:endParaRPr lang="en-US" dirty="0"/>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1.3</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2.0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2058178606"/>
                      </a:ext>
                    </a:extLst>
                  </a:tr>
                  <a:tr h="0">
                    <a:tc>
                      <a:txBody>
                        <a:bodyPr/>
                        <a:lstStyle/>
                        <a:p>
                          <a:pPr marL="0" indent="171450"/>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MgCl</m:t>
                                    </m:r>
                                  </m:e>
                                  <m:sub>
                                    <m:r>
                                      <a:rPr lang="en-US" b="0" i="0" smtClean="0">
                                        <a:latin typeface="Cambria Math" panose="02040503050406030204" pitchFamily="18" charset="0"/>
                                      </a:rPr>
                                      <m:t>2</m:t>
                                    </m:r>
                                  </m:sub>
                                </m:sSub>
                              </m:oMath>
                            </m:oMathPara>
                          </a14:m>
                          <a:endParaRPr lang="en-US" dirty="0"/>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2.7</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3.0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0005"/>
                      </a:ext>
                    </a:extLst>
                  </a:tr>
                  <a:tr h="0">
                    <a:tc>
                      <a:txBody>
                        <a:bodyPr/>
                        <a:lstStyle/>
                        <a:p>
                          <a:pPr marL="0" indent="171450"/>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FeCl</m:t>
                                    </m:r>
                                  </m:e>
                                  <m:sub>
                                    <m:r>
                                      <a:rPr lang="en-US" b="0" i="0" smtClean="0">
                                        <a:latin typeface="Cambria Math" panose="02040503050406030204" pitchFamily="18" charset="0"/>
                                      </a:rPr>
                                      <m:t>3</m:t>
                                    </m:r>
                                  </m:sub>
                                </m:sSub>
                              </m:oMath>
                            </m:oMathPara>
                          </a14:m>
                          <a:endParaRPr lang="en-US" dirty="0"/>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3.4</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4.0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0006"/>
                      </a:ext>
                    </a:extLst>
                  </a:tr>
                </a:tbl>
              </a:graphicData>
            </a:graphic>
          </p:graphicFrame>
        </mc:Choice>
        <mc:Fallback xmlns="">
          <p:graphicFrame>
            <p:nvGraphicFramePr>
              <p:cNvPr id="22" name="Table Placeholder 8"/>
              <p:cNvGraphicFramePr>
                <a:graphicFrameLocks noGrp="1"/>
              </p:cNvGraphicFramePr>
              <p:nvPr>
                <p:ph type="tbl" sz="quarter" idx="15"/>
              </p:nvPr>
            </p:nvGraphicFramePr>
            <p:xfrm>
              <a:off x="2329543" y="3733800"/>
              <a:ext cx="7086600" cy="2560320"/>
            </p:xfrm>
            <a:graphic>
              <a:graphicData uri="http://schemas.openxmlformats.org/drawingml/2006/table">
                <a:tbl>
                  <a:tblPr firstRow="1" bandRow="1">
                    <a:tableStyleId>{5C22544A-7EE6-4342-B048-85BDC9FD1C3A}</a:tableStyleId>
                  </a:tblPr>
                  <a:tblGrid>
                    <a:gridCol w="1517232">
                      <a:extLst>
                        <a:ext uri="{9D8B030D-6E8A-4147-A177-3AD203B41FA5}">
                          <a16:colId xmlns:a16="http://schemas.microsoft.com/office/drawing/2014/main" val="2553779503"/>
                        </a:ext>
                      </a:extLst>
                    </a:gridCol>
                    <a:gridCol w="4029037">
                      <a:extLst>
                        <a:ext uri="{9D8B030D-6E8A-4147-A177-3AD203B41FA5}">
                          <a16:colId xmlns:a16="http://schemas.microsoft.com/office/drawing/2014/main" val="3062781388"/>
                        </a:ext>
                      </a:extLst>
                    </a:gridCol>
                    <a:gridCol w="1540331">
                      <a:extLst>
                        <a:ext uri="{9D8B030D-6E8A-4147-A177-3AD203B41FA5}">
                          <a16:colId xmlns:a16="http://schemas.microsoft.com/office/drawing/2014/main" val="1215060729"/>
                        </a:ext>
                      </a:extLst>
                    </a:gridCol>
                  </a:tblGrid>
                  <a:tr h="365760">
                    <a:tc>
                      <a:txBody>
                        <a:bodyPr/>
                        <a:lstStyle/>
                        <a:p>
                          <a:pPr algn="ctr"/>
                          <a:r>
                            <a:rPr lang="en-US" dirty="0">
                              <a:solidFill>
                                <a:schemeClr val="tx1"/>
                              </a:solidFill>
                            </a:rPr>
                            <a:t>Electrolyte</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i="1" dirty="0" err="1">
                              <a:solidFill>
                                <a:schemeClr val="tx1"/>
                              </a:solidFill>
                            </a:rPr>
                            <a:t>i</a:t>
                          </a:r>
                          <a:r>
                            <a:rPr lang="en-US" i="0" baseline="0" dirty="0">
                              <a:solidFill>
                                <a:schemeClr val="tx1"/>
                              </a:solidFill>
                            </a:rPr>
                            <a:t> (Measured)</a:t>
                          </a:r>
                          <a:endParaRPr lang="en-US" i="0" dirty="0">
                            <a:solidFill>
                              <a:schemeClr val="tx1"/>
                            </a:solidFill>
                          </a:endParaRP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i="1" dirty="0">
                              <a:solidFill>
                                <a:schemeClr val="tx1"/>
                              </a:solidFill>
                            </a:rPr>
                            <a:t>i</a:t>
                          </a:r>
                          <a:r>
                            <a:rPr lang="en-US" dirty="0">
                              <a:solidFill>
                                <a:schemeClr val="tx1"/>
                              </a:solidFill>
                            </a:rPr>
                            <a:t> (Calculated)</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2487931904"/>
                      </a:ext>
                    </a:extLst>
                  </a:tr>
                  <a:tr h="365760">
                    <a:tc>
                      <a:txBody>
                        <a:bodyPr/>
                        <a:lstStyle/>
                        <a:p>
                          <a:pPr marL="0" indent="176213" algn="l"/>
                          <a:r>
                            <a:rPr lang="en-US" dirty="0">
                              <a:solidFill>
                                <a:schemeClr val="tx1"/>
                              </a:solidFill>
                            </a:rPr>
                            <a:t>Sucrose*</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1.0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1.0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806261121"/>
                      </a:ext>
                    </a:extLst>
                  </a:tr>
                  <a:tr h="365760">
                    <a:tc>
                      <a:txBody>
                        <a:bodyPr/>
                        <a:lstStyle/>
                        <a:p>
                          <a:pPr marL="0" indent="176213" algn="l"/>
                          <a:r>
                            <a:rPr lang="en-US" dirty="0" err="1">
                              <a:solidFill>
                                <a:schemeClr val="tx1"/>
                              </a:solidFill>
                            </a:rPr>
                            <a:t>HCl</a:t>
                          </a:r>
                          <a:endParaRPr lang="en-US" dirty="0">
                            <a:solidFill>
                              <a:schemeClr val="tx1"/>
                            </a:solidFill>
                          </a:endParaRP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1.9</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2.0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2666332367"/>
                      </a:ext>
                    </a:extLst>
                  </a:tr>
                  <a:tr h="365760">
                    <a:tc>
                      <a:txBody>
                        <a:bodyPr/>
                        <a:lstStyle/>
                        <a:p>
                          <a:pPr marL="0" indent="176213" algn="l"/>
                          <a:r>
                            <a:rPr lang="en-US" dirty="0" err="1">
                              <a:solidFill>
                                <a:schemeClr val="tx1"/>
                              </a:solidFill>
                            </a:rPr>
                            <a:t>NaCl</a:t>
                          </a:r>
                          <a:endParaRPr lang="en-US" dirty="0">
                            <a:solidFill>
                              <a:schemeClr val="tx1"/>
                            </a:solidFill>
                          </a:endParaRP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1.9</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baseline="0" dirty="0">
                              <a:solidFill>
                                <a:schemeClr val="tx1"/>
                              </a:solidFill>
                            </a:rPr>
                            <a:t>2.0</a:t>
                          </a:r>
                          <a:endParaRPr lang="en-US" dirty="0">
                            <a:solidFill>
                              <a:schemeClr val="tx1"/>
                            </a:solidFill>
                          </a:endParaRP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14031169"/>
                      </a:ext>
                    </a:extLst>
                  </a:tr>
                  <a:tr h="365760">
                    <a:tc>
                      <a:txBody>
                        <a:bodyPr/>
                        <a:lstStyle/>
                        <a:p>
                          <a:endParaRPr lang="en-US"/>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blipFill>
                          <a:blip r:embed="rId7"/>
                          <a:stretch>
                            <a:fillRect l="-402" t="-410000" r="-367871" b="-225000"/>
                          </a:stretch>
                        </a:blipFill>
                      </a:tcPr>
                    </a:tc>
                    <a:tc>
                      <a:txBody>
                        <a:bodyPr/>
                        <a:lstStyle/>
                        <a:p>
                          <a:pPr algn="ctr"/>
                          <a:r>
                            <a:rPr lang="en-US" dirty="0">
                              <a:solidFill>
                                <a:schemeClr val="tx1"/>
                              </a:solidFill>
                            </a:rPr>
                            <a:t>1.3</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2.0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2058178606"/>
                      </a:ext>
                    </a:extLst>
                  </a:tr>
                  <a:tr h="365760">
                    <a:tc>
                      <a:txBody>
                        <a:bodyPr/>
                        <a:lstStyle/>
                        <a:p>
                          <a:endParaRPr lang="en-US"/>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blipFill>
                          <a:blip r:embed="rId7"/>
                          <a:stretch>
                            <a:fillRect l="-402" t="-510000" r="-367871" b="-125000"/>
                          </a:stretch>
                        </a:blipFill>
                      </a:tcPr>
                    </a:tc>
                    <a:tc>
                      <a:txBody>
                        <a:bodyPr/>
                        <a:lstStyle/>
                        <a:p>
                          <a:pPr algn="ctr"/>
                          <a:r>
                            <a:rPr lang="en-US" dirty="0">
                              <a:solidFill>
                                <a:schemeClr val="tx1"/>
                              </a:solidFill>
                            </a:rPr>
                            <a:t>2.7</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3.0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0005"/>
                      </a:ext>
                    </a:extLst>
                  </a:tr>
                  <a:tr h="365760">
                    <a:tc>
                      <a:txBody>
                        <a:bodyPr/>
                        <a:lstStyle/>
                        <a:p>
                          <a:endParaRPr lang="en-US"/>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blipFill>
                          <a:blip r:embed="rId7"/>
                          <a:stretch>
                            <a:fillRect l="-402" t="-610000" r="-367871" b="-25000"/>
                          </a:stretch>
                        </a:blipFill>
                      </a:tcPr>
                    </a:tc>
                    <a:tc>
                      <a:txBody>
                        <a:bodyPr/>
                        <a:lstStyle/>
                        <a:p>
                          <a:pPr algn="ctr"/>
                          <a:r>
                            <a:rPr lang="en-US" dirty="0">
                              <a:solidFill>
                                <a:schemeClr val="tx1"/>
                              </a:solidFill>
                            </a:rPr>
                            <a:t>3.4</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tc>
                      <a:txBody>
                        <a:bodyPr/>
                        <a:lstStyle/>
                        <a:p>
                          <a:pPr algn="ctr"/>
                          <a:r>
                            <a:rPr lang="en-US" dirty="0">
                              <a:solidFill>
                                <a:schemeClr val="tx1"/>
                              </a:solidFill>
                            </a:rPr>
                            <a:t>4.0</a:t>
                          </a:r>
                        </a:p>
                      </a:txBody>
                      <a:tcPr marL="19877" marR="19877">
                        <a:lnL w="12700" cap="flat" cmpd="sng" algn="ctr">
                          <a:solidFill>
                            <a:srgbClr val="D5DBE9"/>
                          </a:solidFill>
                          <a:prstDash val="solid"/>
                          <a:round/>
                          <a:headEnd type="none" w="med" len="med"/>
                          <a:tailEnd type="none" w="med" len="med"/>
                        </a:lnL>
                        <a:lnR w="12700" cap="flat" cmpd="sng" algn="ctr">
                          <a:solidFill>
                            <a:srgbClr val="D5DBE9"/>
                          </a:solidFill>
                          <a:prstDash val="solid"/>
                          <a:round/>
                          <a:headEnd type="none" w="med" len="med"/>
                          <a:tailEnd type="none" w="med" len="med"/>
                        </a:lnR>
                        <a:lnT w="12700" cap="flat" cmpd="sng" algn="ctr">
                          <a:solidFill>
                            <a:srgbClr val="D5DBE9"/>
                          </a:solidFill>
                          <a:prstDash val="solid"/>
                          <a:round/>
                          <a:headEnd type="none" w="med" len="med"/>
                          <a:tailEnd type="none" w="med" len="med"/>
                        </a:lnT>
                        <a:lnB w="12700" cap="flat" cmpd="sng" algn="ctr">
                          <a:solidFill>
                            <a:srgbClr val="D5DBE9"/>
                          </a:solidFill>
                          <a:prstDash val="solid"/>
                          <a:round/>
                          <a:headEnd type="none" w="med" len="med"/>
                          <a:tailEnd type="none" w="med" len="med"/>
                        </a:lnB>
                        <a:lnTlToBr w="12700" cmpd="sng">
                          <a:noFill/>
                          <a:prstDash val="solid"/>
                        </a:lnTlToBr>
                        <a:lnBlToTr w="12700" cmpd="sng">
                          <a:noFill/>
                          <a:prstDash val="solid"/>
                        </a:lnBlToTr>
                        <a:solidFill>
                          <a:srgbClr val="D5DBE9"/>
                        </a:solidFill>
                      </a:tcPr>
                    </a:tc>
                    <a:extLst>
                      <a:ext uri="{0D108BD9-81ED-4DB2-BD59-A6C34878D82A}">
                        <a16:rowId xmlns:a16="http://schemas.microsoft.com/office/drawing/2014/main" val="10006"/>
                      </a:ext>
                    </a:extLst>
                  </a:tr>
                </a:tbl>
              </a:graphicData>
            </a:graphic>
          </p:graphicFrame>
        </mc:Fallback>
      </mc:AlternateContent>
      <p:sp>
        <p:nvSpPr>
          <p:cNvPr id="9" name="Text Placeholder 8"/>
          <p:cNvSpPr>
            <a:spLocks noGrp="1"/>
          </p:cNvSpPr>
          <p:nvPr>
            <p:ph type="body" sz="quarter" idx="13"/>
          </p:nvPr>
        </p:nvSpPr>
        <p:spPr>
          <a:xfrm>
            <a:off x="2079171" y="3352800"/>
            <a:ext cx="7848600" cy="152400"/>
          </a:xfrm>
        </p:spPr>
        <p:txBody>
          <a:bodyPr>
            <a:normAutofit fontScale="85000" lnSpcReduction="10000"/>
          </a:bodyPr>
          <a:lstStyle/>
          <a:p>
            <a:r>
              <a:rPr lang="en-US" sz="600" dirty="0"/>
              <a:t>Copyright © McGraw-Hill Education. Permission required for reproduction or display.</a:t>
            </a:r>
          </a:p>
        </p:txBody>
      </p:sp>
      <p:sp>
        <p:nvSpPr>
          <p:cNvPr id="12" name="Text Placeholder 11"/>
          <p:cNvSpPr>
            <a:spLocks noGrp="1"/>
          </p:cNvSpPr>
          <p:nvPr>
            <p:ph type="body" sz="quarter" idx="16"/>
          </p:nvPr>
        </p:nvSpPr>
        <p:spPr>
          <a:xfrm>
            <a:off x="2324101" y="6324601"/>
            <a:ext cx="7092043" cy="238933"/>
          </a:xfrm>
        </p:spPr>
        <p:txBody>
          <a:bodyPr>
            <a:normAutofit fontScale="92500" lnSpcReduction="20000"/>
          </a:bodyPr>
          <a:lstStyle/>
          <a:p>
            <a:r>
              <a:rPr lang="en-US" dirty="0"/>
              <a:t>*Source is a nonelectrolyte. It is listed here for comparison only.</a:t>
            </a:r>
          </a:p>
        </p:txBody>
      </p:sp>
    </p:spTree>
    <p:extLst>
      <p:ext uri="{BB962C8B-B14F-4D97-AF65-F5344CB8AC3E}">
        <p14:creationId xmlns:p14="http://schemas.microsoft.com/office/powerpoint/2010/main" val="14593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6</a:t>
            </a:fld>
            <a:endParaRPr lang="en-US">
              <a:solidFill>
                <a:srgbClr val="000000"/>
              </a:solidFill>
            </a:endParaRPr>
          </a:p>
        </p:txBody>
      </p:sp>
      <p:sp>
        <p:nvSpPr>
          <p:cNvPr id="33795" name="Text Box 2"/>
          <p:cNvSpPr txBox="1">
            <a:spLocks noChangeArrowheads="1"/>
          </p:cNvSpPr>
          <p:nvPr/>
        </p:nvSpPr>
        <p:spPr bwMode="auto">
          <a:xfrm>
            <a:off x="1649413" y="53975"/>
            <a:ext cx="8959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a:solidFill>
                  <a:srgbClr val="000000"/>
                </a:solidFill>
                <a:latin typeface="Arial" charset="0"/>
              </a:rPr>
              <a:t>Colligative Properties of Nonelectrolyte Solutions</a:t>
            </a:r>
          </a:p>
        </p:txBody>
      </p:sp>
      <p:sp>
        <p:nvSpPr>
          <p:cNvPr id="14340" name="Text Box 4"/>
          <p:cNvSpPr txBox="1">
            <a:spLocks noChangeArrowheads="1"/>
          </p:cNvSpPr>
          <p:nvPr/>
        </p:nvSpPr>
        <p:spPr bwMode="auto">
          <a:xfrm>
            <a:off x="1660525" y="1363090"/>
            <a:ext cx="4514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b="1" u="sng">
                <a:solidFill>
                  <a:srgbClr val="000000"/>
                </a:solidFill>
                <a:latin typeface="Arial" charset="0"/>
              </a:rPr>
              <a:t>Vapor-Pressure Lowering</a:t>
            </a:r>
          </a:p>
        </p:txBody>
      </p:sp>
      <p:sp>
        <p:nvSpPr>
          <p:cNvPr id="33798" name="Text Box 5"/>
          <p:cNvSpPr txBox="1">
            <a:spLocks noChangeArrowheads="1"/>
          </p:cNvSpPr>
          <p:nvPr/>
        </p:nvSpPr>
        <p:spPr bwMode="auto">
          <a:xfrm>
            <a:off x="1828800" y="2201290"/>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800">
              <a:solidFill>
                <a:srgbClr val="000000"/>
              </a:solidFill>
              <a:latin typeface="Arial" charset="0"/>
            </a:endParaRPr>
          </a:p>
        </p:txBody>
      </p:sp>
      <p:sp>
        <p:nvSpPr>
          <p:cNvPr id="14346" name="Text Box 10"/>
          <p:cNvSpPr txBox="1">
            <a:spLocks noChangeArrowheads="1"/>
          </p:cNvSpPr>
          <p:nvPr/>
        </p:nvSpPr>
        <p:spPr bwMode="auto">
          <a:xfrm>
            <a:off x="1828800" y="2745803"/>
            <a:ext cx="226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i="1">
                <a:solidFill>
                  <a:srgbClr val="000000"/>
                </a:solidFill>
                <a:latin typeface="Arial" charset="0"/>
              </a:rPr>
              <a:t>Raoult’s law</a:t>
            </a:r>
          </a:p>
        </p:txBody>
      </p:sp>
      <p:sp>
        <p:nvSpPr>
          <p:cNvPr id="14347" name="Text Box 11"/>
          <p:cNvSpPr txBox="1">
            <a:spLocks noChangeArrowheads="1"/>
          </p:cNvSpPr>
          <p:nvPr/>
        </p:nvSpPr>
        <p:spPr bwMode="auto">
          <a:xfrm>
            <a:off x="1905001" y="3801490"/>
            <a:ext cx="6321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000000"/>
                </a:solidFill>
                <a:latin typeface="Arial" charset="0"/>
              </a:rPr>
              <a:t>If the solution contains only one solute:</a:t>
            </a:r>
          </a:p>
        </p:txBody>
      </p:sp>
      <p:sp>
        <p:nvSpPr>
          <p:cNvPr id="14348" name="Text Box 12"/>
          <p:cNvSpPr txBox="1">
            <a:spLocks noChangeArrowheads="1"/>
          </p:cNvSpPr>
          <p:nvPr/>
        </p:nvSpPr>
        <p:spPr bwMode="auto">
          <a:xfrm>
            <a:off x="1984375" y="4422203"/>
            <a:ext cx="192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X</a:t>
            </a:r>
            <a:r>
              <a:rPr lang="en-US" altLang="en-US" sz="2800" baseline="-25000">
                <a:solidFill>
                  <a:srgbClr val="000000"/>
                </a:solidFill>
                <a:latin typeface="Arial" charset="0"/>
              </a:rPr>
              <a:t>1</a:t>
            </a:r>
            <a:r>
              <a:rPr lang="en-US" altLang="en-US" sz="2800">
                <a:solidFill>
                  <a:srgbClr val="000000"/>
                </a:solidFill>
                <a:latin typeface="Arial" charset="0"/>
              </a:rPr>
              <a:t> = 1 – </a:t>
            </a:r>
            <a:r>
              <a:rPr lang="en-US" altLang="en-US" sz="2800" i="1">
                <a:solidFill>
                  <a:srgbClr val="000000"/>
                </a:solidFill>
                <a:latin typeface="Arial" charset="0"/>
              </a:rPr>
              <a:t>X</a:t>
            </a:r>
            <a:r>
              <a:rPr lang="en-US" altLang="en-US" sz="2800" baseline="-25000">
                <a:solidFill>
                  <a:srgbClr val="000000"/>
                </a:solidFill>
                <a:latin typeface="Arial" charset="0"/>
              </a:rPr>
              <a:t>2</a:t>
            </a:r>
            <a:endParaRPr lang="en-US" altLang="en-US" sz="2800" i="1">
              <a:solidFill>
                <a:srgbClr val="000000"/>
              </a:solidFill>
              <a:latin typeface="Arial" charset="0"/>
            </a:endParaRPr>
          </a:p>
        </p:txBody>
      </p:sp>
      <p:grpSp>
        <p:nvGrpSpPr>
          <p:cNvPr id="2" name="Group 24"/>
          <p:cNvGrpSpPr>
            <a:grpSpLocks/>
          </p:cNvGrpSpPr>
          <p:nvPr/>
        </p:nvGrpSpPr>
        <p:grpSpPr bwMode="auto">
          <a:xfrm>
            <a:off x="1752601" y="5031802"/>
            <a:ext cx="3965575" cy="533400"/>
            <a:chOff x="1102" y="3264"/>
            <a:chExt cx="2498" cy="336"/>
          </a:xfrm>
        </p:grpSpPr>
        <p:grpSp>
          <p:nvGrpSpPr>
            <p:cNvPr id="33815" name="Group 19"/>
            <p:cNvGrpSpPr>
              <a:grpSpLocks/>
            </p:cNvGrpSpPr>
            <p:nvPr/>
          </p:nvGrpSpPr>
          <p:grpSpPr bwMode="auto">
            <a:xfrm>
              <a:off x="1102" y="3264"/>
              <a:ext cx="652" cy="336"/>
              <a:chOff x="1102" y="3264"/>
              <a:chExt cx="652" cy="336"/>
            </a:xfrm>
          </p:grpSpPr>
          <p:sp>
            <p:nvSpPr>
              <p:cNvPr id="33821" name="Text Box 15"/>
              <p:cNvSpPr txBox="1">
                <a:spLocks noChangeArrowheads="1"/>
              </p:cNvSpPr>
              <p:nvPr/>
            </p:nvSpPr>
            <p:spPr bwMode="auto">
              <a:xfrm>
                <a:off x="1102" y="3273"/>
                <a:ext cx="6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 </a:t>
                </a:r>
                <a:r>
                  <a:rPr lang="en-US" altLang="en-US" sz="2800" baseline="-25000">
                    <a:solidFill>
                      <a:srgbClr val="000000"/>
                    </a:solidFill>
                    <a:latin typeface="Arial" charset="0"/>
                  </a:rPr>
                  <a:t>1</a:t>
                </a:r>
                <a:endParaRPr lang="en-US" altLang="en-US" sz="2800" i="1">
                  <a:solidFill>
                    <a:srgbClr val="000000"/>
                  </a:solidFill>
                  <a:latin typeface="Arial" charset="0"/>
                </a:endParaRPr>
              </a:p>
            </p:txBody>
          </p:sp>
          <p:sp>
            <p:nvSpPr>
              <p:cNvPr id="33822" name="Text Box 16"/>
              <p:cNvSpPr txBox="1">
                <a:spLocks noChangeArrowheads="1"/>
              </p:cNvSpPr>
              <p:nvPr/>
            </p:nvSpPr>
            <p:spPr bwMode="auto">
              <a:xfrm>
                <a:off x="1328" y="3264"/>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grpSp>
          <p:nvGrpSpPr>
            <p:cNvPr id="33816" name="Group 23"/>
            <p:cNvGrpSpPr>
              <a:grpSpLocks/>
            </p:cNvGrpSpPr>
            <p:nvPr/>
          </p:nvGrpSpPr>
          <p:grpSpPr bwMode="auto">
            <a:xfrm>
              <a:off x="1614" y="3264"/>
              <a:ext cx="1986" cy="336"/>
              <a:chOff x="1806" y="3488"/>
              <a:chExt cx="1986" cy="336"/>
            </a:xfrm>
          </p:grpSpPr>
          <p:sp>
            <p:nvSpPr>
              <p:cNvPr id="33817" name="Text Box 17"/>
              <p:cNvSpPr txBox="1">
                <a:spLocks noChangeArrowheads="1"/>
              </p:cNvSpPr>
              <p:nvPr/>
            </p:nvSpPr>
            <p:spPr bwMode="auto">
              <a:xfrm>
                <a:off x="1806" y="3494"/>
                <a:ext cx="15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a:solidFill>
                      <a:srgbClr val="000000"/>
                    </a:solidFill>
                    <a:latin typeface="Arial" charset="0"/>
                  </a:rPr>
                  <a:t>- </a:t>
                </a:r>
                <a:r>
                  <a:rPr lang="en-US" altLang="en-US" sz="2800" i="1">
                    <a:solidFill>
                      <a:srgbClr val="000000"/>
                    </a:solidFill>
                    <a:latin typeface="Arial" charset="0"/>
                  </a:rPr>
                  <a:t>P</a:t>
                </a:r>
                <a:r>
                  <a:rPr lang="en-US" altLang="en-US" sz="2800" baseline="-25000">
                    <a:solidFill>
                      <a:srgbClr val="000000"/>
                    </a:solidFill>
                    <a:latin typeface="Arial" charset="0"/>
                  </a:rPr>
                  <a:t>1</a:t>
                </a:r>
                <a:r>
                  <a:rPr lang="en-US" altLang="en-US" sz="2800">
                    <a:solidFill>
                      <a:srgbClr val="000000"/>
                    </a:solidFill>
                    <a:latin typeface="Arial" charset="0"/>
                  </a:rPr>
                  <a:t> = </a:t>
                </a:r>
                <a:r>
                  <a:rPr lang="en-US" altLang="en-US" sz="2800">
                    <a:solidFill>
                      <a:srgbClr val="000000"/>
                    </a:solidFill>
                    <a:latin typeface="Symbol" pitchFamily="18" charset="2"/>
                  </a:rPr>
                  <a:t>D</a:t>
                </a:r>
                <a:r>
                  <a:rPr lang="en-US" altLang="en-US" sz="2800" i="1">
                    <a:solidFill>
                      <a:srgbClr val="000000"/>
                    </a:solidFill>
                    <a:latin typeface="Arial" charset="0"/>
                  </a:rPr>
                  <a:t>P</a:t>
                </a:r>
                <a:r>
                  <a:rPr lang="en-US" altLang="en-US" sz="2800">
                    <a:solidFill>
                      <a:srgbClr val="000000"/>
                    </a:solidFill>
                    <a:latin typeface="Arial" charset="0"/>
                  </a:rPr>
                  <a:t> = </a:t>
                </a:r>
                <a:r>
                  <a:rPr lang="en-US" altLang="en-US" sz="2800" i="1">
                    <a:solidFill>
                      <a:srgbClr val="000000"/>
                    </a:solidFill>
                    <a:latin typeface="Arial" charset="0"/>
                  </a:rPr>
                  <a:t>X</a:t>
                </a:r>
                <a:r>
                  <a:rPr lang="en-US" altLang="en-US" sz="2800" baseline="-25000">
                    <a:solidFill>
                      <a:srgbClr val="000000"/>
                    </a:solidFill>
                    <a:latin typeface="Arial" charset="0"/>
                  </a:rPr>
                  <a:t>2</a:t>
                </a:r>
                <a:r>
                  <a:rPr lang="en-US" altLang="en-US" sz="2800">
                    <a:solidFill>
                      <a:srgbClr val="000000"/>
                    </a:solidFill>
                    <a:latin typeface="Arial" charset="0"/>
                  </a:rPr>
                  <a:t> </a:t>
                </a:r>
              </a:p>
            </p:txBody>
          </p:sp>
          <p:grpSp>
            <p:nvGrpSpPr>
              <p:cNvPr id="33818" name="Group 20"/>
              <p:cNvGrpSpPr>
                <a:grpSpLocks/>
              </p:cNvGrpSpPr>
              <p:nvPr/>
            </p:nvGrpSpPr>
            <p:grpSpPr bwMode="auto">
              <a:xfrm>
                <a:off x="3140" y="3488"/>
                <a:ext cx="652" cy="336"/>
                <a:chOff x="1102" y="3264"/>
                <a:chExt cx="652" cy="336"/>
              </a:xfrm>
            </p:grpSpPr>
            <p:sp>
              <p:nvSpPr>
                <p:cNvPr id="33819" name="Text Box 21"/>
                <p:cNvSpPr txBox="1">
                  <a:spLocks noChangeArrowheads="1"/>
                </p:cNvSpPr>
                <p:nvPr/>
              </p:nvSpPr>
              <p:spPr bwMode="auto">
                <a:xfrm>
                  <a:off x="1102" y="3273"/>
                  <a:ext cx="6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 </a:t>
                  </a:r>
                  <a:r>
                    <a:rPr lang="en-US" altLang="en-US" sz="2800" baseline="-25000">
                      <a:solidFill>
                        <a:srgbClr val="000000"/>
                      </a:solidFill>
                      <a:latin typeface="Arial" charset="0"/>
                    </a:rPr>
                    <a:t>1</a:t>
                  </a:r>
                  <a:endParaRPr lang="en-US" altLang="en-US" sz="2800" i="1">
                    <a:solidFill>
                      <a:srgbClr val="000000"/>
                    </a:solidFill>
                    <a:latin typeface="Arial" charset="0"/>
                  </a:endParaRPr>
                </a:p>
              </p:txBody>
            </p:sp>
            <p:sp>
              <p:nvSpPr>
                <p:cNvPr id="33820" name="Text Box 22"/>
                <p:cNvSpPr txBox="1">
                  <a:spLocks noChangeArrowheads="1"/>
                </p:cNvSpPr>
                <p:nvPr/>
              </p:nvSpPr>
              <p:spPr bwMode="auto">
                <a:xfrm>
                  <a:off x="1328" y="3264"/>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grpSp>
      </p:grpSp>
      <p:grpSp>
        <p:nvGrpSpPr>
          <p:cNvPr id="6" name="Group 31"/>
          <p:cNvGrpSpPr>
            <a:grpSpLocks/>
          </p:cNvGrpSpPr>
          <p:nvPr/>
        </p:nvGrpSpPr>
        <p:grpSpPr bwMode="auto">
          <a:xfrm>
            <a:off x="4648201" y="1983802"/>
            <a:ext cx="5421313" cy="533400"/>
            <a:chOff x="2708" y="1824"/>
            <a:chExt cx="3415" cy="336"/>
          </a:xfrm>
        </p:grpSpPr>
        <p:grpSp>
          <p:nvGrpSpPr>
            <p:cNvPr id="33811" name="Group 25"/>
            <p:cNvGrpSpPr>
              <a:grpSpLocks/>
            </p:cNvGrpSpPr>
            <p:nvPr/>
          </p:nvGrpSpPr>
          <p:grpSpPr bwMode="auto">
            <a:xfrm>
              <a:off x="2708" y="1824"/>
              <a:ext cx="652" cy="336"/>
              <a:chOff x="1102" y="3264"/>
              <a:chExt cx="652" cy="336"/>
            </a:xfrm>
          </p:grpSpPr>
          <p:sp>
            <p:nvSpPr>
              <p:cNvPr id="33813" name="Text Box 26"/>
              <p:cNvSpPr txBox="1">
                <a:spLocks noChangeArrowheads="1"/>
              </p:cNvSpPr>
              <p:nvPr/>
            </p:nvSpPr>
            <p:spPr bwMode="auto">
              <a:xfrm>
                <a:off x="1102" y="3273"/>
                <a:ext cx="6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 </a:t>
                </a:r>
                <a:r>
                  <a:rPr lang="en-US" altLang="en-US" sz="2800" baseline="-25000">
                    <a:solidFill>
                      <a:srgbClr val="000000"/>
                    </a:solidFill>
                    <a:latin typeface="Arial" charset="0"/>
                  </a:rPr>
                  <a:t>1</a:t>
                </a:r>
                <a:endParaRPr lang="en-US" altLang="en-US" sz="2800" i="1">
                  <a:solidFill>
                    <a:srgbClr val="000000"/>
                  </a:solidFill>
                  <a:latin typeface="Arial" charset="0"/>
                </a:endParaRPr>
              </a:p>
            </p:txBody>
          </p:sp>
          <p:sp>
            <p:nvSpPr>
              <p:cNvPr id="33814" name="Text Box 27"/>
              <p:cNvSpPr txBox="1">
                <a:spLocks noChangeArrowheads="1"/>
              </p:cNvSpPr>
              <p:nvPr/>
            </p:nvSpPr>
            <p:spPr bwMode="auto">
              <a:xfrm>
                <a:off x="1328" y="3264"/>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sp>
          <p:nvSpPr>
            <p:cNvPr id="33812" name="Text Box 28"/>
            <p:cNvSpPr txBox="1">
              <a:spLocks noChangeArrowheads="1"/>
            </p:cNvSpPr>
            <p:nvPr/>
          </p:nvSpPr>
          <p:spPr bwMode="auto">
            <a:xfrm>
              <a:off x="3216" y="1849"/>
              <a:ext cx="29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a:solidFill>
                    <a:srgbClr val="000000"/>
                  </a:solidFill>
                  <a:latin typeface="Arial" charset="0"/>
                </a:rPr>
                <a:t>= vapor pressure of </a:t>
              </a:r>
              <a:r>
                <a:rPr lang="en-US" altLang="en-US" sz="2400" b="1">
                  <a:solidFill>
                    <a:srgbClr val="000000"/>
                  </a:solidFill>
                  <a:latin typeface="Arial" charset="0"/>
                </a:rPr>
                <a:t>pure</a:t>
              </a:r>
              <a:r>
                <a:rPr lang="en-US" altLang="en-US" sz="2400">
                  <a:solidFill>
                    <a:srgbClr val="000000"/>
                  </a:solidFill>
                  <a:latin typeface="Arial" charset="0"/>
                </a:rPr>
                <a:t> solvent</a:t>
              </a:r>
            </a:p>
          </p:txBody>
        </p:sp>
      </p:grpSp>
      <p:sp>
        <p:nvSpPr>
          <p:cNvPr id="14365" name="Text Box 29"/>
          <p:cNvSpPr txBox="1">
            <a:spLocks noChangeArrowheads="1"/>
          </p:cNvSpPr>
          <p:nvPr/>
        </p:nvSpPr>
        <p:spPr bwMode="auto">
          <a:xfrm>
            <a:off x="4978400" y="2683890"/>
            <a:ext cx="4559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i="1">
                <a:solidFill>
                  <a:srgbClr val="000000"/>
                </a:solidFill>
                <a:latin typeface="Arial" charset="0"/>
              </a:rPr>
              <a:t>X</a:t>
            </a:r>
            <a:r>
              <a:rPr lang="en-US" altLang="en-US" sz="2800" baseline="-25000">
                <a:solidFill>
                  <a:srgbClr val="000000"/>
                </a:solidFill>
                <a:latin typeface="Arial" charset="0"/>
              </a:rPr>
              <a:t>1</a:t>
            </a:r>
            <a:r>
              <a:rPr lang="en-US" altLang="en-US" sz="2800">
                <a:solidFill>
                  <a:srgbClr val="000000"/>
                </a:solidFill>
                <a:latin typeface="Arial" charset="0"/>
              </a:rPr>
              <a:t> </a:t>
            </a:r>
            <a:r>
              <a:rPr lang="en-US" altLang="en-US" sz="2400">
                <a:solidFill>
                  <a:srgbClr val="000000"/>
                </a:solidFill>
                <a:latin typeface="Arial" charset="0"/>
              </a:rPr>
              <a:t>= mole fraction of the solvent</a:t>
            </a:r>
            <a:endParaRPr lang="en-US" altLang="en-US" sz="2800">
              <a:solidFill>
                <a:srgbClr val="000000"/>
              </a:solidFill>
              <a:latin typeface="Arial" charset="0"/>
            </a:endParaRPr>
          </a:p>
        </p:txBody>
      </p:sp>
      <p:sp>
        <p:nvSpPr>
          <p:cNvPr id="14366" name="Text Box 30"/>
          <p:cNvSpPr txBox="1">
            <a:spLocks noChangeArrowheads="1"/>
          </p:cNvSpPr>
          <p:nvPr/>
        </p:nvSpPr>
        <p:spPr bwMode="auto">
          <a:xfrm>
            <a:off x="6172200" y="5044503"/>
            <a:ext cx="4406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i="1">
                <a:solidFill>
                  <a:srgbClr val="000000"/>
                </a:solidFill>
                <a:latin typeface="Arial" charset="0"/>
              </a:rPr>
              <a:t>X</a:t>
            </a:r>
            <a:r>
              <a:rPr lang="en-US" altLang="en-US" sz="2800" baseline="-25000">
                <a:solidFill>
                  <a:srgbClr val="000000"/>
                </a:solidFill>
                <a:latin typeface="Arial" charset="0"/>
              </a:rPr>
              <a:t>2</a:t>
            </a:r>
            <a:r>
              <a:rPr lang="en-US" altLang="en-US" sz="2800">
                <a:solidFill>
                  <a:srgbClr val="000000"/>
                </a:solidFill>
                <a:latin typeface="Arial" charset="0"/>
              </a:rPr>
              <a:t> </a:t>
            </a:r>
            <a:r>
              <a:rPr lang="en-US" altLang="en-US" sz="2400">
                <a:solidFill>
                  <a:srgbClr val="000000"/>
                </a:solidFill>
                <a:latin typeface="Arial" charset="0"/>
              </a:rPr>
              <a:t>= mole fraction of the solute</a:t>
            </a:r>
            <a:endParaRPr lang="en-US" altLang="en-US" sz="2800">
              <a:solidFill>
                <a:srgbClr val="000000"/>
              </a:solidFill>
              <a:latin typeface="Arial" charset="0"/>
            </a:endParaRPr>
          </a:p>
        </p:txBody>
      </p:sp>
      <p:grpSp>
        <p:nvGrpSpPr>
          <p:cNvPr id="8" name="Group 34"/>
          <p:cNvGrpSpPr>
            <a:grpSpLocks/>
          </p:cNvGrpSpPr>
          <p:nvPr/>
        </p:nvGrpSpPr>
        <p:grpSpPr bwMode="auto">
          <a:xfrm>
            <a:off x="1828801" y="2034602"/>
            <a:ext cx="2233613" cy="685800"/>
            <a:chOff x="192" y="1808"/>
            <a:chExt cx="1407" cy="432"/>
          </a:xfrm>
        </p:grpSpPr>
        <p:grpSp>
          <p:nvGrpSpPr>
            <p:cNvPr id="33807" name="Group 9"/>
            <p:cNvGrpSpPr>
              <a:grpSpLocks/>
            </p:cNvGrpSpPr>
            <p:nvPr/>
          </p:nvGrpSpPr>
          <p:grpSpPr bwMode="auto">
            <a:xfrm>
              <a:off x="192" y="1824"/>
              <a:ext cx="1407" cy="336"/>
              <a:chOff x="980" y="2240"/>
              <a:chExt cx="1407" cy="336"/>
            </a:xfrm>
          </p:grpSpPr>
          <p:sp>
            <p:nvSpPr>
              <p:cNvPr id="33809" name="Text Box 6"/>
              <p:cNvSpPr txBox="1">
                <a:spLocks noChangeArrowheads="1"/>
              </p:cNvSpPr>
              <p:nvPr/>
            </p:nvSpPr>
            <p:spPr bwMode="auto">
              <a:xfrm>
                <a:off x="980" y="2249"/>
                <a:ext cx="14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rgbClr val="000000"/>
                    </a:solidFill>
                    <a:latin typeface="Arial" charset="0"/>
                  </a:rPr>
                  <a:t>P</a:t>
                </a:r>
                <a:r>
                  <a:rPr lang="en-US" altLang="en-US" sz="2800" baseline="-25000">
                    <a:solidFill>
                      <a:srgbClr val="000000"/>
                    </a:solidFill>
                    <a:latin typeface="Arial" charset="0"/>
                  </a:rPr>
                  <a:t>1</a:t>
                </a:r>
                <a:r>
                  <a:rPr lang="en-US" altLang="en-US" sz="2800">
                    <a:solidFill>
                      <a:srgbClr val="000000"/>
                    </a:solidFill>
                    <a:latin typeface="Arial" charset="0"/>
                  </a:rPr>
                  <a:t> = </a:t>
                </a:r>
                <a:r>
                  <a:rPr lang="en-US" altLang="en-US" sz="2800" i="1">
                    <a:solidFill>
                      <a:srgbClr val="000000"/>
                    </a:solidFill>
                    <a:latin typeface="Arial" charset="0"/>
                  </a:rPr>
                  <a:t>X</a:t>
                </a:r>
                <a:r>
                  <a:rPr lang="en-US" altLang="en-US" sz="2800" baseline="-25000">
                    <a:solidFill>
                      <a:srgbClr val="000000"/>
                    </a:solidFill>
                    <a:latin typeface="Arial" charset="0"/>
                  </a:rPr>
                  <a:t>1 </a:t>
                </a:r>
                <a:r>
                  <a:rPr lang="en-US" altLang="en-US" sz="2800" i="1">
                    <a:solidFill>
                      <a:srgbClr val="000000"/>
                    </a:solidFill>
                    <a:latin typeface="Arial" charset="0"/>
                  </a:rPr>
                  <a:t>P </a:t>
                </a:r>
                <a:r>
                  <a:rPr lang="en-US" altLang="en-US" sz="2800" baseline="-25000">
                    <a:solidFill>
                      <a:srgbClr val="000000"/>
                    </a:solidFill>
                    <a:latin typeface="Arial" charset="0"/>
                  </a:rPr>
                  <a:t>1</a:t>
                </a:r>
                <a:endParaRPr lang="en-US" altLang="en-US" sz="2800" i="1">
                  <a:solidFill>
                    <a:srgbClr val="000000"/>
                  </a:solidFill>
                  <a:latin typeface="Arial" charset="0"/>
                </a:endParaRPr>
              </a:p>
            </p:txBody>
          </p:sp>
          <p:sp>
            <p:nvSpPr>
              <p:cNvPr id="33810" name="Text Box 7"/>
              <p:cNvSpPr txBox="1">
                <a:spLocks noChangeArrowheads="1"/>
              </p:cNvSpPr>
              <p:nvPr/>
            </p:nvSpPr>
            <p:spPr bwMode="auto">
              <a:xfrm>
                <a:off x="1957" y="2240"/>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a:solidFill>
                      <a:srgbClr val="000000"/>
                    </a:solidFill>
                    <a:latin typeface="Arial" charset="0"/>
                  </a:rPr>
                  <a:t>0</a:t>
                </a:r>
              </a:p>
            </p:txBody>
          </p:sp>
        </p:grpSp>
        <p:sp>
          <p:nvSpPr>
            <p:cNvPr id="33808" name="Rectangle 33"/>
            <p:cNvSpPr>
              <a:spLocks noChangeArrowheads="1"/>
            </p:cNvSpPr>
            <p:nvPr/>
          </p:nvSpPr>
          <p:spPr bwMode="auto">
            <a:xfrm>
              <a:off x="288" y="1808"/>
              <a:ext cx="1248" cy="43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solidFill>
                  <a:srgbClr val="000000"/>
                </a:solidFill>
                <a:latin typeface="Arial" charset="0"/>
              </a:endParaRPr>
            </a:p>
          </p:txBody>
        </p:sp>
      </p:grpSp>
    </p:spTree>
    <p:extLst>
      <p:ext uri="{BB962C8B-B14F-4D97-AF65-F5344CB8AC3E}">
        <p14:creationId xmlns:p14="http://schemas.microsoft.com/office/powerpoint/2010/main" val="971240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0-#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6"/>
                                        </p:tgtEl>
                                        <p:attrNameLst>
                                          <p:attrName>style.visibility</p:attrName>
                                        </p:attrNameLst>
                                      </p:cBhvr>
                                      <p:to>
                                        <p:strVal val="visible"/>
                                      </p:to>
                                    </p:set>
                                    <p:anim calcmode="lin" valueType="num">
                                      <p:cBhvr additive="base">
                                        <p:cTn id="19" dur="500" fill="hold"/>
                                        <p:tgtEl>
                                          <p:spTgt spid="14346"/>
                                        </p:tgtEl>
                                        <p:attrNameLst>
                                          <p:attrName>ppt_x</p:attrName>
                                        </p:attrNameLst>
                                      </p:cBhvr>
                                      <p:tavLst>
                                        <p:tav tm="0">
                                          <p:val>
                                            <p:strVal val="0-#ppt_w/2"/>
                                          </p:val>
                                        </p:tav>
                                        <p:tav tm="100000">
                                          <p:val>
                                            <p:strVal val="#ppt_x"/>
                                          </p:val>
                                        </p:tav>
                                      </p:tavLst>
                                    </p:anim>
                                    <p:anim calcmode="lin" valueType="num">
                                      <p:cBhvr additive="base">
                                        <p:cTn id="20"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365"/>
                                        </p:tgtEl>
                                        <p:attrNameLst>
                                          <p:attrName>style.visibility</p:attrName>
                                        </p:attrNameLst>
                                      </p:cBhvr>
                                      <p:to>
                                        <p:strVal val="visible"/>
                                      </p:to>
                                    </p:set>
                                    <p:anim calcmode="lin" valueType="num">
                                      <p:cBhvr additive="base">
                                        <p:cTn id="31" dur="500" fill="hold"/>
                                        <p:tgtEl>
                                          <p:spTgt spid="14365"/>
                                        </p:tgtEl>
                                        <p:attrNameLst>
                                          <p:attrName>ppt_x</p:attrName>
                                        </p:attrNameLst>
                                      </p:cBhvr>
                                      <p:tavLst>
                                        <p:tav tm="0">
                                          <p:val>
                                            <p:strVal val="1+#ppt_w/2"/>
                                          </p:val>
                                        </p:tav>
                                        <p:tav tm="100000">
                                          <p:val>
                                            <p:strVal val="#ppt_x"/>
                                          </p:val>
                                        </p:tav>
                                      </p:tavLst>
                                    </p:anim>
                                    <p:anim calcmode="lin" valueType="num">
                                      <p:cBhvr additive="base">
                                        <p:cTn id="32" dur="500" fill="hold"/>
                                        <p:tgtEl>
                                          <p:spTgt spid="1436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7"/>
                                        </p:tgtEl>
                                        <p:attrNameLst>
                                          <p:attrName>style.visibility</p:attrName>
                                        </p:attrNameLst>
                                      </p:cBhvr>
                                      <p:to>
                                        <p:strVal val="visible"/>
                                      </p:to>
                                    </p:set>
                                    <p:anim calcmode="lin" valueType="num">
                                      <p:cBhvr additive="base">
                                        <p:cTn id="37" dur="500" fill="hold"/>
                                        <p:tgtEl>
                                          <p:spTgt spid="14347"/>
                                        </p:tgtEl>
                                        <p:attrNameLst>
                                          <p:attrName>ppt_x</p:attrName>
                                        </p:attrNameLst>
                                      </p:cBhvr>
                                      <p:tavLst>
                                        <p:tav tm="0">
                                          <p:val>
                                            <p:strVal val="0-#ppt_w/2"/>
                                          </p:val>
                                        </p:tav>
                                        <p:tav tm="100000">
                                          <p:val>
                                            <p:strVal val="#ppt_x"/>
                                          </p:val>
                                        </p:tav>
                                      </p:tavLst>
                                    </p:anim>
                                    <p:anim calcmode="lin" valueType="num">
                                      <p:cBhvr additive="base">
                                        <p:cTn id="38"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48"/>
                                        </p:tgtEl>
                                        <p:attrNameLst>
                                          <p:attrName>style.visibility</p:attrName>
                                        </p:attrNameLst>
                                      </p:cBhvr>
                                      <p:to>
                                        <p:strVal val="visible"/>
                                      </p:to>
                                    </p:set>
                                    <p:anim calcmode="lin" valueType="num">
                                      <p:cBhvr additive="base">
                                        <p:cTn id="43" dur="500" fill="hold"/>
                                        <p:tgtEl>
                                          <p:spTgt spid="14348"/>
                                        </p:tgtEl>
                                        <p:attrNameLst>
                                          <p:attrName>ppt_x</p:attrName>
                                        </p:attrNameLst>
                                      </p:cBhvr>
                                      <p:tavLst>
                                        <p:tav tm="0">
                                          <p:val>
                                            <p:strVal val="0-#ppt_w/2"/>
                                          </p:val>
                                        </p:tav>
                                        <p:tav tm="100000">
                                          <p:val>
                                            <p:strVal val="#ppt_x"/>
                                          </p:val>
                                        </p:tav>
                                      </p:tavLst>
                                    </p:anim>
                                    <p:anim calcmode="lin" valueType="num">
                                      <p:cBhvr additive="base">
                                        <p:cTn id="44"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4366"/>
                                        </p:tgtEl>
                                        <p:attrNameLst>
                                          <p:attrName>style.visibility</p:attrName>
                                        </p:attrNameLst>
                                      </p:cBhvr>
                                      <p:to>
                                        <p:strVal val="visible"/>
                                      </p:to>
                                    </p:set>
                                    <p:anim calcmode="lin" valueType="num">
                                      <p:cBhvr additive="base">
                                        <p:cTn id="55" dur="500" fill="hold"/>
                                        <p:tgtEl>
                                          <p:spTgt spid="14366"/>
                                        </p:tgtEl>
                                        <p:attrNameLst>
                                          <p:attrName>ppt_x</p:attrName>
                                        </p:attrNameLst>
                                      </p:cBhvr>
                                      <p:tavLst>
                                        <p:tav tm="0">
                                          <p:val>
                                            <p:strVal val="1+#ppt_w/2"/>
                                          </p:val>
                                        </p:tav>
                                        <p:tav tm="100000">
                                          <p:val>
                                            <p:strVal val="#ppt_x"/>
                                          </p:val>
                                        </p:tav>
                                      </p:tavLst>
                                    </p:anim>
                                    <p:anim calcmode="lin" valueType="num">
                                      <p:cBhvr additive="base">
                                        <p:cTn id="56" dur="500" fill="hold"/>
                                        <p:tgtEl>
                                          <p:spTgt spid="14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6" grpId="0" autoUpdateAnimBg="0"/>
      <p:bldP spid="14347" grpId="0" autoUpdateAnimBg="0"/>
      <p:bldP spid="14348" grpId="0" autoUpdateAnimBg="0"/>
      <p:bldP spid="14365" grpId="0" autoUpdateAnimBg="0"/>
      <p:bldP spid="1436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7</a:t>
            </a:fld>
            <a:endParaRPr lang="en-US">
              <a:solidFill>
                <a:srgbClr val="000000"/>
              </a:solidFill>
            </a:endParaRPr>
          </a:p>
        </p:txBody>
      </p:sp>
      <p:sp>
        <p:nvSpPr>
          <p:cNvPr id="33795" name="Text Box 2"/>
          <p:cNvSpPr txBox="1">
            <a:spLocks noChangeArrowheads="1"/>
          </p:cNvSpPr>
          <p:nvPr/>
        </p:nvSpPr>
        <p:spPr bwMode="auto">
          <a:xfrm>
            <a:off x="4867329" y="53976"/>
            <a:ext cx="2524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a:t>
            </a:r>
          </a:p>
        </p:txBody>
      </p:sp>
      <p:pic>
        <p:nvPicPr>
          <p:cNvPr id="1026" name="Picture 2" descr="http://www.chemguide.co.uk/physical/phaseeqia/sealed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657" y="633414"/>
            <a:ext cx="6639363" cy="577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44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8</a:t>
            </a:fld>
            <a:endParaRPr lang="en-US">
              <a:solidFill>
                <a:srgbClr val="000000"/>
              </a:solidFill>
            </a:endParaRPr>
          </a:p>
        </p:txBody>
      </p:sp>
      <p:sp>
        <p:nvSpPr>
          <p:cNvPr id="33795" name="Text Box 2"/>
          <p:cNvSpPr txBox="1">
            <a:spLocks noChangeArrowheads="1"/>
          </p:cNvSpPr>
          <p:nvPr/>
        </p:nvSpPr>
        <p:spPr bwMode="auto">
          <a:xfrm>
            <a:off x="4867329" y="53976"/>
            <a:ext cx="2524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a:t>
            </a:r>
          </a:p>
        </p:txBody>
      </p:sp>
      <p:pic>
        <p:nvPicPr>
          <p:cNvPr id="2050" name="Picture 2" descr="http://www.chemguide.co.uk/physical/phaseeqia/sealed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643" y="633413"/>
            <a:ext cx="6643390" cy="577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42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456EBB8D-5CA5-4FA2-9FCC-039419384E2C}" type="slidenum">
              <a:rPr lang="en-US">
                <a:solidFill>
                  <a:srgbClr val="000000"/>
                </a:solidFill>
              </a:rPr>
              <a:pPr>
                <a:defRPr/>
              </a:pPr>
              <a:t>9</a:t>
            </a:fld>
            <a:endParaRPr lang="en-US">
              <a:solidFill>
                <a:srgbClr val="000000"/>
              </a:solidFill>
            </a:endParaRPr>
          </a:p>
        </p:txBody>
      </p:sp>
      <p:sp>
        <p:nvSpPr>
          <p:cNvPr id="33795" name="Text Box 2"/>
          <p:cNvSpPr txBox="1">
            <a:spLocks noChangeArrowheads="1"/>
          </p:cNvSpPr>
          <p:nvPr/>
        </p:nvSpPr>
        <p:spPr bwMode="auto">
          <a:xfrm>
            <a:off x="4867329" y="307196"/>
            <a:ext cx="2524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err="1">
                <a:solidFill>
                  <a:srgbClr val="000000"/>
                </a:solidFill>
                <a:latin typeface="Arial" charset="0"/>
              </a:rPr>
              <a:t>Raoult’s</a:t>
            </a:r>
            <a:r>
              <a:rPr lang="en-US" altLang="en-US" dirty="0">
                <a:solidFill>
                  <a:srgbClr val="000000"/>
                </a:solidFill>
                <a:latin typeface="Arial" charset="0"/>
              </a:rPr>
              <a:t> Law</a:t>
            </a:r>
          </a:p>
        </p:txBody>
      </p:sp>
      <p:pic>
        <p:nvPicPr>
          <p:cNvPr id="2050" name="Picture 2" descr="http://www.chemguide.co.uk/physical/phaseeqia/sealed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821" y="1259488"/>
            <a:ext cx="3321695" cy="2889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hemguide.co.uk/physical/phaseeqia/sealed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864" y="1261240"/>
            <a:ext cx="3319681" cy="288775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2519038" y="4305411"/>
            <a:ext cx="722060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dirty="0">
                <a:solidFill>
                  <a:srgbClr val="000000"/>
                </a:solidFill>
                <a:latin typeface="Arial" charset="0"/>
              </a:rPr>
              <a:t>Less molecules of the solvent exchange with the space above, because there are less molecules of the solvent at the surface</a:t>
            </a:r>
          </a:p>
        </p:txBody>
      </p:sp>
    </p:spTree>
    <p:extLst>
      <p:ext uri="{BB962C8B-B14F-4D97-AF65-F5344CB8AC3E}">
        <p14:creationId xmlns:p14="http://schemas.microsoft.com/office/powerpoint/2010/main" val="224098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Widescreen</PresentationFormat>
  <Paragraphs>321</Paragraphs>
  <Slides>34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Cambria Math</vt:lpstr>
      <vt:lpstr>Symbol</vt:lpstr>
      <vt:lpstr>Times New Roman</vt:lpstr>
      <vt:lpstr>Office Theme</vt:lpstr>
      <vt:lpstr>PowerPoint Presentation</vt:lpstr>
      <vt:lpstr>PowerPoint Presentation</vt:lpstr>
      <vt:lpstr>Colligative Properties of Nonelectrolyte Solutions</vt:lpstr>
      <vt:lpstr>Colligative Properties of Electrolyte Solutions</vt:lpstr>
      <vt:lpstr>Colligative Properties of Electrolyte Solutions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Colloids</vt:lpstr>
      <vt:lpstr>Types of Colloids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Morton</dc:creator>
  <cp:lastModifiedBy>Peter Morton</cp:lastModifiedBy>
  <cp:revision>1</cp:revision>
  <dcterms:created xsi:type="dcterms:W3CDTF">2020-02-26T03:27:16Z</dcterms:created>
  <dcterms:modified xsi:type="dcterms:W3CDTF">2020-02-26T03:27:43Z</dcterms:modified>
</cp:coreProperties>
</file>