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0"/>
  </p:notesMasterIdLst>
  <p:sldIdLst>
    <p:sldId id="270" r:id="rId2"/>
    <p:sldId id="256" r:id="rId3"/>
    <p:sldId id="261" r:id="rId4"/>
    <p:sldId id="257" r:id="rId5"/>
    <p:sldId id="262" r:id="rId6"/>
    <p:sldId id="267" r:id="rId7"/>
    <p:sldId id="268" r:id="rId8"/>
    <p:sldId id="271" r:id="rId9"/>
    <p:sldId id="272" r:id="rId10"/>
    <p:sldId id="278" r:id="rId11"/>
    <p:sldId id="269" r:id="rId12"/>
    <p:sldId id="273" r:id="rId13"/>
    <p:sldId id="318" r:id="rId14"/>
    <p:sldId id="263" r:id="rId15"/>
    <p:sldId id="281" r:id="rId16"/>
    <p:sldId id="264" r:id="rId17"/>
    <p:sldId id="274" r:id="rId18"/>
    <p:sldId id="275" r:id="rId19"/>
    <p:sldId id="309" r:id="rId20"/>
    <p:sldId id="277" r:id="rId21"/>
    <p:sldId id="265" r:id="rId22"/>
    <p:sldId id="276" r:id="rId23"/>
    <p:sldId id="280" r:id="rId24"/>
    <p:sldId id="284" r:id="rId25"/>
    <p:sldId id="285" r:id="rId26"/>
    <p:sldId id="286" r:id="rId27"/>
    <p:sldId id="282" r:id="rId28"/>
    <p:sldId id="283" r:id="rId29"/>
    <p:sldId id="319" r:id="rId30"/>
    <p:sldId id="297" r:id="rId31"/>
    <p:sldId id="290" r:id="rId32"/>
    <p:sldId id="287" r:id="rId33"/>
    <p:sldId id="291" r:id="rId34"/>
    <p:sldId id="295" r:id="rId35"/>
    <p:sldId id="296" r:id="rId36"/>
    <p:sldId id="294" r:id="rId37"/>
    <p:sldId id="311" r:id="rId38"/>
    <p:sldId id="312" r:id="rId39"/>
    <p:sldId id="313" r:id="rId40"/>
    <p:sldId id="314" r:id="rId41"/>
    <p:sldId id="305" r:id="rId42"/>
    <p:sldId id="302" r:id="rId43"/>
    <p:sldId id="306" r:id="rId44"/>
    <p:sldId id="303" r:id="rId45"/>
    <p:sldId id="307" r:id="rId46"/>
    <p:sldId id="304" r:id="rId47"/>
    <p:sldId id="310" r:id="rId48"/>
    <p:sldId id="316" r:id="rId49"/>
    <p:sldId id="315" r:id="rId50"/>
    <p:sldId id="317" r:id="rId51"/>
    <p:sldId id="320" r:id="rId52"/>
    <p:sldId id="321" r:id="rId53"/>
    <p:sldId id="325" r:id="rId54"/>
    <p:sldId id="322" r:id="rId55"/>
    <p:sldId id="324" r:id="rId56"/>
    <p:sldId id="323" r:id="rId57"/>
    <p:sldId id="345" r:id="rId58"/>
    <p:sldId id="349" r:id="rId59"/>
    <p:sldId id="346" r:id="rId60"/>
    <p:sldId id="348" r:id="rId61"/>
    <p:sldId id="347" r:id="rId62"/>
    <p:sldId id="333" r:id="rId63"/>
    <p:sldId id="334" r:id="rId64"/>
    <p:sldId id="330" r:id="rId65"/>
    <p:sldId id="332" r:id="rId66"/>
    <p:sldId id="338" r:id="rId67"/>
    <p:sldId id="359" r:id="rId68"/>
    <p:sldId id="358" r:id="rId69"/>
    <p:sldId id="356" r:id="rId70"/>
    <p:sldId id="357" r:id="rId71"/>
    <p:sldId id="336" r:id="rId72"/>
    <p:sldId id="337" r:id="rId73"/>
    <p:sldId id="352" r:id="rId74"/>
    <p:sldId id="353" r:id="rId75"/>
    <p:sldId id="354" r:id="rId76"/>
    <p:sldId id="340" r:id="rId77"/>
    <p:sldId id="341" r:id="rId78"/>
    <p:sldId id="343" r:id="rId79"/>
    <p:sldId id="344" r:id="rId80"/>
    <p:sldId id="339" r:id="rId81"/>
    <p:sldId id="279" r:id="rId82"/>
    <p:sldId id="355" r:id="rId83"/>
    <p:sldId id="350" r:id="rId84"/>
    <p:sldId id="351" r:id="rId85"/>
    <p:sldId id="300" r:id="rId86"/>
    <p:sldId id="301" r:id="rId87"/>
    <p:sldId id="308" r:id="rId88"/>
    <p:sldId id="266" r:id="rId89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howOutlineIcons="0">
    <p:restoredLeft sz="19074" autoAdjust="0"/>
    <p:restoredTop sz="86462" autoAdjust="0"/>
  </p:normalViewPr>
  <p:slideViewPr>
    <p:cSldViewPr>
      <p:cViewPr>
        <p:scale>
          <a:sx n="60" d="100"/>
          <a:sy n="60" d="100"/>
        </p:scale>
        <p:origin x="-1302" y="-1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502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  <p:sld r:id="rId12" collapse="1"/>
      <p:sld r:id="rId13" collapse="1"/>
      <p:sld r:id="rId14" collapse="1"/>
    </p:sldLst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016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_rels/viewProps.xml.rels><?xml version="1.0" encoding="UTF-8" standalone="yes"?>
<Relationships xmlns="http://schemas.openxmlformats.org/package/2006/relationships"><Relationship Id="rId8" Type="http://schemas.openxmlformats.org/officeDocument/2006/relationships/slide" Target="slides/slide56.xml"/><Relationship Id="rId13" Type="http://schemas.openxmlformats.org/officeDocument/2006/relationships/slide" Target="slides/slide79.xml"/><Relationship Id="rId3" Type="http://schemas.openxmlformats.org/officeDocument/2006/relationships/slide" Target="slides/slide42.xml"/><Relationship Id="rId7" Type="http://schemas.openxmlformats.org/officeDocument/2006/relationships/slide" Target="slides/slide53.xml"/><Relationship Id="rId12" Type="http://schemas.openxmlformats.org/officeDocument/2006/relationships/slide" Target="slides/slide78.xml"/><Relationship Id="rId2" Type="http://schemas.openxmlformats.org/officeDocument/2006/relationships/slide" Target="slides/slide40.xml"/><Relationship Id="rId1" Type="http://schemas.openxmlformats.org/officeDocument/2006/relationships/slide" Target="slides/slide35.xml"/><Relationship Id="rId6" Type="http://schemas.openxmlformats.org/officeDocument/2006/relationships/slide" Target="slides/slide45.xml"/><Relationship Id="rId11" Type="http://schemas.openxmlformats.org/officeDocument/2006/relationships/slide" Target="slides/slide64.xml"/><Relationship Id="rId5" Type="http://schemas.openxmlformats.org/officeDocument/2006/relationships/slide" Target="slides/slide44.xml"/><Relationship Id="rId10" Type="http://schemas.openxmlformats.org/officeDocument/2006/relationships/slide" Target="slides/slide63.xml"/><Relationship Id="rId4" Type="http://schemas.openxmlformats.org/officeDocument/2006/relationships/slide" Target="slides/slide43.xml"/><Relationship Id="rId9" Type="http://schemas.openxmlformats.org/officeDocument/2006/relationships/slide" Target="slides/slide60.xml"/><Relationship Id="rId14" Type="http://schemas.openxmlformats.org/officeDocument/2006/relationships/slide" Target="slides/slide8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B7175D-FFEF-43F4-8B07-25CF5F6E6E2A}" type="datetimeFigureOut">
              <a:rPr lang="en-US" smtClean="0"/>
              <a:t>7/14/2019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3ADD14-EBFA-4506-BB55-C3A144C8C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578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3ADD14-EBFA-4506-BB55-C3A144C8CCF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7944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3ADD14-EBFA-4506-BB55-C3A144C8CCFF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2843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3ADD14-EBFA-4506-BB55-C3A144C8CCFF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2843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3ADD14-EBFA-4506-BB55-C3A144C8CCFF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1086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3ADD14-EBFA-4506-BB55-C3A144C8CCFF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7326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3ADD14-EBFA-4506-BB55-C3A144C8CCFF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1985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3ADD14-EBFA-4506-BB55-C3A144C8CCFF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1985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3ADD14-EBFA-4506-BB55-C3A144C8CCFF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1985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3ADD14-EBFA-4506-BB55-C3A144C8CCFF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4055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3ADD14-EBFA-4506-BB55-C3A144C8CCFF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8057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3ADD14-EBFA-4506-BB55-C3A144C8CCFF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1101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3D5F-761B-4046-A6E0-282303DC4675}" type="datetimeFigureOut">
              <a:rPr lang="en-US" smtClean="0"/>
              <a:t>7/14/2019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37F55-9E03-48C0-B176-4BDC116C4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2352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3D5F-761B-4046-A6E0-282303DC4675}" type="datetimeFigureOut">
              <a:rPr lang="en-US" smtClean="0"/>
              <a:t>7/14/2019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37F55-9E03-48C0-B176-4BDC116C4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7280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3D5F-761B-4046-A6E0-282303DC4675}" type="datetimeFigureOut">
              <a:rPr lang="en-US" smtClean="0"/>
              <a:t>7/14/2019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37F55-9E03-48C0-B176-4BDC116C4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9728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3D5F-761B-4046-A6E0-282303DC4675}" type="datetimeFigureOut">
              <a:rPr lang="en-US" smtClean="0"/>
              <a:t>7/14/2019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37F55-9E03-48C0-B176-4BDC116C4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358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3D5F-761B-4046-A6E0-282303DC4675}" type="datetimeFigureOut">
              <a:rPr lang="en-US" smtClean="0"/>
              <a:t>7/14/2019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37F55-9E03-48C0-B176-4BDC116C4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4460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3D5F-761B-4046-A6E0-282303DC4675}" type="datetimeFigureOut">
              <a:rPr lang="en-US" smtClean="0"/>
              <a:t>7/14/2019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37F55-9E03-48C0-B176-4BDC116C4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1640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3D5F-761B-4046-A6E0-282303DC4675}" type="datetimeFigureOut">
              <a:rPr lang="en-US" smtClean="0"/>
              <a:t>7/14/2019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37F55-9E03-48C0-B176-4BDC116C4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8830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3D5F-761B-4046-A6E0-282303DC4675}" type="datetimeFigureOut">
              <a:rPr lang="en-US" smtClean="0"/>
              <a:t>7/14/2019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37F55-9E03-48C0-B176-4BDC116C4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0804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3D5F-761B-4046-A6E0-282303DC4675}" type="datetimeFigureOut">
              <a:rPr lang="en-US" smtClean="0"/>
              <a:t>7/14/2019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37F55-9E03-48C0-B176-4BDC116C4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4401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3D5F-761B-4046-A6E0-282303DC4675}" type="datetimeFigureOut">
              <a:rPr lang="en-US" smtClean="0"/>
              <a:t>7/14/2019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37F55-9E03-48C0-B176-4BDC116C4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4098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3D5F-761B-4046-A6E0-282303DC4675}" type="datetimeFigureOut">
              <a:rPr lang="en-US" smtClean="0"/>
              <a:t>7/14/2019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37F55-9E03-48C0-B176-4BDC116C4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620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5F3D5F-761B-4046-A6E0-282303DC4675}" type="datetimeFigureOut">
              <a:rPr lang="en-US" smtClean="0"/>
              <a:t>7/14/2019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437F55-9E03-48C0-B176-4BDC116C4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097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2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3.png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83229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683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56" y="1295400"/>
            <a:ext cx="4572000" cy="42423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269242"/>
            <a:ext cx="4572000" cy="44254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9600" y="533400"/>
            <a:ext cx="79884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VIIRS Chl June </a:t>
            </a:r>
            <a:r>
              <a:rPr lang="en-US" sz="3600" dirty="0" smtClean="0"/>
              <a:t>23              MODIS Chl July 6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350681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67000" y="152400"/>
            <a:ext cx="35379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Transect 1 – July 5-6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4528457" cy="5943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543" y="914400"/>
            <a:ext cx="4528457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4884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67000" y="152400"/>
            <a:ext cx="35379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Transect 1 – July 5-6</a:t>
            </a:r>
            <a:endParaRPr lang="en-US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4528457" cy="5943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543" y="914400"/>
            <a:ext cx="4528457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8371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67000" y="152400"/>
            <a:ext cx="35379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Transect 1 – July 5-6</a:t>
            </a:r>
            <a:endParaRPr lang="en-US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4528457" cy="5943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914400"/>
            <a:ext cx="4528457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9032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88" r="16229"/>
          <a:stretch/>
        </p:blipFill>
        <p:spPr bwMode="auto">
          <a:xfrm>
            <a:off x="2133600" y="914400"/>
            <a:ext cx="5617401" cy="5943600"/>
          </a:xfrm>
          <a:prstGeom prst="rect">
            <a:avLst/>
          </a:prstGeom>
          <a:ln w="635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096962"/>
          </a:xfrm>
        </p:spPr>
        <p:txBody>
          <a:bodyPr>
            <a:normAutofit/>
          </a:bodyPr>
          <a:lstStyle/>
          <a:p>
            <a:r>
              <a:rPr lang="en-US" dirty="0" smtClean="0"/>
              <a:t>July</a:t>
            </a:r>
            <a:r>
              <a:rPr lang="en-US" baseline="0" dirty="0" smtClean="0"/>
              <a:t> 5-6 ADCP </a:t>
            </a:r>
            <a:r>
              <a:rPr lang="en-US" baseline="0" dirty="0" err="1" smtClean="0"/>
              <a:t>overlayed</a:t>
            </a:r>
            <a:r>
              <a:rPr lang="en-US" baseline="0" dirty="0" smtClean="0"/>
              <a:t> on July 4 SST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3962400" y="3352800"/>
            <a:ext cx="1524000" cy="152400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490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 smtClean="0"/>
              <a:t>MODIS Chl July 5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94" b="9055"/>
          <a:stretch/>
        </p:blipFill>
        <p:spPr>
          <a:xfrm>
            <a:off x="1066800" y="1169158"/>
            <a:ext cx="7085144" cy="5688842"/>
          </a:xfrm>
          <a:prstGeom prst="rect">
            <a:avLst/>
          </a:prstGeom>
        </p:spPr>
      </p:pic>
      <p:sp>
        <p:nvSpPr>
          <p:cNvPr id="5" name="Oval 4"/>
          <p:cNvSpPr>
            <a:spLocks noChangeAspect="1"/>
          </p:cNvSpPr>
          <p:nvPr/>
        </p:nvSpPr>
        <p:spPr>
          <a:xfrm>
            <a:off x="4419600" y="3276600"/>
            <a:ext cx="1005840" cy="100584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075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9838" t="13805" r="7871" b="5387"/>
          <a:stretch/>
        </p:blipFill>
        <p:spPr bwMode="auto">
          <a:xfrm>
            <a:off x="0" y="1447800"/>
            <a:ext cx="9144000" cy="477026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VPR survey July 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476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67000" y="152400"/>
            <a:ext cx="35379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Transect 2 – July 6-7</a:t>
            </a:r>
            <a:endParaRPr lang="en-US" sz="32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4528457" cy="5943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543" y="914400"/>
            <a:ext cx="4528457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577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67000" y="152400"/>
            <a:ext cx="35379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Transect 2 – July 6-7</a:t>
            </a:r>
            <a:endParaRPr lang="en-US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4528457" cy="5943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938" y="914400"/>
            <a:ext cx="4526062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167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67000" y="152400"/>
            <a:ext cx="35379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Transect 2 – July 6-7</a:t>
            </a:r>
            <a:endParaRPr lang="en-US" sz="32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4528457" cy="5943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543" y="914400"/>
            <a:ext cx="4528457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133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" y="147697"/>
            <a:ext cx="8991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Shelfbreak frontal dynamics: mechanisms of upwelling, net community production, and ecological implications</a:t>
            </a:r>
          </a:p>
        </p:txBody>
      </p:sp>
      <p:pic>
        <p:nvPicPr>
          <p:cNvPr id="8" name="Picture 7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48" t="21296" r="11582" b="12037"/>
          <a:stretch/>
        </p:blipFill>
        <p:spPr bwMode="auto">
          <a:xfrm rot="10800000">
            <a:off x="250353" y="2338982"/>
            <a:ext cx="2743200" cy="20085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82812" y="4486870"/>
            <a:ext cx="16782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Ryan et al. 1999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5720922" y="2353270"/>
            <a:ext cx="3346878" cy="3361730"/>
            <a:chOff x="5720922" y="2353270"/>
            <a:chExt cx="3346878" cy="3361730"/>
          </a:xfrm>
        </p:grpSpPr>
        <p:sp>
          <p:nvSpPr>
            <p:cNvPr id="15" name="TextBox 14"/>
            <p:cNvSpPr txBox="1"/>
            <p:nvPr/>
          </p:nvSpPr>
          <p:spPr>
            <a:xfrm>
              <a:off x="5720922" y="4791670"/>
              <a:ext cx="3346878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Linder et al. 2004</a:t>
              </a:r>
            </a:p>
            <a:p>
              <a:pPr algn="ctr"/>
              <a:r>
                <a:rPr lang="en-US" dirty="0" smtClean="0"/>
                <a:t>Gawarkiewicz and Chapman 1992</a:t>
              </a:r>
            </a:p>
            <a:p>
              <a:pPr algn="ctr"/>
              <a:r>
                <a:rPr lang="en-US" dirty="0"/>
                <a:t>Chapman and Lentz </a:t>
              </a:r>
              <a:r>
                <a:rPr lang="en-US" dirty="0" smtClean="0"/>
                <a:t>1994</a:t>
              </a:r>
              <a:endParaRPr lang="en-US" dirty="0"/>
            </a:p>
          </p:txBody>
        </p:sp>
        <p:pic>
          <p:nvPicPr>
            <p:cNvPr id="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3867" y="2353270"/>
              <a:ext cx="3065333" cy="2377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6" name="Straight Connector 5"/>
          <p:cNvCxnSpPr/>
          <p:nvPr/>
        </p:nvCxnSpPr>
        <p:spPr>
          <a:xfrm>
            <a:off x="1371600" y="2895600"/>
            <a:ext cx="0" cy="30480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1447800" y="2204442"/>
            <a:ext cx="4018443" cy="3108960"/>
            <a:chOff x="1447800" y="2204442"/>
            <a:chExt cx="4018443" cy="310896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506" b="1530"/>
            <a:stretch/>
          </p:blipFill>
          <p:spPr bwMode="auto">
            <a:xfrm>
              <a:off x="3085398" y="2204442"/>
              <a:ext cx="2380845" cy="265176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3505200" y="4944070"/>
              <a:ext cx="17977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Marra</a:t>
              </a:r>
              <a:r>
                <a:rPr lang="en-US" dirty="0" smtClean="0"/>
                <a:t> et al. 1990</a:t>
              </a:r>
              <a:endParaRPr lang="en-US" dirty="0"/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 flipH="1">
              <a:off x="1447800" y="2514600"/>
              <a:ext cx="1905000" cy="533400"/>
            </a:xfrm>
            <a:prstGeom prst="straightConnector1">
              <a:avLst/>
            </a:prstGeom>
            <a:ln w="3492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6035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56" y="1295400"/>
            <a:ext cx="4572000" cy="42423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269242"/>
            <a:ext cx="4572000" cy="44254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9600" y="533400"/>
            <a:ext cx="79884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VIIRS Chl June </a:t>
            </a:r>
            <a:r>
              <a:rPr lang="en-US" sz="3600" dirty="0" smtClean="0"/>
              <a:t>23              MODIS Chl July 6</a:t>
            </a:r>
            <a:endParaRPr lang="en-US" sz="3600" dirty="0"/>
          </a:p>
        </p:txBody>
      </p:sp>
      <p:grpSp>
        <p:nvGrpSpPr>
          <p:cNvPr id="19" name="Group 18"/>
          <p:cNvGrpSpPr/>
          <p:nvPr/>
        </p:nvGrpSpPr>
        <p:grpSpPr>
          <a:xfrm>
            <a:off x="6858000" y="3416595"/>
            <a:ext cx="457200" cy="419883"/>
            <a:chOff x="6858000" y="3416595"/>
            <a:chExt cx="457200" cy="419883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7086600" y="3416595"/>
              <a:ext cx="0" cy="21776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7086600" y="3634356"/>
              <a:ext cx="228600" cy="20212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6858000" y="3836478"/>
              <a:ext cx="4572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28586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-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VPR Survey July 7-8</a:t>
            </a:r>
            <a:endParaRPr lang="en-US" sz="3600" dirty="0"/>
          </a:p>
        </p:txBody>
      </p:sp>
      <p:grpSp>
        <p:nvGrpSpPr>
          <p:cNvPr id="4" name="Group 3"/>
          <p:cNvGrpSpPr/>
          <p:nvPr/>
        </p:nvGrpSpPr>
        <p:grpSpPr>
          <a:xfrm>
            <a:off x="0" y="914400"/>
            <a:ext cx="9144000" cy="5486400"/>
            <a:chOff x="0" y="914400"/>
            <a:chExt cx="9144000" cy="54864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37" t="15133" r="6263" b="7385"/>
            <a:stretch/>
          </p:blipFill>
          <p:spPr bwMode="auto">
            <a:xfrm>
              <a:off x="0" y="914400"/>
              <a:ext cx="9144000" cy="54579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390" t="16429" r="8030" b="17216"/>
            <a:stretch/>
          </p:blipFill>
          <p:spPr bwMode="auto">
            <a:xfrm>
              <a:off x="0" y="3657600"/>
              <a:ext cx="4831307" cy="274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1321415" y="3974068"/>
              <a:ext cx="966931" cy="400110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chemeClr val="bg1"/>
                  </a:solidFill>
                </a:rPr>
                <a:t>Density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9476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 smtClean="0"/>
              <a:t>ADCP from VPR survey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3" r="15239"/>
          <a:stretch/>
        </p:blipFill>
        <p:spPr bwMode="auto">
          <a:xfrm>
            <a:off x="1657733" y="901262"/>
            <a:ext cx="5657467" cy="5943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2835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52" t="26348" r="34776" b="30035"/>
          <a:stretch/>
        </p:blipFill>
        <p:spPr bwMode="auto">
          <a:xfrm>
            <a:off x="34120" y="3733800"/>
            <a:ext cx="4653886" cy="2825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05" t="26770" r="34131" b="29613"/>
          <a:stretch/>
        </p:blipFill>
        <p:spPr bwMode="auto">
          <a:xfrm>
            <a:off x="4451131" y="2285999"/>
            <a:ext cx="4713890" cy="2825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140669" y="0"/>
            <a:ext cx="2971800" cy="14478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VPR Survey July 7-8</a:t>
            </a:r>
            <a:endParaRPr lang="en-US" sz="36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5" t="26259" r="34524" b="31387"/>
          <a:stretch/>
        </p:blipFill>
        <p:spPr bwMode="auto">
          <a:xfrm>
            <a:off x="-2666" y="440335"/>
            <a:ext cx="4722127" cy="2743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950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83229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56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 smtClean="0"/>
              <a:t>ADCP from VPR survey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3" r="15239"/>
          <a:stretch/>
        </p:blipFill>
        <p:spPr bwMode="auto">
          <a:xfrm>
            <a:off x="1657733" y="901262"/>
            <a:ext cx="5657467" cy="5943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78557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-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VPR1 Survey July 7-8</a:t>
            </a:r>
            <a:endParaRPr lang="en-US" sz="3600" dirty="0"/>
          </a:p>
        </p:txBody>
      </p:sp>
      <p:grpSp>
        <p:nvGrpSpPr>
          <p:cNvPr id="4" name="Group 3"/>
          <p:cNvGrpSpPr/>
          <p:nvPr/>
        </p:nvGrpSpPr>
        <p:grpSpPr>
          <a:xfrm>
            <a:off x="0" y="914400"/>
            <a:ext cx="9144000" cy="5486400"/>
            <a:chOff x="0" y="914400"/>
            <a:chExt cx="9144000" cy="54864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37" t="15133" r="6263" b="7385"/>
            <a:stretch/>
          </p:blipFill>
          <p:spPr bwMode="auto">
            <a:xfrm>
              <a:off x="0" y="914400"/>
              <a:ext cx="9144000" cy="54579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390" t="16429" r="8030" b="17216"/>
            <a:stretch/>
          </p:blipFill>
          <p:spPr bwMode="auto">
            <a:xfrm>
              <a:off x="0" y="3657600"/>
              <a:ext cx="4831307" cy="274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1321415" y="3974068"/>
              <a:ext cx="966931" cy="400110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chemeClr val="bg1"/>
                  </a:solidFill>
                </a:rPr>
                <a:t>Density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9682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81200" y="152400"/>
            <a:ext cx="52672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Streamer CTD transect – July 8</a:t>
            </a:r>
            <a:endParaRPr lang="en-US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543" y="914400"/>
            <a:ext cx="4528457" cy="5943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4910"/>
            <a:ext cx="4528457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724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33600" y="152400"/>
            <a:ext cx="52672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Streamer CTD transect – July 8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3" y="914400"/>
            <a:ext cx="4528457" cy="5943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543" y="914400"/>
            <a:ext cx="4528457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227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33600" y="152400"/>
            <a:ext cx="52672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Streamer CTD transect – July 8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3" y="914400"/>
            <a:ext cx="4528457" cy="5943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543" y="914400"/>
            <a:ext cx="4528457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928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057400"/>
            <a:ext cx="3259428" cy="2926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801" y="5221337"/>
            <a:ext cx="260032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28600"/>
            <a:ext cx="7081192" cy="1188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773867" y="5562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26199" y="1600200"/>
            <a:ext cx="2489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Satellite CHL climatology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038600" y="2919948"/>
            <a:ext cx="4953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Why is there no mean enhancement of chlorophyll at the shelf break front?</a:t>
            </a:r>
          </a:p>
          <a:p>
            <a:endParaRPr lang="en-US" sz="2400" dirty="0" smtClean="0"/>
          </a:p>
          <a:p>
            <a:r>
              <a:rPr lang="en-US" sz="2400" dirty="0" smtClean="0"/>
              <a:t>H</a:t>
            </a:r>
            <a:r>
              <a:rPr lang="en-US" sz="2400" baseline="-25000" dirty="0" smtClean="0"/>
              <a:t>1</a:t>
            </a:r>
            <a:r>
              <a:rPr lang="en-US" sz="2400" dirty="0" smtClean="0"/>
              <a:t>: Top-down control by zooplankton grazing</a:t>
            </a:r>
            <a:endParaRPr lang="en-US" sz="2400" dirty="0"/>
          </a:p>
          <a:p>
            <a:endParaRPr lang="en-US" sz="2400" dirty="0" smtClean="0"/>
          </a:p>
          <a:p>
            <a:r>
              <a:rPr lang="en-US" sz="2400" dirty="0" smtClean="0"/>
              <a:t>H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: </a:t>
            </a:r>
            <a:r>
              <a:rPr lang="en-US" sz="2400" dirty="0"/>
              <a:t>S</a:t>
            </a:r>
            <a:r>
              <a:rPr lang="en-US" sz="2400" dirty="0" smtClean="0"/>
              <a:t>patial </a:t>
            </a:r>
            <a:r>
              <a:rPr lang="en-US" sz="2400" dirty="0"/>
              <a:t>and </a:t>
            </a:r>
            <a:r>
              <a:rPr lang="en-US" sz="2400" dirty="0" smtClean="0"/>
              <a:t>temporal intermittency </a:t>
            </a:r>
            <a:r>
              <a:rPr lang="en-US" sz="2400" dirty="0"/>
              <a:t>of </a:t>
            </a:r>
            <a:r>
              <a:rPr lang="en-US" sz="2400" dirty="0" smtClean="0"/>
              <a:t>the upwelling </a:t>
            </a:r>
            <a:r>
              <a:rPr lang="en-US" sz="2400" dirty="0"/>
              <a:t>events causes their net impact to be smoothed out in long-term </a:t>
            </a:r>
            <a:r>
              <a:rPr lang="en-US" sz="2400" dirty="0" smtClean="0"/>
              <a:t>means.</a:t>
            </a:r>
            <a:endParaRPr lang="en-US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2397204" y="621268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2013, JGR</a:t>
            </a:r>
            <a:endParaRPr lang="en-US" dirty="0"/>
          </a:p>
        </p:txBody>
      </p:sp>
      <p:pic>
        <p:nvPicPr>
          <p:cNvPr id="2050" name="Picture 2" descr="Weifeng Gordon Zha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7392" y="152400"/>
            <a:ext cx="1628774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2766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52600" y="152400"/>
            <a:ext cx="58182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Streamer REMUS transect – July 8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4528457" cy="5943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543" y="914400"/>
            <a:ext cx="4528457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861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 smtClean="0"/>
              <a:t>ADCP from VPR survey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914400"/>
            <a:ext cx="7923667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407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6" t="11420" r="8319" b="2657"/>
          <a:stretch/>
        </p:blipFill>
        <p:spPr bwMode="auto">
          <a:xfrm>
            <a:off x="0" y="990600"/>
            <a:ext cx="9144000" cy="5123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 smtClean="0"/>
              <a:t>VPR3 Survey July 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79527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38" r="14340"/>
          <a:stretch/>
        </p:blipFill>
        <p:spPr>
          <a:xfrm>
            <a:off x="2033752" y="914400"/>
            <a:ext cx="5770180" cy="5943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44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ADCP from Streamer</a:t>
            </a:r>
            <a:r>
              <a:rPr lang="en-US" baseline="0" dirty="0" smtClean="0"/>
              <a:t> / slope front transect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1132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95400" y="152400"/>
            <a:ext cx="68642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Streamer / slope front transect – July 10</a:t>
            </a:r>
            <a:endParaRPr lang="en-US" sz="32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543" y="914400"/>
            <a:ext cx="4528457" cy="5943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8" y="914400"/>
            <a:ext cx="4528457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842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95400" y="152400"/>
            <a:ext cx="68642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Streamer / slope front transect – July 10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543" y="914400"/>
            <a:ext cx="4528457" cy="5943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4528457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978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1" t="11176" r="7538"/>
          <a:stretch/>
        </p:blipFill>
        <p:spPr bwMode="auto">
          <a:xfrm>
            <a:off x="0" y="1218368"/>
            <a:ext cx="9144000" cy="5258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VPR4 July 10-11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95690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5" t="13124" r="8319"/>
          <a:stretch/>
        </p:blipFill>
        <p:spPr bwMode="auto">
          <a:xfrm>
            <a:off x="-15766" y="1447800"/>
            <a:ext cx="9144000" cy="48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VPR 2,3,4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7837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38400" y="152399"/>
            <a:ext cx="43845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CTD transect – July 11-12</a:t>
            </a:r>
            <a:endParaRPr lang="en-US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4528457" cy="5943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543" y="914400"/>
            <a:ext cx="4528457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501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38400" y="152399"/>
            <a:ext cx="43845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CTD transect – July 11-12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543" y="924910"/>
            <a:ext cx="4528457" cy="5943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4528457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989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://oceanobservatories.org/wp-content/uploads/2011/04/NEObsMap_110914_states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955"/>
          <a:stretch/>
        </p:blipFill>
        <p:spPr bwMode="auto">
          <a:xfrm>
            <a:off x="152397" y="2331947"/>
            <a:ext cx="3200400" cy="28728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169" y="4354039"/>
            <a:ext cx="2655831" cy="24688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200" y="147697"/>
            <a:ext cx="8991600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Shelfbreak frontal dynamics: mechanisms of upwelling, net community production, and ecological implications</a:t>
            </a:r>
          </a:p>
          <a:p>
            <a:pPr algn="ctr"/>
            <a:endParaRPr lang="en-US" sz="500" dirty="0" smtClean="0"/>
          </a:p>
          <a:p>
            <a:pPr algn="ctr"/>
            <a:r>
              <a:rPr lang="en-US" sz="2000" dirty="0" smtClean="0"/>
              <a:t>Dennis McGillicuddy, Heidi Sosik, Gordon Zhang (WHOI)</a:t>
            </a:r>
          </a:p>
          <a:p>
            <a:pPr algn="ctr"/>
            <a:r>
              <a:rPr lang="en-US" sz="2000" dirty="0" smtClean="0"/>
              <a:t>Walker Smith (VIMS)</a:t>
            </a:r>
            <a:r>
              <a:rPr lang="en-US" sz="2000" dirty="0"/>
              <a:t> </a:t>
            </a:r>
            <a:r>
              <a:rPr lang="en-US" sz="2000" dirty="0" smtClean="0"/>
              <a:t>Rachel Stanley (Wellesley College)</a:t>
            </a:r>
          </a:p>
          <a:p>
            <a:pPr algn="ctr"/>
            <a:r>
              <a:rPr lang="en-US" sz="2000" dirty="0" smtClean="0"/>
              <a:t>Jefferson Turner, Christian </a:t>
            </a:r>
            <a:r>
              <a:rPr lang="en-US" sz="2000" dirty="0" err="1" smtClean="0"/>
              <a:t>Petitpas</a:t>
            </a:r>
            <a:r>
              <a:rPr lang="en-US" sz="2000" dirty="0"/>
              <a:t> </a:t>
            </a:r>
            <a:r>
              <a:rPr lang="en-US" sz="2000" dirty="0" smtClean="0"/>
              <a:t>(UMass Dartmouth)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134203" y="5452348"/>
            <a:ext cx="21517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NSF Ocean Observatory Initiative Pioneer Array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1524000" y="4038600"/>
            <a:ext cx="685800" cy="457200"/>
          </a:xfrm>
          <a:prstGeom prst="straightConnector1">
            <a:avLst/>
          </a:prstGeom>
          <a:ln w="349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4656135" y="2438400"/>
            <a:ext cx="4487865" cy="3505200"/>
            <a:chOff x="4656135" y="2438400"/>
            <a:chExt cx="4487865" cy="3505200"/>
          </a:xfrm>
        </p:grpSpPr>
        <p:pic>
          <p:nvPicPr>
            <p:cNvPr id="3073" name="Picture 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6135" y="2834640"/>
              <a:ext cx="4487865" cy="3108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5410200" y="2438400"/>
              <a:ext cx="28938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3 Cruises R/V Neil Armstrong</a:t>
              </a:r>
              <a:endParaRPr lang="en-US" dirty="0"/>
            </a:p>
          </p:txBody>
        </p:sp>
      </p:grpSp>
      <p:sp>
        <p:nvSpPr>
          <p:cNvPr id="7" name="AutoShape 2" descr="Image result for nsf 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4" descr="Image result for nsf logo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0" name="Picture 6" descr="https://www.nsf.gov/images/logos/nsf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3795" y="1143000"/>
            <a:ext cx="1181605" cy="118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3244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38400" y="152399"/>
            <a:ext cx="43845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CTD transect – July 11-12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4528457" cy="5943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881" y="914400"/>
            <a:ext cx="4528457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044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132830"/>
            <a:ext cx="73475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OOI REMUS : Across – front mission July 10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4910"/>
            <a:ext cx="4528457" cy="5943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543" y="914400"/>
            <a:ext cx="4528457" cy="5943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8000" y="1676400"/>
            <a:ext cx="434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A7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81200" y="2450068"/>
            <a:ext cx="551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073888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132830"/>
            <a:ext cx="72226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OOI REMUS : Along – front mission July 10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543" y="914400"/>
            <a:ext cx="4528457" cy="5943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4528457" cy="5943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29323" y="1554796"/>
            <a:ext cx="551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A12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438400" y="1307068"/>
            <a:ext cx="551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28026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132830"/>
            <a:ext cx="72226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OOI REMUS : Along – front mission July 10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543" y="914400"/>
            <a:ext cx="4528457" cy="5943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4528457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92801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0"/>
            <a:ext cx="89021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OOI REMUS : Bottom boundary layer mission July 11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543" y="930166"/>
            <a:ext cx="4528457" cy="5943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10" y="914400"/>
            <a:ext cx="4528457" cy="5943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24200" y="1002268"/>
            <a:ext cx="434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A7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85800" y="990600"/>
            <a:ext cx="551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28026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0"/>
            <a:ext cx="89021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OOI REMUS : Bottom boundary layer mission July 11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543" y="914400"/>
            <a:ext cx="4528457" cy="5943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4528457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858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72815" y="132829"/>
            <a:ext cx="28867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VIIRS Chl 11 July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914400"/>
            <a:ext cx="7098783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80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72815" y="132829"/>
            <a:ext cx="28867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VIIRS Chl 11 July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67" t="41645" r="32855" b="23077"/>
          <a:stretch/>
        </p:blipFill>
        <p:spPr>
          <a:xfrm>
            <a:off x="845587" y="738625"/>
            <a:ext cx="7541207" cy="594360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5562600" y="1905000"/>
            <a:ext cx="420767" cy="3048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004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83229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638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1" t="14584" r="9095" b="7282"/>
          <a:stretch/>
        </p:blipFill>
        <p:spPr bwMode="auto">
          <a:xfrm>
            <a:off x="0" y="1752600"/>
            <a:ext cx="9144000" cy="4543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VPR5 July 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81890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105633" y="164361"/>
            <a:ext cx="32756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SST - June 23 2019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2" y="914400"/>
            <a:ext cx="6743702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58629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6928"/>
            <a:ext cx="9144000" cy="6291072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457200" y="-304800"/>
            <a:ext cx="8229600" cy="1143000"/>
          </a:xfrm>
        </p:spPr>
        <p:txBody>
          <a:bodyPr/>
          <a:lstStyle/>
          <a:p>
            <a:r>
              <a:rPr lang="en-US" dirty="0" smtClean="0"/>
              <a:t>SST July</a:t>
            </a:r>
            <a:r>
              <a:rPr lang="en-US" baseline="0" dirty="0" smtClean="0"/>
              <a:t> 9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4800600" y="3581400"/>
            <a:ext cx="838200" cy="6096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40471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VPR6 July 13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3" t="9230" r="7542" b="6795"/>
          <a:stretch/>
        </p:blipFill>
        <p:spPr bwMode="auto">
          <a:xfrm>
            <a:off x="0" y="1371600"/>
            <a:ext cx="9144000" cy="4991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291712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76" b="9425"/>
          <a:stretch/>
        </p:blipFill>
        <p:spPr>
          <a:xfrm>
            <a:off x="1029428" y="1213945"/>
            <a:ext cx="7085144" cy="564405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VIIRS Chl July 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148880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smtClean="0"/>
              <a:t>REMUS 4 – diatom hotspot</a:t>
            </a:r>
            <a:endParaRPr lang="en-US" sz="48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63" t="8529" r="8126"/>
          <a:stretch/>
        </p:blipFill>
        <p:spPr bwMode="auto">
          <a:xfrm>
            <a:off x="0" y="1147590"/>
            <a:ext cx="9144000" cy="571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421248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50" t="10000" r="39375" b="8824"/>
          <a:stretch/>
        </p:blipFill>
        <p:spPr bwMode="auto">
          <a:xfrm>
            <a:off x="5105400" y="1524000"/>
            <a:ext cx="38862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06" t="11176" r="37031" b="8824"/>
          <a:stretch/>
        </p:blipFill>
        <p:spPr bwMode="auto">
          <a:xfrm>
            <a:off x="152400" y="1600200"/>
            <a:ext cx="44577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4800" dirty="0" smtClean="0"/>
              <a:t>REMUS 4 – diatom hotspot</a:t>
            </a:r>
            <a:endParaRPr lang="en-US" sz="4800" dirty="0"/>
          </a:p>
        </p:txBody>
      </p:sp>
      <p:sp>
        <p:nvSpPr>
          <p:cNvPr id="3" name="TextBox 2"/>
          <p:cNvSpPr txBox="1"/>
          <p:nvPr/>
        </p:nvSpPr>
        <p:spPr>
          <a:xfrm>
            <a:off x="1451783" y="1066800"/>
            <a:ext cx="62632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Temperature			     Salinity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47975640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12" t="10589" r="36719" b="7647"/>
          <a:stretch/>
        </p:blipFill>
        <p:spPr bwMode="auto">
          <a:xfrm>
            <a:off x="4819650" y="1562100"/>
            <a:ext cx="4324350" cy="529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63" t="11176" r="35156" b="7941"/>
          <a:stretch/>
        </p:blipFill>
        <p:spPr bwMode="auto">
          <a:xfrm>
            <a:off x="0" y="1619250"/>
            <a:ext cx="4667250" cy="523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smtClean="0"/>
              <a:t>REMUS 4 – diatom hotspot</a:t>
            </a:r>
            <a:endParaRPr lang="en-US" sz="4800" dirty="0"/>
          </a:p>
        </p:txBody>
      </p:sp>
      <p:sp>
        <p:nvSpPr>
          <p:cNvPr id="6" name="TextBox 5"/>
          <p:cNvSpPr txBox="1"/>
          <p:nvPr/>
        </p:nvSpPr>
        <p:spPr>
          <a:xfrm>
            <a:off x="1814462" y="1066800"/>
            <a:ext cx="58817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Nitrate				Oxygen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50990784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50" t="10000" r="29375" b="8529"/>
          <a:stretch/>
        </p:blipFill>
        <p:spPr bwMode="auto">
          <a:xfrm>
            <a:off x="4658485" y="1661160"/>
            <a:ext cx="4485515" cy="3931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12" t="9412" r="33432" b="17941"/>
          <a:stretch/>
        </p:blipFill>
        <p:spPr bwMode="auto">
          <a:xfrm>
            <a:off x="63666" y="1657353"/>
            <a:ext cx="4355934" cy="3931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smtClean="0"/>
              <a:t>REMUS 4 – diatom hotspot</a:t>
            </a:r>
            <a:endParaRPr lang="en-US" sz="4800" dirty="0"/>
          </a:p>
        </p:txBody>
      </p:sp>
      <p:sp>
        <p:nvSpPr>
          <p:cNvPr id="5" name="TextBox 4"/>
          <p:cNvSpPr txBox="1"/>
          <p:nvPr/>
        </p:nvSpPr>
        <p:spPr>
          <a:xfrm>
            <a:off x="1066800" y="1066800"/>
            <a:ext cx="68009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   Fluorescence			   Backscatter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50990784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83229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490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4800" dirty="0" smtClean="0"/>
              <a:t>REMUS 5 – BBL survey</a:t>
            </a:r>
            <a:endParaRPr lang="en-US" sz="4800" dirty="0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10" t="10446" r="8621" b="4849"/>
          <a:stretch/>
        </p:blipFill>
        <p:spPr bwMode="auto">
          <a:xfrm>
            <a:off x="0" y="1137886"/>
            <a:ext cx="9144000" cy="5339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06" t="17568" r="20247" b="21156"/>
          <a:stretch/>
        </p:blipFill>
        <p:spPr bwMode="auto">
          <a:xfrm>
            <a:off x="-1" y="3826058"/>
            <a:ext cx="4067503" cy="265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82198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4800" dirty="0" smtClean="0"/>
              <a:t>REMUS 6 – diatom hotspot</a:t>
            </a:r>
            <a:endParaRPr lang="en-US" sz="4800" dirty="0"/>
          </a:p>
        </p:txBody>
      </p:sp>
      <p:sp>
        <p:nvSpPr>
          <p:cNvPr id="3" name="TextBox 2"/>
          <p:cNvSpPr txBox="1"/>
          <p:nvPr/>
        </p:nvSpPr>
        <p:spPr>
          <a:xfrm>
            <a:off x="1451783" y="1066800"/>
            <a:ext cx="62632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Temperature			     Salinity</a:t>
            </a:r>
            <a:endParaRPr lang="en-US" sz="28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07" t="21609" r="36721" b="22859"/>
          <a:stretch/>
        </p:blipFill>
        <p:spPr bwMode="auto">
          <a:xfrm>
            <a:off x="4800600" y="1981200"/>
            <a:ext cx="4215091" cy="3596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35" t="15315" r="35646" b="16821"/>
          <a:stretch/>
        </p:blipFill>
        <p:spPr bwMode="auto">
          <a:xfrm>
            <a:off x="224244" y="1621551"/>
            <a:ext cx="4367048" cy="4395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61317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99780" y="152400"/>
            <a:ext cx="32442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VIIRS Chl - June 23</a:t>
            </a:r>
            <a:endParaRPr lang="en-US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914400"/>
            <a:ext cx="6405383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48842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 smtClean="0"/>
              <a:t>REMUS 6 – diatom hotspot</a:t>
            </a:r>
            <a:endParaRPr lang="en-US" sz="4800" dirty="0"/>
          </a:p>
        </p:txBody>
      </p:sp>
      <p:sp>
        <p:nvSpPr>
          <p:cNvPr id="5" name="TextBox 4"/>
          <p:cNvSpPr txBox="1"/>
          <p:nvPr/>
        </p:nvSpPr>
        <p:spPr>
          <a:xfrm>
            <a:off x="1066800" y="1066800"/>
            <a:ext cx="68009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   Fluorescence			   Backscatter</a:t>
            </a:r>
            <a:endParaRPr lang="en-US" sz="2800" dirty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11" t="17568" r="36034" b="19209"/>
          <a:stretch/>
        </p:blipFill>
        <p:spPr bwMode="auto">
          <a:xfrm>
            <a:off x="242123" y="1828800"/>
            <a:ext cx="4225159" cy="4094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22" t="19452" r="36681" b="20183"/>
          <a:stretch/>
        </p:blipFill>
        <p:spPr bwMode="auto">
          <a:xfrm>
            <a:off x="4682357" y="2013880"/>
            <a:ext cx="4193627" cy="3909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598593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 smtClean="0"/>
              <a:t>REMUS 6 – diatom hotspot</a:t>
            </a:r>
            <a:endParaRPr lang="en-US" sz="4800" dirty="0"/>
          </a:p>
        </p:txBody>
      </p:sp>
      <p:sp>
        <p:nvSpPr>
          <p:cNvPr id="6" name="TextBox 5"/>
          <p:cNvSpPr txBox="1"/>
          <p:nvPr/>
        </p:nvSpPr>
        <p:spPr>
          <a:xfrm>
            <a:off x="1814462" y="1066800"/>
            <a:ext cx="58817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Nitrate				Oxygen</a:t>
            </a:r>
            <a:endParaRPr lang="en-US" sz="28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95" t="21609" r="36875" b="22859"/>
          <a:stretch/>
        </p:blipFill>
        <p:spPr bwMode="auto">
          <a:xfrm>
            <a:off x="13138" y="1981200"/>
            <a:ext cx="4148959" cy="3596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23" t="19694" r="36422" b="20670"/>
          <a:stretch/>
        </p:blipFill>
        <p:spPr bwMode="auto">
          <a:xfrm>
            <a:off x="4755331" y="1848340"/>
            <a:ext cx="4139762" cy="3862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015187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/>
              <a:t>VPR 7-8 July </a:t>
            </a:r>
            <a:r>
              <a:rPr lang="en-US" dirty="0" smtClean="0"/>
              <a:t>15</a:t>
            </a:r>
            <a:endParaRPr lang="en-US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1" t="9118" r="7969" b="6471"/>
          <a:stretch/>
        </p:blipFill>
        <p:spPr bwMode="auto">
          <a:xfrm>
            <a:off x="0" y="1524000"/>
            <a:ext cx="9144000" cy="4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6561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914400"/>
            <a:ext cx="8638524" cy="5943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r>
              <a:rPr lang="en-US" dirty="0" smtClean="0"/>
              <a:t>SST July 13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5486400" y="4114800"/>
            <a:ext cx="0" cy="12192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4724400" y="4114800"/>
            <a:ext cx="762000" cy="1143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5295900" y="5066637"/>
            <a:ext cx="381000" cy="228600"/>
          </a:xfrm>
          <a:prstGeom prst="ellipse">
            <a:avLst/>
          </a:prstGeom>
          <a:noFill/>
          <a:ln w="127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334000" y="4572000"/>
            <a:ext cx="304800" cy="114300"/>
          </a:xfrm>
          <a:prstGeom prst="ellipse">
            <a:avLst/>
          </a:prstGeom>
          <a:noFill/>
          <a:ln w="127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5334000" y="4191000"/>
            <a:ext cx="304800" cy="114300"/>
          </a:xfrm>
          <a:prstGeom prst="ellipse">
            <a:avLst/>
          </a:prstGeom>
          <a:noFill/>
          <a:ln w="127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5096724" y="4800600"/>
            <a:ext cx="304800" cy="114300"/>
          </a:xfrm>
          <a:prstGeom prst="ellipse">
            <a:avLst/>
          </a:prstGeom>
          <a:noFill/>
          <a:ln w="127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4648200" y="4133850"/>
            <a:ext cx="304800" cy="114300"/>
          </a:xfrm>
          <a:prstGeom prst="ellipse">
            <a:avLst/>
          </a:prstGeom>
          <a:noFill/>
          <a:ln w="127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49014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492" y="0"/>
            <a:ext cx="7431016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 smtClean="0"/>
              <a:t>Satellite altimetry July 13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4038600" y="2971800"/>
            <a:ext cx="1" cy="4572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662855" y="2971800"/>
            <a:ext cx="381000" cy="4953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259907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5" t="23347" r="51121" b="3144"/>
          <a:stretch/>
        </p:blipFill>
        <p:spPr bwMode="auto">
          <a:xfrm>
            <a:off x="1905000" y="1600200"/>
            <a:ext cx="5612525" cy="4761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Shipboard ADCP July 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164259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-228600"/>
            <a:ext cx="9144000" cy="1096962"/>
          </a:xfrm>
        </p:spPr>
        <p:txBody>
          <a:bodyPr>
            <a:normAutofit fontScale="90000"/>
          </a:bodyPr>
          <a:lstStyle/>
          <a:p>
            <a:r>
              <a:rPr lang="en-US" dirty="0"/>
              <a:t>D</a:t>
            </a:r>
            <a:r>
              <a:rPr lang="en-US" baseline="0" dirty="0" smtClean="0"/>
              <a:t>iatom / </a:t>
            </a:r>
            <a:r>
              <a:rPr lang="en-US" i="1" baseline="0" dirty="0" err="1" smtClean="0"/>
              <a:t>Alatalosphera</a:t>
            </a:r>
            <a:r>
              <a:rPr lang="en-US" baseline="0" dirty="0" smtClean="0"/>
              <a:t> bloom: synthesis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28600" y="685800"/>
            <a:ext cx="8229600" cy="6401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High </a:t>
            </a:r>
            <a:r>
              <a:rPr lang="en-US" sz="2800" dirty="0"/>
              <a:t>salinity waters are the </a:t>
            </a:r>
            <a:r>
              <a:rPr lang="en-US" sz="2800" dirty="0" smtClean="0"/>
              <a:t>niche (ca. 36 </a:t>
            </a:r>
            <a:r>
              <a:rPr lang="en-US" sz="2800" dirty="0" err="1" smtClean="0"/>
              <a:t>ppt</a:t>
            </a:r>
            <a:r>
              <a:rPr lang="en-US" sz="2800" dirty="0" smtClean="0"/>
              <a:t>)</a:t>
            </a:r>
            <a:endParaRPr lang="en-US" sz="2800" dirty="0"/>
          </a:p>
          <a:p>
            <a:endParaRPr lang="en-US" sz="2800" dirty="0"/>
          </a:p>
          <a:p>
            <a:r>
              <a:rPr lang="en-US" sz="2800" dirty="0" smtClean="0"/>
              <a:t>The </a:t>
            </a:r>
            <a:r>
              <a:rPr lang="en-US" sz="2800" dirty="0"/>
              <a:t>cyclonic eddy identified in altimetry </a:t>
            </a:r>
            <a:r>
              <a:rPr lang="en-US" sz="2800" dirty="0" smtClean="0"/>
              <a:t>provides transport </a:t>
            </a:r>
            <a:r>
              <a:rPr lang="en-US" sz="2800" dirty="0"/>
              <a:t>from a </a:t>
            </a:r>
            <a:r>
              <a:rPr lang="en-US" sz="2800" dirty="0" smtClean="0"/>
              <a:t>gulf </a:t>
            </a:r>
            <a:r>
              <a:rPr lang="en-US" sz="2800" dirty="0"/>
              <a:t>stream / ring source</a:t>
            </a:r>
          </a:p>
          <a:p>
            <a:endParaRPr lang="en-US" sz="2800" dirty="0"/>
          </a:p>
          <a:p>
            <a:r>
              <a:rPr lang="en-US" sz="2800" dirty="0" smtClean="0"/>
              <a:t>The </a:t>
            </a:r>
            <a:r>
              <a:rPr lang="en-US" sz="2800" dirty="0"/>
              <a:t>jet in between the cyclone and the ring forming to its east impacts the edge of the continental shelf</a:t>
            </a:r>
          </a:p>
          <a:p>
            <a:endParaRPr lang="en-US" sz="2800" dirty="0"/>
          </a:p>
          <a:p>
            <a:r>
              <a:rPr lang="en-US" sz="2800" dirty="0" smtClean="0"/>
              <a:t>Westward </a:t>
            </a:r>
            <a:r>
              <a:rPr lang="en-US" sz="2800" dirty="0"/>
              <a:t>flow in the northwestern lobe of the cyclone </a:t>
            </a:r>
            <a:r>
              <a:rPr lang="en-US" sz="2800" dirty="0" smtClean="0"/>
              <a:t>deliver </a:t>
            </a:r>
            <a:r>
              <a:rPr lang="en-US" sz="2800" dirty="0"/>
              <a:t>the source waters to our sampling area</a:t>
            </a:r>
          </a:p>
          <a:p>
            <a:endParaRPr lang="en-US" sz="2800" dirty="0"/>
          </a:p>
          <a:p>
            <a:r>
              <a:rPr lang="en-US" sz="2800" dirty="0" smtClean="0"/>
              <a:t>Highest </a:t>
            </a:r>
            <a:r>
              <a:rPr lang="en-US" sz="2800" dirty="0"/>
              <a:t>fluorescence occurs when the high salinity waters are illuminated via shoaling of that water </a:t>
            </a:r>
            <a:r>
              <a:rPr lang="en-US" sz="2800" dirty="0" smtClean="0"/>
              <a:t>mass</a:t>
            </a:r>
          </a:p>
          <a:p>
            <a:r>
              <a:rPr lang="en-US" sz="2800" dirty="0"/>
              <a:t>	</a:t>
            </a:r>
            <a:r>
              <a:rPr lang="en-US" sz="2800" dirty="0" smtClean="0"/>
              <a:t>cyclone</a:t>
            </a:r>
            <a:r>
              <a:rPr lang="en-US" sz="2800" dirty="0"/>
              <a:t>, along the </a:t>
            </a:r>
            <a:r>
              <a:rPr lang="en-US" sz="2800" dirty="0" smtClean="0"/>
              <a:t>shelf break front, streamers</a:t>
            </a:r>
            <a:endParaRPr lang="en-US" sz="2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921867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r>
              <a:rPr lang="en-US" dirty="0" smtClean="0"/>
              <a:t>TN368 Highlights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6200" y="1073289"/>
            <a:ext cx="89154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	</a:t>
            </a:r>
            <a:endParaRPr lang="en-US" sz="2400" dirty="0" smtClean="0"/>
          </a:p>
          <a:p>
            <a:r>
              <a:rPr lang="en-US" sz="2800" dirty="0" smtClean="0"/>
              <a:t>An  extraordinary bloom of diatoms and colonial plankton stimulated by deep ocean / shelf interaction</a:t>
            </a:r>
          </a:p>
          <a:p>
            <a:endParaRPr lang="en-US" sz="2800" dirty="0" smtClean="0"/>
          </a:p>
          <a:p>
            <a:r>
              <a:rPr lang="en-US" sz="2800" dirty="0"/>
              <a:t>Cross-shore fluxes of heat, salt, and biomass </a:t>
            </a:r>
            <a:r>
              <a:rPr lang="en-US" sz="2800" dirty="0" smtClean="0"/>
              <a:t>in a WCR streamer</a:t>
            </a:r>
            <a:endParaRPr lang="en-US" sz="2800" dirty="0"/>
          </a:p>
          <a:p>
            <a:endParaRPr lang="en-US" sz="2800" dirty="0" smtClean="0"/>
          </a:p>
          <a:p>
            <a:r>
              <a:rPr lang="en-US" sz="2800" dirty="0" smtClean="0"/>
              <a:t>Fine-scale patchiness in hotspots</a:t>
            </a:r>
          </a:p>
          <a:p>
            <a:endParaRPr lang="en-US" sz="2800" dirty="0" smtClean="0"/>
          </a:p>
          <a:p>
            <a:r>
              <a:rPr lang="en-US" sz="2800" dirty="0" smtClean="0"/>
              <a:t>Testing of the bottom boundary layer hypothesis</a:t>
            </a:r>
          </a:p>
          <a:p>
            <a:endParaRPr lang="en-US" sz="2800" dirty="0" smtClean="0"/>
          </a:p>
          <a:p>
            <a:r>
              <a:rPr lang="en-US" sz="2800" dirty="0" smtClean="0"/>
              <a:t>Observations </a:t>
            </a:r>
            <a:r>
              <a:rPr lang="en-US" sz="2800" dirty="0"/>
              <a:t>of turbulent billows associated with internal wave </a:t>
            </a:r>
            <a:r>
              <a:rPr lang="en-US" sz="2800" dirty="0" smtClean="0"/>
              <a:t>breaking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440" y="0"/>
            <a:ext cx="1775560" cy="146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95103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222364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219200"/>
            <a:ext cx="7113444" cy="533355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Frontal positions – TN368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07029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917259" y="152400"/>
            <a:ext cx="29765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July 3 – VIIRS Chl</a:t>
            </a:r>
            <a:endParaRPr lang="en-US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914400"/>
            <a:ext cx="6525039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488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2" t="13826" r="2273" b="20994"/>
          <a:stretch/>
        </p:blipFill>
        <p:spPr bwMode="auto">
          <a:xfrm>
            <a:off x="3810000" y="13970"/>
            <a:ext cx="4572000" cy="24549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-133985" y="-228600"/>
            <a:ext cx="2743200" cy="1981200"/>
          </a:xfrm>
        </p:spPr>
        <p:txBody>
          <a:bodyPr/>
          <a:lstStyle/>
          <a:p>
            <a:r>
              <a:rPr lang="en-US" dirty="0" smtClean="0"/>
              <a:t>Frontal positions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730240" y="3048000"/>
            <a:ext cx="1622560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RB1904</a:t>
            </a:r>
          </a:p>
          <a:p>
            <a:endParaRPr lang="en-US" sz="3600" dirty="0"/>
          </a:p>
          <a:p>
            <a:endParaRPr lang="en-US" sz="3600" dirty="0"/>
          </a:p>
          <a:p>
            <a:endParaRPr lang="en-US" sz="3600" dirty="0" smtClean="0"/>
          </a:p>
          <a:p>
            <a:r>
              <a:rPr lang="en-US" sz="3600" dirty="0" smtClean="0"/>
              <a:t>TN368</a:t>
            </a:r>
            <a:endParaRPr lang="en-US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2707421" y="918259"/>
            <a:ext cx="11705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AR29</a:t>
            </a:r>
            <a:endParaRPr lang="en-US" sz="3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386"/>
          <a:stretch/>
        </p:blipFill>
        <p:spPr>
          <a:xfrm>
            <a:off x="3292678" y="2468880"/>
            <a:ext cx="5851322" cy="20459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857"/>
          <a:stretch/>
        </p:blipFill>
        <p:spPr>
          <a:xfrm>
            <a:off x="3200400" y="4648200"/>
            <a:ext cx="5949948" cy="210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01474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6" b="9318"/>
          <a:stretch/>
        </p:blipFill>
        <p:spPr bwMode="auto">
          <a:xfrm>
            <a:off x="1095063" y="914400"/>
            <a:ext cx="7363137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VIIRS </a:t>
            </a:r>
            <a:r>
              <a:rPr lang="en-US" baseline="0" dirty="0" smtClean="0"/>
              <a:t>Chl July 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243857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5" t="11907" r="8836" b="8012"/>
          <a:stretch/>
        </p:blipFill>
        <p:spPr bwMode="auto">
          <a:xfrm>
            <a:off x="0" y="1447800"/>
            <a:ext cx="9144000" cy="480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VPR 9 July 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921867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38400" y="152399"/>
            <a:ext cx="38427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CTD transect – July </a:t>
            </a:r>
            <a:r>
              <a:rPr lang="en-US" sz="3200" dirty="0" smtClean="0"/>
              <a:t>14</a:t>
            </a:r>
            <a:endParaRPr lang="en-US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543" y="930166"/>
            <a:ext cx="4528457" cy="5943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4528457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731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38400" y="152399"/>
            <a:ext cx="38427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CTD transect – July </a:t>
            </a:r>
            <a:r>
              <a:rPr lang="en-US" sz="3200" dirty="0" smtClean="0"/>
              <a:t>14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543" y="914400"/>
            <a:ext cx="4528457" cy="5943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4528457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521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38400" y="152399"/>
            <a:ext cx="38427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CTD transect – July </a:t>
            </a:r>
            <a:r>
              <a:rPr lang="en-US" sz="3200" dirty="0" smtClean="0"/>
              <a:t>14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55" y="930166"/>
            <a:ext cx="4528457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253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543" y="914400"/>
            <a:ext cx="4528457" cy="5943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4528457" cy="594360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CTD transect July 16-17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447327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543" y="911772"/>
            <a:ext cx="4528457" cy="5943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4528457" cy="59436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sz="4400" kern="1200" dirty="0" smtClean="0">
                <a:solidFill>
                  <a:srgbClr val="000000"/>
                </a:solidFill>
                <a:effectLst/>
                <a:latin typeface="Calibri"/>
                <a:ea typeface="+mj-ea"/>
                <a:cs typeface="+mj-cs"/>
              </a:rPr>
              <a:t>CTD transect July 16-17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263233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r>
              <a:rPr lang="en-US" dirty="0" smtClean="0"/>
              <a:t>Along-shelf</a:t>
            </a:r>
            <a:r>
              <a:rPr lang="en-US" baseline="0" dirty="0" smtClean="0"/>
              <a:t> transect July 16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543" y="914400"/>
            <a:ext cx="4528457" cy="5943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4528457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63233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r>
              <a:rPr lang="en-US" dirty="0" smtClean="0"/>
              <a:t>Along-shelf</a:t>
            </a:r>
            <a:r>
              <a:rPr lang="en-US" baseline="0" dirty="0" smtClean="0"/>
              <a:t> transect July 16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543" y="890752"/>
            <a:ext cx="4528457" cy="5943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4528457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057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917259" y="152400"/>
            <a:ext cx="29765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July 4 – VIIRS Chl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914400"/>
            <a:ext cx="6744773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38245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r>
              <a:rPr lang="en-US" dirty="0" smtClean="0"/>
              <a:t>SPIROPA Highlights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28600" y="627757"/>
            <a:ext cx="891540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AR29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Frontal stratification enhances  chlorophyll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Ring forcing of cross-shelf excursions of the front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Frontal </a:t>
            </a:r>
            <a:r>
              <a:rPr lang="en-US" sz="2400" dirty="0" err="1" smtClean="0"/>
              <a:t>Gorduction</a:t>
            </a:r>
            <a:endParaRPr lang="en-US" sz="2400" dirty="0" smtClean="0"/>
          </a:p>
          <a:p>
            <a:r>
              <a:rPr lang="en-US" sz="2400" dirty="0"/>
              <a:t>	</a:t>
            </a:r>
            <a:r>
              <a:rPr lang="en-US" sz="2400" dirty="0" smtClean="0"/>
              <a:t>Regional bloom of </a:t>
            </a:r>
            <a:r>
              <a:rPr lang="en-US" sz="2400" i="1" dirty="0" smtClean="0"/>
              <a:t>Phaeocystis</a:t>
            </a:r>
            <a:endParaRPr lang="en-US" sz="2400" dirty="0" smtClean="0"/>
          </a:p>
          <a:p>
            <a:r>
              <a:rPr lang="en-US" sz="2400" dirty="0" smtClean="0"/>
              <a:t>RB1904</a:t>
            </a:r>
          </a:p>
          <a:p>
            <a:r>
              <a:rPr lang="en-US" sz="2400" dirty="0"/>
              <a:t>	Upwelling induced by </a:t>
            </a:r>
            <a:r>
              <a:rPr lang="en-US" sz="2400" dirty="0" smtClean="0"/>
              <a:t>formation of a </a:t>
            </a:r>
            <a:r>
              <a:rPr lang="en-US" sz="2400" dirty="0"/>
              <a:t>shelf break eddy </a:t>
            </a:r>
            <a:endParaRPr lang="en-US" sz="2400" dirty="0" smtClean="0"/>
          </a:p>
          <a:p>
            <a:r>
              <a:rPr lang="en-US" sz="2400" dirty="0" smtClean="0"/>
              <a:t>	Ring </a:t>
            </a:r>
            <a:r>
              <a:rPr lang="en-US" sz="2400" dirty="0"/>
              <a:t>forcing of cross-shelf excursions of the </a:t>
            </a:r>
            <a:r>
              <a:rPr lang="en-US" sz="2400" dirty="0" smtClean="0"/>
              <a:t>front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Diatom bloom on the slope side of the front</a:t>
            </a:r>
            <a:endParaRPr lang="en-US" sz="2400" dirty="0"/>
          </a:p>
          <a:p>
            <a:r>
              <a:rPr lang="en-US" sz="2400" dirty="0" smtClean="0"/>
              <a:t>TN368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Cross-shore fluxes of heat, salt, and biomass in a WCR 		               streamer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An  extraordinary bloom of diatoms stimulated by deep 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                           ocean / shelf interaction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Fine-scale patchiness at the front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Testing of the bottom boundary layer hypothesis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440" y="0"/>
            <a:ext cx="1775560" cy="146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21867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Extras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983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492" y="0"/>
            <a:ext cx="7431016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 smtClean="0"/>
              <a:t>Satellite</a:t>
            </a:r>
            <a:r>
              <a:rPr lang="en-US" baseline="0" dirty="0" smtClean="0"/>
              <a:t> altimetry July 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402107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VPR 7 – July 15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8" t="11420" r="8836" b="8012"/>
          <a:stretch/>
        </p:blipFill>
        <p:spPr bwMode="auto">
          <a:xfrm>
            <a:off x="0" y="1524000"/>
            <a:ext cx="9144000" cy="4699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900998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914400"/>
            <a:ext cx="8638524" cy="5943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r>
              <a:rPr lang="en-US" dirty="0" smtClean="0"/>
              <a:t>SST July 13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5486400" y="4114800"/>
            <a:ext cx="0" cy="12192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649813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67000" y="152400"/>
            <a:ext cx="40048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CTD Transect – July 8-9</a:t>
            </a:r>
            <a:endParaRPr lang="en-US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543" y="914400"/>
            <a:ext cx="4528457" cy="5943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4528457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509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67000" y="152400"/>
            <a:ext cx="40977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CTD Transect – July 8-9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543" y="914400"/>
            <a:ext cx="4528457" cy="5943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6" y="914400"/>
            <a:ext cx="4528457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767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67000" y="152400"/>
            <a:ext cx="40977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CTD Transect – July 8-9</a:t>
            </a:r>
            <a:endParaRPr lang="en-US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4528457" cy="5943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543" y="914400"/>
            <a:ext cx="4528457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958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914400"/>
            <a:ext cx="6140454" cy="5943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 smtClean="0"/>
              <a:t>MODIS Chl July 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4760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83229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12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11636</TotalTime>
  <Words>640</Words>
  <Application>Microsoft Office PowerPoint</Application>
  <PresentationFormat>On-screen Show (4:3)</PresentationFormat>
  <Paragraphs>165</Paragraphs>
  <Slides>88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88</vt:i4>
      </vt:variant>
    </vt:vector>
  </HeadingPairs>
  <TitlesOfParts>
    <vt:vector size="8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July 5-6 ADCP overlayed on July 4 SST</vt:lpstr>
      <vt:lpstr>MODIS Chl July 5</vt:lpstr>
      <vt:lpstr>VPR survey July 6</vt:lpstr>
      <vt:lpstr>PowerPoint Presentation</vt:lpstr>
      <vt:lpstr>PowerPoint Presentation</vt:lpstr>
      <vt:lpstr>PowerPoint Presentation</vt:lpstr>
      <vt:lpstr>PowerPoint Presentation</vt:lpstr>
      <vt:lpstr>VPR Survey July 7-8</vt:lpstr>
      <vt:lpstr>ADCP from VPR survey</vt:lpstr>
      <vt:lpstr>VPR Survey July 7-8</vt:lpstr>
      <vt:lpstr>PowerPoint Presentation</vt:lpstr>
      <vt:lpstr>ADCP from VPR survey</vt:lpstr>
      <vt:lpstr>VPR1 Survey July 7-8</vt:lpstr>
      <vt:lpstr>PowerPoint Presentation</vt:lpstr>
      <vt:lpstr>PowerPoint Presentation</vt:lpstr>
      <vt:lpstr>PowerPoint Presentation</vt:lpstr>
      <vt:lpstr>PowerPoint Presentation</vt:lpstr>
      <vt:lpstr>ADCP from VPR survey</vt:lpstr>
      <vt:lpstr>VPR3 Survey July 9</vt:lpstr>
      <vt:lpstr>ADCP from Streamer / slope front transect</vt:lpstr>
      <vt:lpstr>PowerPoint Presentation</vt:lpstr>
      <vt:lpstr>PowerPoint Presentation</vt:lpstr>
      <vt:lpstr>VPR4 July 10-11</vt:lpstr>
      <vt:lpstr>VPR 2,3,4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VPR5 July 12</vt:lpstr>
      <vt:lpstr>SST July 9</vt:lpstr>
      <vt:lpstr>VPR6 July 13</vt:lpstr>
      <vt:lpstr>VIIRS Chl July 13</vt:lpstr>
      <vt:lpstr>PowerPoint Presentation</vt:lpstr>
      <vt:lpstr>REMUS 4 – diatom hotspot</vt:lpstr>
      <vt:lpstr>PowerPoint Presentation</vt:lpstr>
      <vt:lpstr>PowerPoint Presentation</vt:lpstr>
      <vt:lpstr>PowerPoint Presentation</vt:lpstr>
      <vt:lpstr>REMUS 5 – BBL survey</vt:lpstr>
      <vt:lpstr>REMUS 6 – diatom hotspot</vt:lpstr>
      <vt:lpstr>PowerPoint Presentation</vt:lpstr>
      <vt:lpstr>PowerPoint Presentation</vt:lpstr>
      <vt:lpstr>VPR 7-8 July 15</vt:lpstr>
      <vt:lpstr>SST July 13</vt:lpstr>
      <vt:lpstr>Satellite altimetry July 13</vt:lpstr>
      <vt:lpstr>Shipboard ADCP July 15</vt:lpstr>
      <vt:lpstr>Diatom / Alatalosphera bloom: synthesis</vt:lpstr>
      <vt:lpstr>TN368 Highlights</vt:lpstr>
      <vt:lpstr>PowerPoint Presentation</vt:lpstr>
      <vt:lpstr>Frontal positions – TN368</vt:lpstr>
      <vt:lpstr>Frontal positions</vt:lpstr>
      <vt:lpstr>VIIRS Chl July 16</vt:lpstr>
      <vt:lpstr>VPR 9 July 16</vt:lpstr>
      <vt:lpstr>PowerPoint Presentation</vt:lpstr>
      <vt:lpstr>PowerPoint Presentation</vt:lpstr>
      <vt:lpstr>PowerPoint Presentation</vt:lpstr>
      <vt:lpstr>CTD transect July 16-17</vt:lpstr>
      <vt:lpstr>CTD transect July 16-17</vt:lpstr>
      <vt:lpstr>Along-shelf transect July 16</vt:lpstr>
      <vt:lpstr>Along-shelf transect July 16</vt:lpstr>
      <vt:lpstr>SPIROPA Highlights</vt:lpstr>
      <vt:lpstr>Extras</vt:lpstr>
      <vt:lpstr>Satellite altimetry July 16</vt:lpstr>
      <vt:lpstr>VPR 7 – July 15</vt:lpstr>
      <vt:lpstr>SST July 13</vt:lpstr>
      <vt:lpstr>PowerPoint Presentation</vt:lpstr>
      <vt:lpstr>PowerPoint Presentation</vt:lpstr>
      <vt:lpstr>PowerPoint Presentation</vt:lpstr>
      <vt:lpstr>MODIS Chl July 6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Dennis</dc:creator>
  <cp:lastModifiedBy>Dennis</cp:lastModifiedBy>
  <cp:revision>100</cp:revision>
  <cp:lastPrinted>2019-07-07T18:04:58Z</cp:lastPrinted>
  <dcterms:created xsi:type="dcterms:W3CDTF">2017-08-11T19:56:47Z</dcterms:created>
  <dcterms:modified xsi:type="dcterms:W3CDTF">2019-07-17T15:12:28Z</dcterms:modified>
</cp:coreProperties>
</file>