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70" r:id="rId2"/>
    <p:sldId id="256" r:id="rId3"/>
    <p:sldId id="261" r:id="rId4"/>
    <p:sldId id="257" r:id="rId5"/>
    <p:sldId id="262" r:id="rId6"/>
    <p:sldId id="267" r:id="rId7"/>
    <p:sldId id="268" r:id="rId8"/>
    <p:sldId id="271" r:id="rId9"/>
    <p:sldId id="272" r:id="rId10"/>
    <p:sldId id="278" r:id="rId11"/>
    <p:sldId id="269" r:id="rId12"/>
    <p:sldId id="273" r:id="rId13"/>
    <p:sldId id="318" r:id="rId14"/>
    <p:sldId id="263" r:id="rId15"/>
    <p:sldId id="281" r:id="rId16"/>
    <p:sldId id="264" r:id="rId17"/>
    <p:sldId id="274" r:id="rId18"/>
    <p:sldId id="275" r:id="rId19"/>
    <p:sldId id="309" r:id="rId20"/>
    <p:sldId id="277" r:id="rId21"/>
    <p:sldId id="265" r:id="rId22"/>
    <p:sldId id="276" r:id="rId23"/>
    <p:sldId id="280" r:id="rId24"/>
    <p:sldId id="284" r:id="rId25"/>
    <p:sldId id="285" r:id="rId26"/>
    <p:sldId id="286" r:id="rId27"/>
    <p:sldId id="282" r:id="rId28"/>
    <p:sldId id="283" r:id="rId29"/>
    <p:sldId id="319" r:id="rId30"/>
    <p:sldId id="297" r:id="rId31"/>
    <p:sldId id="290" r:id="rId32"/>
    <p:sldId id="287" r:id="rId33"/>
    <p:sldId id="291" r:id="rId34"/>
    <p:sldId id="295" r:id="rId35"/>
    <p:sldId id="296" r:id="rId36"/>
    <p:sldId id="294" r:id="rId37"/>
    <p:sldId id="311" r:id="rId38"/>
    <p:sldId id="312" r:id="rId39"/>
    <p:sldId id="313" r:id="rId40"/>
    <p:sldId id="314" r:id="rId41"/>
    <p:sldId id="305" r:id="rId42"/>
    <p:sldId id="302" r:id="rId43"/>
    <p:sldId id="306" r:id="rId44"/>
    <p:sldId id="303" r:id="rId45"/>
    <p:sldId id="307" r:id="rId46"/>
    <p:sldId id="304" r:id="rId47"/>
    <p:sldId id="310" r:id="rId48"/>
    <p:sldId id="316" r:id="rId49"/>
    <p:sldId id="315" r:id="rId50"/>
    <p:sldId id="317" r:id="rId51"/>
    <p:sldId id="320" r:id="rId52"/>
    <p:sldId id="321" r:id="rId53"/>
    <p:sldId id="325" r:id="rId54"/>
    <p:sldId id="322" r:id="rId55"/>
    <p:sldId id="324" r:id="rId56"/>
    <p:sldId id="323" r:id="rId57"/>
    <p:sldId id="326" r:id="rId58"/>
    <p:sldId id="327" r:id="rId59"/>
    <p:sldId id="328" r:id="rId60"/>
    <p:sldId id="329" r:id="rId61"/>
    <p:sldId id="331" r:id="rId62"/>
    <p:sldId id="330" r:id="rId63"/>
    <p:sldId id="332" r:id="rId64"/>
    <p:sldId id="333" r:id="rId65"/>
    <p:sldId id="334" r:id="rId66"/>
    <p:sldId id="279" r:id="rId67"/>
    <p:sldId id="300" r:id="rId68"/>
    <p:sldId id="301" r:id="rId69"/>
    <p:sldId id="308" r:id="rId70"/>
    <p:sldId id="266" r:id="rId7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9074" autoAdjust="0"/>
    <p:restoredTop sz="86462" autoAdjust="0"/>
  </p:normalViewPr>
  <p:slideViewPr>
    <p:cSldViewPr>
      <p:cViewPr>
        <p:scale>
          <a:sx n="60" d="100"/>
          <a:sy n="60" d="100"/>
        </p:scale>
        <p:origin x="-1302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90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9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56.xml"/><Relationship Id="rId3" Type="http://schemas.openxmlformats.org/officeDocument/2006/relationships/slide" Target="slides/slide42.xml"/><Relationship Id="rId7" Type="http://schemas.openxmlformats.org/officeDocument/2006/relationships/slide" Target="slides/slide53.xml"/><Relationship Id="rId2" Type="http://schemas.openxmlformats.org/officeDocument/2006/relationships/slide" Target="slides/slide40.xml"/><Relationship Id="rId1" Type="http://schemas.openxmlformats.org/officeDocument/2006/relationships/slide" Target="slides/slide35.xml"/><Relationship Id="rId6" Type="http://schemas.openxmlformats.org/officeDocument/2006/relationships/slide" Target="slides/slide45.xml"/><Relationship Id="rId11" Type="http://schemas.openxmlformats.org/officeDocument/2006/relationships/slide" Target="slides/slide65.xml"/><Relationship Id="rId5" Type="http://schemas.openxmlformats.org/officeDocument/2006/relationships/slide" Target="slides/slide44.xml"/><Relationship Id="rId10" Type="http://schemas.openxmlformats.org/officeDocument/2006/relationships/slide" Target="slides/slide62.xml"/><Relationship Id="rId4" Type="http://schemas.openxmlformats.org/officeDocument/2006/relationships/slide" Target="slides/slide43.xml"/><Relationship Id="rId9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7175D-FFEF-43F4-8B07-25CF5F6E6E2A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ADD14-EBFA-4506-BB55-C3A144C8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94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0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2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98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10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84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8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3D5F-761B-4046-A6E0-282303DC4675}" type="datetimeFigureOut">
              <a:rPr lang="en-US" smtClean="0"/>
              <a:t>7/14/2019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" y="1295400"/>
            <a:ext cx="4572000" cy="4242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9242"/>
            <a:ext cx="4572000" cy="4425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7988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VIIRS Chl June </a:t>
            </a:r>
            <a:r>
              <a:rPr lang="en-US" sz="3600" dirty="0" smtClean="0"/>
              <a:t>23              MODIS Chl July 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506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July 5-6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July 5-6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7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July 5-6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03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8" r="16229"/>
          <a:stretch/>
        </p:blipFill>
        <p:spPr bwMode="auto">
          <a:xfrm>
            <a:off x="2133600" y="914400"/>
            <a:ext cx="5617401" cy="5943600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96962"/>
          </a:xfrm>
        </p:spPr>
        <p:txBody>
          <a:bodyPr>
            <a:normAutofit/>
          </a:bodyPr>
          <a:lstStyle/>
          <a:p>
            <a:r>
              <a:rPr lang="en-US" dirty="0" smtClean="0"/>
              <a:t>July</a:t>
            </a:r>
            <a:r>
              <a:rPr lang="en-US" baseline="0" dirty="0" smtClean="0"/>
              <a:t> 5-6 ADCP </a:t>
            </a:r>
            <a:r>
              <a:rPr lang="en-US" baseline="0" dirty="0" err="1" smtClean="0"/>
              <a:t>overlayed</a:t>
            </a:r>
            <a:r>
              <a:rPr lang="en-US" baseline="0" dirty="0" smtClean="0"/>
              <a:t> on July 4 SST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962400" y="3352800"/>
            <a:ext cx="1524000" cy="1524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MODIS Chl July 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4" b="9055"/>
          <a:stretch/>
        </p:blipFill>
        <p:spPr>
          <a:xfrm>
            <a:off x="1066800" y="1169158"/>
            <a:ext cx="7085144" cy="5688842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4419600" y="3276600"/>
            <a:ext cx="1005840" cy="10058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38" t="13805" r="7871" b="5387"/>
          <a:stretch/>
        </p:blipFill>
        <p:spPr bwMode="auto">
          <a:xfrm>
            <a:off x="0" y="1447800"/>
            <a:ext cx="9144000" cy="4770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 survey July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2 – July 6-7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2 – July 6-7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38" y="914400"/>
            <a:ext cx="452606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6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2 – July 6-7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3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4769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Shelfbreak frontal dynamics: mechanisms of upwelling, net community production, and ecological implications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1296" r="11582" b="12037"/>
          <a:stretch/>
        </p:blipFill>
        <p:spPr bwMode="auto">
          <a:xfrm rot="10800000">
            <a:off x="250353" y="2338982"/>
            <a:ext cx="2743200" cy="200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812" y="4486870"/>
            <a:ext cx="16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et al. 1999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20922" y="2353270"/>
            <a:ext cx="3346878" cy="3361730"/>
            <a:chOff x="5720922" y="2353270"/>
            <a:chExt cx="3346878" cy="3361730"/>
          </a:xfrm>
        </p:grpSpPr>
        <p:sp>
          <p:nvSpPr>
            <p:cNvPr id="15" name="TextBox 14"/>
            <p:cNvSpPr txBox="1"/>
            <p:nvPr/>
          </p:nvSpPr>
          <p:spPr>
            <a:xfrm>
              <a:off x="5720922" y="4791670"/>
              <a:ext cx="3346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Linder et al. 2004</a:t>
              </a:r>
            </a:p>
            <a:p>
              <a:pPr algn="ctr"/>
              <a:r>
                <a:rPr lang="en-US" dirty="0" smtClean="0"/>
                <a:t>Gawarkiewicz and Chapman 1992</a:t>
              </a:r>
            </a:p>
            <a:p>
              <a:pPr algn="ctr"/>
              <a:r>
                <a:rPr lang="en-US" dirty="0"/>
                <a:t>Chapman and Lentz </a:t>
              </a:r>
              <a:r>
                <a:rPr lang="en-US" dirty="0" smtClean="0"/>
                <a:t>1994</a:t>
              </a:r>
              <a:endParaRPr lang="en-US" dirty="0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67" y="2353270"/>
              <a:ext cx="3065333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1371600" y="289560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2204442"/>
            <a:ext cx="4018443" cy="3108960"/>
            <a:chOff x="1447800" y="2204442"/>
            <a:chExt cx="4018443" cy="31089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6" b="1530"/>
            <a:stretch/>
          </p:blipFill>
          <p:spPr bwMode="auto">
            <a:xfrm>
              <a:off x="3085398" y="2204442"/>
              <a:ext cx="2380845" cy="265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05200" y="4944070"/>
              <a:ext cx="179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Marra</a:t>
              </a:r>
              <a:r>
                <a:rPr lang="en-US" dirty="0" smtClean="0"/>
                <a:t> et al. 1990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47800" y="2514600"/>
              <a:ext cx="1905000" cy="533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0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" y="1295400"/>
            <a:ext cx="4572000" cy="4242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9242"/>
            <a:ext cx="4572000" cy="4425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7988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VIIRS Chl June </a:t>
            </a:r>
            <a:r>
              <a:rPr lang="en-US" sz="3600" dirty="0" smtClean="0"/>
              <a:t>23              MODIS Chl July 6</a:t>
            </a:r>
            <a:endParaRPr lang="en-US" sz="3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6858000" y="3416595"/>
            <a:ext cx="457200" cy="419883"/>
            <a:chOff x="6858000" y="3416595"/>
            <a:chExt cx="457200" cy="41988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086600" y="3416595"/>
              <a:ext cx="0" cy="2177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086600" y="3634356"/>
              <a:ext cx="228600" cy="2021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858000" y="3836478"/>
              <a:ext cx="457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858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 Survey July 7-8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914400"/>
            <a:ext cx="9144000" cy="5486400"/>
            <a:chOff x="0" y="914400"/>
            <a:chExt cx="9144000" cy="5486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" t="15133" r="6263" b="7385"/>
            <a:stretch/>
          </p:blipFill>
          <p:spPr bwMode="auto">
            <a:xfrm>
              <a:off x="0" y="914400"/>
              <a:ext cx="9144000" cy="5457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0" t="16429" r="8030" b="17216"/>
            <a:stretch/>
          </p:blipFill>
          <p:spPr bwMode="auto">
            <a:xfrm>
              <a:off x="0" y="3657600"/>
              <a:ext cx="4831307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21415" y="3974068"/>
              <a:ext cx="966931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Density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5239"/>
          <a:stretch/>
        </p:blipFill>
        <p:spPr bwMode="auto">
          <a:xfrm>
            <a:off x="1657733" y="901262"/>
            <a:ext cx="5657467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8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2" t="26348" r="34776" b="30035"/>
          <a:stretch/>
        </p:blipFill>
        <p:spPr bwMode="auto">
          <a:xfrm>
            <a:off x="34120" y="3733800"/>
            <a:ext cx="4653886" cy="28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5" t="26770" r="34131" b="29613"/>
          <a:stretch/>
        </p:blipFill>
        <p:spPr bwMode="auto">
          <a:xfrm>
            <a:off x="4451131" y="2285999"/>
            <a:ext cx="4713890" cy="28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40669" y="0"/>
            <a:ext cx="2971800" cy="1447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 Survey July 7-8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5" t="26259" r="34524" b="31387"/>
          <a:stretch/>
        </p:blipFill>
        <p:spPr bwMode="auto">
          <a:xfrm>
            <a:off x="-2666" y="440335"/>
            <a:ext cx="4722127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5239"/>
          <a:stretch/>
        </p:blipFill>
        <p:spPr bwMode="auto">
          <a:xfrm>
            <a:off x="1657733" y="901262"/>
            <a:ext cx="5657467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855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VPR1 Survey July 7-8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914400"/>
            <a:ext cx="9144000" cy="5486400"/>
            <a:chOff x="0" y="914400"/>
            <a:chExt cx="9144000" cy="5486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" t="15133" r="6263" b="7385"/>
            <a:stretch/>
          </p:blipFill>
          <p:spPr bwMode="auto">
            <a:xfrm>
              <a:off x="0" y="914400"/>
              <a:ext cx="9144000" cy="5457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0" t="16429" r="8030" b="17216"/>
            <a:stretch/>
          </p:blipFill>
          <p:spPr bwMode="auto">
            <a:xfrm>
              <a:off x="0" y="3657600"/>
              <a:ext cx="4831307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21415" y="3974068"/>
              <a:ext cx="966931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Density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8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152400"/>
            <a:ext cx="5267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CTD transect – July 8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91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152400"/>
            <a:ext cx="5267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CTD transect – July 8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152400"/>
            <a:ext cx="5267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CTD transect – July 8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" y="914400"/>
            <a:ext cx="4528457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2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5942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" y="5221337"/>
            <a:ext cx="2600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08119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3867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199" y="1600200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CHL climatology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9199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is there no mean enhancement of chlorophyll at the shelf break front?</a:t>
            </a:r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 Top-down control by zooplankton grazing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/>
              <a:t>S</a:t>
            </a:r>
            <a:r>
              <a:rPr lang="en-US" sz="2400" dirty="0" smtClean="0"/>
              <a:t>patial </a:t>
            </a:r>
            <a:r>
              <a:rPr lang="en-US" sz="2400" dirty="0"/>
              <a:t>and </a:t>
            </a:r>
            <a:r>
              <a:rPr lang="en-US" sz="2400" dirty="0" smtClean="0"/>
              <a:t>temporal intermittency </a:t>
            </a:r>
            <a:r>
              <a:rPr lang="en-US" sz="2400" dirty="0"/>
              <a:t>of </a:t>
            </a:r>
            <a:r>
              <a:rPr lang="en-US" sz="2400" dirty="0" smtClean="0"/>
              <a:t>the upwelling </a:t>
            </a:r>
            <a:r>
              <a:rPr lang="en-US" sz="2400" dirty="0"/>
              <a:t>events causes their net impact to be smoothed out in long-term </a:t>
            </a:r>
            <a:r>
              <a:rPr lang="en-US" sz="2400" dirty="0" smtClean="0"/>
              <a:t>means.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97204" y="621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 JGR</a:t>
            </a:r>
            <a:endParaRPr lang="en-US" dirty="0"/>
          </a:p>
        </p:txBody>
      </p:sp>
      <p:pic>
        <p:nvPicPr>
          <p:cNvPr id="2050" name="Picture 2" descr="Weifeng Gordon Z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92" y="152400"/>
            <a:ext cx="1628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52400"/>
            <a:ext cx="5818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REMUS transect – July 8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6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2366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0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t="11420" r="8319" b="2657"/>
          <a:stretch/>
        </p:blipFill>
        <p:spPr bwMode="auto">
          <a:xfrm>
            <a:off x="0" y="990600"/>
            <a:ext cx="9144000" cy="51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VPR3 Survey July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952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8" r="14340"/>
          <a:stretch/>
        </p:blipFill>
        <p:spPr>
          <a:xfrm>
            <a:off x="2033752" y="914400"/>
            <a:ext cx="5770180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ADCP from Streamer</a:t>
            </a:r>
            <a:r>
              <a:rPr lang="en-US" baseline="0" dirty="0" smtClean="0"/>
              <a:t> / slope front transect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13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52400"/>
            <a:ext cx="686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/ slope front transect – July 10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52400"/>
            <a:ext cx="686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/ slope front transect – July 10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11176" r="7538"/>
          <a:stretch/>
        </p:blipFill>
        <p:spPr bwMode="auto">
          <a:xfrm>
            <a:off x="0" y="1218368"/>
            <a:ext cx="9144000" cy="525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VPR4 July 10-11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69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13124" r="8319"/>
          <a:stretch/>
        </p:blipFill>
        <p:spPr bwMode="auto">
          <a:xfrm>
            <a:off x="-15766" y="1447800"/>
            <a:ext cx="9144000" cy="48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 2,3,4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11-12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0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11-12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2491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8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oceanobservatories.org/wp-content/uploads/2011/04/NEObsMap_110914_stat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/>
          <a:stretch/>
        </p:blipFill>
        <p:spPr bwMode="auto">
          <a:xfrm>
            <a:off x="152397" y="2331947"/>
            <a:ext cx="3200400" cy="287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4354039"/>
            <a:ext cx="2655831" cy="246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47697"/>
            <a:ext cx="8991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Shelfbreak frontal dynamics: mechanisms of upwelling, net community production, and ecological implications</a:t>
            </a:r>
          </a:p>
          <a:p>
            <a:pPr algn="ctr"/>
            <a:endParaRPr lang="en-US" sz="500" dirty="0" smtClean="0"/>
          </a:p>
          <a:p>
            <a:pPr algn="ctr"/>
            <a:r>
              <a:rPr lang="en-US" sz="2000" dirty="0" smtClean="0"/>
              <a:t>Dennis McGillicuddy, Heidi Sosik, Gordon Zhang (WHOI)</a:t>
            </a:r>
          </a:p>
          <a:p>
            <a:pPr algn="ctr"/>
            <a:r>
              <a:rPr lang="en-US" sz="2000" dirty="0" smtClean="0"/>
              <a:t>Walker Smith (VIMS)</a:t>
            </a:r>
            <a:r>
              <a:rPr lang="en-US" sz="2000" dirty="0"/>
              <a:t> </a:t>
            </a:r>
            <a:r>
              <a:rPr lang="en-US" sz="2000" dirty="0" smtClean="0"/>
              <a:t>Rachel Stanley (Wellesley College)</a:t>
            </a:r>
          </a:p>
          <a:p>
            <a:pPr algn="ctr"/>
            <a:r>
              <a:rPr lang="en-US" sz="2000" dirty="0" smtClean="0"/>
              <a:t>Jefferson Turner, Christian </a:t>
            </a:r>
            <a:r>
              <a:rPr lang="en-US" sz="2000" dirty="0" err="1" smtClean="0"/>
              <a:t>Petitpas</a:t>
            </a:r>
            <a:r>
              <a:rPr lang="en-US" sz="2000" dirty="0"/>
              <a:t> </a:t>
            </a:r>
            <a:r>
              <a:rPr lang="en-US" sz="2000" dirty="0" smtClean="0"/>
              <a:t>(UMass Dartmouth)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4203" y="5452348"/>
            <a:ext cx="215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NSF Ocean Observatory Initiative Pioneer Array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24000" y="4038600"/>
            <a:ext cx="6858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6135" y="2438400"/>
            <a:ext cx="4487865" cy="3505200"/>
            <a:chOff x="4656135" y="2438400"/>
            <a:chExt cx="4487865" cy="350520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5" y="2834640"/>
              <a:ext cx="4487865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10200" y="2438400"/>
              <a:ext cx="289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Cruises R/V Neil Armstrong</a:t>
              </a:r>
              <a:endParaRPr lang="en-US" dirty="0"/>
            </a:p>
          </p:txBody>
        </p:sp>
      </p:grpSp>
      <p:sp>
        <p:nvSpPr>
          <p:cNvPr id="7" name="AutoShape 2" descr="Image result for ns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nsf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5" y="1143000"/>
            <a:ext cx="118160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11-12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81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4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2830"/>
            <a:ext cx="7347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Across – front mission July 10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910"/>
            <a:ext cx="4528457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167640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24500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38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2830"/>
            <a:ext cx="7222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Along – front mission July 10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9323" y="1554796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38400" y="13070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0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2830"/>
            <a:ext cx="7222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Along – front mission July 10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28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8902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Bottom boundary layer mission July 11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30166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914400"/>
            <a:ext cx="4528457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1002268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990600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02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8902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Bottom boundary layer mission July 11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2815" y="132829"/>
            <a:ext cx="2886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Chl 11 July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709878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2815" y="132829"/>
            <a:ext cx="2886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Chl 11 July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7" t="41645" r="32855" b="23077"/>
          <a:stretch/>
        </p:blipFill>
        <p:spPr>
          <a:xfrm>
            <a:off x="845587" y="738625"/>
            <a:ext cx="7541207" cy="5943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62600" y="1905000"/>
            <a:ext cx="420767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0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14584" r="9095" b="7282"/>
          <a:stretch/>
        </p:blipFill>
        <p:spPr bwMode="auto">
          <a:xfrm>
            <a:off x="0" y="1752600"/>
            <a:ext cx="9144000" cy="454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VPR5 July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89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5633" y="164361"/>
            <a:ext cx="327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SST - June 23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2" y="914400"/>
            <a:ext cx="674370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862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28"/>
            <a:ext cx="9144000" cy="629107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SST July</a:t>
            </a:r>
            <a:r>
              <a:rPr lang="en-US" baseline="0" dirty="0" smtClean="0"/>
              <a:t> 9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800600" y="3581400"/>
            <a:ext cx="8382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047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VPR6 July 13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9230" r="7542" b="6795"/>
          <a:stretch/>
        </p:blipFill>
        <p:spPr bwMode="auto">
          <a:xfrm>
            <a:off x="0" y="1371600"/>
            <a:ext cx="9144000" cy="499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917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6" b="9425"/>
          <a:stretch/>
        </p:blipFill>
        <p:spPr>
          <a:xfrm>
            <a:off x="1029428" y="1213945"/>
            <a:ext cx="7085144" cy="56440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VIIRS Chl July 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88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/>
              <a:t>REMUS 4 – diatom hotspot</a:t>
            </a:r>
            <a:endParaRPr lang="en-US" sz="4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8529" r="8126"/>
          <a:stretch/>
        </p:blipFill>
        <p:spPr bwMode="auto">
          <a:xfrm>
            <a:off x="0" y="1147590"/>
            <a:ext cx="9144000" cy="571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2124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10000" r="39375" b="8824"/>
          <a:stretch/>
        </p:blipFill>
        <p:spPr bwMode="auto">
          <a:xfrm>
            <a:off x="5105400" y="1524000"/>
            <a:ext cx="3886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11176" r="37031" b="8824"/>
          <a:stretch/>
        </p:blipFill>
        <p:spPr bwMode="auto">
          <a:xfrm>
            <a:off x="152400" y="1600200"/>
            <a:ext cx="44577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REMUS 4 – diatom hotspot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451783" y="1066800"/>
            <a:ext cx="6263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Temperature			     Salinity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97564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2" t="10589" r="36719" b="7647"/>
          <a:stretch/>
        </p:blipFill>
        <p:spPr bwMode="auto">
          <a:xfrm>
            <a:off x="4819650" y="1562100"/>
            <a:ext cx="43243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11176" r="35156" b="7941"/>
          <a:stretch/>
        </p:blipFill>
        <p:spPr bwMode="auto">
          <a:xfrm>
            <a:off x="0" y="1619250"/>
            <a:ext cx="46672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/>
              <a:t>REMUS 4 – diatom hotspot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1814462" y="1066800"/>
            <a:ext cx="5881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Nitrate				Oxygen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99078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10000" r="29375" b="8529"/>
          <a:stretch/>
        </p:blipFill>
        <p:spPr bwMode="auto">
          <a:xfrm>
            <a:off x="4658485" y="1661160"/>
            <a:ext cx="4485515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2" t="9412" r="33432" b="17941"/>
          <a:stretch/>
        </p:blipFill>
        <p:spPr bwMode="auto">
          <a:xfrm>
            <a:off x="63666" y="1657353"/>
            <a:ext cx="4355934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/>
              <a:t>REMUS 4 – diatom hotspot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1066800"/>
            <a:ext cx="680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Fluorescence			   Backscatter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99078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3842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</a:t>
            </a:r>
            <a:r>
              <a:rPr lang="en-US" sz="3200" dirty="0" smtClean="0"/>
              <a:t>14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30166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4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3842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</a:t>
            </a:r>
            <a:r>
              <a:rPr lang="en-US" sz="3200" dirty="0" smtClean="0"/>
              <a:t>14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5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3842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</a:t>
            </a:r>
            <a:r>
              <a:rPr lang="en-US" sz="3200" dirty="0" smtClean="0"/>
              <a:t>14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5" y="930166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5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99780" y="152400"/>
            <a:ext cx="3244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Chl - June 23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640538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 7 – July 15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11420" r="8836" b="8012"/>
          <a:stretch/>
        </p:blipFill>
        <p:spPr bwMode="auto">
          <a:xfrm>
            <a:off x="0" y="1524000"/>
            <a:ext cx="9144000" cy="469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095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8638524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SST July 13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86400" y="4114800"/>
            <a:ext cx="0" cy="121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9999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2" y="0"/>
            <a:ext cx="743101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Satellite altimetry July 13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962400" y="2971800"/>
            <a:ext cx="0" cy="609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5990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23347" r="51121" b="3144"/>
          <a:stretch/>
        </p:blipFill>
        <p:spPr bwMode="auto">
          <a:xfrm>
            <a:off x="1905000" y="1600200"/>
            <a:ext cx="5612525" cy="476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Shipboard ADCP July 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6425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VPR 7-8 July </a:t>
            </a:r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9118" r="7969" b="6471"/>
          <a:stretch/>
        </p:blipFill>
        <p:spPr bwMode="auto">
          <a:xfrm>
            <a:off x="0" y="1524000"/>
            <a:ext cx="9144000" cy="4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56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8638524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SST July 13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86400" y="4114800"/>
            <a:ext cx="0" cy="121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724400" y="4114800"/>
            <a:ext cx="762000" cy="1143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295900" y="5066637"/>
            <a:ext cx="381000" cy="22860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334000" y="4572000"/>
            <a:ext cx="304800" cy="11430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34000" y="4191000"/>
            <a:ext cx="304800" cy="11430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96724" y="4800600"/>
            <a:ext cx="304800" cy="11430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48200" y="4133850"/>
            <a:ext cx="304800" cy="114300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901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4004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8-9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4097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8-9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6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4097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July 8-9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7259" y="152400"/>
            <a:ext cx="297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July 3 – VIIRS Chl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52503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6140454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MODIS Chl July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7259" y="152400"/>
            <a:ext cx="297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July 4 – VIIRS Chl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4477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82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10068</TotalTime>
  <Words>484</Words>
  <Application>Microsoft Office PowerPoint</Application>
  <PresentationFormat>On-screen Show (4:3)</PresentationFormat>
  <Paragraphs>101</Paragraphs>
  <Slides>70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July 5-6 ADCP overlayed on July 4 SST</vt:lpstr>
      <vt:lpstr>MODIS Chl July 5</vt:lpstr>
      <vt:lpstr>VPR survey July 6</vt:lpstr>
      <vt:lpstr>PowerPoint Presentation</vt:lpstr>
      <vt:lpstr>PowerPoint Presentation</vt:lpstr>
      <vt:lpstr>PowerPoint Presentation</vt:lpstr>
      <vt:lpstr>PowerPoint Presentation</vt:lpstr>
      <vt:lpstr>VPR Survey July 7-8</vt:lpstr>
      <vt:lpstr>ADCP from VPR survey</vt:lpstr>
      <vt:lpstr>VPR Survey July 7-8</vt:lpstr>
      <vt:lpstr>PowerPoint Presentation</vt:lpstr>
      <vt:lpstr>ADCP from VPR survey</vt:lpstr>
      <vt:lpstr>VPR1 Survey July 7-8</vt:lpstr>
      <vt:lpstr>PowerPoint Presentation</vt:lpstr>
      <vt:lpstr>PowerPoint Presentation</vt:lpstr>
      <vt:lpstr>PowerPoint Presentation</vt:lpstr>
      <vt:lpstr>PowerPoint Presentation</vt:lpstr>
      <vt:lpstr>ADCP from VPR survey</vt:lpstr>
      <vt:lpstr>VPR3 Survey July 9</vt:lpstr>
      <vt:lpstr>ADCP from Streamer / slope front transect</vt:lpstr>
      <vt:lpstr>PowerPoint Presentation</vt:lpstr>
      <vt:lpstr>PowerPoint Presentation</vt:lpstr>
      <vt:lpstr>VPR4 July 10-11</vt:lpstr>
      <vt:lpstr>VPR 2,3,4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VPR5 July 12</vt:lpstr>
      <vt:lpstr>SST July 9</vt:lpstr>
      <vt:lpstr>VPR6 July 13</vt:lpstr>
      <vt:lpstr>VIIRS Chl July 13</vt:lpstr>
      <vt:lpstr>PowerPoint Presentation</vt:lpstr>
      <vt:lpstr>REMUS 4 – diatom hotspot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VPR 7 – July 15</vt:lpstr>
      <vt:lpstr>SST July 13</vt:lpstr>
      <vt:lpstr>Satellite altimetry July 13</vt:lpstr>
      <vt:lpstr>Shipboard ADCP July 15</vt:lpstr>
      <vt:lpstr>VPR 7-8 July 15</vt:lpstr>
      <vt:lpstr>SST July 13</vt:lpstr>
      <vt:lpstr>Extras</vt:lpstr>
      <vt:lpstr>PowerPoint Presentation</vt:lpstr>
      <vt:lpstr>PowerPoint Presentation</vt:lpstr>
      <vt:lpstr>PowerPoint Presentation</vt:lpstr>
      <vt:lpstr>MODIS Chl July 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</cp:lastModifiedBy>
  <cp:revision>83</cp:revision>
  <cp:lastPrinted>2019-07-07T18:04:58Z</cp:lastPrinted>
  <dcterms:created xsi:type="dcterms:W3CDTF">2017-08-11T19:56:47Z</dcterms:created>
  <dcterms:modified xsi:type="dcterms:W3CDTF">2019-07-16T13:04:17Z</dcterms:modified>
</cp:coreProperties>
</file>