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70" r:id="rId2"/>
    <p:sldId id="256" r:id="rId3"/>
    <p:sldId id="261" r:id="rId4"/>
    <p:sldId id="257" r:id="rId5"/>
    <p:sldId id="262" r:id="rId6"/>
    <p:sldId id="267" r:id="rId7"/>
    <p:sldId id="268" r:id="rId8"/>
    <p:sldId id="271" r:id="rId9"/>
    <p:sldId id="272" r:id="rId10"/>
    <p:sldId id="278" r:id="rId11"/>
    <p:sldId id="269" r:id="rId12"/>
    <p:sldId id="273" r:id="rId13"/>
    <p:sldId id="263" r:id="rId14"/>
    <p:sldId id="281" r:id="rId15"/>
    <p:sldId id="264" r:id="rId16"/>
    <p:sldId id="274" r:id="rId17"/>
    <p:sldId id="275" r:id="rId18"/>
    <p:sldId id="309" r:id="rId19"/>
    <p:sldId id="277" r:id="rId20"/>
    <p:sldId id="265" r:id="rId21"/>
    <p:sldId id="276" r:id="rId22"/>
    <p:sldId id="280" r:id="rId23"/>
    <p:sldId id="284" r:id="rId24"/>
    <p:sldId id="285" r:id="rId25"/>
    <p:sldId id="286" r:id="rId26"/>
    <p:sldId id="282" r:id="rId27"/>
    <p:sldId id="283" r:id="rId28"/>
    <p:sldId id="297" r:id="rId29"/>
    <p:sldId id="290" r:id="rId30"/>
    <p:sldId id="287" r:id="rId31"/>
    <p:sldId id="291" r:id="rId32"/>
    <p:sldId id="295" r:id="rId33"/>
    <p:sldId id="296" r:id="rId34"/>
    <p:sldId id="294" r:id="rId35"/>
    <p:sldId id="311" r:id="rId36"/>
    <p:sldId id="312" r:id="rId37"/>
    <p:sldId id="313" r:id="rId38"/>
    <p:sldId id="314" r:id="rId39"/>
    <p:sldId id="305" r:id="rId40"/>
    <p:sldId id="302" r:id="rId41"/>
    <p:sldId id="306" r:id="rId42"/>
    <p:sldId id="303" r:id="rId43"/>
    <p:sldId id="307" r:id="rId44"/>
    <p:sldId id="304" r:id="rId45"/>
    <p:sldId id="310" r:id="rId46"/>
    <p:sldId id="279" r:id="rId47"/>
    <p:sldId id="300" r:id="rId48"/>
    <p:sldId id="301" r:id="rId49"/>
    <p:sldId id="308" r:id="rId50"/>
    <p:sldId id="266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15" autoAdjust="0"/>
    <p:restoredTop sz="86462" autoAdjust="0"/>
  </p:normalViewPr>
  <p:slideViewPr>
    <p:cSldViewPr>
      <p:cViewPr>
        <p:scale>
          <a:sx n="60" d="100"/>
          <a:sy n="60" d="100"/>
        </p:scale>
        <p:origin x="-70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3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7175D-FFEF-43F4-8B07-25CF5F6E6E2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ADD14-EBFA-4506-BB55-C3A144C8C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7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94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3ADD14-EBFA-4506-BB55-C3A144C8CCF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28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35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2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972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5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6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6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8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80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40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09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0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F3D5F-761B-4046-A6E0-282303DC4675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37F55-9E03-48C0-B176-4BDC116C4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0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06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1 – July 5-6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6229"/>
          <a:stretch/>
        </p:blipFill>
        <p:spPr bwMode="auto">
          <a:xfrm>
            <a:off x="2133600" y="914400"/>
            <a:ext cx="5617401" cy="5943600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96962"/>
          </a:xfrm>
        </p:spPr>
        <p:txBody>
          <a:bodyPr>
            <a:normAutofit/>
          </a:bodyPr>
          <a:lstStyle/>
          <a:p>
            <a:r>
              <a:rPr lang="en-US" dirty="0" smtClean="0"/>
              <a:t>July</a:t>
            </a:r>
            <a:r>
              <a:rPr lang="en-US" baseline="0" dirty="0" smtClean="0"/>
              <a:t> 5-6 ADCP </a:t>
            </a:r>
            <a:r>
              <a:rPr lang="en-US" baseline="0" dirty="0" err="1" smtClean="0"/>
              <a:t>overlayed</a:t>
            </a:r>
            <a:r>
              <a:rPr lang="en-US" baseline="0" dirty="0" smtClean="0"/>
              <a:t> on July 4 SST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962400" y="3352800"/>
            <a:ext cx="1524000" cy="15240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9055"/>
          <a:stretch/>
        </p:blipFill>
        <p:spPr>
          <a:xfrm>
            <a:off x="1066800" y="1169158"/>
            <a:ext cx="7085144" cy="5688842"/>
          </a:xfrm>
          <a:prstGeom prst="rect">
            <a:avLst/>
          </a:prstGeom>
        </p:spPr>
      </p:pic>
      <p:sp>
        <p:nvSpPr>
          <p:cNvPr id="5" name="Oval 4"/>
          <p:cNvSpPr>
            <a:spLocks noChangeAspect="1"/>
          </p:cNvSpPr>
          <p:nvPr/>
        </p:nvSpPr>
        <p:spPr>
          <a:xfrm>
            <a:off x="4419600" y="3276600"/>
            <a:ext cx="1005840" cy="100584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38" t="13805" r="7871" b="5387"/>
          <a:stretch/>
        </p:blipFill>
        <p:spPr bwMode="auto">
          <a:xfrm>
            <a:off x="0" y="1447800"/>
            <a:ext cx="9144000" cy="4770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survey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7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38" y="914400"/>
            <a:ext cx="45260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6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3537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Transect 2 – July 6-7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" y="1295400"/>
            <a:ext cx="4572000" cy="4242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9242"/>
            <a:ext cx="4572000" cy="44254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33400"/>
            <a:ext cx="7988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VIIRS Chl June </a:t>
            </a:r>
            <a:r>
              <a:rPr lang="en-US" sz="3600" dirty="0" smtClean="0"/>
              <a:t>23              MODIS Chl July 6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858000" y="3416595"/>
            <a:ext cx="457200" cy="419883"/>
            <a:chOff x="6858000" y="3416595"/>
            <a:chExt cx="457200" cy="419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7086600" y="3416595"/>
              <a:ext cx="0" cy="21776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086600" y="3634356"/>
              <a:ext cx="228600" cy="20212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6858000" y="3836478"/>
              <a:ext cx="45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858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47697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Shelfbreak frontal dynamics: mechanisms of upwelling, net community production, and ecological implications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8" t="21296" r="11582" b="12037"/>
          <a:stretch/>
        </p:blipFill>
        <p:spPr bwMode="auto">
          <a:xfrm rot="10800000">
            <a:off x="250353" y="2338982"/>
            <a:ext cx="2743200" cy="2008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2812" y="4486870"/>
            <a:ext cx="1678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Ryan et al. 1999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720922" y="2353270"/>
            <a:ext cx="3346878" cy="3361730"/>
            <a:chOff x="5720922" y="2353270"/>
            <a:chExt cx="3346878" cy="3361730"/>
          </a:xfrm>
        </p:grpSpPr>
        <p:sp>
          <p:nvSpPr>
            <p:cNvPr id="15" name="TextBox 14"/>
            <p:cNvSpPr txBox="1"/>
            <p:nvPr/>
          </p:nvSpPr>
          <p:spPr>
            <a:xfrm>
              <a:off x="5720922" y="4791670"/>
              <a:ext cx="33468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Linder et al. 2004</a:t>
              </a:r>
            </a:p>
            <a:p>
              <a:pPr algn="ctr"/>
              <a:r>
                <a:rPr lang="en-US" dirty="0" smtClean="0"/>
                <a:t>Gawarkiewicz and Chapman 1992</a:t>
              </a:r>
            </a:p>
            <a:p>
              <a:pPr algn="ctr"/>
              <a:r>
                <a:rPr lang="en-US" dirty="0"/>
                <a:t>Chapman and Lentz </a:t>
              </a:r>
              <a:r>
                <a:rPr lang="en-US" dirty="0" smtClean="0"/>
                <a:t>1994</a:t>
              </a:r>
              <a:endParaRPr lang="en-US" dirty="0"/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3867" y="2353270"/>
              <a:ext cx="3065333" cy="2377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Straight Connector 5"/>
          <p:cNvCxnSpPr/>
          <p:nvPr/>
        </p:nvCxnSpPr>
        <p:spPr>
          <a:xfrm>
            <a:off x="1371600" y="289560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447800" y="2204442"/>
            <a:ext cx="4018443" cy="3108960"/>
            <a:chOff x="1447800" y="2204442"/>
            <a:chExt cx="4018443" cy="310896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6" b="1530"/>
            <a:stretch/>
          </p:blipFill>
          <p:spPr bwMode="auto">
            <a:xfrm>
              <a:off x="3085398" y="2204442"/>
              <a:ext cx="2380845" cy="265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05200" y="4944070"/>
              <a:ext cx="1797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Marra</a:t>
              </a:r>
              <a:r>
                <a:rPr lang="en-US" dirty="0" smtClean="0"/>
                <a:t> et al. 1990</a:t>
              </a:r>
              <a:endParaRPr lang="en-US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1447800" y="2514600"/>
              <a:ext cx="1905000" cy="53340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8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2" t="26348" r="34776" b="30035"/>
          <a:stretch/>
        </p:blipFill>
        <p:spPr bwMode="auto">
          <a:xfrm>
            <a:off x="34120" y="3733800"/>
            <a:ext cx="4653886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5" t="26770" r="34131" b="29613"/>
          <a:stretch/>
        </p:blipFill>
        <p:spPr bwMode="auto">
          <a:xfrm>
            <a:off x="4451131" y="2285999"/>
            <a:ext cx="4713890" cy="28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140669" y="0"/>
            <a:ext cx="2971800" cy="1447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 Survey July 7-8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26259" r="34524" b="31387"/>
          <a:stretch/>
        </p:blipFill>
        <p:spPr bwMode="auto">
          <a:xfrm>
            <a:off x="-2666" y="440335"/>
            <a:ext cx="4722127" cy="274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3" r="15239"/>
          <a:stretch/>
        </p:blipFill>
        <p:spPr bwMode="auto">
          <a:xfrm>
            <a:off x="1657733" y="901262"/>
            <a:ext cx="5657467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855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VPR1 Survey July 7-8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914400"/>
            <a:ext cx="9144000" cy="5486400"/>
            <a:chOff x="0" y="914400"/>
            <a:chExt cx="9144000" cy="5486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15133" r="6263" b="7385"/>
            <a:stretch/>
          </p:blipFill>
          <p:spPr bwMode="auto">
            <a:xfrm>
              <a:off x="0" y="914400"/>
              <a:ext cx="9144000" cy="5457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0" t="16429" r="8030" b="17216"/>
            <a:stretch/>
          </p:blipFill>
          <p:spPr bwMode="auto">
            <a:xfrm>
              <a:off x="0" y="3657600"/>
              <a:ext cx="4831307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321415" y="3974068"/>
              <a:ext cx="966931" cy="40011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Density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12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</a:t>
            </a:r>
            <a:r>
              <a:rPr lang="en-US" sz="3200" dirty="0" smtClean="0"/>
              <a:t>CTD transect </a:t>
            </a:r>
            <a:r>
              <a:rPr lang="en-US" sz="3200" dirty="0" smtClean="0"/>
              <a:t>– July 8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152400"/>
            <a:ext cx="5267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</a:t>
            </a:r>
            <a:r>
              <a:rPr lang="en-US" sz="3200" dirty="0" smtClean="0"/>
              <a:t>CTD transect </a:t>
            </a:r>
            <a:r>
              <a:rPr lang="en-US" sz="3200" dirty="0" smtClean="0"/>
              <a:t>– July 8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2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152400"/>
            <a:ext cx="5818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</a:t>
            </a:r>
            <a:r>
              <a:rPr lang="en-US" sz="3200" dirty="0" smtClean="0"/>
              <a:t>REMUS transect </a:t>
            </a:r>
            <a:r>
              <a:rPr lang="en-US" sz="3200" dirty="0" smtClean="0"/>
              <a:t>– July 8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6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ADCP from VPR survey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36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3259428" cy="292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01" y="5221337"/>
            <a:ext cx="26003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7081192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73867" y="556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6199" y="1600200"/>
            <a:ext cx="248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Satellite CHL climatology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2919948"/>
            <a:ext cx="495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Why is there no mean enhancement of chlorophyll at the shelf break front?</a:t>
            </a:r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: Top-down control by zooplankton grazing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/>
              <a:t>S</a:t>
            </a:r>
            <a:r>
              <a:rPr lang="en-US" sz="2400" dirty="0" smtClean="0"/>
              <a:t>patial </a:t>
            </a:r>
            <a:r>
              <a:rPr lang="en-US" sz="2400" dirty="0"/>
              <a:t>and </a:t>
            </a:r>
            <a:r>
              <a:rPr lang="en-US" sz="2400" dirty="0" smtClean="0"/>
              <a:t>temporal intermittency </a:t>
            </a:r>
            <a:r>
              <a:rPr lang="en-US" sz="2400" dirty="0"/>
              <a:t>of </a:t>
            </a:r>
            <a:r>
              <a:rPr lang="en-US" sz="2400" dirty="0" smtClean="0"/>
              <a:t>the upwelling </a:t>
            </a:r>
            <a:r>
              <a:rPr lang="en-US" sz="2400" dirty="0"/>
              <a:t>events causes their net impact to be smoothed out in long-term </a:t>
            </a:r>
            <a:r>
              <a:rPr lang="en-US" sz="2400" dirty="0" smtClean="0"/>
              <a:t>means.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2397204" y="6212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2013, JGR</a:t>
            </a:r>
            <a:endParaRPr lang="en-US" dirty="0"/>
          </a:p>
        </p:txBody>
      </p:sp>
      <p:pic>
        <p:nvPicPr>
          <p:cNvPr id="2050" name="Picture 2" descr="Weifeng Gordon Zha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92" y="152400"/>
            <a:ext cx="162877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1420" r="8319" b="2657"/>
          <a:stretch/>
        </p:blipFill>
        <p:spPr bwMode="auto">
          <a:xfrm>
            <a:off x="0" y="990600"/>
            <a:ext cx="9144000" cy="51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VPR3 Survey July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52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8" r="14340"/>
          <a:stretch/>
        </p:blipFill>
        <p:spPr>
          <a:xfrm>
            <a:off x="2033752" y="914400"/>
            <a:ext cx="5770180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44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ADCP from Streamer</a:t>
            </a:r>
            <a:r>
              <a:rPr lang="en-US" baseline="0" dirty="0" smtClean="0"/>
              <a:t> / slope front transect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3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152400"/>
            <a:ext cx="68642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Streamer / slope front transect –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11176" r="7538"/>
          <a:stretch/>
        </p:blipFill>
        <p:spPr bwMode="auto">
          <a:xfrm>
            <a:off x="0" y="1218368"/>
            <a:ext cx="9144000" cy="525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VPR4 July 10-11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5690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13124" r="8319"/>
          <a:stretch/>
        </p:blipFill>
        <p:spPr bwMode="auto">
          <a:xfrm>
            <a:off x="-15766" y="1447800"/>
            <a:ext cx="9144000" cy="48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VPR 2,3,4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</a:t>
            </a:r>
            <a:r>
              <a:rPr lang="en-US" sz="3200" dirty="0" smtClean="0"/>
              <a:t>July </a:t>
            </a:r>
            <a:r>
              <a:rPr lang="en-US" sz="3200" dirty="0" smtClean="0"/>
              <a:t>11-12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</a:t>
            </a:r>
            <a:r>
              <a:rPr lang="en-US" sz="3200" dirty="0" smtClean="0"/>
              <a:t>July </a:t>
            </a:r>
            <a:r>
              <a:rPr lang="en-US" sz="3200" dirty="0" smtClean="0"/>
              <a:t>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2491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8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152399"/>
            <a:ext cx="4384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– </a:t>
            </a:r>
            <a:r>
              <a:rPr lang="en-US" sz="3200" dirty="0" smtClean="0"/>
              <a:t>July </a:t>
            </a:r>
            <a:r>
              <a:rPr lang="en-US" sz="3200" dirty="0" smtClean="0"/>
              <a:t>11-12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81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347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Across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910"/>
            <a:ext cx="4528457" cy="594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1676400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2450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738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oceanobservatories.org/wp-content/uploads/2011/04/NEObsMap_110914_state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55"/>
          <a:stretch/>
        </p:blipFill>
        <p:spPr bwMode="auto">
          <a:xfrm>
            <a:off x="152397" y="2331947"/>
            <a:ext cx="3200400" cy="2872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69" y="4354039"/>
            <a:ext cx="2655831" cy="2468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147697"/>
            <a:ext cx="8991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Shelfbreak frontal dynamics: mechanisms of upwelling, net community production, and ecological implications</a:t>
            </a:r>
          </a:p>
          <a:p>
            <a:pPr algn="ctr"/>
            <a:endParaRPr lang="en-US" sz="500" dirty="0" smtClean="0"/>
          </a:p>
          <a:p>
            <a:pPr algn="ctr"/>
            <a:r>
              <a:rPr lang="en-US" sz="2000" dirty="0" smtClean="0"/>
              <a:t>Dennis McGillicuddy, Heidi Sosik, Gordon Zhang (WHOI)</a:t>
            </a:r>
          </a:p>
          <a:p>
            <a:pPr algn="ctr"/>
            <a:r>
              <a:rPr lang="en-US" sz="2000" dirty="0" smtClean="0"/>
              <a:t>Walker Smith (VIMS)</a:t>
            </a:r>
            <a:r>
              <a:rPr lang="en-US" sz="2000" dirty="0"/>
              <a:t> </a:t>
            </a:r>
            <a:r>
              <a:rPr lang="en-US" sz="2000" dirty="0" smtClean="0"/>
              <a:t>Rachel Stanley (Wellesley College)</a:t>
            </a:r>
          </a:p>
          <a:p>
            <a:pPr algn="ctr"/>
            <a:r>
              <a:rPr lang="en-US" sz="2000" dirty="0" smtClean="0"/>
              <a:t>Jefferson Turner, Christian </a:t>
            </a:r>
            <a:r>
              <a:rPr lang="en-US" sz="2000" dirty="0" err="1" smtClean="0"/>
              <a:t>Petitpas</a:t>
            </a:r>
            <a:r>
              <a:rPr lang="en-US" sz="2000" dirty="0"/>
              <a:t> </a:t>
            </a:r>
            <a:r>
              <a:rPr lang="en-US" sz="2000" dirty="0" smtClean="0"/>
              <a:t>(UMass Dartmouth)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34203" y="5452348"/>
            <a:ext cx="215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NSF Ocean Observatory Initiative Pioneer Array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524000" y="4038600"/>
            <a:ext cx="685800" cy="45720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656135" y="2438400"/>
            <a:ext cx="4487865" cy="3505200"/>
            <a:chOff x="4656135" y="2438400"/>
            <a:chExt cx="4487865" cy="3505200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6135" y="2834640"/>
              <a:ext cx="4487865" cy="3108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410200" y="2438400"/>
              <a:ext cx="2893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 Cruises R/V Neil Armstrong</a:t>
              </a:r>
              <a:endParaRPr lang="en-US" dirty="0"/>
            </a:p>
          </p:txBody>
        </p:sp>
      </p:grpSp>
      <p:sp>
        <p:nvSpPr>
          <p:cNvPr id="7" name="AutoShape 2" descr="Image result for nsf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nsf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s://www.nsf.gov/images/logos/nsf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795" y="1143000"/>
            <a:ext cx="1181605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323" y="155479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130706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32830"/>
            <a:ext cx="72226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Along – front mission July 10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28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30166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0" y="914400"/>
            <a:ext cx="4528457" cy="594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1002268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99060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0"/>
            <a:ext cx="8902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OOI REMUS : Bottom boundary layer mission July 11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0987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2815" y="132829"/>
            <a:ext cx="2886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11 July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67" t="41645" r="32855" b="23077"/>
          <a:stretch/>
        </p:blipFill>
        <p:spPr>
          <a:xfrm>
            <a:off x="845587" y="738625"/>
            <a:ext cx="7541207" cy="5943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562600" y="1905000"/>
            <a:ext cx="420767" cy="3048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04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</a:t>
            </a:r>
            <a:r>
              <a:rPr lang="en-US" sz="3200" dirty="0" smtClean="0"/>
              <a:t>– July 8-9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</a:t>
            </a:r>
            <a:r>
              <a:rPr lang="en-US" sz="3200" dirty="0" smtClean="0"/>
              <a:t>– July 8-9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6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52400"/>
            <a:ext cx="4097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CTD Transect </a:t>
            </a:r>
            <a:r>
              <a:rPr lang="en-US" sz="3200" dirty="0" smtClean="0"/>
              <a:t>– July 8-9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4528457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914400"/>
            <a:ext cx="452845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05633" y="164361"/>
            <a:ext cx="327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SST - June 23 2019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2" y="914400"/>
            <a:ext cx="674370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86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914400"/>
            <a:ext cx="6140454" cy="5943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MODIS Chl July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6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99780" y="152400"/>
            <a:ext cx="324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VIIRS Chl - June 23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40538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3 – VIIRS Chl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14400"/>
            <a:ext cx="652503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7259" y="152400"/>
            <a:ext cx="2976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July 4 – VIIRS Chl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4477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8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22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5877</TotalTime>
  <Words>394</Words>
  <Application>Microsoft Office PowerPoint</Application>
  <PresentationFormat>On-screen Show (4:3)</PresentationFormat>
  <Paragraphs>75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July 5-6 ADCP overlayed on July 4 SST</vt:lpstr>
      <vt:lpstr>MODIS Chl July 5</vt:lpstr>
      <vt:lpstr>VPR survey July 6</vt:lpstr>
      <vt:lpstr>PowerPoint Presentation</vt:lpstr>
      <vt:lpstr>PowerPoint Presentation</vt:lpstr>
      <vt:lpstr>PowerPoint Presentation</vt:lpstr>
      <vt:lpstr>PowerPoint Presentation</vt:lpstr>
      <vt:lpstr>VPR Survey July 7-8</vt:lpstr>
      <vt:lpstr>ADCP from VPR survey</vt:lpstr>
      <vt:lpstr>VPR Survey July 7-8</vt:lpstr>
      <vt:lpstr>PowerPoint Presentation</vt:lpstr>
      <vt:lpstr>ADCP from VPR survey</vt:lpstr>
      <vt:lpstr>VPR1 Survey July 7-8</vt:lpstr>
      <vt:lpstr>PowerPoint Presentation</vt:lpstr>
      <vt:lpstr>PowerPoint Presentation</vt:lpstr>
      <vt:lpstr>PowerPoint Presentation</vt:lpstr>
      <vt:lpstr>ADCP from VPR survey</vt:lpstr>
      <vt:lpstr>VPR3 Survey July 9</vt:lpstr>
      <vt:lpstr>ADCP from Streamer / slope front transect</vt:lpstr>
      <vt:lpstr>PowerPoint Presentation</vt:lpstr>
      <vt:lpstr>PowerPoint Presentation</vt:lpstr>
      <vt:lpstr>VPR4 July 10-11</vt:lpstr>
      <vt:lpstr>VPR 2,3,4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MODIS Chl July 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</dc:creator>
  <cp:lastModifiedBy>Dennis</cp:lastModifiedBy>
  <cp:revision>57</cp:revision>
  <cp:lastPrinted>2019-07-07T18:04:58Z</cp:lastPrinted>
  <dcterms:created xsi:type="dcterms:W3CDTF">2017-08-11T19:56:47Z</dcterms:created>
  <dcterms:modified xsi:type="dcterms:W3CDTF">2019-07-12T16:04:28Z</dcterms:modified>
</cp:coreProperties>
</file>