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63" r:id="rId4"/>
    <p:sldId id="261" r:id="rId5"/>
    <p:sldId id="262" r:id="rId6"/>
    <p:sldId id="273" r:id="rId7"/>
    <p:sldId id="257" r:id="rId8"/>
    <p:sldId id="264" r:id="rId9"/>
    <p:sldId id="265" r:id="rId10"/>
    <p:sldId id="272" r:id="rId11"/>
    <p:sldId id="258" r:id="rId12"/>
    <p:sldId id="266" r:id="rId13"/>
    <p:sldId id="256" r:id="rId14"/>
    <p:sldId id="267" r:id="rId15"/>
    <p:sldId id="270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15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2AFF-EDF4-4E78-B372-0730D9612C45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0FD6-1302-424B-BA96-A8ADEC185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2" y="561251"/>
            <a:ext cx="7214716" cy="59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528287"/>
              </p:ext>
            </p:extLst>
          </p:nvPr>
        </p:nvGraphicFramePr>
        <p:xfrm>
          <a:off x="1014884" y="2482221"/>
          <a:ext cx="7268309" cy="209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395">
                  <a:extLst>
                    <a:ext uri="{9D8B030D-6E8A-4147-A177-3AD203B41FA5}">
                      <a16:colId xmlns:a16="http://schemas.microsoft.com/office/drawing/2014/main" val="3339597786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2651824197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3484097671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688191871"/>
                    </a:ext>
                  </a:extLst>
                </a:gridCol>
              </a:tblGrid>
              <a:tr h="904074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Location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A5 – A8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A9 – A11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A14 –A17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408211"/>
                  </a:ext>
                </a:extLst>
              </a:tr>
              <a:tr h="8171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Primary</a:t>
                      </a:r>
                      <a:r>
                        <a:rPr lang="en-US" sz="2400" b="1" baseline="0" dirty="0" smtClean="0"/>
                        <a:t> Productivity (mg C m</a:t>
                      </a:r>
                      <a:r>
                        <a:rPr lang="en-US" sz="2400" b="1" baseline="30000" dirty="0" smtClean="0"/>
                        <a:t>-2</a:t>
                      </a:r>
                      <a:r>
                        <a:rPr lang="en-US" sz="2400" b="1" baseline="0" dirty="0" smtClean="0"/>
                        <a:t> d</a:t>
                      </a:r>
                      <a:r>
                        <a:rPr lang="en-US" sz="2400" b="1" baseline="30000" dirty="0" smtClean="0"/>
                        <a:t>-1</a:t>
                      </a:r>
                      <a:r>
                        <a:rPr lang="en-US" sz="2400" b="1" baseline="0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957.4 ± 148.2</a:t>
                      </a:r>
                    </a:p>
                    <a:p>
                      <a:pPr algn="ctr"/>
                      <a:r>
                        <a:rPr lang="en-US" sz="2400" b="1" dirty="0" smtClean="0"/>
                        <a:t>(3)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1487.7 ± 881.0 </a:t>
                      </a:r>
                    </a:p>
                    <a:p>
                      <a:pPr algn="ctr"/>
                      <a:r>
                        <a:rPr lang="en-US" sz="2400" b="1" dirty="0" smtClean="0"/>
                        <a:t>(9)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1133 ± 1019.3</a:t>
                      </a:r>
                      <a:r>
                        <a:rPr lang="en-US" sz="2400" b="1" baseline="0" dirty="0" smtClean="0"/>
                        <a:t> </a:t>
                      </a:r>
                    </a:p>
                    <a:p>
                      <a:pPr algn="ctr"/>
                      <a:r>
                        <a:rPr lang="en-US" sz="2400" b="1" dirty="0" smtClean="0"/>
                        <a:t>(3)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1366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9714" y="221064"/>
            <a:ext cx="7184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Question: Is primary productivity enhanced at the shelf break?</a:t>
            </a:r>
            <a:endParaRPr lang="en-US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79714" y="4994031"/>
            <a:ext cx="7303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Based solely on biased productivity data, and a limited number of stations, productivity at the shelf break does appear to be slightly enhanced relative to inshore and offshore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34" y="498548"/>
            <a:ext cx="5275384" cy="6167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95"/>
          <a:stretch/>
        </p:blipFill>
        <p:spPr>
          <a:xfrm>
            <a:off x="0" y="521742"/>
            <a:ext cx="4572000" cy="60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740" y="169096"/>
            <a:ext cx="36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SPIROPA Thompson 368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740" y="4360985"/>
            <a:ext cx="8380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Mean integrated productivity, all stations, both total (GFF filters) and productivity in the &gt; 20 µm fractions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70C0"/>
                </a:solidFill>
              </a:rPr>
              <a:t>Conclusion: On average large fraction contributed a significant proportion of productivity, being greater by percentage of any cruise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Overall productivity was quite modest and less than the other cruises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Productivity in the 10 µm was also relatively high, consistent with the 20 µm fraction; </a:t>
            </a:r>
            <a:r>
              <a:rPr lang="en-US" b="1" dirty="0" smtClean="0">
                <a:solidFill>
                  <a:srgbClr val="00B050"/>
                </a:solidFill>
              </a:rPr>
              <a:t>the question is what is driving this!  And what does it mean!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58476"/>
              </p:ext>
            </p:extLst>
          </p:nvPr>
        </p:nvGraphicFramePr>
        <p:xfrm>
          <a:off x="1145511" y="645164"/>
          <a:ext cx="6698900" cy="3313887"/>
        </p:xfrm>
        <a:graphic>
          <a:graphicData uri="http://schemas.openxmlformats.org/drawingml/2006/table">
            <a:tbl>
              <a:tblPr bandCol="1">
                <a:tableStyleId>{10A1B5D5-9B99-4C35-A422-299274C87663}</a:tableStyleId>
              </a:tblPr>
              <a:tblGrid>
                <a:gridCol w="1538388">
                  <a:extLst>
                    <a:ext uri="{9D8B030D-6E8A-4147-A177-3AD203B41FA5}">
                      <a16:colId xmlns:a16="http://schemas.microsoft.com/office/drawing/2014/main" val="880713943"/>
                    </a:ext>
                  </a:extLst>
                </a:gridCol>
                <a:gridCol w="742589">
                  <a:extLst>
                    <a:ext uri="{9D8B030D-6E8A-4147-A177-3AD203B41FA5}">
                      <a16:colId xmlns:a16="http://schemas.microsoft.com/office/drawing/2014/main" val="1775181377"/>
                    </a:ext>
                  </a:extLst>
                </a:gridCol>
                <a:gridCol w="980265">
                  <a:extLst>
                    <a:ext uri="{9D8B030D-6E8A-4147-A177-3AD203B41FA5}">
                      <a16:colId xmlns:a16="http://schemas.microsoft.com/office/drawing/2014/main" val="2602338675"/>
                    </a:ext>
                  </a:extLst>
                </a:gridCol>
                <a:gridCol w="1145886">
                  <a:extLst>
                    <a:ext uri="{9D8B030D-6E8A-4147-A177-3AD203B41FA5}">
                      <a16:colId xmlns:a16="http://schemas.microsoft.com/office/drawing/2014/main" val="2197722637"/>
                    </a:ext>
                  </a:extLst>
                </a:gridCol>
                <a:gridCol w="1145886">
                  <a:extLst>
                    <a:ext uri="{9D8B030D-6E8A-4147-A177-3AD203B41FA5}">
                      <a16:colId xmlns:a16="http://schemas.microsoft.com/office/drawing/2014/main" val="2102472228"/>
                    </a:ext>
                  </a:extLst>
                </a:gridCol>
                <a:gridCol w="1145886">
                  <a:extLst>
                    <a:ext uri="{9D8B030D-6E8A-4147-A177-3AD203B41FA5}">
                      <a16:colId xmlns:a16="http://schemas.microsoft.com/office/drawing/2014/main" val="2173783409"/>
                    </a:ext>
                  </a:extLst>
                </a:gridCol>
              </a:tblGrid>
              <a:tr h="441407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Mean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Min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Max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Stdev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6209444"/>
                  </a:ext>
                </a:extLst>
              </a:tr>
              <a:tr h="441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Primary Productivity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500.2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174.7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1259.7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276.4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8468067"/>
                  </a:ext>
                </a:extLst>
              </a:tr>
              <a:tr h="647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20 µm Productivity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104.2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348.2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4104956"/>
                  </a:ext>
                </a:extLst>
              </a:tr>
              <a:tr h="441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&gt;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µm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37.4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8.10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5883156"/>
                  </a:ext>
                </a:extLst>
              </a:tr>
              <a:tr h="44140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10 µm Productivity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8813763"/>
                  </a:ext>
                </a:extLst>
              </a:tr>
              <a:tr h="4502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&gt;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µm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883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4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9084" r="11860" b="17656"/>
          <a:stretch/>
        </p:blipFill>
        <p:spPr>
          <a:xfrm>
            <a:off x="4722725" y="916912"/>
            <a:ext cx="4260502" cy="5024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701" y="991665"/>
            <a:ext cx="43358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Photosynthesis-Irradiance Measurements</a:t>
            </a:r>
          </a:p>
          <a:p>
            <a:endParaRPr lang="en-US" dirty="0"/>
          </a:p>
          <a:p>
            <a:r>
              <a:rPr lang="en-US" dirty="0" smtClean="0"/>
              <a:t>Station SSF2 apparently had a deep maximum of chlorophyll (at ca. 50 m); a P/E experiment was run on the surface and 50 m assemblages (also size fractioned)</a:t>
            </a:r>
          </a:p>
          <a:p>
            <a:endParaRPr lang="en-US" dirty="0"/>
          </a:p>
          <a:p>
            <a:r>
              <a:rPr lang="en-US" dirty="0" smtClean="0"/>
              <a:t>Note: not expressed per unit chlorophyll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Conclusion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Productivity maximum was greater at the 50 m sample, but is driven by the greater biomass; substantial photoinhibition was observed, suggesting a marked adaptation to low irradiances; estimated </a:t>
            </a:r>
            <a:r>
              <a:rPr lang="en-US" dirty="0" err="1" smtClean="0">
                <a:solidFill>
                  <a:srgbClr val="0070C0"/>
                </a:solidFill>
              </a:rPr>
              <a:t>P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dirty="0" smtClean="0">
                <a:solidFill>
                  <a:srgbClr val="0070C0"/>
                </a:solidFill>
              </a:rPr>
              <a:t> occurred at 15% </a:t>
            </a:r>
            <a:r>
              <a:rPr lang="en-US" dirty="0" err="1" smtClean="0">
                <a:solidFill>
                  <a:srgbClr val="0070C0"/>
                </a:solidFill>
              </a:rPr>
              <a:t>Eo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 contrast, the surface assemblage had little large cell contribution, and was well acclimated to high irradiances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701" y="991665"/>
            <a:ext cx="43358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Photosynthesis-Irradiance Measurements</a:t>
            </a:r>
          </a:p>
          <a:p>
            <a:endParaRPr lang="en-US" dirty="0"/>
          </a:p>
          <a:p>
            <a:r>
              <a:rPr lang="en-US" dirty="0" smtClean="0"/>
              <a:t>Station HS1 also had a deep maximum of chlorophyll (at ca. 40 m); a P/E experiment was run on the surface and 39 m assemblages (also size fractioned)</a:t>
            </a:r>
          </a:p>
          <a:p>
            <a:endParaRPr lang="en-US" dirty="0"/>
          </a:p>
          <a:p>
            <a:r>
              <a:rPr lang="en-US" dirty="0" smtClean="0"/>
              <a:t>Note: not expressed per unit chlorophyll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Conclusion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Productivity maximum was greater at the 39 m sample, but is driven by the greater biomass; substantial photoinhibition was observed, suggesting a marked adaptation to low irradiances; estimated </a:t>
            </a:r>
            <a:r>
              <a:rPr lang="en-US" dirty="0" err="1" smtClean="0">
                <a:solidFill>
                  <a:srgbClr val="0070C0"/>
                </a:solidFill>
              </a:rPr>
              <a:t>P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dirty="0" smtClean="0">
                <a:solidFill>
                  <a:srgbClr val="0070C0"/>
                </a:solidFill>
              </a:rPr>
              <a:t> occurred at 5-15% 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-25000" dirty="0" err="1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 contrast, the surface assemblage again was well acclimated to high irradiances; contribution of larger cells was similar between the two depths and assemblages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8058" r="9595" b="16337"/>
          <a:stretch/>
        </p:blipFill>
        <p:spPr>
          <a:xfrm>
            <a:off x="4732775" y="703384"/>
            <a:ext cx="4300694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701" y="991665"/>
            <a:ext cx="43358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Photosynthesis-Irradiance Measurements</a:t>
            </a:r>
          </a:p>
          <a:p>
            <a:endParaRPr lang="en-US" dirty="0"/>
          </a:p>
          <a:p>
            <a:r>
              <a:rPr lang="en-US" dirty="0" smtClean="0"/>
              <a:t>Station SLP also had a deep maximum of chlorophyll (at ca. 45 m); a P/E experiment was run on the surface and 45 m assemblages (also size fractioned)</a:t>
            </a:r>
          </a:p>
          <a:p>
            <a:endParaRPr lang="en-US" dirty="0"/>
          </a:p>
          <a:p>
            <a:r>
              <a:rPr lang="en-US" dirty="0" smtClean="0"/>
              <a:t>Note: not expressed per unit chlorophyll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Conclusion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rgbClr val="0070C0"/>
                </a:solidFill>
              </a:rPr>
              <a:t>Productivity maximum was </a:t>
            </a:r>
            <a:r>
              <a:rPr lang="en-US" i="1" dirty="0" smtClean="0">
                <a:solidFill>
                  <a:srgbClr val="0070C0"/>
                </a:solidFill>
              </a:rPr>
              <a:t>much </a:t>
            </a:r>
            <a:r>
              <a:rPr lang="en-US" dirty="0" smtClean="0">
                <a:solidFill>
                  <a:srgbClr val="0070C0"/>
                </a:solidFill>
              </a:rPr>
              <a:t>greater at 45 m sample, but is driven by the greater biomass; substantial photoinhibition was observed, suggesting a marked adaptation to low irradiances; estimated </a:t>
            </a:r>
            <a:r>
              <a:rPr lang="en-US" dirty="0" err="1" smtClean="0">
                <a:solidFill>
                  <a:srgbClr val="0070C0"/>
                </a:solidFill>
              </a:rPr>
              <a:t>P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r>
              <a:rPr lang="en-US" dirty="0" smtClean="0">
                <a:solidFill>
                  <a:srgbClr val="0070C0"/>
                </a:solidFill>
              </a:rPr>
              <a:t> occurred at 15% 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-25000" dirty="0" err="1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;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surface assemblage also showed photoinhibition; contribution of larger cells was extreme at 45 m (nearly 100%) but much less at the surface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t="6741" b="14138"/>
          <a:stretch/>
        </p:blipFill>
        <p:spPr>
          <a:xfrm>
            <a:off x="4352767" y="633046"/>
            <a:ext cx="4791233" cy="54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63842"/>
              </p:ext>
            </p:extLst>
          </p:nvPr>
        </p:nvGraphicFramePr>
        <p:xfrm>
          <a:off x="1014884" y="2482221"/>
          <a:ext cx="7268309" cy="2005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395">
                  <a:extLst>
                    <a:ext uri="{9D8B030D-6E8A-4147-A177-3AD203B41FA5}">
                      <a16:colId xmlns:a16="http://schemas.microsoft.com/office/drawing/2014/main" val="3339597786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2651824197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3484097671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688191871"/>
                    </a:ext>
                  </a:extLst>
                </a:gridCol>
              </a:tblGrid>
              <a:tr h="817173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Location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A5 – A8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A9 – A11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A14 –A17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408211"/>
                  </a:ext>
                </a:extLst>
              </a:tr>
              <a:tr h="8171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Primary</a:t>
                      </a:r>
                      <a:r>
                        <a:rPr lang="en-US" sz="2400" b="1" baseline="0" dirty="0" smtClean="0"/>
                        <a:t> Productivity (mg C m</a:t>
                      </a:r>
                      <a:r>
                        <a:rPr lang="en-US" sz="2400" b="1" baseline="30000" dirty="0" smtClean="0"/>
                        <a:t>-2</a:t>
                      </a:r>
                      <a:r>
                        <a:rPr lang="en-US" sz="2400" b="1" baseline="0" dirty="0" smtClean="0"/>
                        <a:t> d</a:t>
                      </a:r>
                      <a:r>
                        <a:rPr lang="en-US" sz="2400" b="1" baseline="30000" dirty="0" smtClean="0"/>
                        <a:t>-1</a:t>
                      </a:r>
                      <a:r>
                        <a:rPr lang="en-US" sz="2400" b="1" baseline="0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807.2 ± 498.6</a:t>
                      </a:r>
                    </a:p>
                    <a:p>
                      <a:pPr algn="ctr"/>
                      <a:r>
                        <a:rPr lang="en-US" sz="2400" b="1" dirty="0" smtClean="0"/>
                        <a:t>(4)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539.4 ± 45.1 </a:t>
                      </a:r>
                    </a:p>
                    <a:p>
                      <a:pPr algn="ctr"/>
                      <a:r>
                        <a:rPr lang="en-US" sz="2400" b="1" dirty="0" smtClean="0"/>
                        <a:t>(4)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402.1 ± 235.0 </a:t>
                      </a:r>
                    </a:p>
                    <a:p>
                      <a:pPr algn="ctr"/>
                      <a:r>
                        <a:rPr lang="en-US" sz="2400" b="1" dirty="0" smtClean="0"/>
                        <a:t>(10)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1366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9714" y="221064"/>
            <a:ext cx="7184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Question: Is primary productivity enhanced at the shelf break?</a:t>
            </a:r>
            <a:endParaRPr lang="en-US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79714" y="4994031"/>
            <a:ext cx="7303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Based solely on biased productivity data, and a limited number of stations, productivity at the shelf break does not appear to be greatly enhanced relative to inshore and offshore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78" y="10550"/>
            <a:ext cx="5838092" cy="68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6" y="401934"/>
            <a:ext cx="36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SPIROPA Armstrong 29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511" y="3838471"/>
            <a:ext cx="6698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Mean integrated productivity, all stations, both total (GFF filters) and productivity in the &gt; 20 µm fractions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70C0"/>
                </a:solidFill>
              </a:rPr>
              <a:t>Conclusion: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On average large fraction contributed a small proportion of productivity; photosynthesis dominated by small forms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Overall productivity was quite substantial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68147"/>
              </p:ext>
            </p:extLst>
          </p:nvPr>
        </p:nvGraphicFramePr>
        <p:xfrm>
          <a:off x="1145511" y="1138286"/>
          <a:ext cx="6698900" cy="2201367"/>
        </p:xfrm>
        <a:graphic>
          <a:graphicData uri="http://schemas.openxmlformats.org/drawingml/2006/table">
            <a:tbl>
              <a:tblPr bandCol="1">
                <a:tableStyleId>{10A1B5D5-9B99-4C35-A422-299274C87663}</a:tableStyleId>
              </a:tblPr>
              <a:tblGrid>
                <a:gridCol w="1538388">
                  <a:extLst>
                    <a:ext uri="{9D8B030D-6E8A-4147-A177-3AD203B41FA5}">
                      <a16:colId xmlns:a16="http://schemas.microsoft.com/office/drawing/2014/main" val="880713943"/>
                    </a:ext>
                  </a:extLst>
                </a:gridCol>
                <a:gridCol w="742589">
                  <a:extLst>
                    <a:ext uri="{9D8B030D-6E8A-4147-A177-3AD203B41FA5}">
                      <a16:colId xmlns:a16="http://schemas.microsoft.com/office/drawing/2014/main" val="1775181377"/>
                    </a:ext>
                  </a:extLst>
                </a:gridCol>
                <a:gridCol w="980265">
                  <a:extLst>
                    <a:ext uri="{9D8B030D-6E8A-4147-A177-3AD203B41FA5}">
                      <a16:colId xmlns:a16="http://schemas.microsoft.com/office/drawing/2014/main" val="2602338675"/>
                    </a:ext>
                  </a:extLst>
                </a:gridCol>
                <a:gridCol w="1145886">
                  <a:extLst>
                    <a:ext uri="{9D8B030D-6E8A-4147-A177-3AD203B41FA5}">
                      <a16:colId xmlns:a16="http://schemas.microsoft.com/office/drawing/2014/main" val="2197722637"/>
                    </a:ext>
                  </a:extLst>
                </a:gridCol>
                <a:gridCol w="1145886">
                  <a:extLst>
                    <a:ext uri="{9D8B030D-6E8A-4147-A177-3AD203B41FA5}">
                      <a16:colId xmlns:a16="http://schemas.microsoft.com/office/drawing/2014/main" val="2102472228"/>
                    </a:ext>
                  </a:extLst>
                </a:gridCol>
                <a:gridCol w="1145886">
                  <a:extLst>
                    <a:ext uri="{9D8B030D-6E8A-4147-A177-3AD203B41FA5}">
                      <a16:colId xmlns:a16="http://schemas.microsoft.com/office/drawing/2014/main" val="2173783409"/>
                    </a:ext>
                  </a:extLst>
                </a:gridCol>
              </a:tblGrid>
              <a:tr h="441407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Mean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Min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Max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Stdev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6209444"/>
                  </a:ext>
                </a:extLst>
              </a:tr>
              <a:tr h="441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Primary Productivity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1754.9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196.4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4358.1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1117.3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8468067"/>
                  </a:ext>
                </a:extLst>
              </a:tr>
              <a:tr h="647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20 µm Productivity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86.1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1.9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260.4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82.3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4104956"/>
                  </a:ext>
                </a:extLst>
              </a:tr>
              <a:tr h="441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&gt;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µm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5.0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0.6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14.5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4.40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588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5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6" y="401934"/>
            <a:ext cx="36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SPIROPA Armstrong 29 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t="3517" r="11105" b="14872"/>
          <a:stretch/>
        </p:blipFill>
        <p:spPr>
          <a:xfrm>
            <a:off x="4572000" y="630534"/>
            <a:ext cx="4240404" cy="5596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86" y="1386673"/>
            <a:ext cx="350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productivity, all stations (sorted by light depth)</a:t>
            </a:r>
          </a:p>
          <a:p>
            <a:endParaRPr lang="en-US" dirty="0"/>
          </a:p>
          <a:p>
            <a:r>
              <a:rPr lang="en-US" dirty="0" smtClean="0"/>
              <a:t>Both total (GFF filters) and productivity in the &gt; 20 µm fractions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Conclusion: on average large fraction contributed a small amount of productivity; photosynthesis dominated by small forms</a:t>
            </a:r>
          </a:p>
        </p:txBody>
      </p:sp>
    </p:spTree>
    <p:extLst>
      <p:ext uri="{BB962C8B-B14F-4D97-AF65-F5344CB8AC3E}">
        <p14:creationId xmlns:p14="http://schemas.microsoft.com/office/powerpoint/2010/main" val="5748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6" y="401934"/>
            <a:ext cx="36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SPIROPA Armstrong 29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86" y="1386673"/>
            <a:ext cx="350687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Photosynthesis-Irradiance Measurements</a:t>
            </a:r>
          </a:p>
          <a:p>
            <a:endParaRPr lang="en-US" dirty="0"/>
          </a:p>
          <a:p>
            <a:r>
              <a:rPr lang="en-US" dirty="0" smtClean="0"/>
              <a:t>On two stations (129 and 163, both inshore at A2) that were apparently </a:t>
            </a:r>
            <a:r>
              <a:rPr lang="en-US" i="1" dirty="0" smtClean="0"/>
              <a:t>Phaeocystis</a:t>
            </a:r>
            <a:r>
              <a:rPr lang="en-US" dirty="0" smtClean="0"/>
              <a:t> rich, crude photosynthesis/irradiance measurements were made in which water from one depth was incubated at a range of irradiances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Conclusion: Productivity per unit chlorophyll was similar between the two stations and the maximal rate observed close to 15% 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-25000" dirty="0" err="1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 at Cast 129 and 50% 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-25000" dirty="0" err="1" smtClean="0">
                <a:solidFill>
                  <a:srgbClr val="0070C0"/>
                </a:solidFill>
              </a:rPr>
              <a:t>o</a:t>
            </a:r>
            <a:r>
              <a:rPr lang="en-US" dirty="0" smtClean="0">
                <a:solidFill>
                  <a:srgbClr val="0070C0"/>
                </a:solidFill>
              </a:rPr>
              <a:t> at Cast 163; inhibition at full light noted, but not unexpected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4" t="-1026" r="-1167" b="50477"/>
          <a:stretch/>
        </p:blipFill>
        <p:spPr>
          <a:xfrm>
            <a:off x="4079631" y="200966"/>
            <a:ext cx="4953838" cy="3466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86" y="3535058"/>
            <a:ext cx="4707328" cy="3089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5046" y="5787851"/>
            <a:ext cx="24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Water taken from 5% isolume (26 m); incubation 4 h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707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917339"/>
              </p:ext>
            </p:extLst>
          </p:nvPr>
        </p:nvGraphicFramePr>
        <p:xfrm>
          <a:off x="1014884" y="2482221"/>
          <a:ext cx="7268309" cy="2092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395">
                  <a:extLst>
                    <a:ext uri="{9D8B030D-6E8A-4147-A177-3AD203B41FA5}">
                      <a16:colId xmlns:a16="http://schemas.microsoft.com/office/drawing/2014/main" val="3339597786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2651824197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3484097671"/>
                    </a:ext>
                  </a:extLst>
                </a:gridCol>
                <a:gridCol w="1702638">
                  <a:extLst>
                    <a:ext uri="{9D8B030D-6E8A-4147-A177-3AD203B41FA5}">
                      <a16:colId xmlns:a16="http://schemas.microsoft.com/office/drawing/2014/main" val="688191871"/>
                    </a:ext>
                  </a:extLst>
                </a:gridCol>
              </a:tblGrid>
              <a:tr h="904074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/>
                        <a:t>Location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A5 – A8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A9 – A11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A14 –A17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408211"/>
                  </a:ext>
                </a:extLst>
              </a:tr>
              <a:tr h="81717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Primary</a:t>
                      </a:r>
                      <a:r>
                        <a:rPr lang="en-US" sz="2400" b="1" baseline="0" dirty="0" smtClean="0"/>
                        <a:t> Productivity (mg C m</a:t>
                      </a:r>
                      <a:r>
                        <a:rPr lang="en-US" sz="2400" b="1" baseline="30000" dirty="0" smtClean="0"/>
                        <a:t>-2</a:t>
                      </a:r>
                      <a:r>
                        <a:rPr lang="en-US" sz="2400" b="1" baseline="0" dirty="0" smtClean="0"/>
                        <a:t> d</a:t>
                      </a:r>
                      <a:r>
                        <a:rPr lang="en-US" sz="2400" b="1" baseline="30000" dirty="0" smtClean="0"/>
                        <a:t>-1</a:t>
                      </a:r>
                      <a:r>
                        <a:rPr lang="en-US" sz="2400" b="1" baseline="0" dirty="0" smtClean="0"/>
                        <a:t>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1017.0 ± 475.2</a:t>
                      </a:r>
                    </a:p>
                    <a:p>
                      <a:pPr algn="ctr"/>
                      <a:r>
                        <a:rPr lang="en-US" sz="2400" b="1" dirty="0" smtClean="0"/>
                        <a:t>(6)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1523.7 ± 1525.4 </a:t>
                      </a:r>
                    </a:p>
                    <a:p>
                      <a:pPr algn="ctr"/>
                      <a:r>
                        <a:rPr lang="en-US" sz="2400" b="1" dirty="0" smtClean="0"/>
                        <a:t>(6)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2059.1 ± 1261.1</a:t>
                      </a:r>
                      <a:endParaRPr lang="en-US" sz="2400" b="1" baseline="0" dirty="0" smtClean="0"/>
                    </a:p>
                    <a:p>
                      <a:pPr algn="ctr"/>
                      <a:r>
                        <a:rPr lang="en-US" sz="2400" b="1" dirty="0" smtClean="0"/>
                        <a:t>(7)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1366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9714" y="221064"/>
            <a:ext cx="7184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Question: Is primary productivity enhanced at the shelf break?</a:t>
            </a:r>
            <a:endParaRPr lang="en-US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79714" y="4994031"/>
            <a:ext cx="7303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Based solely on biased productivity data, and a limited number of stations, productivity at the shelf break appears to be slightly enhanced relative to inshore but less than that offshore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7" y="92781"/>
            <a:ext cx="5637125" cy="65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741" y="381837"/>
            <a:ext cx="36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SPIROPA Brown 19-04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5511" y="3838471"/>
            <a:ext cx="6698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Mean integrated productivity, all stations, both total (GFF filters) and productivity in the &gt; 20 µm fractions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0070C0"/>
                </a:solidFill>
              </a:rPr>
              <a:t>Conclusion: On average large fraction contributed a small proportion of productivity, but a greater proportion than in the spring cruise on the Armstrong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Overall productivity was quite substantial, but slightly less than found on the Armstrong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83786"/>
              </p:ext>
            </p:extLst>
          </p:nvPr>
        </p:nvGraphicFramePr>
        <p:xfrm>
          <a:off x="1145511" y="1138286"/>
          <a:ext cx="6698900" cy="2201367"/>
        </p:xfrm>
        <a:graphic>
          <a:graphicData uri="http://schemas.openxmlformats.org/drawingml/2006/table">
            <a:tbl>
              <a:tblPr bandCol="1">
                <a:tableStyleId>{10A1B5D5-9B99-4C35-A422-299274C87663}</a:tableStyleId>
              </a:tblPr>
              <a:tblGrid>
                <a:gridCol w="1538388">
                  <a:extLst>
                    <a:ext uri="{9D8B030D-6E8A-4147-A177-3AD203B41FA5}">
                      <a16:colId xmlns:a16="http://schemas.microsoft.com/office/drawing/2014/main" val="880713943"/>
                    </a:ext>
                  </a:extLst>
                </a:gridCol>
                <a:gridCol w="742589">
                  <a:extLst>
                    <a:ext uri="{9D8B030D-6E8A-4147-A177-3AD203B41FA5}">
                      <a16:colId xmlns:a16="http://schemas.microsoft.com/office/drawing/2014/main" val="1775181377"/>
                    </a:ext>
                  </a:extLst>
                </a:gridCol>
                <a:gridCol w="980265">
                  <a:extLst>
                    <a:ext uri="{9D8B030D-6E8A-4147-A177-3AD203B41FA5}">
                      <a16:colId xmlns:a16="http://schemas.microsoft.com/office/drawing/2014/main" val="2602338675"/>
                    </a:ext>
                  </a:extLst>
                </a:gridCol>
                <a:gridCol w="1145886">
                  <a:extLst>
                    <a:ext uri="{9D8B030D-6E8A-4147-A177-3AD203B41FA5}">
                      <a16:colId xmlns:a16="http://schemas.microsoft.com/office/drawing/2014/main" val="2197722637"/>
                    </a:ext>
                  </a:extLst>
                </a:gridCol>
                <a:gridCol w="1145886">
                  <a:extLst>
                    <a:ext uri="{9D8B030D-6E8A-4147-A177-3AD203B41FA5}">
                      <a16:colId xmlns:a16="http://schemas.microsoft.com/office/drawing/2014/main" val="2102472228"/>
                    </a:ext>
                  </a:extLst>
                </a:gridCol>
                <a:gridCol w="1145886">
                  <a:extLst>
                    <a:ext uri="{9D8B030D-6E8A-4147-A177-3AD203B41FA5}">
                      <a16:colId xmlns:a16="http://schemas.microsoft.com/office/drawing/2014/main" val="2173783409"/>
                    </a:ext>
                  </a:extLst>
                </a:gridCol>
              </a:tblGrid>
              <a:tr h="441407"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Mean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Min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Max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N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rgbClr val="0070C0"/>
                          </a:solidFill>
                          <a:effectLst/>
                        </a:rPr>
                        <a:t>Stdev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6209444"/>
                  </a:ext>
                </a:extLst>
              </a:tr>
              <a:tr h="441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Primary Productivity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1370.0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170.3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3552.5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897.6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8468067"/>
                  </a:ext>
                </a:extLst>
              </a:tr>
              <a:tr h="647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 20 µm Productivity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87.2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41.0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188.1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53.8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4104956"/>
                  </a:ext>
                </a:extLst>
              </a:tr>
              <a:tr h="441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Percentage &gt; </a:t>
                      </a:r>
                    </a:p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µm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12.5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4.0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43.7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13.45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588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2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6" y="401934"/>
            <a:ext cx="368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SPIROPA Brown 19-04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886" y="1386673"/>
            <a:ext cx="35068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productivity, all stations (sorted by light depth)</a:t>
            </a:r>
          </a:p>
          <a:p>
            <a:endParaRPr lang="en-US" dirty="0"/>
          </a:p>
          <a:p>
            <a:r>
              <a:rPr lang="en-US" dirty="0" smtClean="0"/>
              <a:t>Both total (GFF filters) and productivity in the &gt; 20 µm fractions shown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Conclusion: As in the Armstrong cruise, the large fraction contributed a small amount of productivity; photosynthesis dominated by small forms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t="5714" r="12005" b="7985"/>
          <a:stretch/>
        </p:blipFill>
        <p:spPr>
          <a:xfrm>
            <a:off x="4572000" y="401934"/>
            <a:ext cx="4310742" cy="59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1056</Words>
  <Application>Microsoft Office PowerPoint</Application>
  <PresentationFormat>On-screen Show (4:3)</PresentationFormat>
  <Paragraphs>186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Institute of Marine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 Smith</dc:creator>
  <cp:lastModifiedBy>Walker Smith</cp:lastModifiedBy>
  <cp:revision>25</cp:revision>
  <dcterms:created xsi:type="dcterms:W3CDTF">2019-11-04T16:04:30Z</dcterms:created>
  <dcterms:modified xsi:type="dcterms:W3CDTF">2019-11-07T19:50:31Z</dcterms:modified>
</cp:coreProperties>
</file>