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59" r:id="rId4"/>
    <p:sldId id="261" r:id="rId5"/>
    <p:sldId id="260" r:id="rId6"/>
    <p:sldId id="264" r:id="rId7"/>
    <p:sldId id="262" r:id="rId8"/>
    <p:sldId id="257" r:id="rId9"/>
    <p:sldId id="263" r:id="rId10"/>
    <p:sldId id="265" r:id="rId11"/>
    <p:sldId id="266" r:id="rId12"/>
    <p:sldId id="268" r:id="rId13"/>
    <p:sldId id="269" r:id="rId14"/>
    <p:sldId id="273" r:id="rId15"/>
    <p:sldId id="274" r:id="rId16"/>
    <p:sldId id="270" r:id="rId17"/>
    <p:sldId id="272" r:id="rId18"/>
    <p:sldId id="271" r:id="rId19"/>
    <p:sldId id="284" r:id="rId20"/>
    <p:sldId id="267" r:id="rId21"/>
    <p:sldId id="287" r:id="rId22"/>
    <p:sldId id="285" r:id="rId23"/>
    <p:sldId id="286" r:id="rId24"/>
    <p:sldId id="275" r:id="rId25"/>
    <p:sldId id="277" r:id="rId26"/>
    <p:sldId id="276" r:id="rId27"/>
    <p:sldId id="279" r:id="rId28"/>
    <p:sldId id="283" r:id="rId29"/>
    <p:sldId id="281" r:id="rId30"/>
    <p:sldId id="282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1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482" y="60"/>
      </p:cViewPr>
      <p:guideLst>
        <p:guide orient="horz" pos="1392"/>
        <p:guide pos="1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C856B-7E8E-4E66-A1FE-83B722FCD39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D3021-FFDD-4B60-9813-5DA224503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0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why don’t just measure CO2 directly!</a:t>
            </a:r>
            <a:r>
              <a:rPr lang="en-US" baseline="0" dirty="0" smtClean="0"/>
              <a:t> B/c of buffer system changes very slowly, harder to pinpoint effects of respiration though can do it. doesn’t have good abiotic analogue.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2F47-99C7-4929-A7E3-758293595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why don’t just measure CO2 directly!</a:t>
            </a:r>
            <a:r>
              <a:rPr lang="en-US" baseline="0" dirty="0" smtClean="0"/>
              <a:t> B/c of buffer system changes very slowly, harder to pinpoint effects of respiration though can do it. doesn’t have good abiotic analogue.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2F47-99C7-4929-A7E3-7582935955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2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some statement </a:t>
            </a:r>
            <a:r>
              <a:rPr lang="en-US" baseline="0" dirty="0" err="1" smtClean="0"/>
              <a:t>htat</a:t>
            </a:r>
            <a:r>
              <a:rPr lang="en-US" baseline="0" dirty="0" smtClean="0"/>
              <a:t> both of these gas techniques are in situ</a:t>
            </a:r>
          </a:p>
          <a:p>
            <a:r>
              <a:rPr lang="en-US" baseline="0" dirty="0" smtClean="0"/>
              <a:t>They </a:t>
            </a:r>
            <a:r>
              <a:rPr lang="en-US" baseline="0" dirty="0" err="1" smtClean="0"/>
              <a:t>dont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46AB-D780-4DB5-8436-647265F360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D19B-63B5-4571-9F56-B40DFEC7B8E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1A61-B93E-4109-86E8-7A52E235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3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D19B-63B5-4571-9F56-B40DFEC7B8E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1A61-B93E-4109-86E8-7A52E235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0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D19B-63B5-4571-9F56-B40DFEC7B8E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1A61-B93E-4109-86E8-7A52E235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4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D19B-63B5-4571-9F56-B40DFEC7B8E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1A61-B93E-4109-86E8-7A52E235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5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D19B-63B5-4571-9F56-B40DFEC7B8E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1A61-B93E-4109-86E8-7A52E235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7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D19B-63B5-4571-9F56-B40DFEC7B8E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1A61-B93E-4109-86E8-7A52E235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7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D19B-63B5-4571-9F56-B40DFEC7B8E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1A61-B93E-4109-86E8-7A52E235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D19B-63B5-4571-9F56-B40DFEC7B8E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1A61-B93E-4109-86E8-7A52E235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3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D19B-63B5-4571-9F56-B40DFEC7B8E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1A61-B93E-4109-86E8-7A52E235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9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D19B-63B5-4571-9F56-B40DFEC7B8E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1A61-B93E-4109-86E8-7A52E235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5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D19B-63B5-4571-9F56-B40DFEC7B8E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1A61-B93E-4109-86E8-7A52E235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0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2D19B-63B5-4571-9F56-B40DFEC7B8E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11A61-B93E-4109-86E8-7A52E235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8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512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Rates of Net Community Production and Gross Primary Production from </a:t>
            </a:r>
            <a:br>
              <a:rPr lang="en-US" dirty="0" smtClean="0"/>
            </a:br>
            <a:r>
              <a:rPr lang="en-US" dirty="0" smtClean="0"/>
              <a:t>in situ Gas Tracers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52611"/>
            <a:ext cx="9144000" cy="263311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Rachel H. R. Stanley, Zoe O. </a:t>
            </a:r>
            <a:r>
              <a:rPr lang="en-US" dirty="0" err="1" smtClean="0">
                <a:solidFill>
                  <a:srgbClr val="002060"/>
                </a:solidFill>
              </a:rPr>
              <a:t>Sandwith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Frannie</a:t>
            </a:r>
            <a:r>
              <a:rPr lang="en-US" dirty="0" smtClean="0">
                <a:solidFill>
                  <a:srgbClr val="002060"/>
                </a:solidFill>
              </a:rPr>
              <a:t> Adams, Alice </a:t>
            </a:r>
            <a:r>
              <a:rPr lang="en-US" dirty="0" err="1" smtClean="0">
                <a:solidFill>
                  <a:srgbClr val="002060"/>
                </a:solidFill>
              </a:rPr>
              <a:t>Choe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Arshia</a:t>
            </a:r>
            <a:r>
              <a:rPr lang="en-US" dirty="0" smtClean="0">
                <a:solidFill>
                  <a:srgbClr val="002060"/>
                </a:solidFill>
              </a:rPr>
              <a:t> Mehta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Erin Kim, and </a:t>
            </a:r>
            <a:r>
              <a:rPr lang="en-US" dirty="0" err="1" smtClean="0">
                <a:solidFill>
                  <a:srgbClr val="002060"/>
                </a:solidFill>
              </a:rPr>
              <a:t>Lumi</a:t>
            </a:r>
            <a:r>
              <a:rPr lang="en-US" dirty="0" smtClean="0">
                <a:solidFill>
                  <a:srgbClr val="002060"/>
                </a:solidFill>
              </a:rPr>
              <a:t> Kinjo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1800" i="1" dirty="0" smtClean="0"/>
              <a:t>Wellesley College, WHOI</a:t>
            </a:r>
            <a:endParaRPr lang="en-US" sz="1800" i="1" dirty="0"/>
          </a:p>
          <a:p>
            <a:r>
              <a:rPr lang="en-US" sz="2000" dirty="0" smtClean="0">
                <a:solidFill>
                  <a:srgbClr val="00B0F0"/>
                </a:solidFill>
              </a:rPr>
              <a:t>rachel.stanley@wellesley.edu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0"/>
            <a:ext cx="8515350" cy="1325563"/>
          </a:xfrm>
        </p:spPr>
        <p:txBody>
          <a:bodyPr/>
          <a:lstStyle/>
          <a:p>
            <a:r>
              <a:rPr lang="en-US" dirty="0" smtClean="0"/>
              <a:t>Spatial maps of NCP on each cruise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8" r="10036"/>
          <a:stretch/>
        </p:blipFill>
        <p:spPr>
          <a:xfrm>
            <a:off x="5882028" y="1141301"/>
            <a:ext cx="3193143" cy="5354003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8" r="37367"/>
          <a:stretch/>
        </p:blipFill>
        <p:spPr>
          <a:xfrm>
            <a:off x="2774723" y="1160766"/>
            <a:ext cx="3352800" cy="5354003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r="64135"/>
          <a:stretch/>
        </p:blipFill>
        <p:spPr>
          <a:xfrm>
            <a:off x="0" y="1032782"/>
            <a:ext cx="3526971" cy="53540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74723" y="2727755"/>
            <a:ext cx="403906" cy="1944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57408" y="2465890"/>
            <a:ext cx="744992" cy="2917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91789" y="2638366"/>
            <a:ext cx="383382" cy="255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53137" y="2879212"/>
            <a:ext cx="6254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NCP</a:t>
            </a:r>
            <a:endParaRPr lang="en-US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361877" y="2966298"/>
            <a:ext cx="6254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NCP</a:t>
            </a:r>
            <a:endParaRPr lang="en-US" sz="1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427219" y="2911410"/>
            <a:ext cx="6254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NCP</a:t>
            </a:r>
            <a:endParaRPr lang="en-US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-25434" y="6514769"/>
            <a:ext cx="311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 of NCP = </a:t>
            </a:r>
            <a:r>
              <a:rPr lang="en-US" dirty="0" err="1" smtClean="0"/>
              <a:t>mmol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 m</a:t>
            </a:r>
            <a:r>
              <a:rPr lang="en-US" baseline="30000" dirty="0" smtClean="0"/>
              <a:t>-2</a:t>
            </a:r>
            <a:r>
              <a:rPr lang="en-US" dirty="0" smtClean="0"/>
              <a:t> d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6812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55" y="127397"/>
            <a:ext cx="7886700" cy="1325563"/>
          </a:xfrm>
        </p:spPr>
        <p:txBody>
          <a:bodyPr/>
          <a:lstStyle/>
          <a:p>
            <a:r>
              <a:rPr lang="en-US" dirty="0" smtClean="0"/>
              <a:t>Selected transects (more at end)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1512"/>
            <a:ext cx="7886700" cy="4351338"/>
          </a:xfrm>
        </p:spPr>
        <p:txBody>
          <a:bodyPr/>
          <a:lstStyle/>
          <a:p>
            <a:r>
              <a:rPr lang="en-US" dirty="0" smtClean="0"/>
              <a:t>Title is start and end date of transects on figure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50896" b="64626"/>
          <a:stretch/>
        </p:blipFill>
        <p:spPr>
          <a:xfrm>
            <a:off x="172955" y="1225592"/>
            <a:ext cx="4186990" cy="1922965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1" t="33775" b="35192"/>
          <a:stretch/>
        </p:blipFill>
        <p:spPr>
          <a:xfrm>
            <a:off x="4587278" y="2756929"/>
            <a:ext cx="4556722" cy="200927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33734" r="45243" b="35666"/>
          <a:stretch/>
        </p:blipFill>
        <p:spPr>
          <a:xfrm>
            <a:off x="172955" y="4776536"/>
            <a:ext cx="4515853" cy="2081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72856" y="1862431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Ar29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21634" y="3454527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Rb1904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861763" y="5512205"/>
            <a:ext cx="107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Tn368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63716" y="5512205"/>
            <a:ext cx="108284" cy="419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83842" y="3839247"/>
            <a:ext cx="51738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Front</a:t>
            </a:r>
          </a:p>
          <a:p>
            <a:r>
              <a:rPr lang="en-US" sz="1200" dirty="0" smtClean="0"/>
              <a:t>foot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236710" y="6035425"/>
            <a:ext cx="51738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Front</a:t>
            </a:r>
          </a:p>
          <a:p>
            <a:r>
              <a:rPr lang="en-US" sz="1200" dirty="0" smtClean="0"/>
              <a:t>foot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13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404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Rates of Gross Primary Production </a:t>
            </a:r>
            <a:br>
              <a:rPr lang="en-US" dirty="0" smtClean="0"/>
            </a:br>
            <a:r>
              <a:rPr lang="en-US" dirty="0" smtClean="0"/>
              <a:t>and the NCP/GPP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3191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NCP/GPP Ratio is a measure of carbon cycle efficiency</a:t>
            </a:r>
          </a:p>
          <a:p>
            <a:pPr marL="0" indent="0">
              <a:buNone/>
            </a:pPr>
            <a:r>
              <a:rPr lang="en-US" dirty="0" smtClean="0"/>
              <a:t>	Higher ratio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system with high export</a:t>
            </a:r>
          </a:p>
          <a:p>
            <a:pPr marL="0" indent="0">
              <a:buNone/>
            </a:pPr>
            <a:r>
              <a:rPr lang="en-US" dirty="0" smtClean="0"/>
              <a:t>	Low ratio </a:t>
            </a:r>
            <a:r>
              <a:rPr lang="en-US" dirty="0" smtClean="0">
                <a:sym typeface="Wingdings" panose="05000000000000000000" pitchFamily="2" charset="2"/>
              </a:rPr>
              <a:t> system that efficiently recycles its 	                        carbon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04"/>
            <a:ext cx="9158043" cy="66985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50" y="3921351"/>
            <a:ext cx="7886700" cy="1325563"/>
          </a:xfrm>
        </p:spPr>
        <p:txBody>
          <a:bodyPr/>
          <a:lstStyle/>
          <a:p>
            <a:r>
              <a:rPr lang="en-US" dirty="0" smtClean="0"/>
              <a:t>Comparing the </a:t>
            </a:r>
            <a:br>
              <a:rPr lang="en-US" dirty="0" smtClean="0"/>
            </a:br>
            <a:r>
              <a:rPr lang="en-US" dirty="0" smtClean="0"/>
              <a:t>Spring Cruises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Ar29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r="5964"/>
          <a:stretch/>
        </p:blipFill>
        <p:spPr>
          <a:xfrm>
            <a:off x="116114" y="1792290"/>
            <a:ext cx="9027886" cy="3763859"/>
          </a:xfrm>
        </p:spPr>
      </p:pic>
      <p:sp>
        <p:nvSpPr>
          <p:cNvPr id="7" name="TextBox 6"/>
          <p:cNvSpPr txBox="1"/>
          <p:nvPr/>
        </p:nvSpPr>
        <p:spPr>
          <a:xfrm>
            <a:off x="1828800" y="5556149"/>
            <a:ext cx="9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9028" y="5549307"/>
            <a:ext cx="9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08" y="0"/>
            <a:ext cx="7886700" cy="1325563"/>
          </a:xfrm>
        </p:spPr>
        <p:txBody>
          <a:bodyPr/>
          <a:lstStyle/>
          <a:p>
            <a:r>
              <a:rPr lang="en-US" dirty="0" smtClean="0"/>
              <a:t>Ar29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7" r="10617"/>
          <a:stretch/>
        </p:blipFill>
        <p:spPr>
          <a:xfrm>
            <a:off x="6223998" y="1343706"/>
            <a:ext cx="2920002" cy="5139981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0" r="39154"/>
          <a:stretch/>
        </p:blipFill>
        <p:spPr>
          <a:xfrm>
            <a:off x="3101158" y="1325562"/>
            <a:ext cx="2931886" cy="5139981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r="66602"/>
          <a:stretch/>
        </p:blipFill>
        <p:spPr>
          <a:xfrm>
            <a:off x="0" y="1325563"/>
            <a:ext cx="3062514" cy="513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Rb1904</a:t>
            </a:r>
            <a:br>
              <a:rPr lang="en-US" dirty="0" smtClean="0"/>
            </a:br>
            <a:r>
              <a:rPr lang="en-US" dirty="0" smtClean="0"/>
              <a:t>(along the main transect line)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3192" y="5537154"/>
            <a:ext cx="9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3420" y="5530312"/>
            <a:ext cx="9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r="5639"/>
          <a:stretch/>
        </p:blipFill>
        <p:spPr>
          <a:xfrm>
            <a:off x="247753" y="2211975"/>
            <a:ext cx="8648493" cy="3166383"/>
          </a:xfrm>
        </p:spPr>
      </p:pic>
    </p:spTree>
    <p:extLst>
      <p:ext uri="{BB962C8B-B14F-4D97-AF65-F5344CB8AC3E}">
        <p14:creationId xmlns:p14="http://schemas.microsoft.com/office/powerpoint/2010/main" val="2701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Rb1904</a:t>
            </a:r>
            <a:br>
              <a:rPr lang="en-US" dirty="0" smtClean="0"/>
            </a:br>
            <a:r>
              <a:rPr lang="en-US" dirty="0" smtClean="0"/>
              <a:t>(all the data)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556149"/>
            <a:ext cx="9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79028" y="5549307"/>
            <a:ext cx="9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r="6395"/>
          <a:stretch/>
        </p:blipFill>
        <p:spPr>
          <a:xfrm>
            <a:off x="184971" y="2209800"/>
            <a:ext cx="8596101" cy="3207258"/>
          </a:xfrm>
        </p:spPr>
      </p:pic>
    </p:spTree>
    <p:extLst>
      <p:ext uri="{BB962C8B-B14F-4D97-AF65-F5344CB8AC3E}">
        <p14:creationId xmlns:p14="http://schemas.microsoft.com/office/powerpoint/2010/main" val="35175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 1904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9" r="10248"/>
          <a:stretch/>
        </p:blipFill>
        <p:spPr>
          <a:xfrm>
            <a:off x="6074616" y="1512772"/>
            <a:ext cx="2961692" cy="479719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3" r="39087"/>
          <a:stretch/>
        </p:blipFill>
        <p:spPr>
          <a:xfrm>
            <a:off x="3157245" y="1512773"/>
            <a:ext cx="2917371" cy="479719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r="67225"/>
          <a:stretch/>
        </p:blipFill>
        <p:spPr>
          <a:xfrm>
            <a:off x="0" y="1516517"/>
            <a:ext cx="2960914" cy="47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23" y="151146"/>
            <a:ext cx="7886700" cy="1325563"/>
          </a:xfrm>
        </p:spPr>
        <p:txBody>
          <a:bodyPr/>
          <a:lstStyle/>
          <a:p>
            <a:r>
              <a:rPr lang="en-US" dirty="0" smtClean="0"/>
              <a:t>Contour Maps of D17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9220" y="1476709"/>
            <a:ext cx="3224463" cy="4731586"/>
          </a:xfrm>
        </p:spPr>
        <p:txBody>
          <a:bodyPr/>
          <a:lstStyle/>
          <a:p>
            <a:r>
              <a:rPr lang="en-US" dirty="0" smtClean="0"/>
              <a:t>Larger D17 means higher percentage of oxygen comes from photosynthesis (as opposed to air-sea gas exchange)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1" y="1207330"/>
            <a:ext cx="5418290" cy="5502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0958" y="4836695"/>
            <a:ext cx="1997242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Thanks Olga for making these figures!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087" y="70405"/>
            <a:ext cx="7842775" cy="1357875"/>
          </a:xfrm>
        </p:spPr>
        <p:txBody>
          <a:bodyPr/>
          <a:lstStyle/>
          <a:p>
            <a:r>
              <a:rPr lang="en-US" dirty="0" smtClean="0"/>
              <a:t>“Flavors” of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62" y="1271950"/>
            <a:ext cx="8167727" cy="435133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Net community production (NCP) </a:t>
            </a:r>
            <a:r>
              <a:rPr lang="en-US" dirty="0" smtClean="0"/>
              <a:t>= photosynthesis – community respiration = net CO</a:t>
            </a:r>
            <a:r>
              <a:rPr lang="en-US" baseline="-25000" dirty="0" smtClean="0"/>
              <a:t>2</a:t>
            </a:r>
            <a:r>
              <a:rPr lang="en-US" dirty="0" smtClean="0"/>
              <a:t> drawdown by biological pump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Gross primary production (GPP) </a:t>
            </a:r>
            <a:r>
              <a:rPr lang="en-US" dirty="0" smtClean="0"/>
              <a:t>= photosynthetic rate only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62" r="2434"/>
          <a:stretch/>
        </p:blipFill>
        <p:spPr>
          <a:xfrm>
            <a:off x="387458" y="3431368"/>
            <a:ext cx="8376835" cy="2616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1732" y="4337733"/>
            <a:ext cx="1246909" cy="82371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6972" y="4337733"/>
            <a:ext cx="1246909" cy="82371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0620" y="3403027"/>
            <a:ext cx="21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Photosynthesis       –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6776" y="3390279"/>
            <a:ext cx="238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 Respiration</a:t>
            </a:r>
          </a:p>
        </p:txBody>
      </p:sp>
    </p:spTree>
    <p:extLst>
      <p:ext uri="{BB962C8B-B14F-4D97-AF65-F5344CB8AC3E}">
        <p14:creationId xmlns:p14="http://schemas.microsoft.com/office/powerpoint/2010/main" val="9573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429" y="111108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Slides for seeing details and looking at your favorite transect!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18331"/>
            <a:ext cx="7886700" cy="4351338"/>
          </a:xfrm>
        </p:spPr>
        <p:txBody>
          <a:bodyPr/>
          <a:lstStyle/>
          <a:p>
            <a:r>
              <a:rPr lang="en-US" dirty="0" smtClean="0"/>
              <a:t>NCP as function of time for each cruise separately</a:t>
            </a:r>
          </a:p>
          <a:p>
            <a:r>
              <a:rPr lang="en-US" dirty="0" smtClean="0"/>
              <a:t>All transects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82" y="0"/>
            <a:ext cx="7886700" cy="1325563"/>
          </a:xfrm>
        </p:spPr>
        <p:txBody>
          <a:bodyPr/>
          <a:lstStyle/>
          <a:p>
            <a:r>
              <a:rPr lang="en-US" dirty="0" smtClean="0"/>
              <a:t>NCP Ar29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0" y="1145261"/>
            <a:ext cx="7947796" cy="5712739"/>
          </a:xfrm>
        </p:spPr>
      </p:pic>
    </p:spTree>
    <p:extLst>
      <p:ext uri="{BB962C8B-B14F-4D97-AF65-F5344CB8AC3E}">
        <p14:creationId xmlns:p14="http://schemas.microsoft.com/office/powerpoint/2010/main" val="8757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89" y="0"/>
            <a:ext cx="8449363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Ar29a transects #1-18a</a:t>
            </a:r>
            <a:endParaRPr lang="en-US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r="5938"/>
          <a:stretch/>
        </p:blipFill>
        <p:spPr>
          <a:xfrm>
            <a:off x="-8931" y="976646"/>
            <a:ext cx="8996519" cy="5436098"/>
          </a:xfrm>
        </p:spPr>
      </p:pic>
    </p:spTree>
    <p:extLst>
      <p:ext uri="{BB962C8B-B14F-4D97-AF65-F5344CB8AC3E}">
        <p14:creationId xmlns:p14="http://schemas.microsoft.com/office/powerpoint/2010/main" val="38574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r="2591"/>
          <a:stretch/>
        </p:blipFill>
        <p:spPr>
          <a:xfrm>
            <a:off x="164127" y="919491"/>
            <a:ext cx="8702782" cy="57583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89" y="0"/>
            <a:ext cx="868132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Ar29a transects </a:t>
            </a:r>
            <a:r>
              <a:rPr lang="en-US" sz="3100" dirty="0" smtClean="0"/>
              <a:t>#18b to #28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2057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NCP RB1904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13" y="1567543"/>
            <a:ext cx="7875545" cy="5131934"/>
          </a:xfrm>
        </p:spPr>
      </p:pic>
    </p:spTree>
    <p:extLst>
      <p:ext uri="{BB962C8B-B14F-4D97-AF65-F5344CB8AC3E}">
        <p14:creationId xmlns:p14="http://schemas.microsoft.com/office/powerpoint/2010/main" val="41198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8685"/>
            <a:ext cx="7886700" cy="1325563"/>
          </a:xfrm>
        </p:spPr>
        <p:txBody>
          <a:bodyPr/>
          <a:lstStyle/>
          <a:p>
            <a:r>
              <a:rPr lang="en-US" dirty="0" smtClean="0"/>
              <a:t>Rb1904 Transects #1-#30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7"/>
            <a:ext cx="8943279" cy="6176963"/>
          </a:xfrm>
        </p:spPr>
      </p:pic>
    </p:spTree>
    <p:extLst>
      <p:ext uri="{BB962C8B-B14F-4D97-AF65-F5344CB8AC3E}">
        <p14:creationId xmlns:p14="http://schemas.microsoft.com/office/powerpoint/2010/main" val="26995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8685"/>
            <a:ext cx="7886700" cy="1325563"/>
          </a:xfrm>
        </p:spPr>
        <p:txBody>
          <a:bodyPr/>
          <a:lstStyle/>
          <a:p>
            <a:r>
              <a:rPr lang="en-US" dirty="0" smtClean="0"/>
              <a:t>Rb1904 Transects #31-#60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" b="4902"/>
          <a:stretch/>
        </p:blipFill>
        <p:spPr>
          <a:xfrm>
            <a:off x="159657" y="700769"/>
            <a:ext cx="8824686" cy="6157231"/>
          </a:xfrm>
        </p:spPr>
      </p:pic>
    </p:spTree>
    <p:extLst>
      <p:ext uri="{BB962C8B-B14F-4D97-AF65-F5344CB8AC3E}">
        <p14:creationId xmlns:p14="http://schemas.microsoft.com/office/powerpoint/2010/main" val="39711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8685"/>
            <a:ext cx="7886700" cy="1325563"/>
          </a:xfrm>
        </p:spPr>
        <p:txBody>
          <a:bodyPr/>
          <a:lstStyle/>
          <a:p>
            <a:r>
              <a:rPr lang="en-US" dirty="0" smtClean="0"/>
              <a:t>Rb1904 </a:t>
            </a:r>
            <a:r>
              <a:rPr lang="en-US" smtClean="0"/>
              <a:t>Transects </a:t>
            </a:r>
            <a:r>
              <a:rPr lang="en-US" smtClean="0"/>
              <a:t>#61 to #65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r="14851" b="38546"/>
          <a:stretch/>
        </p:blipFill>
        <p:spPr>
          <a:xfrm>
            <a:off x="304801" y="882195"/>
            <a:ext cx="8244114" cy="450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NCP Tn368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16075"/>
            <a:ext cx="7623082" cy="4351338"/>
          </a:xfrm>
        </p:spPr>
      </p:pic>
    </p:spTree>
    <p:extLst>
      <p:ext uri="{BB962C8B-B14F-4D97-AF65-F5344CB8AC3E}">
        <p14:creationId xmlns:p14="http://schemas.microsoft.com/office/powerpoint/2010/main" val="34376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3559" b="4713"/>
          <a:stretch/>
        </p:blipFill>
        <p:spPr>
          <a:xfrm>
            <a:off x="152400" y="618452"/>
            <a:ext cx="8839200" cy="62395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6743"/>
            <a:ext cx="7886700" cy="1325563"/>
          </a:xfrm>
        </p:spPr>
        <p:txBody>
          <a:bodyPr/>
          <a:lstStyle/>
          <a:p>
            <a:r>
              <a:rPr lang="en-US" dirty="0" err="1" smtClean="0"/>
              <a:t>Tn</a:t>
            </a:r>
            <a:r>
              <a:rPr lang="en-US" dirty="0" smtClean="0"/>
              <a:t> 368 Transects #1-#30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618" y="76200"/>
            <a:ext cx="8229600" cy="1143000"/>
          </a:xfrm>
        </p:spPr>
        <p:txBody>
          <a:bodyPr/>
          <a:lstStyle/>
          <a:p>
            <a:r>
              <a:rPr lang="en-US" dirty="0" smtClean="0"/>
              <a:t>NCP from O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014167"/>
            <a:ext cx="4953000" cy="4953001"/>
          </a:xfrm>
        </p:spPr>
        <p:txBody>
          <a:bodyPr>
            <a:norm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CH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O + O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endParaRPr lang="en-US" baseline="-250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dirty="0" smtClean="0"/>
              <a:t>Oxygen: a biogenic gas</a:t>
            </a:r>
            <a:br>
              <a:rPr lang="en-US" sz="2800" dirty="0" smtClean="0"/>
            </a:br>
            <a:endParaRPr lang="en-US" sz="1200" dirty="0" smtClean="0"/>
          </a:p>
          <a:p>
            <a:r>
              <a:rPr lang="en-US" sz="2800" dirty="0" smtClean="0"/>
              <a:t>Argon: an inert gas, similar solubility to  O</a:t>
            </a:r>
            <a:r>
              <a:rPr lang="en-US" sz="2800" baseline="-25000" dirty="0" smtClean="0"/>
              <a:t>2</a:t>
            </a:r>
            <a:br>
              <a:rPr lang="en-US" sz="2800" baseline="-25000" dirty="0" smtClean="0"/>
            </a:br>
            <a:endParaRPr lang="en-US" sz="1200" baseline="-25000" dirty="0" smtClean="0"/>
          </a:p>
          <a:p>
            <a:r>
              <a:rPr lang="en-US" sz="2800" dirty="0" smtClean="0"/>
              <a:t>Ratio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/</a:t>
            </a:r>
            <a:r>
              <a:rPr lang="en-US" sz="2800" dirty="0" err="1" smtClean="0"/>
              <a:t>Ar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corrects for some physical processes   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net community production</a:t>
            </a:r>
            <a:endParaRPr lang="en-US" sz="2800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5" r="5790" b="36253"/>
          <a:stretch/>
        </p:blipFill>
        <p:spPr bwMode="auto">
          <a:xfrm>
            <a:off x="304800" y="1371599"/>
            <a:ext cx="3276600" cy="523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219200"/>
            <a:ext cx="3276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Solubility in Seawater  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 rot="641918">
            <a:off x="1073098" y="4692913"/>
            <a:ext cx="2236880" cy="6196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26341" y="2289201"/>
            <a:ext cx="331304" cy="1325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045601"/>
            <a:ext cx="5181600" cy="933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826341" y="2165280"/>
            <a:ext cx="366445" cy="1325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89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6743"/>
            <a:ext cx="7886700" cy="1325563"/>
          </a:xfrm>
        </p:spPr>
        <p:txBody>
          <a:bodyPr/>
          <a:lstStyle/>
          <a:p>
            <a:r>
              <a:rPr lang="en-US" dirty="0" err="1" smtClean="0"/>
              <a:t>Tn</a:t>
            </a:r>
            <a:r>
              <a:rPr lang="en-US" dirty="0" smtClean="0"/>
              <a:t> 368 Transects #31-#54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3797" b="5712"/>
          <a:stretch/>
        </p:blipFill>
        <p:spPr>
          <a:xfrm>
            <a:off x="0" y="862835"/>
            <a:ext cx="8723086" cy="5995165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9" t="8847" r="51174" b="76474"/>
          <a:stretch/>
        </p:blipFill>
        <p:spPr>
          <a:xfrm>
            <a:off x="7676243" y="3126581"/>
            <a:ext cx="420914" cy="972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8361" y="3083375"/>
            <a:ext cx="3417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46</a:t>
            </a:r>
            <a:br>
              <a:rPr lang="en-US" sz="1200" dirty="0" smtClean="0"/>
            </a:br>
            <a:r>
              <a:rPr lang="en-US" sz="1200" dirty="0" smtClean="0"/>
              <a:t>47</a:t>
            </a:r>
            <a:br>
              <a:rPr lang="en-US" sz="1200" dirty="0" smtClean="0"/>
            </a:br>
            <a:r>
              <a:rPr lang="en-US" sz="1200" dirty="0" smtClean="0"/>
              <a:t>48</a:t>
            </a:r>
            <a:br>
              <a:rPr lang="en-US" sz="1200" dirty="0" smtClean="0"/>
            </a:br>
            <a:r>
              <a:rPr lang="en-US" sz="1200" dirty="0" smtClean="0"/>
              <a:t>49</a:t>
            </a:r>
            <a:br>
              <a:rPr lang="en-US" sz="1200" dirty="0" smtClean="0"/>
            </a:br>
            <a:r>
              <a:rPr lang="en-US" sz="1200" dirty="0" smtClean="0"/>
              <a:t>50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7676243" y="3126581"/>
            <a:ext cx="733878" cy="9024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62375" y="5124450"/>
            <a:ext cx="809625" cy="238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62375" y="5362574"/>
            <a:ext cx="609600" cy="6643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618" y="76200"/>
            <a:ext cx="8229600" cy="1143000"/>
          </a:xfrm>
        </p:spPr>
        <p:txBody>
          <a:bodyPr/>
          <a:lstStyle/>
          <a:p>
            <a:r>
              <a:rPr lang="en-US" dirty="0" smtClean="0"/>
              <a:t>NCP from O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014167"/>
            <a:ext cx="4953000" cy="4953001"/>
          </a:xfrm>
        </p:spPr>
        <p:txBody>
          <a:bodyPr>
            <a:norm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anose="05000000000000000000" pitchFamily="2" charset="2"/>
              </a:rPr>
              <a:t> CH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O + O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endParaRPr lang="en-US" baseline="-250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dirty="0" smtClean="0"/>
              <a:t>Oxygen: a biogenic gas</a:t>
            </a:r>
            <a:br>
              <a:rPr lang="en-US" sz="2800" dirty="0" smtClean="0"/>
            </a:br>
            <a:endParaRPr lang="en-US" sz="1200" dirty="0" smtClean="0"/>
          </a:p>
          <a:p>
            <a:r>
              <a:rPr lang="en-US" sz="2800" dirty="0" smtClean="0"/>
              <a:t>Argon: an inert gas, similar solubility to  O</a:t>
            </a:r>
            <a:r>
              <a:rPr lang="en-US" sz="2800" baseline="-25000" dirty="0" smtClean="0"/>
              <a:t>2</a:t>
            </a:r>
            <a:br>
              <a:rPr lang="en-US" sz="2800" baseline="-25000" dirty="0" smtClean="0"/>
            </a:br>
            <a:endParaRPr lang="en-US" sz="1200" baseline="-25000" dirty="0" smtClean="0"/>
          </a:p>
          <a:p>
            <a:r>
              <a:rPr lang="en-US" sz="2800" dirty="0" smtClean="0"/>
              <a:t>Ratio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/</a:t>
            </a:r>
            <a:r>
              <a:rPr lang="en-US" sz="2800" dirty="0" err="1" smtClean="0"/>
              <a:t>Ar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corrects for some physical processes   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net community production</a:t>
            </a:r>
            <a:endParaRPr lang="en-US" sz="2800" dirty="0" smtClean="0">
              <a:sym typeface="Wingdings" panose="05000000000000000000" pitchFamily="2" charset="2"/>
            </a:endParaRPr>
          </a:p>
          <a:p>
            <a:r>
              <a:rPr lang="en-US" sz="2800" dirty="0" smtClean="0">
                <a:sym typeface="Wingdings" panose="05000000000000000000" pitchFamily="2" charset="2"/>
              </a:rPr>
              <a:t> Can measure from underway system, ~2 km resolution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045601"/>
            <a:ext cx="5181600" cy="933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5764696" y="2597426"/>
            <a:ext cx="331304" cy="1325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r="41061"/>
          <a:stretch/>
        </p:blipFill>
        <p:spPr>
          <a:xfrm>
            <a:off x="314538" y="1852017"/>
            <a:ext cx="3578087" cy="364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9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GPP from Triple Oxygen Isotopes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1676400"/>
            <a:ext cx="8458200" cy="235557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B3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1000" y="4031974"/>
            <a:ext cx="8458200" cy="2387936"/>
          </a:xfrm>
          <a:prstGeom prst="rect">
            <a:avLst/>
          </a:prstGeom>
          <a:solidFill>
            <a:srgbClr val="CC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B3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676400"/>
            <a:ext cx="1536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Atmosphere</a:t>
            </a:r>
            <a:endParaRPr lang="en-US" sz="20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407" y="2088009"/>
            <a:ext cx="6390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UV Radiation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Mass Independent Fractionation</a:t>
            </a:r>
            <a:r>
              <a:rPr lang="en-US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                         more </a:t>
            </a:r>
            <a:r>
              <a:rPr lang="en-US" i="1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17</a:t>
            </a:r>
            <a:r>
              <a:rPr lang="en-US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O then </a:t>
            </a:r>
            <a:r>
              <a:rPr lang="en-US" i="1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18</a:t>
            </a:r>
            <a:r>
              <a:rPr lang="en-US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O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846" y="601980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Ocean</a:t>
            </a:r>
            <a:endParaRPr lang="en-US" sz="2000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024" y="4544703"/>
            <a:ext cx="6644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Photosynthetic 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Mass Dependent Fractionation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derived </a:t>
            </a:r>
            <a:r>
              <a:rPr lang="en-US" dirty="0" smtClean="0">
                <a:solidFill>
                  <a:schemeClr val="tx1"/>
                </a:solidFill>
              </a:rPr>
              <a:t>from 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            </a:t>
            </a:r>
            <a:r>
              <a:rPr lang="en-US" i="1" dirty="0" smtClean="0">
                <a:solidFill>
                  <a:schemeClr val="tx1"/>
                </a:solidFill>
              </a:rPr>
              <a:t>   more </a:t>
            </a:r>
            <a:r>
              <a:rPr lang="en-US" i="1" baseline="30000" dirty="0" smtClean="0">
                <a:solidFill>
                  <a:schemeClr val="tx1"/>
                </a:solidFill>
              </a:rPr>
              <a:t>18</a:t>
            </a:r>
            <a:r>
              <a:rPr lang="en-US" i="1" dirty="0" smtClean="0">
                <a:solidFill>
                  <a:schemeClr val="tx1"/>
                </a:solidFill>
              </a:rPr>
              <a:t>O than </a:t>
            </a:r>
            <a:r>
              <a:rPr lang="en-US" i="1" baseline="30000" dirty="0" smtClean="0">
                <a:solidFill>
                  <a:schemeClr val="tx1"/>
                </a:solidFill>
              </a:rPr>
              <a:t>17</a:t>
            </a:r>
            <a:r>
              <a:rPr lang="en-US" i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3049007"/>
            <a:ext cx="28696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17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of O</a:t>
            </a:r>
            <a:r>
              <a:rPr lang="en-US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=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0 per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meg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4199" y="5375700"/>
            <a:ext cx="322876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chemeClr val="tx1"/>
                </a:solidFill>
                <a:sym typeface="Wingdings" panose="05000000000000000000" pitchFamily="2" charset="2"/>
              </a:rPr>
              <a:t>17</a:t>
            </a:r>
            <a:r>
              <a:rPr lang="en-US" dirty="0">
                <a:solidFill>
                  <a:schemeClr val="tx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of O</a:t>
            </a:r>
            <a:r>
              <a:rPr lang="en-US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=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249 per meg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 bwMode="auto">
          <a:xfrm>
            <a:off x="397969" y="3828197"/>
            <a:ext cx="8441231" cy="362803"/>
          </a:xfrm>
          <a:custGeom>
            <a:avLst/>
            <a:gdLst>
              <a:gd name="connsiteX0" fmla="*/ 0 w 5800299"/>
              <a:gd name="connsiteY0" fmla="*/ 218364 h 286603"/>
              <a:gd name="connsiteX1" fmla="*/ 68239 w 5800299"/>
              <a:gd name="connsiteY1" fmla="*/ 259307 h 286603"/>
              <a:gd name="connsiteX2" fmla="*/ 150126 w 5800299"/>
              <a:gd name="connsiteY2" fmla="*/ 286603 h 286603"/>
              <a:gd name="connsiteX3" fmla="*/ 327547 w 5800299"/>
              <a:gd name="connsiteY3" fmla="*/ 259307 h 286603"/>
              <a:gd name="connsiteX4" fmla="*/ 368490 w 5800299"/>
              <a:gd name="connsiteY4" fmla="*/ 245660 h 286603"/>
              <a:gd name="connsiteX5" fmla="*/ 464024 w 5800299"/>
              <a:gd name="connsiteY5" fmla="*/ 218364 h 286603"/>
              <a:gd name="connsiteX6" fmla="*/ 504967 w 5800299"/>
              <a:gd name="connsiteY6" fmla="*/ 177421 h 286603"/>
              <a:gd name="connsiteX7" fmla="*/ 545911 w 5800299"/>
              <a:gd name="connsiteY7" fmla="*/ 150125 h 286603"/>
              <a:gd name="connsiteX8" fmla="*/ 600502 w 5800299"/>
              <a:gd name="connsiteY8" fmla="*/ 109182 h 286603"/>
              <a:gd name="connsiteX9" fmla="*/ 696036 w 5800299"/>
              <a:gd name="connsiteY9" fmla="*/ 40943 h 286603"/>
              <a:gd name="connsiteX10" fmla="*/ 736979 w 5800299"/>
              <a:gd name="connsiteY10" fmla="*/ 0 h 286603"/>
              <a:gd name="connsiteX11" fmla="*/ 777923 w 5800299"/>
              <a:gd name="connsiteY11" fmla="*/ 109182 h 286603"/>
              <a:gd name="connsiteX12" fmla="*/ 818866 w 5800299"/>
              <a:gd name="connsiteY12" fmla="*/ 122830 h 286603"/>
              <a:gd name="connsiteX13" fmla="*/ 914400 w 5800299"/>
              <a:gd name="connsiteY13" fmla="*/ 177421 h 286603"/>
              <a:gd name="connsiteX14" fmla="*/ 982639 w 5800299"/>
              <a:gd name="connsiteY14" fmla="*/ 191069 h 286603"/>
              <a:gd name="connsiteX15" fmla="*/ 1023582 w 5800299"/>
              <a:gd name="connsiteY15" fmla="*/ 204716 h 286603"/>
              <a:gd name="connsiteX16" fmla="*/ 1064526 w 5800299"/>
              <a:gd name="connsiteY16" fmla="*/ 232012 h 286603"/>
              <a:gd name="connsiteX17" fmla="*/ 1105469 w 5800299"/>
              <a:gd name="connsiteY17" fmla="*/ 245660 h 286603"/>
              <a:gd name="connsiteX18" fmla="*/ 1241947 w 5800299"/>
              <a:gd name="connsiteY18" fmla="*/ 272955 h 286603"/>
              <a:gd name="connsiteX19" fmla="*/ 1514902 w 5800299"/>
              <a:gd name="connsiteY19" fmla="*/ 259307 h 286603"/>
              <a:gd name="connsiteX20" fmla="*/ 1569493 w 5800299"/>
              <a:gd name="connsiteY20" fmla="*/ 245660 h 286603"/>
              <a:gd name="connsiteX21" fmla="*/ 1746914 w 5800299"/>
              <a:gd name="connsiteY21" fmla="*/ 163773 h 286603"/>
              <a:gd name="connsiteX22" fmla="*/ 1787857 w 5800299"/>
              <a:gd name="connsiteY22" fmla="*/ 136478 h 286603"/>
              <a:gd name="connsiteX23" fmla="*/ 1869744 w 5800299"/>
              <a:gd name="connsiteY23" fmla="*/ 95534 h 286603"/>
              <a:gd name="connsiteX24" fmla="*/ 1937982 w 5800299"/>
              <a:gd name="connsiteY24" fmla="*/ 68239 h 286603"/>
              <a:gd name="connsiteX25" fmla="*/ 1951630 w 5800299"/>
              <a:gd name="connsiteY25" fmla="*/ 109182 h 286603"/>
              <a:gd name="connsiteX26" fmla="*/ 2033517 w 5800299"/>
              <a:gd name="connsiteY26" fmla="*/ 136478 h 286603"/>
              <a:gd name="connsiteX27" fmla="*/ 2074460 w 5800299"/>
              <a:gd name="connsiteY27" fmla="*/ 150125 h 286603"/>
              <a:gd name="connsiteX28" fmla="*/ 2224585 w 5800299"/>
              <a:gd name="connsiteY28" fmla="*/ 204716 h 286603"/>
              <a:gd name="connsiteX29" fmla="*/ 2279176 w 5800299"/>
              <a:gd name="connsiteY29" fmla="*/ 218364 h 286603"/>
              <a:gd name="connsiteX30" fmla="*/ 2333767 w 5800299"/>
              <a:gd name="connsiteY30" fmla="*/ 232012 h 286603"/>
              <a:gd name="connsiteX31" fmla="*/ 2593075 w 5800299"/>
              <a:gd name="connsiteY31" fmla="*/ 218364 h 286603"/>
              <a:gd name="connsiteX32" fmla="*/ 2702257 w 5800299"/>
              <a:gd name="connsiteY32" fmla="*/ 191069 h 286603"/>
              <a:gd name="connsiteX33" fmla="*/ 2770496 w 5800299"/>
              <a:gd name="connsiteY33" fmla="*/ 177421 h 286603"/>
              <a:gd name="connsiteX34" fmla="*/ 2825087 w 5800299"/>
              <a:gd name="connsiteY34" fmla="*/ 163773 h 286603"/>
              <a:gd name="connsiteX35" fmla="*/ 2866030 w 5800299"/>
              <a:gd name="connsiteY35" fmla="*/ 136478 h 286603"/>
              <a:gd name="connsiteX36" fmla="*/ 2906973 w 5800299"/>
              <a:gd name="connsiteY36" fmla="*/ 122830 h 286603"/>
              <a:gd name="connsiteX37" fmla="*/ 2975212 w 5800299"/>
              <a:gd name="connsiteY37" fmla="*/ 68239 h 286603"/>
              <a:gd name="connsiteX38" fmla="*/ 3002508 w 5800299"/>
              <a:gd name="connsiteY38" fmla="*/ 150125 h 286603"/>
              <a:gd name="connsiteX39" fmla="*/ 3084394 w 5800299"/>
              <a:gd name="connsiteY39" fmla="*/ 177421 h 286603"/>
              <a:gd name="connsiteX40" fmla="*/ 3179929 w 5800299"/>
              <a:gd name="connsiteY40" fmla="*/ 218364 h 286603"/>
              <a:gd name="connsiteX41" fmla="*/ 3248167 w 5800299"/>
              <a:gd name="connsiteY41" fmla="*/ 245660 h 286603"/>
              <a:gd name="connsiteX42" fmla="*/ 3398293 w 5800299"/>
              <a:gd name="connsiteY42" fmla="*/ 272955 h 286603"/>
              <a:gd name="connsiteX43" fmla="*/ 3821373 w 5800299"/>
              <a:gd name="connsiteY43" fmla="*/ 259307 h 286603"/>
              <a:gd name="connsiteX44" fmla="*/ 3944203 w 5800299"/>
              <a:gd name="connsiteY44" fmla="*/ 218364 h 286603"/>
              <a:gd name="connsiteX45" fmla="*/ 4067033 w 5800299"/>
              <a:gd name="connsiteY45" fmla="*/ 191069 h 286603"/>
              <a:gd name="connsiteX46" fmla="*/ 4135272 w 5800299"/>
              <a:gd name="connsiteY46" fmla="*/ 136478 h 286603"/>
              <a:gd name="connsiteX47" fmla="*/ 4217159 w 5800299"/>
              <a:gd name="connsiteY47" fmla="*/ 95534 h 286603"/>
              <a:gd name="connsiteX48" fmla="*/ 4244454 w 5800299"/>
              <a:gd name="connsiteY48" fmla="*/ 54591 h 286603"/>
              <a:gd name="connsiteX49" fmla="*/ 4258102 w 5800299"/>
              <a:gd name="connsiteY49" fmla="*/ 109182 h 286603"/>
              <a:gd name="connsiteX50" fmla="*/ 4312693 w 5800299"/>
              <a:gd name="connsiteY50" fmla="*/ 177421 h 286603"/>
              <a:gd name="connsiteX51" fmla="*/ 4353636 w 5800299"/>
              <a:gd name="connsiteY51" fmla="*/ 191069 h 286603"/>
              <a:gd name="connsiteX52" fmla="*/ 4408227 w 5800299"/>
              <a:gd name="connsiteY52" fmla="*/ 218364 h 286603"/>
              <a:gd name="connsiteX53" fmla="*/ 4558353 w 5800299"/>
              <a:gd name="connsiteY53" fmla="*/ 245660 h 286603"/>
              <a:gd name="connsiteX54" fmla="*/ 4640239 w 5800299"/>
              <a:gd name="connsiteY54" fmla="*/ 259307 h 286603"/>
              <a:gd name="connsiteX55" fmla="*/ 5036024 w 5800299"/>
              <a:gd name="connsiteY55" fmla="*/ 245660 h 286603"/>
              <a:gd name="connsiteX56" fmla="*/ 5117911 w 5800299"/>
              <a:gd name="connsiteY56" fmla="*/ 218364 h 286603"/>
              <a:gd name="connsiteX57" fmla="*/ 5213445 w 5800299"/>
              <a:gd name="connsiteY57" fmla="*/ 191069 h 286603"/>
              <a:gd name="connsiteX58" fmla="*/ 5295332 w 5800299"/>
              <a:gd name="connsiteY58" fmla="*/ 122830 h 286603"/>
              <a:gd name="connsiteX59" fmla="*/ 5336275 w 5800299"/>
              <a:gd name="connsiteY59" fmla="*/ 109182 h 286603"/>
              <a:gd name="connsiteX60" fmla="*/ 5363570 w 5800299"/>
              <a:gd name="connsiteY60" fmla="*/ 68239 h 286603"/>
              <a:gd name="connsiteX61" fmla="*/ 5431809 w 5800299"/>
              <a:gd name="connsiteY61" fmla="*/ 136478 h 286603"/>
              <a:gd name="connsiteX62" fmla="*/ 5486400 w 5800299"/>
              <a:gd name="connsiteY62" fmla="*/ 163773 h 286603"/>
              <a:gd name="connsiteX63" fmla="*/ 5609230 w 5800299"/>
              <a:gd name="connsiteY63" fmla="*/ 191069 h 286603"/>
              <a:gd name="connsiteX64" fmla="*/ 5650173 w 5800299"/>
              <a:gd name="connsiteY64" fmla="*/ 204716 h 286603"/>
              <a:gd name="connsiteX65" fmla="*/ 5704764 w 5800299"/>
              <a:gd name="connsiteY65" fmla="*/ 218364 h 286603"/>
              <a:gd name="connsiteX66" fmla="*/ 5800299 w 5800299"/>
              <a:gd name="connsiteY66" fmla="*/ 204716 h 28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800299" h="286603">
                <a:moveTo>
                  <a:pt x="0" y="218364"/>
                </a:moveTo>
                <a:cubicBezTo>
                  <a:pt x="22746" y="232012"/>
                  <a:pt x="44090" y="248330"/>
                  <a:pt x="68239" y="259307"/>
                </a:cubicBezTo>
                <a:cubicBezTo>
                  <a:pt x="94432" y="271213"/>
                  <a:pt x="150126" y="286603"/>
                  <a:pt x="150126" y="286603"/>
                </a:cubicBezTo>
                <a:cubicBezTo>
                  <a:pt x="209266" y="277504"/>
                  <a:pt x="268736" y="270334"/>
                  <a:pt x="327547" y="259307"/>
                </a:cubicBezTo>
                <a:cubicBezTo>
                  <a:pt x="341686" y="256656"/>
                  <a:pt x="354658" y="249612"/>
                  <a:pt x="368490" y="245660"/>
                </a:cubicBezTo>
                <a:cubicBezTo>
                  <a:pt x="488421" y="211394"/>
                  <a:pt x="365877" y="251080"/>
                  <a:pt x="464024" y="218364"/>
                </a:cubicBezTo>
                <a:cubicBezTo>
                  <a:pt x="477672" y="204716"/>
                  <a:pt x="490140" y="189777"/>
                  <a:pt x="504967" y="177421"/>
                </a:cubicBezTo>
                <a:cubicBezTo>
                  <a:pt x="517568" y="166920"/>
                  <a:pt x="532563" y="159659"/>
                  <a:pt x="545911" y="150125"/>
                </a:cubicBezTo>
                <a:cubicBezTo>
                  <a:pt x="564420" y="136904"/>
                  <a:pt x="581993" y="122403"/>
                  <a:pt x="600502" y="109182"/>
                </a:cubicBezTo>
                <a:cubicBezTo>
                  <a:pt x="643712" y="78318"/>
                  <a:pt x="651426" y="79180"/>
                  <a:pt x="696036" y="40943"/>
                </a:cubicBezTo>
                <a:cubicBezTo>
                  <a:pt x="710690" y="28382"/>
                  <a:pt x="723331" y="13648"/>
                  <a:pt x="736979" y="0"/>
                </a:cubicBezTo>
                <a:cubicBezTo>
                  <a:pt x="744595" y="30464"/>
                  <a:pt x="754133" y="85392"/>
                  <a:pt x="777923" y="109182"/>
                </a:cubicBezTo>
                <a:cubicBezTo>
                  <a:pt x="788095" y="119354"/>
                  <a:pt x="805999" y="116396"/>
                  <a:pt x="818866" y="122830"/>
                </a:cubicBezTo>
                <a:cubicBezTo>
                  <a:pt x="878764" y="152779"/>
                  <a:pt x="842624" y="153495"/>
                  <a:pt x="914400" y="177421"/>
                </a:cubicBezTo>
                <a:cubicBezTo>
                  <a:pt x="936406" y="184757"/>
                  <a:pt x="960135" y="185443"/>
                  <a:pt x="982639" y="191069"/>
                </a:cubicBezTo>
                <a:cubicBezTo>
                  <a:pt x="996595" y="194558"/>
                  <a:pt x="1009934" y="200167"/>
                  <a:pt x="1023582" y="204716"/>
                </a:cubicBezTo>
                <a:cubicBezTo>
                  <a:pt x="1037230" y="213815"/>
                  <a:pt x="1049855" y="224676"/>
                  <a:pt x="1064526" y="232012"/>
                </a:cubicBezTo>
                <a:cubicBezTo>
                  <a:pt x="1077393" y="238446"/>
                  <a:pt x="1091637" y="241708"/>
                  <a:pt x="1105469" y="245660"/>
                </a:cubicBezTo>
                <a:cubicBezTo>
                  <a:pt x="1162467" y="261945"/>
                  <a:pt x="1177613" y="262233"/>
                  <a:pt x="1241947" y="272955"/>
                </a:cubicBezTo>
                <a:cubicBezTo>
                  <a:pt x="1332932" y="268406"/>
                  <a:pt x="1424118" y="266872"/>
                  <a:pt x="1514902" y="259307"/>
                </a:cubicBezTo>
                <a:cubicBezTo>
                  <a:pt x="1533594" y="257749"/>
                  <a:pt x="1551527" y="251050"/>
                  <a:pt x="1569493" y="245660"/>
                </a:cubicBezTo>
                <a:cubicBezTo>
                  <a:pt x="1664202" y="217247"/>
                  <a:pt x="1654407" y="219277"/>
                  <a:pt x="1746914" y="163773"/>
                </a:cubicBezTo>
                <a:cubicBezTo>
                  <a:pt x="1760979" y="155334"/>
                  <a:pt x="1773186" y="143813"/>
                  <a:pt x="1787857" y="136478"/>
                </a:cubicBezTo>
                <a:cubicBezTo>
                  <a:pt x="1900862" y="79975"/>
                  <a:pt x="1752407" y="173758"/>
                  <a:pt x="1869744" y="95534"/>
                </a:cubicBezTo>
                <a:cubicBezTo>
                  <a:pt x="1887840" y="68390"/>
                  <a:pt x="1896546" y="26803"/>
                  <a:pt x="1937982" y="68239"/>
                </a:cubicBezTo>
                <a:cubicBezTo>
                  <a:pt x="1948154" y="78411"/>
                  <a:pt x="1939924" y="100820"/>
                  <a:pt x="1951630" y="109182"/>
                </a:cubicBezTo>
                <a:cubicBezTo>
                  <a:pt x="1975043" y="125905"/>
                  <a:pt x="2006221" y="127380"/>
                  <a:pt x="2033517" y="136478"/>
                </a:cubicBezTo>
                <a:lnTo>
                  <a:pt x="2074460" y="150125"/>
                </a:lnTo>
                <a:cubicBezTo>
                  <a:pt x="2146617" y="198231"/>
                  <a:pt x="2099489" y="173442"/>
                  <a:pt x="2224585" y="204716"/>
                </a:cubicBezTo>
                <a:lnTo>
                  <a:pt x="2279176" y="218364"/>
                </a:lnTo>
                <a:lnTo>
                  <a:pt x="2333767" y="232012"/>
                </a:lnTo>
                <a:cubicBezTo>
                  <a:pt x="2420203" y="227463"/>
                  <a:pt x="2506818" y="225552"/>
                  <a:pt x="2593075" y="218364"/>
                </a:cubicBezTo>
                <a:cubicBezTo>
                  <a:pt x="2668523" y="212077"/>
                  <a:pt x="2643585" y="205737"/>
                  <a:pt x="2702257" y="191069"/>
                </a:cubicBezTo>
                <a:cubicBezTo>
                  <a:pt x="2724761" y="185443"/>
                  <a:pt x="2747852" y="182453"/>
                  <a:pt x="2770496" y="177421"/>
                </a:cubicBezTo>
                <a:cubicBezTo>
                  <a:pt x="2788806" y="173352"/>
                  <a:pt x="2806890" y="168322"/>
                  <a:pt x="2825087" y="163773"/>
                </a:cubicBezTo>
                <a:cubicBezTo>
                  <a:pt x="2838735" y="154675"/>
                  <a:pt x="2851359" y="143813"/>
                  <a:pt x="2866030" y="136478"/>
                </a:cubicBezTo>
                <a:cubicBezTo>
                  <a:pt x="2878897" y="130044"/>
                  <a:pt x="2895739" y="131817"/>
                  <a:pt x="2906973" y="122830"/>
                </a:cubicBezTo>
                <a:cubicBezTo>
                  <a:pt x="2995162" y="52279"/>
                  <a:pt x="2872301" y="102544"/>
                  <a:pt x="2975212" y="68239"/>
                </a:cubicBezTo>
                <a:cubicBezTo>
                  <a:pt x="2984311" y="95534"/>
                  <a:pt x="2975213" y="141026"/>
                  <a:pt x="3002508" y="150125"/>
                </a:cubicBezTo>
                <a:cubicBezTo>
                  <a:pt x="3029803" y="159224"/>
                  <a:pt x="3058660" y="164554"/>
                  <a:pt x="3084394" y="177421"/>
                </a:cubicBezTo>
                <a:cubicBezTo>
                  <a:pt x="3180260" y="225353"/>
                  <a:pt x="3099597" y="188239"/>
                  <a:pt x="3179929" y="218364"/>
                </a:cubicBezTo>
                <a:cubicBezTo>
                  <a:pt x="3202867" y="226966"/>
                  <a:pt x="3224926" y="237913"/>
                  <a:pt x="3248167" y="245660"/>
                </a:cubicBezTo>
                <a:cubicBezTo>
                  <a:pt x="3296421" y="261745"/>
                  <a:pt x="3348579" y="265853"/>
                  <a:pt x="3398293" y="272955"/>
                </a:cubicBezTo>
                <a:cubicBezTo>
                  <a:pt x="3539320" y="268406"/>
                  <a:pt x="3680503" y="267357"/>
                  <a:pt x="3821373" y="259307"/>
                </a:cubicBezTo>
                <a:cubicBezTo>
                  <a:pt x="3857350" y="257251"/>
                  <a:pt x="3913903" y="229727"/>
                  <a:pt x="3944203" y="218364"/>
                </a:cubicBezTo>
                <a:cubicBezTo>
                  <a:pt x="3997959" y="198205"/>
                  <a:pt x="3996807" y="202773"/>
                  <a:pt x="4067033" y="191069"/>
                </a:cubicBezTo>
                <a:cubicBezTo>
                  <a:pt x="4146740" y="164499"/>
                  <a:pt x="4073541" y="198209"/>
                  <a:pt x="4135272" y="136478"/>
                </a:cubicBezTo>
                <a:cubicBezTo>
                  <a:pt x="4161730" y="110020"/>
                  <a:pt x="4183857" y="106635"/>
                  <a:pt x="4217159" y="95534"/>
                </a:cubicBezTo>
                <a:cubicBezTo>
                  <a:pt x="4226257" y="81886"/>
                  <a:pt x="4228893" y="49404"/>
                  <a:pt x="4244454" y="54591"/>
                </a:cubicBezTo>
                <a:cubicBezTo>
                  <a:pt x="4262248" y="60523"/>
                  <a:pt x="4252949" y="91147"/>
                  <a:pt x="4258102" y="109182"/>
                </a:cubicBezTo>
                <a:cubicBezTo>
                  <a:pt x="4271219" y="155092"/>
                  <a:pt x="4266299" y="154224"/>
                  <a:pt x="4312693" y="177421"/>
                </a:cubicBezTo>
                <a:cubicBezTo>
                  <a:pt x="4325560" y="183855"/>
                  <a:pt x="4340413" y="185402"/>
                  <a:pt x="4353636" y="191069"/>
                </a:cubicBezTo>
                <a:cubicBezTo>
                  <a:pt x="4372336" y="199083"/>
                  <a:pt x="4389178" y="211221"/>
                  <a:pt x="4408227" y="218364"/>
                </a:cubicBezTo>
                <a:cubicBezTo>
                  <a:pt x="4448838" y="233593"/>
                  <a:pt x="4521746" y="240028"/>
                  <a:pt x="4558353" y="245660"/>
                </a:cubicBezTo>
                <a:cubicBezTo>
                  <a:pt x="4585703" y="249868"/>
                  <a:pt x="4612944" y="254758"/>
                  <a:pt x="4640239" y="259307"/>
                </a:cubicBezTo>
                <a:cubicBezTo>
                  <a:pt x="4772167" y="254758"/>
                  <a:pt x="4904500" y="256933"/>
                  <a:pt x="5036024" y="245660"/>
                </a:cubicBezTo>
                <a:cubicBezTo>
                  <a:pt x="5064691" y="243203"/>
                  <a:pt x="5090615" y="227463"/>
                  <a:pt x="5117911" y="218364"/>
                </a:cubicBezTo>
                <a:cubicBezTo>
                  <a:pt x="5176650" y="198784"/>
                  <a:pt x="5144895" y="208206"/>
                  <a:pt x="5213445" y="191069"/>
                </a:cubicBezTo>
                <a:cubicBezTo>
                  <a:pt x="5243632" y="160882"/>
                  <a:pt x="5257326" y="141833"/>
                  <a:pt x="5295332" y="122830"/>
                </a:cubicBezTo>
                <a:cubicBezTo>
                  <a:pt x="5308199" y="116396"/>
                  <a:pt x="5322627" y="113731"/>
                  <a:pt x="5336275" y="109182"/>
                </a:cubicBezTo>
                <a:cubicBezTo>
                  <a:pt x="5345373" y="95534"/>
                  <a:pt x="5347486" y="71456"/>
                  <a:pt x="5363570" y="68239"/>
                </a:cubicBezTo>
                <a:cubicBezTo>
                  <a:pt x="5395858" y="61781"/>
                  <a:pt x="5417720" y="124737"/>
                  <a:pt x="5431809" y="136478"/>
                </a:cubicBezTo>
                <a:cubicBezTo>
                  <a:pt x="5447438" y="149502"/>
                  <a:pt x="5467700" y="155759"/>
                  <a:pt x="5486400" y="163773"/>
                </a:cubicBezTo>
                <a:cubicBezTo>
                  <a:pt x="5536030" y="185043"/>
                  <a:pt x="5546941" y="177227"/>
                  <a:pt x="5609230" y="191069"/>
                </a:cubicBezTo>
                <a:cubicBezTo>
                  <a:pt x="5623273" y="194190"/>
                  <a:pt x="5636341" y="200764"/>
                  <a:pt x="5650173" y="204716"/>
                </a:cubicBezTo>
                <a:cubicBezTo>
                  <a:pt x="5668208" y="209869"/>
                  <a:pt x="5686567" y="213815"/>
                  <a:pt x="5704764" y="218364"/>
                </a:cubicBezTo>
                <a:lnTo>
                  <a:pt x="5800299" y="204716"/>
                </a:lnTo>
              </a:path>
            </a:pathLst>
          </a:custGeom>
          <a:solidFill>
            <a:srgbClr val="CCFFFF"/>
          </a:solidFill>
          <a:ln w="57150">
            <a:solidFill>
              <a:srgbClr val="8BE9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B3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891569"/>
            <a:ext cx="795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</a:rPr>
              <a:t>17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 = measure of ratio of  </a:t>
            </a:r>
            <a:r>
              <a:rPr lang="en-US" baseline="30000" dirty="0" smtClean="0">
                <a:solidFill>
                  <a:schemeClr val="bg1"/>
                </a:solidFill>
              </a:rPr>
              <a:t>16</a:t>
            </a:r>
            <a:r>
              <a:rPr lang="en-US" dirty="0" smtClean="0">
                <a:solidFill>
                  <a:schemeClr val="bg1"/>
                </a:solidFill>
              </a:rPr>
              <a:t>O, </a:t>
            </a:r>
            <a:r>
              <a:rPr lang="en-US" baseline="30000" dirty="0" smtClean="0">
                <a:solidFill>
                  <a:schemeClr val="bg1"/>
                </a:solidFill>
              </a:rPr>
              <a:t>17</a:t>
            </a:r>
            <a:r>
              <a:rPr lang="en-US" dirty="0" smtClean="0">
                <a:solidFill>
                  <a:schemeClr val="bg1"/>
                </a:solidFill>
              </a:rPr>
              <a:t>O, and </a:t>
            </a:r>
            <a:r>
              <a:rPr lang="en-US" baseline="30000" dirty="0" smtClean="0">
                <a:solidFill>
                  <a:schemeClr val="bg1"/>
                </a:solidFill>
              </a:rPr>
              <a:t>18</a:t>
            </a:r>
            <a:r>
              <a:rPr lang="en-US" dirty="0" smtClean="0">
                <a:solidFill>
                  <a:schemeClr val="bg1"/>
                </a:solidFill>
              </a:rPr>
              <a:t>O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= ln(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baseline="30000" dirty="0" smtClean="0">
                <a:solidFill>
                  <a:schemeClr val="bg1"/>
                </a:solidFill>
              </a:rPr>
              <a:t>17</a:t>
            </a:r>
            <a:r>
              <a:rPr lang="en-US" dirty="0" smtClean="0">
                <a:solidFill>
                  <a:schemeClr val="bg1"/>
                </a:solidFill>
              </a:rPr>
              <a:t>O/1000+1)-0.5179ln(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baseline="30000" dirty="0" smtClean="0">
                <a:solidFill>
                  <a:schemeClr val="bg1"/>
                </a:solidFill>
              </a:rPr>
              <a:t>18</a:t>
            </a:r>
            <a:r>
              <a:rPr lang="en-US" dirty="0" smtClean="0">
                <a:solidFill>
                  <a:schemeClr val="bg1"/>
                </a:solidFill>
              </a:rPr>
              <a:t>O/1000+1)x10</a:t>
            </a:r>
            <a:r>
              <a:rPr lang="en-US" baseline="30000" dirty="0" smtClean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6705600" y="3458769"/>
            <a:ext cx="0" cy="10668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rot="10800000" flipV="1">
            <a:off x="7010400" y="3498574"/>
            <a:ext cx="0" cy="10668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5-Point Star 24"/>
          <p:cNvSpPr/>
          <p:nvPr/>
        </p:nvSpPr>
        <p:spPr bwMode="auto">
          <a:xfrm>
            <a:off x="7467600" y="4330520"/>
            <a:ext cx="397510" cy="390098"/>
          </a:xfrm>
          <a:prstGeom prst="star5">
            <a:avLst/>
          </a:prstGeom>
          <a:solidFill>
            <a:srgbClr val="C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B3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3190" y="5006368"/>
            <a:ext cx="1371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Calculate GPP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 rot="248632">
            <a:off x="6613991" y="4679175"/>
            <a:ext cx="2369996" cy="1417231"/>
          </a:xfrm>
          <a:prstGeom prst="irregularSeal2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07" y="1093855"/>
            <a:ext cx="4257675" cy="18573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7049" y="2648897"/>
            <a:ext cx="7719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https://ifcb-data.whoi.edu/NESLTER_transect/api/mosaic/size/800x600/scale/0.33/page/1/pid/http:/ifcb-data.whoi.edu/NESLTER_transect/D20181109T132410_IFCB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99" y="4412437"/>
            <a:ext cx="1049404" cy="78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3105" y="976315"/>
            <a:ext cx="386963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larger the </a:t>
            </a:r>
            <a:r>
              <a:rPr lang="en-US" baseline="30000" dirty="0" smtClean="0"/>
              <a:t>17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, the higher the percentage of photosynthetic oxygen.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5" grpId="0" animBg="1"/>
      <p:bldP spid="25" grpId="0" animBg="1"/>
      <p:bldP spid="3" grpId="0"/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16" y="219352"/>
            <a:ext cx="7886700" cy="1325563"/>
          </a:xfrm>
        </p:spPr>
        <p:txBody>
          <a:bodyPr/>
          <a:lstStyle/>
          <a:p>
            <a:r>
              <a:rPr lang="en-US" dirty="0" smtClean="0"/>
              <a:t>Progress Update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15" y="1306376"/>
            <a:ext cx="8462341" cy="5213694"/>
          </a:xfrm>
        </p:spPr>
        <p:txBody>
          <a:bodyPr>
            <a:normAutofit/>
          </a:bodyPr>
          <a:lstStyle/>
          <a:p>
            <a:r>
              <a:rPr lang="en-US" dirty="0" smtClean="0"/>
              <a:t>We have calculated rates of NCP from continuous data for all 3 cruises</a:t>
            </a:r>
          </a:p>
          <a:p>
            <a:r>
              <a:rPr lang="en-US" dirty="0" smtClean="0"/>
              <a:t>We have calculated GOP and NCP:GOP from TOI (triple oxygen isotope) discrete samples for Ar29 and RB1904</a:t>
            </a:r>
          </a:p>
          <a:p>
            <a:r>
              <a:rPr lang="en-US" dirty="0" smtClean="0"/>
              <a:t>TOI samples from TN368 will finish running next week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Next steps:</a:t>
            </a:r>
          </a:p>
          <a:p>
            <a:r>
              <a:rPr lang="en-US" dirty="0" smtClean="0"/>
              <a:t>Calculate GOP from TN368</a:t>
            </a:r>
          </a:p>
          <a:p>
            <a:r>
              <a:rPr lang="en-US" dirty="0" smtClean="0"/>
              <a:t>Interpret!</a:t>
            </a:r>
          </a:p>
          <a:p>
            <a:r>
              <a:rPr lang="en-US" dirty="0" smtClean="0"/>
              <a:t>Apply corrections for physical transport to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03437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Continuous rates of </a:t>
            </a:r>
            <a:br>
              <a:rPr lang="en-US" dirty="0" smtClean="0"/>
            </a:br>
            <a:r>
              <a:rPr lang="en-US" dirty="0" smtClean="0"/>
              <a:t>Net Community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789" y="0"/>
            <a:ext cx="7886700" cy="1325563"/>
          </a:xfrm>
        </p:spPr>
        <p:txBody>
          <a:bodyPr/>
          <a:lstStyle/>
          <a:p>
            <a:r>
              <a:rPr lang="en-US" dirty="0" smtClean="0"/>
              <a:t>NCP on the 3 Cruises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7" y="1166002"/>
            <a:ext cx="6950828" cy="5792357"/>
          </a:xfrm>
        </p:spPr>
      </p:pic>
    </p:spTree>
    <p:extLst>
      <p:ext uri="{BB962C8B-B14F-4D97-AF65-F5344CB8AC3E}">
        <p14:creationId xmlns:p14="http://schemas.microsoft.com/office/powerpoint/2010/main" val="38278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20" y="153091"/>
            <a:ext cx="7886700" cy="1325563"/>
          </a:xfrm>
        </p:spPr>
        <p:txBody>
          <a:bodyPr/>
          <a:lstStyle/>
          <a:p>
            <a:r>
              <a:rPr lang="en-US" dirty="0" smtClean="0"/>
              <a:t>NCP on each cruise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94" y="125333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Color represents days since the cruise started</a:t>
            </a:r>
            <a:br>
              <a:rPr lang="en-US" sz="2400" dirty="0" smtClean="0"/>
            </a:br>
            <a:r>
              <a:rPr lang="en-US" sz="2400" dirty="0" smtClean="0"/>
              <a:t>Note the different axis ranges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7920"/>
          <a:stretch/>
        </p:blipFill>
        <p:spPr>
          <a:xfrm>
            <a:off x="-13252" y="2496068"/>
            <a:ext cx="8772939" cy="3867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01009" y="3429000"/>
            <a:ext cx="251791" cy="2175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17924" y="3038061"/>
            <a:ext cx="251791" cy="2175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10748" y="2348061"/>
            <a:ext cx="12987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 29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253409" y="3581400"/>
            <a:ext cx="251791" cy="2175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1414" y="2352720"/>
            <a:ext cx="12987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RB 1904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31107" y="2348061"/>
            <a:ext cx="12987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Tn368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24998" y="6363246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 2018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51657" y="6363246"/>
            <a:ext cx="144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 2019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73644" y="6363246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b9d36c25-1a7a-4a7c-b6d6-76b2ed033459"/>
  <p:tag name="TPVERSION" val="8"/>
  <p:tag name="TPFULLVERSION" val="8.6.1.4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500</Words>
  <Application>Microsoft Office PowerPoint</Application>
  <PresentationFormat>On-screen Show (4:3)</PresentationFormat>
  <Paragraphs>111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Rates of Net Community Production and Gross Primary Production from  in situ Gas Tracers</vt:lpstr>
      <vt:lpstr>“Flavors” of productivity</vt:lpstr>
      <vt:lpstr>NCP from O2/Ar</vt:lpstr>
      <vt:lpstr>NCP from O2/Ar</vt:lpstr>
      <vt:lpstr>GPP from Triple Oxygen Isotopes</vt:lpstr>
      <vt:lpstr>Progress Update </vt:lpstr>
      <vt:lpstr>Continuous rates of  Net Community Production</vt:lpstr>
      <vt:lpstr>NCP on the 3 Cruises</vt:lpstr>
      <vt:lpstr>NCP on each cruise</vt:lpstr>
      <vt:lpstr>Spatial maps of NCP on each cruise</vt:lpstr>
      <vt:lpstr>Selected transects (more at end) </vt:lpstr>
      <vt:lpstr>Rates of Gross Primary Production  and the NCP/GPP ratio</vt:lpstr>
      <vt:lpstr>Comparing the  Spring Cruises</vt:lpstr>
      <vt:lpstr>Ar29</vt:lpstr>
      <vt:lpstr>Ar29</vt:lpstr>
      <vt:lpstr>Rb1904 (along the main transect line)</vt:lpstr>
      <vt:lpstr>Rb1904 (all the data)</vt:lpstr>
      <vt:lpstr>RB 1904</vt:lpstr>
      <vt:lpstr>Contour Maps of D17</vt:lpstr>
      <vt:lpstr>  Slides for seeing details and looking at your favorite transect!</vt:lpstr>
      <vt:lpstr>NCP Ar29</vt:lpstr>
      <vt:lpstr>Ar29a transects #1-18a</vt:lpstr>
      <vt:lpstr>Ar29a transects #18b to #28</vt:lpstr>
      <vt:lpstr>NCP RB1904</vt:lpstr>
      <vt:lpstr>Rb1904 Transects #1-#30</vt:lpstr>
      <vt:lpstr>Rb1904 Transects #31-#60</vt:lpstr>
      <vt:lpstr>Rb1904 Transects #61 to #65</vt:lpstr>
      <vt:lpstr>NCP Tn368</vt:lpstr>
      <vt:lpstr>Tn 368 Transects #1-#30</vt:lpstr>
      <vt:lpstr>Tn 368 Transects #31-#54</vt:lpstr>
    </vt:vector>
  </TitlesOfParts>
  <Company>Wellesley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Rates of Net Community Production and Gross Primary Production from Gas Tracers</dc:title>
  <dc:creator>Rachel  Stanley</dc:creator>
  <cp:lastModifiedBy>Rachel  Stanley</cp:lastModifiedBy>
  <cp:revision>98</cp:revision>
  <dcterms:created xsi:type="dcterms:W3CDTF">2019-11-07T08:16:04Z</dcterms:created>
  <dcterms:modified xsi:type="dcterms:W3CDTF">2019-11-07T21:17:37Z</dcterms:modified>
</cp:coreProperties>
</file>