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26"/>
  </p:notesMasterIdLst>
  <p:sldIdLst>
    <p:sldId id="256" r:id="rId2"/>
    <p:sldId id="299" r:id="rId3"/>
    <p:sldId id="300" r:id="rId4"/>
    <p:sldId id="302" r:id="rId5"/>
    <p:sldId id="297" r:id="rId6"/>
    <p:sldId id="271" r:id="rId7"/>
    <p:sldId id="272" r:id="rId8"/>
    <p:sldId id="261" r:id="rId9"/>
    <p:sldId id="267" r:id="rId10"/>
    <p:sldId id="270" r:id="rId11"/>
    <p:sldId id="273" r:id="rId12"/>
    <p:sldId id="274" r:id="rId13"/>
    <p:sldId id="295" r:id="rId14"/>
    <p:sldId id="276" r:id="rId15"/>
    <p:sldId id="263" r:id="rId16"/>
    <p:sldId id="277" r:id="rId17"/>
    <p:sldId id="303" r:id="rId18"/>
    <p:sldId id="262" r:id="rId19"/>
    <p:sldId id="265" r:id="rId20"/>
    <p:sldId id="268" r:id="rId21"/>
    <p:sldId id="264" r:id="rId22"/>
    <p:sldId id="269" r:id="rId23"/>
    <p:sldId id="296" r:id="rId24"/>
    <p:sldId id="3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E019"/>
    <a:srgbClr val="0000CD"/>
    <a:srgbClr val="000080"/>
    <a:srgbClr val="3163AA"/>
    <a:srgbClr val="CFCFD9"/>
    <a:srgbClr val="BBB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24" autoAdjust="0"/>
    <p:restoredTop sz="94660"/>
  </p:normalViewPr>
  <p:slideViewPr>
    <p:cSldViewPr snapToGrid="0">
      <p:cViewPr varScale="1">
        <p:scale>
          <a:sx n="63" d="100"/>
          <a:sy n="63" d="100"/>
        </p:scale>
        <p:origin x="6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AC2BA-EE2D-4E3B-9475-3807A3B4C6DF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F6ED6-544C-4E80-9B20-CBEC046D7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82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F4869-825D-465F-A3E2-DA8FFD45B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4C42E9-19FF-4D0F-96CE-A15CDD377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2F665-0301-4201-BA8D-6A32BAAED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DA772-77BB-4DF5-9D7E-D51164EB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461A0-9536-4A4F-81D1-574DFA48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219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D28CD-8A10-4B80-8821-9612CC5CF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448AAF-AC67-4F67-968A-EB58ADB87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D7FAE-D417-4048-9349-33FD1FBFB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F2A61-9E32-4825-85B0-1621BB633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4EE76-C706-45BF-8334-CB47304F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38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680CA9-1C6B-4670-BE84-F39A76F49E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EFA3A5-7E98-4F9E-B3F7-081263B0A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E8E6B-E251-4D2D-BB36-9AC12AA41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545B1-57E6-4D61-A01F-AB7414396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45894-6CF7-4CF3-BC6C-49B2669E8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44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B41F8-BBCD-49EC-93FC-A75ED216A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A095E-C8FD-4E18-994A-92BBC3C3E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C73B2-4088-474A-8BA9-CC17E31E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C4B18-3596-4BDD-9370-D96F9EA20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9AF90-086D-4CA7-98AE-8E4969D57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BE060-35C5-423B-B53C-4FAFCA785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9D4FA-40EC-4614-B71A-40EEE51B7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FDC0E-CA61-48AA-A89C-3A3105696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E1AFC-2CAD-4101-A66F-F47B5438A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38650-6D89-4BD9-B41A-B1FF6CE28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445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C12D-913F-491D-9792-04EA5F23B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29B89-F8DE-4F85-83B9-E3076476B4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06640-377D-479A-9C7F-BEE800894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845BBA-5D6B-44F0-AD40-96F9859FD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F2F8E-F261-41B3-9EBE-265BA106C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D9608-1998-48D2-9D2C-FFDC85D0C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0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E8D39-FB05-4701-B8AE-68792E77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78CA0-D207-4B46-9DED-2CB254AEA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1A87A-74DF-4979-B96C-286CCC35F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00235-B74D-445D-A3C2-38A1C4824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59D529-D8E6-43E9-9701-EFC2C333C8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17A839-ECAD-4AB3-9CBE-AC621C916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B95D6F-4121-4DF9-8486-B4C64A9E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866D4B-A5E9-4128-BC68-90D127F9F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3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4B515-1325-469E-874F-DE4EA7086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E2ED4-98E7-4875-A955-31967281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A7C90-4A59-4940-B899-E3D0109B1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F5149-869B-49F7-8527-46DF027C2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6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91E006-AC77-4860-9E5C-D238C952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7966A7-323E-4B31-97F3-9A450A61A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5570C-A537-40D5-A057-52810F51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60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3853F-AE9D-4F9A-B43C-6DB339FFA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E1EA5-BFF3-46DA-947A-A44B97ED5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0048F5-3B85-4BD7-914B-8132D4A0C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65B260-4AC3-4669-87F0-C75F9EDEB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EA7248-B603-4B5B-89F5-FF8C166D4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CAB92-6FB1-405C-B7BC-9015E7FC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41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C2FB-9A6A-449B-B5D0-C5BCFE507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D89F09-1132-4EC3-B0A3-F414ED5C5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CB8561-09FC-4CDC-8AD4-EC43081F1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C31BC2-A518-4EC0-80CE-B1A99FC93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6BF89-FB83-48CD-A200-5185098A3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4C6A6-D8C2-45AD-A427-31A9610CF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48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735636-229A-4B92-8BA6-0665676A4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97B43-D1D0-438B-A461-EBE141173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16483-D83F-4AD4-8683-8BF5AF228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92266-B108-49C4-91AC-D9538B9C8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47887-81C4-4B79-B195-0CD593EF4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4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jpe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svg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3.svg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9283F-CA05-48AA-9680-8B8FE8230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6763" y="1360968"/>
            <a:ext cx="5667154" cy="1715915"/>
          </a:xfrm>
        </p:spPr>
        <p:txBody>
          <a:bodyPr>
            <a:normAutofit/>
          </a:bodyPr>
          <a:lstStyle/>
          <a:p>
            <a:r>
              <a:rPr lang="en-US" sz="4400" b="1" dirty="0"/>
              <a:t>SPIROPA RB1904 and TN368:  N</a:t>
            </a:r>
            <a:r>
              <a:rPr lang="en-US" sz="4400" b="1" baseline="-25000" dirty="0"/>
              <a:t>2 </a:t>
            </a:r>
            <a:r>
              <a:rPr lang="en-US" sz="4400" b="1" dirty="0"/>
              <a:t>fixation rates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61F3D-289D-4A96-9E49-666FB6F02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6763" y="3611035"/>
            <a:ext cx="5667154" cy="159891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November 7-8, 2019</a:t>
            </a:r>
          </a:p>
          <a:p>
            <a:r>
              <a:rPr lang="en-US" b="1" dirty="0"/>
              <a:t>ODU</a:t>
            </a:r>
          </a:p>
        </p:txBody>
      </p:sp>
    </p:spTree>
    <p:extLst>
      <p:ext uri="{BB962C8B-B14F-4D97-AF65-F5344CB8AC3E}">
        <p14:creationId xmlns:p14="http://schemas.microsoft.com/office/powerpoint/2010/main" val="4133087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61106B0-6B4A-41A2-AAC2-A5A6245251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 r="6027"/>
          <a:stretch/>
        </p:blipFill>
        <p:spPr>
          <a:xfrm>
            <a:off x="5612524" y="1131968"/>
            <a:ext cx="6295697" cy="4858928"/>
          </a:xfrm>
          <a:prstGeom prst="rect">
            <a:avLst/>
          </a:prstGeom>
        </p:spPr>
      </p:pic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AD86322-B464-4873-AD05-657DB037F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94"/>
          <a:stretch/>
        </p:blipFill>
        <p:spPr>
          <a:xfrm>
            <a:off x="84072" y="1142477"/>
            <a:ext cx="5612535" cy="4858929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418A96-3E07-4C7F-B0E0-94A8BFA73E17}"/>
              </a:ext>
            </a:extLst>
          </p:cNvPr>
          <p:cNvSpPr/>
          <p:nvPr/>
        </p:nvSpPr>
        <p:spPr>
          <a:xfrm>
            <a:off x="5612523" y="1523999"/>
            <a:ext cx="304801" cy="3920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705C5-1EDF-4124-A1FD-26EFFA8D280E}"/>
              </a:ext>
            </a:extLst>
          </p:cNvPr>
          <p:cNvSpPr txBox="1"/>
          <p:nvPr/>
        </p:nvSpPr>
        <p:spPr>
          <a:xfrm>
            <a:off x="11361692" y="1523999"/>
            <a:ext cx="18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4D8522-2565-42A2-97AB-DCC2278B21B4}"/>
              </a:ext>
            </a:extLst>
          </p:cNvPr>
          <p:cNvSpPr txBox="1"/>
          <p:nvPr/>
        </p:nvSpPr>
        <p:spPr>
          <a:xfrm>
            <a:off x="924910" y="5905343"/>
            <a:ext cx="4750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S (slope)				N (shelf)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4E60EB7-5BB4-4EED-9D2A-92288B81CAB4}"/>
              </a:ext>
            </a:extLst>
          </p:cNvPr>
          <p:cNvCxnSpPr/>
          <p:nvPr/>
        </p:nvCxnSpPr>
        <p:spPr>
          <a:xfrm>
            <a:off x="1975945" y="6090009"/>
            <a:ext cx="254350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5712DB0-3C6C-4C4E-B768-1F7464A17CB1}"/>
              </a:ext>
            </a:extLst>
          </p:cNvPr>
          <p:cNvSpPr txBox="1"/>
          <p:nvPr/>
        </p:nvSpPr>
        <p:spPr>
          <a:xfrm>
            <a:off x="5938344" y="5903873"/>
            <a:ext cx="4750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S (slope)				N (shelf)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CCC97DC-26E5-4853-87BD-A50935EAC20B}"/>
              </a:ext>
            </a:extLst>
          </p:cNvPr>
          <p:cNvCxnSpPr/>
          <p:nvPr/>
        </p:nvCxnSpPr>
        <p:spPr>
          <a:xfrm>
            <a:off x="6989379" y="6088539"/>
            <a:ext cx="254350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18E1F3C-E1D4-4209-9F5C-9AEBE7EE5B81}"/>
              </a:ext>
            </a:extLst>
          </p:cNvPr>
          <p:cNvSpPr txBox="1"/>
          <p:nvPr/>
        </p:nvSpPr>
        <p:spPr>
          <a:xfrm>
            <a:off x="2984941" y="1074894"/>
            <a:ext cx="161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May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E8E179-5A54-43C5-B6E0-8C94FCBD4CD0}"/>
              </a:ext>
            </a:extLst>
          </p:cNvPr>
          <p:cNvSpPr txBox="1"/>
          <p:nvPr/>
        </p:nvSpPr>
        <p:spPr>
          <a:xfrm>
            <a:off x="8198073" y="1089240"/>
            <a:ext cx="161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July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B57AD9-2A59-4561-BBDC-5DB162FF5275}"/>
              </a:ext>
            </a:extLst>
          </p:cNvPr>
          <p:cNvSpPr txBox="1"/>
          <p:nvPr/>
        </p:nvSpPr>
        <p:spPr>
          <a:xfrm>
            <a:off x="0" y="-5119"/>
            <a:ext cx="117085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NFR BINNED ALONG MAIN LINE DURING TWO CRUISES</a:t>
            </a:r>
          </a:p>
        </p:txBody>
      </p:sp>
    </p:spTree>
    <p:extLst>
      <p:ext uri="{BB962C8B-B14F-4D97-AF65-F5344CB8AC3E}">
        <p14:creationId xmlns:p14="http://schemas.microsoft.com/office/powerpoint/2010/main" val="3785401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AAAC9DD-E72F-49AB-BAE3-D7657634DD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3" r="5334"/>
          <a:stretch/>
        </p:blipFill>
        <p:spPr>
          <a:xfrm>
            <a:off x="84081" y="1439917"/>
            <a:ext cx="6096000" cy="4300593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BD0B117A-DF64-4E11-92C1-6C3D048A1C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3" r="5334" b="89022"/>
          <a:stretch/>
        </p:blipFill>
        <p:spPr>
          <a:xfrm>
            <a:off x="2247730" y="847719"/>
            <a:ext cx="2513527" cy="530240"/>
          </a:xfrm>
          <a:prstGeom prst="rect">
            <a:avLst/>
          </a:prstGeom>
        </p:spPr>
      </p:pic>
      <p:pic>
        <p:nvPicPr>
          <p:cNvPr id="9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F9A006E7-4986-46C8-88EB-6251BF706A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r="5334" b="89020"/>
          <a:stretch/>
        </p:blipFill>
        <p:spPr>
          <a:xfrm>
            <a:off x="7978831" y="858160"/>
            <a:ext cx="2521818" cy="530241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88276C92-4021-4E5D-9B4A-35BD1CD5BC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t="10056" r="6257" b="-558"/>
          <a:stretch/>
        </p:blipFill>
        <p:spPr>
          <a:xfrm>
            <a:off x="6001405" y="1416795"/>
            <a:ext cx="5938345" cy="43802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11F03EC-8ABC-47F4-9ECB-1F553A84175E}"/>
              </a:ext>
            </a:extLst>
          </p:cNvPr>
          <p:cNvSpPr/>
          <p:nvPr/>
        </p:nvSpPr>
        <p:spPr>
          <a:xfrm>
            <a:off x="11288109" y="1292771"/>
            <a:ext cx="651641" cy="168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84D1AD-00DB-4CB2-B472-A26C0FBA2524}"/>
              </a:ext>
            </a:extLst>
          </p:cNvPr>
          <p:cNvSpPr txBox="1"/>
          <p:nvPr/>
        </p:nvSpPr>
        <p:spPr>
          <a:xfrm>
            <a:off x="0" y="-5119"/>
            <a:ext cx="117085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MEAN VOLUMETRIC NFR BY DEPTH REGIME</a:t>
            </a:r>
          </a:p>
        </p:txBody>
      </p:sp>
    </p:spTree>
    <p:extLst>
      <p:ext uri="{BB962C8B-B14F-4D97-AF65-F5344CB8AC3E}">
        <p14:creationId xmlns:p14="http://schemas.microsoft.com/office/powerpoint/2010/main" val="2657039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F9A006E7-4986-46C8-88EB-6251BF70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r="5334" b="89020"/>
          <a:stretch/>
        </p:blipFill>
        <p:spPr>
          <a:xfrm>
            <a:off x="7989343" y="850448"/>
            <a:ext cx="2521818" cy="530241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88276C92-4021-4E5D-9B4A-35BD1CD5BC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t="10056" r="6257" b="-558"/>
          <a:stretch/>
        </p:blipFill>
        <p:spPr>
          <a:xfrm>
            <a:off x="6011917" y="1409083"/>
            <a:ext cx="5938345" cy="43802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11F03EC-8ABC-47F4-9ECB-1F553A84175E}"/>
              </a:ext>
            </a:extLst>
          </p:cNvPr>
          <p:cNvSpPr/>
          <p:nvPr/>
        </p:nvSpPr>
        <p:spPr>
          <a:xfrm>
            <a:off x="11298621" y="1285059"/>
            <a:ext cx="651641" cy="168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6949B55-0DD1-49D9-8618-EF9633C9E7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9"/>
          <a:stretch/>
        </p:blipFill>
        <p:spPr>
          <a:xfrm>
            <a:off x="116915" y="905037"/>
            <a:ext cx="6052658" cy="49389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F87289-BAA2-438E-971C-529B681ED108}"/>
              </a:ext>
            </a:extLst>
          </p:cNvPr>
          <p:cNvSpPr txBox="1"/>
          <p:nvPr/>
        </p:nvSpPr>
        <p:spPr>
          <a:xfrm>
            <a:off x="451945" y="5844031"/>
            <a:ext cx="10678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No linear relationship with [PC] (linear regression, </a:t>
            </a:r>
            <a:r>
              <a:rPr lang="en-US" dirty="0"/>
              <a:t>, R</a:t>
            </a:r>
            <a:r>
              <a:rPr lang="en-US" baseline="30000" dirty="0"/>
              <a:t>2</a:t>
            </a:r>
            <a:r>
              <a:rPr lang="en-US" dirty="0"/>
              <a:t> = 0.001, p = 0.80) </a:t>
            </a:r>
            <a:r>
              <a:rPr lang="en-US" dirty="0">
                <a:sym typeface="Wingdings" panose="05000000000000000000" pitchFamily="2" charset="2"/>
              </a:rPr>
              <a:t>as observed for (presumably heterotrophic) diazotrophs in sub-euphotic ocean waters (e.g. Benavides et al., </a:t>
            </a:r>
            <a:r>
              <a:rPr lang="en-US" i="1" dirty="0">
                <a:sym typeface="Wingdings" panose="05000000000000000000" pitchFamily="2" charset="2"/>
              </a:rPr>
              <a:t>GBC</a:t>
            </a:r>
            <a:r>
              <a:rPr lang="en-US" dirty="0">
                <a:sym typeface="Wingdings" panose="05000000000000000000" pitchFamily="2" charset="2"/>
              </a:rPr>
              <a:t> 2016; Selden et al., in prep.)</a:t>
            </a:r>
          </a:p>
          <a:p>
            <a:r>
              <a:rPr lang="en-US" dirty="0">
                <a:sym typeface="Wingdings" panose="05000000000000000000" pitchFamily="2" charset="2"/>
              </a:rPr>
              <a:t>TBD:  More N limiting conditions in late summer? 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CD74EF-7815-4CA4-8030-EADEEA5BA400}"/>
              </a:ext>
            </a:extLst>
          </p:cNvPr>
          <p:cNvSpPr txBox="1"/>
          <p:nvPr/>
        </p:nvSpPr>
        <p:spPr>
          <a:xfrm>
            <a:off x="0" y="-5119"/>
            <a:ext cx="117085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MEAN VOLUMETRIC NFR </a:t>
            </a:r>
            <a:r>
              <a:rPr lang="en-US" sz="3800" b="1" i="1" dirty="0"/>
              <a:t>BELOW MIXED LAYER</a:t>
            </a:r>
          </a:p>
        </p:txBody>
      </p:sp>
    </p:spTree>
    <p:extLst>
      <p:ext uri="{BB962C8B-B14F-4D97-AF65-F5344CB8AC3E}">
        <p14:creationId xmlns:p14="http://schemas.microsoft.com/office/powerpoint/2010/main" val="370639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AAAC9DD-E72F-49AB-BAE3-D7657634DD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3" r="5334"/>
          <a:stretch/>
        </p:blipFill>
        <p:spPr>
          <a:xfrm>
            <a:off x="84081" y="1439917"/>
            <a:ext cx="6096000" cy="4300593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BD0B117A-DF64-4E11-92C1-6C3D048A1C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3" r="5334" b="89022"/>
          <a:stretch/>
        </p:blipFill>
        <p:spPr>
          <a:xfrm>
            <a:off x="2247730" y="847719"/>
            <a:ext cx="2513527" cy="5302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11F03EC-8ABC-47F4-9ECB-1F553A84175E}"/>
              </a:ext>
            </a:extLst>
          </p:cNvPr>
          <p:cNvSpPr/>
          <p:nvPr/>
        </p:nvSpPr>
        <p:spPr>
          <a:xfrm>
            <a:off x="11288109" y="1292771"/>
            <a:ext cx="651641" cy="168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84D1AD-00DB-4CB2-B472-A26C0FBA2524}"/>
              </a:ext>
            </a:extLst>
          </p:cNvPr>
          <p:cNvSpPr txBox="1"/>
          <p:nvPr/>
        </p:nvSpPr>
        <p:spPr>
          <a:xfrm>
            <a:off x="0" y="-5119"/>
            <a:ext cx="117085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MEAN VOLUMETRIC NFR BY DEPTH REGIME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BA323C78-A4E1-45CC-88EB-238B8BDA35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1" r="6897"/>
          <a:stretch/>
        </p:blipFill>
        <p:spPr>
          <a:xfrm>
            <a:off x="6253655" y="671989"/>
            <a:ext cx="5176178" cy="53399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E52BDDE-E21E-4BB7-A5B1-2F653AE9F17E}"/>
              </a:ext>
            </a:extLst>
          </p:cNvPr>
          <p:cNvSpPr txBox="1"/>
          <p:nvPr/>
        </p:nvSpPr>
        <p:spPr>
          <a:xfrm>
            <a:off x="252250" y="5634690"/>
            <a:ext cx="6001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Panel A (right):  White = max NFR in bin; red = mean NFR in bin</a:t>
            </a:r>
          </a:p>
          <a:p>
            <a:endParaRPr lang="en-US" sz="1000" i="1" dirty="0"/>
          </a:p>
          <a:p>
            <a:r>
              <a:rPr lang="en-US" dirty="0"/>
              <a:t>Greater max NFR and variability within 17.5 – 25°C range (observed in July)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A5396A-080C-420C-BE98-0C6930333444}"/>
              </a:ext>
            </a:extLst>
          </p:cNvPr>
          <p:cNvSpPr txBox="1"/>
          <p:nvPr/>
        </p:nvSpPr>
        <p:spPr>
          <a:xfrm>
            <a:off x="10258096" y="6053958"/>
            <a:ext cx="182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TN368 (July)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7A65AF3-B558-44BC-863E-E837C0B1C24E}"/>
              </a:ext>
            </a:extLst>
          </p:cNvPr>
          <p:cNvCxnSpPr>
            <a:cxnSpLocks/>
          </p:cNvCxnSpPr>
          <p:nvPr/>
        </p:nvCxnSpPr>
        <p:spPr>
          <a:xfrm>
            <a:off x="8744605" y="6001408"/>
            <a:ext cx="242789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FB9886-9702-46B8-8F13-2DEC93FC32F0}"/>
              </a:ext>
            </a:extLst>
          </p:cNvPr>
          <p:cNvCxnSpPr>
            <a:cxnSpLocks/>
          </p:cNvCxnSpPr>
          <p:nvPr/>
        </p:nvCxnSpPr>
        <p:spPr>
          <a:xfrm flipH="1">
            <a:off x="7262650" y="6161882"/>
            <a:ext cx="240686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2A1B223-BECD-4EE8-BFF9-138D0FA801F4}"/>
              </a:ext>
            </a:extLst>
          </p:cNvPr>
          <p:cNvSpPr txBox="1"/>
          <p:nvPr/>
        </p:nvSpPr>
        <p:spPr>
          <a:xfrm>
            <a:off x="6915803" y="6196584"/>
            <a:ext cx="182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RB1904 (May)</a:t>
            </a:r>
          </a:p>
        </p:txBody>
      </p:sp>
    </p:spTree>
    <p:extLst>
      <p:ext uri="{BB962C8B-B14F-4D97-AF65-F5344CB8AC3E}">
        <p14:creationId xmlns:p14="http://schemas.microsoft.com/office/powerpoint/2010/main" val="71862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AAAC9DD-E72F-49AB-BAE3-D7657634DD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3" r="5334"/>
          <a:stretch/>
        </p:blipFill>
        <p:spPr>
          <a:xfrm>
            <a:off x="94592" y="1555531"/>
            <a:ext cx="6096000" cy="43005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11F03EC-8ABC-47F4-9ECB-1F553A84175E}"/>
              </a:ext>
            </a:extLst>
          </p:cNvPr>
          <p:cNvSpPr/>
          <p:nvPr/>
        </p:nvSpPr>
        <p:spPr>
          <a:xfrm>
            <a:off x="11298620" y="1408385"/>
            <a:ext cx="651641" cy="168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34639E-9172-47AE-9897-08FDE1A086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2" r="4101"/>
          <a:stretch/>
        </p:blipFill>
        <p:spPr>
          <a:xfrm>
            <a:off x="6032937" y="1493572"/>
            <a:ext cx="6159063" cy="43625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310D70-7B23-4ADD-8348-51F891F0AF65}"/>
              </a:ext>
            </a:extLst>
          </p:cNvPr>
          <p:cNvSpPr/>
          <p:nvPr/>
        </p:nvSpPr>
        <p:spPr>
          <a:xfrm>
            <a:off x="11456276" y="1375377"/>
            <a:ext cx="493985" cy="201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4D1A59-95F9-453F-87DA-D33F1D80D02A}"/>
              </a:ext>
            </a:extLst>
          </p:cNvPr>
          <p:cNvSpPr txBox="1"/>
          <p:nvPr/>
        </p:nvSpPr>
        <p:spPr>
          <a:xfrm>
            <a:off x="0" y="-5119"/>
            <a:ext cx="117085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MEAN VOLUMETRIC NFR </a:t>
            </a:r>
            <a:r>
              <a:rPr lang="en-US" sz="3800" b="1" i="1" dirty="0"/>
              <a:t>WITHIN MIXED LAYER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92A359-0DC4-4A2F-AD41-1346F47CA5A5}"/>
              </a:ext>
            </a:extLst>
          </p:cNvPr>
          <p:cNvSpPr txBox="1"/>
          <p:nvPr/>
        </p:nvSpPr>
        <p:spPr>
          <a:xfrm>
            <a:off x="1077310" y="1093866"/>
            <a:ext cx="4645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averaged across cruises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DED9C3-AF2C-425A-B64F-3E6CB08F048D}"/>
              </a:ext>
            </a:extLst>
          </p:cNvPr>
          <p:cNvSpPr txBox="1"/>
          <p:nvPr/>
        </p:nvSpPr>
        <p:spPr>
          <a:xfrm>
            <a:off x="7057696" y="1093865"/>
            <a:ext cx="4645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during and after streamer in July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37A0B-1F90-44E2-B08D-DB0972936EA2}"/>
              </a:ext>
            </a:extLst>
          </p:cNvPr>
          <p:cNvSpPr txBox="1"/>
          <p:nvPr/>
        </p:nvSpPr>
        <p:spPr>
          <a:xfrm>
            <a:off x="336330" y="5737565"/>
            <a:ext cx="11735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Enhance N</a:t>
            </a:r>
            <a:r>
              <a:rPr lang="en-US" baseline="-25000" dirty="0"/>
              <a:t>2</a:t>
            </a:r>
            <a:r>
              <a:rPr lang="en-US" dirty="0"/>
              <a:t> fixation rates within ML at streamer frontal stations </a:t>
            </a:r>
          </a:p>
        </p:txBody>
      </p:sp>
    </p:spTree>
    <p:extLst>
      <p:ext uri="{BB962C8B-B14F-4D97-AF65-F5344CB8AC3E}">
        <p14:creationId xmlns:p14="http://schemas.microsoft.com/office/powerpoint/2010/main" val="265224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4E7F32-ECFF-4A58-8E70-289E7BF3A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1"/>
          <a:stretch/>
        </p:blipFill>
        <p:spPr>
          <a:xfrm>
            <a:off x="838704" y="460769"/>
            <a:ext cx="7283711" cy="6281867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02961E-ECE0-4D60-9141-1EB748D47068}"/>
              </a:ext>
            </a:extLst>
          </p:cNvPr>
          <p:cNvSpPr txBox="1"/>
          <p:nvPr/>
        </p:nvSpPr>
        <p:spPr>
          <a:xfrm>
            <a:off x="0" y="-5119"/>
            <a:ext cx="117085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SURFACE VOLUMETRIC NFR DURING STREAMER EVENT</a:t>
            </a:r>
            <a:endParaRPr lang="en-US" sz="3800" b="1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1CD2E1-CEDC-4E46-901A-5A7F84AF2A3E}"/>
              </a:ext>
            </a:extLst>
          </p:cNvPr>
          <p:cNvSpPr txBox="1"/>
          <p:nvPr/>
        </p:nvSpPr>
        <p:spPr>
          <a:xfrm>
            <a:off x="8310189" y="966787"/>
            <a:ext cx="32105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Point of reference:  </a:t>
            </a:r>
            <a:r>
              <a:rPr lang="en-US" sz="2200" dirty="0"/>
              <a:t>In tropical, oligotrophic N. Atlantic basin, NFR typically &lt;5 nmol N L</a:t>
            </a:r>
            <a:r>
              <a:rPr lang="en-US" sz="2200" baseline="30000" dirty="0"/>
              <a:t>-1</a:t>
            </a:r>
            <a:r>
              <a:rPr lang="en-US" sz="2200" dirty="0"/>
              <a:t> d</a:t>
            </a:r>
            <a:r>
              <a:rPr lang="en-US" sz="2200" baseline="30000" dirty="0"/>
              <a:t>-1</a:t>
            </a:r>
            <a:r>
              <a:rPr lang="en-US" sz="2200" dirty="0"/>
              <a:t>; ~30 nmol N L</a:t>
            </a:r>
            <a:r>
              <a:rPr lang="en-US" sz="2200" baseline="30000" dirty="0"/>
              <a:t>-1</a:t>
            </a:r>
            <a:r>
              <a:rPr lang="en-US" sz="2200" dirty="0"/>
              <a:t> d</a:t>
            </a:r>
            <a:r>
              <a:rPr lang="en-US" sz="2200" baseline="30000" dirty="0"/>
              <a:t>-1</a:t>
            </a:r>
            <a:r>
              <a:rPr lang="en-US" sz="2200" dirty="0"/>
              <a:t> is “high” (e.g., Martinez-Perez et al., Nat. Microbiol. 2016)</a:t>
            </a:r>
          </a:p>
        </p:txBody>
      </p:sp>
    </p:spTree>
    <p:extLst>
      <p:ext uri="{BB962C8B-B14F-4D97-AF65-F5344CB8AC3E}">
        <p14:creationId xmlns:p14="http://schemas.microsoft.com/office/powerpoint/2010/main" val="3068054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11F03EC-8ABC-47F4-9ECB-1F553A84175E}"/>
              </a:ext>
            </a:extLst>
          </p:cNvPr>
          <p:cNvSpPr/>
          <p:nvPr/>
        </p:nvSpPr>
        <p:spPr>
          <a:xfrm>
            <a:off x="11309130" y="1376855"/>
            <a:ext cx="651641" cy="168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34639E-9172-47AE-9897-08FDE1A086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2" r="4101"/>
          <a:stretch/>
        </p:blipFill>
        <p:spPr>
          <a:xfrm>
            <a:off x="94590" y="1517640"/>
            <a:ext cx="6159063" cy="43625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310D70-7B23-4ADD-8348-51F891F0AF65}"/>
              </a:ext>
            </a:extLst>
          </p:cNvPr>
          <p:cNvSpPr/>
          <p:nvPr/>
        </p:nvSpPr>
        <p:spPr>
          <a:xfrm>
            <a:off x="11466786" y="1343847"/>
            <a:ext cx="493985" cy="201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77C142-3375-4463-8786-15C3D1529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8" r="18497"/>
          <a:stretch/>
        </p:blipFill>
        <p:spPr>
          <a:xfrm>
            <a:off x="5948925" y="1509166"/>
            <a:ext cx="6122514" cy="4145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B2B88A-6E0D-4924-90A8-9AC349B39E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17" t="9556" r="3630" b="15401"/>
          <a:stretch/>
        </p:blipFill>
        <p:spPr>
          <a:xfrm>
            <a:off x="11001700" y="1677332"/>
            <a:ext cx="909147" cy="24909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B310BF-8361-49A8-82B1-B62A0C29E61F}"/>
              </a:ext>
            </a:extLst>
          </p:cNvPr>
          <p:cNvSpPr/>
          <p:nvPr/>
        </p:nvSpPr>
        <p:spPr>
          <a:xfrm>
            <a:off x="5454869" y="1375377"/>
            <a:ext cx="651641" cy="201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0F67B1-37C2-4751-838E-CB3DE99D6054}"/>
              </a:ext>
            </a:extLst>
          </p:cNvPr>
          <p:cNvSpPr/>
          <p:nvPr/>
        </p:nvSpPr>
        <p:spPr>
          <a:xfrm>
            <a:off x="6810841" y="1677332"/>
            <a:ext cx="683035" cy="393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5FB840-0EED-4D71-B222-19F9DD260276}"/>
              </a:ext>
            </a:extLst>
          </p:cNvPr>
          <p:cNvSpPr txBox="1"/>
          <p:nvPr/>
        </p:nvSpPr>
        <p:spPr>
          <a:xfrm>
            <a:off x="6896842" y="1148308"/>
            <a:ext cx="4645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[NH</a:t>
            </a:r>
            <a:r>
              <a:rPr lang="en-US" sz="2400" baseline="-25000" dirty="0"/>
              <a:t>4</a:t>
            </a:r>
            <a:r>
              <a:rPr lang="en-US" sz="2400" baseline="30000" dirty="0"/>
              <a:t>+</a:t>
            </a:r>
            <a:r>
              <a:rPr lang="en-US" sz="2400" dirty="0"/>
              <a:t>] depth-integrated to 100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4582D-26E9-42C6-93D8-2DDF251078F4}"/>
              </a:ext>
            </a:extLst>
          </p:cNvPr>
          <p:cNvSpPr txBox="1"/>
          <p:nvPr/>
        </p:nvSpPr>
        <p:spPr>
          <a:xfrm>
            <a:off x="361507" y="5737565"/>
            <a:ext cx="11709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Enhanced NH</a:t>
            </a:r>
            <a:r>
              <a:rPr lang="en-US" baseline="-25000" dirty="0">
                <a:solidFill>
                  <a:srgbClr val="FF0000"/>
                </a:solidFill>
              </a:rPr>
              <a:t>4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 inventory indicating enhanced recycling at front, potentially due to increased contribution of N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fixation to fixed N pool 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  TO DO:  estimate contribution of N</a:t>
            </a:r>
            <a:r>
              <a:rPr lang="en-US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2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fixation to primary production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7E9B08-0D93-4FEE-8114-1301CAB796F5}"/>
              </a:ext>
            </a:extLst>
          </p:cNvPr>
          <p:cNvSpPr txBox="1"/>
          <p:nvPr/>
        </p:nvSpPr>
        <p:spPr>
          <a:xfrm>
            <a:off x="0" y="-15629"/>
            <a:ext cx="117085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MEAN VOLUMETRIC NFR </a:t>
            </a:r>
            <a:r>
              <a:rPr lang="en-US" sz="3800" b="1" i="1" dirty="0"/>
              <a:t>WITHIN MIXED LAYER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B2469F-E2FE-417D-A832-3A916F3978B8}"/>
              </a:ext>
            </a:extLst>
          </p:cNvPr>
          <p:cNvSpPr txBox="1"/>
          <p:nvPr/>
        </p:nvSpPr>
        <p:spPr>
          <a:xfrm>
            <a:off x="1135117" y="1083356"/>
            <a:ext cx="4645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during and after streamer in July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3642E5-8699-4B8C-8F92-5725F2989111}"/>
              </a:ext>
            </a:extLst>
          </p:cNvPr>
          <p:cNvSpPr txBox="1"/>
          <p:nvPr/>
        </p:nvSpPr>
        <p:spPr>
          <a:xfrm>
            <a:off x="6810841" y="1677332"/>
            <a:ext cx="932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Y. Zhu</a:t>
            </a:r>
          </a:p>
        </p:txBody>
      </p:sp>
    </p:spTree>
    <p:extLst>
      <p:ext uri="{BB962C8B-B14F-4D97-AF65-F5344CB8AC3E}">
        <p14:creationId xmlns:p14="http://schemas.microsoft.com/office/powerpoint/2010/main" val="6420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6AE7F1-47D3-497D-9453-9C543974D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020" y="604520"/>
            <a:ext cx="6629400" cy="609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7009DD-9E14-4F0A-A3B3-5B3C35F222D3}"/>
              </a:ext>
            </a:extLst>
          </p:cNvPr>
          <p:cNvSpPr txBox="1"/>
          <p:nvPr/>
        </p:nvSpPr>
        <p:spPr>
          <a:xfrm>
            <a:off x="0" y="0"/>
            <a:ext cx="117085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PRIOR WORK RE: N</a:t>
            </a:r>
            <a:r>
              <a:rPr lang="en-US" sz="3800" b="1" baseline="-25000" dirty="0"/>
              <a:t>2</a:t>
            </a:r>
            <a:r>
              <a:rPr lang="en-US" sz="3800" b="1" dirty="0"/>
              <a:t> FIXATION IN EDDIES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946D02-F3EC-4FF3-A86D-03D5A20CD051}"/>
              </a:ext>
            </a:extLst>
          </p:cNvPr>
          <p:cNvSpPr txBox="1"/>
          <p:nvPr/>
        </p:nvSpPr>
        <p:spPr>
          <a:xfrm>
            <a:off x="247134" y="987200"/>
            <a:ext cx="45991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Chappell lab MS student </a:t>
            </a:r>
            <a:r>
              <a:rPr lang="en-US" sz="2200" b="1" dirty="0" err="1"/>
              <a:t>Zuzy</a:t>
            </a:r>
            <a:r>
              <a:rPr lang="en-US" sz="2200" b="1" dirty="0"/>
              <a:t> Abdala</a:t>
            </a:r>
          </a:p>
          <a:p>
            <a:endParaRPr lang="en-US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Eddy off California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Grey contours represent sea level anomalies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D1443FD-FD22-4EF7-A23A-6C495E4C1E24}"/>
              </a:ext>
            </a:extLst>
          </p:cNvPr>
          <p:cNvSpPr/>
          <p:nvPr/>
        </p:nvSpPr>
        <p:spPr>
          <a:xfrm rot="1961682">
            <a:off x="7115595" y="3142444"/>
            <a:ext cx="731520" cy="1352768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EDAC5B-E050-4A93-B820-5536E4FA6478}"/>
              </a:ext>
            </a:extLst>
          </p:cNvPr>
          <p:cNvCxnSpPr>
            <a:cxnSpLocks/>
          </p:cNvCxnSpPr>
          <p:nvPr/>
        </p:nvCxnSpPr>
        <p:spPr>
          <a:xfrm>
            <a:off x="4104167" y="3818828"/>
            <a:ext cx="2704021" cy="137734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1331009-01C9-428A-996A-1CFF7484514C}"/>
              </a:ext>
            </a:extLst>
          </p:cNvPr>
          <p:cNvSpPr txBox="1"/>
          <p:nvPr/>
        </p:nvSpPr>
        <p:spPr>
          <a:xfrm>
            <a:off x="320417" y="2929245"/>
            <a:ext cx="45991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Stations in eddy center (NO</a:t>
            </a:r>
            <a:r>
              <a:rPr lang="en-US" sz="2200" baseline="-25000" dirty="0"/>
              <a:t>3</a:t>
            </a:r>
            <a:r>
              <a:rPr lang="en-US" sz="2200" baseline="30000" dirty="0"/>
              <a:t>-</a:t>
            </a:r>
            <a:r>
              <a:rPr lang="en-US" sz="2200" dirty="0"/>
              <a:t> drawn down) dominated by </a:t>
            </a:r>
            <a:r>
              <a:rPr lang="en-US" sz="2200" i="1" dirty="0"/>
              <a:t>Rhizosolenia</a:t>
            </a:r>
            <a:r>
              <a:rPr lang="en-US" sz="2200" dirty="0"/>
              <a:t>, which can carry a diazotrophic endosymbiont</a:t>
            </a:r>
          </a:p>
          <a:p>
            <a:endParaRPr lang="en-US" sz="2200" dirty="0"/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Similar findings from Brown et al., DSRII 2008</a:t>
            </a:r>
          </a:p>
        </p:txBody>
      </p:sp>
    </p:spTree>
    <p:extLst>
      <p:ext uri="{BB962C8B-B14F-4D97-AF65-F5344CB8AC3E}">
        <p14:creationId xmlns:p14="http://schemas.microsoft.com/office/powerpoint/2010/main" val="51028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B52EA5-9767-4F9B-A6FA-04E2DD230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4" b="5669"/>
          <a:stretch/>
        </p:blipFill>
        <p:spPr>
          <a:xfrm>
            <a:off x="5497033" y="790315"/>
            <a:ext cx="6694967" cy="5277369"/>
          </a:xfrm>
          <a:prstGeom prst="rect">
            <a:avLst/>
          </a:prstGeom>
        </p:spPr>
      </p:pic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9E80103D-12E0-4614-8907-95E4A55207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1" b="8576"/>
          <a:stretch/>
        </p:blipFill>
        <p:spPr>
          <a:xfrm>
            <a:off x="65847" y="705254"/>
            <a:ext cx="5431186" cy="52773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CFDC7A-B625-4C3F-8DD5-5DFFF979CB3A}"/>
              </a:ext>
            </a:extLst>
          </p:cNvPr>
          <p:cNvSpPr txBox="1"/>
          <p:nvPr/>
        </p:nvSpPr>
        <p:spPr>
          <a:xfrm>
            <a:off x="0" y="-15629"/>
            <a:ext cx="117085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RB1904 EDDY N</a:t>
            </a:r>
            <a:r>
              <a:rPr lang="en-US" sz="3800" b="1" baseline="-25000" dirty="0"/>
              <a:t>2 </a:t>
            </a:r>
            <a:r>
              <a:rPr lang="en-US" sz="3800" b="1" dirty="0"/>
              <a:t>FIXATION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BBA1D4-625A-4421-A442-3BA4268AB732}"/>
              </a:ext>
            </a:extLst>
          </p:cNvPr>
          <p:cNvSpPr txBox="1"/>
          <p:nvPr/>
        </p:nvSpPr>
        <p:spPr>
          <a:xfrm>
            <a:off x="391044" y="5982622"/>
            <a:ext cx="11735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NFR measurements made at surface and at </a:t>
            </a:r>
            <a:r>
              <a:rPr lang="en-US" dirty="0" err="1"/>
              <a:t>chl</a:t>
            </a:r>
            <a:r>
              <a:rPr lang="en-US" dirty="0"/>
              <a:t>-max; at NS10, the third measurement is just below the chlorophyll max</a:t>
            </a:r>
          </a:p>
          <a:p>
            <a:r>
              <a:rPr lang="en-US" dirty="0"/>
              <a:t>Rates at A12 elevated above regional seasonal average (3.45 ±0.14 nmol N L</a:t>
            </a:r>
            <a:r>
              <a:rPr lang="en-US" baseline="30000" dirty="0"/>
              <a:t>-1</a:t>
            </a:r>
            <a:r>
              <a:rPr lang="en-US" dirty="0"/>
              <a:t> d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</p:txBody>
      </p:sp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D22AC0-511E-4A3D-8CC8-264EA2A156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5" b="6831"/>
          <a:stretch/>
        </p:blipFill>
        <p:spPr>
          <a:xfrm>
            <a:off x="5497033" y="751671"/>
            <a:ext cx="6523048" cy="52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0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02319C-6FD8-421E-881E-1AA032FFE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7910" r="20285" b="2424"/>
          <a:stretch/>
        </p:blipFill>
        <p:spPr>
          <a:xfrm>
            <a:off x="4125434" y="1"/>
            <a:ext cx="8012888" cy="6858000"/>
          </a:xfrm>
          <a:prstGeom prst="rect">
            <a:avLst/>
          </a:prstGeom>
        </p:spPr>
      </p:pic>
      <p:pic>
        <p:nvPicPr>
          <p:cNvPr id="5" name="Content Placeholder 4" descr="A picture containing device&#10;&#10;Description automatically generated">
            <a:extLst>
              <a:ext uri="{FF2B5EF4-FFF2-40B4-BE49-F238E27FC236}">
                <a16:creationId xmlns:a16="http://schemas.microsoft.com/office/drawing/2014/main" id="{65A05195-168F-448D-9793-FD0DFEA7B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t="13944" r="13424" b="17547"/>
          <a:stretch/>
        </p:blipFill>
        <p:spPr>
          <a:xfrm>
            <a:off x="10733926" y="3473557"/>
            <a:ext cx="793780" cy="786828"/>
          </a:xfrm>
        </p:spPr>
      </p:pic>
      <p:pic>
        <p:nvPicPr>
          <p:cNvPr id="9" name="Picture 8" descr="A close up of graphics&#10;&#10;Description automatically generated">
            <a:extLst>
              <a:ext uri="{FF2B5EF4-FFF2-40B4-BE49-F238E27FC236}">
                <a16:creationId xmlns:a16="http://schemas.microsoft.com/office/drawing/2014/main" id="{FF2C9B15-10EC-49EE-9A25-3E1F7F92D3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t="14781" r="15475" b="18273"/>
          <a:stretch/>
        </p:blipFill>
        <p:spPr>
          <a:xfrm>
            <a:off x="5739994" y="3491993"/>
            <a:ext cx="720546" cy="736856"/>
          </a:xfrm>
          <a:prstGeom prst="rect">
            <a:avLst/>
          </a:prstGeom>
        </p:spPr>
      </p:pic>
      <p:pic>
        <p:nvPicPr>
          <p:cNvPr id="11" name="Picture 10" descr="A close up of graphics&#10;&#10;Description automatically generated">
            <a:extLst>
              <a:ext uri="{FF2B5EF4-FFF2-40B4-BE49-F238E27FC236}">
                <a16:creationId xmlns:a16="http://schemas.microsoft.com/office/drawing/2014/main" id="{42DDCEF2-0629-44C5-87C1-3287F50DE2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15238" r="15286" b="15632"/>
          <a:stretch/>
        </p:blipFill>
        <p:spPr>
          <a:xfrm>
            <a:off x="6484113" y="3478097"/>
            <a:ext cx="811570" cy="780332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F3B22AB-441B-46D1-9868-8BF4F82658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0" t="15472" r="16017" b="17829"/>
          <a:stretch/>
        </p:blipFill>
        <p:spPr>
          <a:xfrm>
            <a:off x="7359088" y="3470973"/>
            <a:ext cx="760533" cy="777748"/>
          </a:xfrm>
          <a:prstGeom prst="rect">
            <a:avLst/>
          </a:prstGeom>
        </p:spPr>
      </p:pic>
      <p:pic>
        <p:nvPicPr>
          <p:cNvPr id="15" name="Picture 14" descr="A picture containing device&#10;&#10;Description automatically generated">
            <a:extLst>
              <a:ext uri="{FF2B5EF4-FFF2-40B4-BE49-F238E27FC236}">
                <a16:creationId xmlns:a16="http://schemas.microsoft.com/office/drawing/2014/main" id="{6B1DD362-BDD4-4776-96C2-F015705C3C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0" t="14908" r="16731" b="15644"/>
          <a:stretch/>
        </p:blipFill>
        <p:spPr>
          <a:xfrm>
            <a:off x="9922356" y="3476964"/>
            <a:ext cx="793780" cy="821067"/>
          </a:xfrm>
          <a:prstGeom prst="rect">
            <a:avLst/>
          </a:prstGeom>
        </p:spPr>
      </p:pic>
      <p:pic>
        <p:nvPicPr>
          <p:cNvPr id="17" name="Picture 16" descr="A close up of graphics&#10;&#10;Description automatically generated">
            <a:extLst>
              <a:ext uri="{FF2B5EF4-FFF2-40B4-BE49-F238E27FC236}">
                <a16:creationId xmlns:a16="http://schemas.microsoft.com/office/drawing/2014/main" id="{E1FAE48F-13B5-4624-9B8B-95213DE875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t="16377" r="12879" b="13894"/>
          <a:stretch/>
        </p:blipFill>
        <p:spPr>
          <a:xfrm>
            <a:off x="9143724" y="494489"/>
            <a:ext cx="823999" cy="815903"/>
          </a:xfrm>
          <a:prstGeom prst="rect">
            <a:avLst/>
          </a:prstGeom>
        </p:spPr>
      </p:pic>
      <p:pic>
        <p:nvPicPr>
          <p:cNvPr id="19" name="Picture 18" descr="A close up of graphics&#10;&#10;Description automatically generated">
            <a:extLst>
              <a:ext uri="{FF2B5EF4-FFF2-40B4-BE49-F238E27FC236}">
                <a16:creationId xmlns:a16="http://schemas.microsoft.com/office/drawing/2014/main" id="{7A3151D0-4225-464E-B9A0-551302638F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 t="18867" r="13391" b="15211"/>
          <a:stretch/>
        </p:blipFill>
        <p:spPr>
          <a:xfrm>
            <a:off x="9110737" y="1257007"/>
            <a:ext cx="863822" cy="77774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43D79754-C6D5-4086-A0AE-86F7B11CE2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t="16601" r="12666" b="16187"/>
          <a:stretch/>
        </p:blipFill>
        <p:spPr>
          <a:xfrm>
            <a:off x="9149939" y="1988911"/>
            <a:ext cx="811570" cy="777749"/>
          </a:xfrm>
          <a:prstGeom prst="rect">
            <a:avLst/>
          </a:prstGeom>
        </p:spPr>
      </p:pic>
      <p:pic>
        <p:nvPicPr>
          <p:cNvPr id="23" name="Picture 22" descr="A picture containing device&#10;&#10;Description automatically generated">
            <a:extLst>
              <a:ext uri="{FF2B5EF4-FFF2-40B4-BE49-F238E27FC236}">
                <a16:creationId xmlns:a16="http://schemas.microsoft.com/office/drawing/2014/main" id="{F6F3F433-F3DD-49F8-9627-B173F5F456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4" t="13387" r="12824" b="16468"/>
          <a:stretch/>
        </p:blipFill>
        <p:spPr>
          <a:xfrm>
            <a:off x="9162989" y="3473557"/>
            <a:ext cx="811570" cy="827883"/>
          </a:xfrm>
          <a:prstGeom prst="rect">
            <a:avLst/>
          </a:prstGeom>
        </p:spPr>
      </p:pic>
      <p:pic>
        <p:nvPicPr>
          <p:cNvPr id="25" name="Picture 24" descr="A close up of graphics&#10;&#10;Description automatically generated">
            <a:extLst>
              <a:ext uri="{FF2B5EF4-FFF2-40B4-BE49-F238E27FC236}">
                <a16:creationId xmlns:a16="http://schemas.microsoft.com/office/drawing/2014/main" id="{D9E16406-856C-4778-8406-137AEFF8D82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16560" r="16336" b="15291"/>
          <a:stretch/>
        </p:blipFill>
        <p:spPr>
          <a:xfrm>
            <a:off x="9110737" y="5180342"/>
            <a:ext cx="811570" cy="841302"/>
          </a:xfrm>
          <a:prstGeom prst="rect">
            <a:avLst/>
          </a:prstGeom>
        </p:spPr>
      </p:pic>
      <p:pic>
        <p:nvPicPr>
          <p:cNvPr id="27" name="Picture 26" descr="A picture containing device&#10;&#10;Description automatically generated">
            <a:extLst>
              <a:ext uri="{FF2B5EF4-FFF2-40B4-BE49-F238E27FC236}">
                <a16:creationId xmlns:a16="http://schemas.microsoft.com/office/drawing/2014/main" id="{E90AB18B-6DF6-4ADD-8A71-9220FD4BE2A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8" t="15631" r="16658" b="17521"/>
          <a:stretch/>
        </p:blipFill>
        <p:spPr>
          <a:xfrm>
            <a:off x="8259759" y="3478097"/>
            <a:ext cx="759898" cy="777748"/>
          </a:xfrm>
          <a:prstGeom prst="rect">
            <a:avLst/>
          </a:prstGeom>
        </p:spPr>
      </p:pic>
      <p:pic>
        <p:nvPicPr>
          <p:cNvPr id="7" name="Picture 6" descr="A picture containing device&#10;&#10;Description automatically generated">
            <a:extLst>
              <a:ext uri="{FF2B5EF4-FFF2-40B4-BE49-F238E27FC236}">
                <a16:creationId xmlns:a16="http://schemas.microsoft.com/office/drawing/2014/main" id="{551D88BD-64CE-4F0D-AE7F-B2E0AFA030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4" t="13882" r="14967" b="17199"/>
          <a:stretch/>
        </p:blipFill>
        <p:spPr>
          <a:xfrm>
            <a:off x="9136863" y="2718649"/>
            <a:ext cx="811570" cy="81156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A5B5B62-7292-4FB3-9390-2AAE5E852AB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8" r="16126"/>
          <a:stretch/>
        </p:blipFill>
        <p:spPr>
          <a:xfrm>
            <a:off x="107264" y="1731941"/>
            <a:ext cx="4077670" cy="44473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24E658-09C9-4D2E-B411-597C304228FB}"/>
              </a:ext>
            </a:extLst>
          </p:cNvPr>
          <p:cNvSpPr txBox="1"/>
          <p:nvPr/>
        </p:nvSpPr>
        <p:spPr>
          <a:xfrm>
            <a:off x="53678" y="1246506"/>
            <a:ext cx="3991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Chappell Lab REU student </a:t>
            </a:r>
            <a:r>
              <a:rPr lang="en-US" b="1" dirty="0" err="1"/>
              <a:t>Ruric</a:t>
            </a:r>
            <a:r>
              <a:rPr lang="en-US" b="1" dirty="0"/>
              <a:t> Bowman </a:t>
            </a:r>
            <a:r>
              <a:rPr lang="en-US" dirty="0"/>
              <a:t>(Lycoming College)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26CBDE-FED2-4D7A-A9F2-FEB6D89557F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3" t="37088" r="13164" b="38110"/>
          <a:stretch/>
        </p:blipFill>
        <p:spPr>
          <a:xfrm>
            <a:off x="5574892" y="494489"/>
            <a:ext cx="3415858" cy="2669125"/>
          </a:xfrm>
          <a:prstGeom prst="rect">
            <a:avLst/>
          </a:prstGeom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6DABAF05-1510-4C04-9C0A-2771B4F55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t="3190" r="32944" b="54070"/>
          <a:stretch/>
        </p:blipFill>
        <p:spPr bwMode="auto">
          <a:xfrm>
            <a:off x="7182320" y="4309806"/>
            <a:ext cx="1713951" cy="1659457"/>
          </a:xfrm>
          <a:prstGeom prst="rect">
            <a:avLst/>
          </a:prstGeom>
          <a:noFill/>
          <a:ln w="50800">
            <a:solidFill>
              <a:srgbClr val="0000C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3574B63-BD29-47A4-A0C2-3C2384633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8" t="13896" r="29618" b="8183"/>
          <a:stretch/>
        </p:blipFill>
        <p:spPr bwMode="auto">
          <a:xfrm>
            <a:off x="10050197" y="611879"/>
            <a:ext cx="1722742" cy="158906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33FBAE3-902C-482E-9742-E30D56568FAE}"/>
              </a:ext>
            </a:extLst>
          </p:cNvPr>
          <p:cNvSpPr txBox="1"/>
          <p:nvPr/>
        </p:nvSpPr>
        <p:spPr>
          <a:xfrm>
            <a:off x="0" y="-15629"/>
            <a:ext cx="117085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EDDY SURFACE DIATOM</a:t>
            </a:r>
          </a:p>
          <a:p>
            <a:r>
              <a:rPr lang="en-US" sz="3800" b="1" dirty="0"/>
              <a:t>COMMUNITIES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C294B8-7DC7-4334-9E67-C0C42F237F18}"/>
              </a:ext>
            </a:extLst>
          </p:cNvPr>
          <p:cNvSpPr txBox="1"/>
          <p:nvPr/>
        </p:nvSpPr>
        <p:spPr>
          <a:xfrm>
            <a:off x="700993" y="5290145"/>
            <a:ext cx="399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W. Zhang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D31997-7394-4453-AFAD-B0611CA39EC0}"/>
              </a:ext>
            </a:extLst>
          </p:cNvPr>
          <p:cNvSpPr txBox="1"/>
          <p:nvPr/>
        </p:nvSpPr>
        <p:spPr>
          <a:xfrm>
            <a:off x="409694" y="6097680"/>
            <a:ext cx="4077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Low abundance of diazotroph-hosting diatom groups</a:t>
            </a:r>
          </a:p>
        </p:txBody>
      </p:sp>
    </p:spTree>
    <p:extLst>
      <p:ext uri="{BB962C8B-B14F-4D97-AF65-F5344CB8AC3E}">
        <p14:creationId xmlns:p14="http://schemas.microsoft.com/office/powerpoint/2010/main" val="56257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gammaproteobacteria">
            <a:extLst>
              <a:ext uri="{FF2B5EF4-FFF2-40B4-BE49-F238E27FC236}">
                <a16:creationId xmlns:a16="http://schemas.microsoft.com/office/drawing/2014/main" id="{E8B06753-EB59-43A5-9B7D-258034E69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111953" y="1816970"/>
            <a:ext cx="4344759" cy="322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4AE5B-89A9-4F62-A280-A4FAE873F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319" y="786799"/>
            <a:ext cx="10515600" cy="1935126"/>
          </a:xfrm>
        </p:spPr>
        <p:txBody>
          <a:bodyPr>
            <a:normAutofit/>
          </a:bodyPr>
          <a:lstStyle/>
          <a:p>
            <a:r>
              <a:rPr lang="en-US" sz="2200" dirty="0"/>
              <a:t>Marine N</a:t>
            </a:r>
            <a:r>
              <a:rPr lang="en-US" sz="2200" baseline="-25000" dirty="0"/>
              <a:t>2</a:t>
            </a:r>
            <a:r>
              <a:rPr lang="en-US" sz="2200" dirty="0"/>
              <a:t> fixation historically ascribed primarily to cyanobacteria (e.g., </a:t>
            </a:r>
            <a:r>
              <a:rPr lang="en-US" sz="2200" i="1" dirty="0" err="1"/>
              <a:t>Trichodesmium</a:t>
            </a:r>
            <a:r>
              <a:rPr lang="en-US" sz="2200" dirty="0"/>
              <a:t>) in </a:t>
            </a:r>
            <a:r>
              <a:rPr lang="en-US" sz="2200" b="1" dirty="0"/>
              <a:t>warm, oligotrophic </a:t>
            </a:r>
            <a:r>
              <a:rPr lang="en-US" sz="2200" dirty="0"/>
              <a:t>waters</a:t>
            </a:r>
          </a:p>
          <a:p>
            <a:r>
              <a:rPr lang="en-US" sz="2200" dirty="0"/>
              <a:t>Called into question by geochemical models suggesting global </a:t>
            </a:r>
          </a:p>
          <a:p>
            <a:pPr marL="0" indent="0">
              <a:buNone/>
            </a:pPr>
            <a:r>
              <a:rPr lang="en-US" sz="2200" dirty="0"/>
              <a:t>underestimation of marine N</a:t>
            </a:r>
            <a:r>
              <a:rPr lang="en-US" sz="2200" baseline="-25000" dirty="0"/>
              <a:t>2</a:t>
            </a:r>
            <a:r>
              <a:rPr lang="en-US" sz="2200" dirty="0"/>
              <a:t> fixation</a:t>
            </a:r>
            <a:r>
              <a:rPr lang="en-US" sz="2200" baseline="30000" dirty="0"/>
              <a:t>1,2,3</a:t>
            </a:r>
          </a:p>
          <a:p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488F6-0C04-4BF4-B162-64144A2518C8}"/>
              </a:ext>
            </a:extLst>
          </p:cNvPr>
          <p:cNvSpPr txBox="1"/>
          <p:nvPr/>
        </p:nvSpPr>
        <p:spPr>
          <a:xfrm>
            <a:off x="0" y="-5119"/>
            <a:ext cx="62722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BACKGROUND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0202A6-7E68-4764-8C3C-DB26022275CF}"/>
              </a:ext>
            </a:extLst>
          </p:cNvPr>
          <p:cNvSpPr/>
          <p:nvPr/>
        </p:nvSpPr>
        <p:spPr>
          <a:xfrm>
            <a:off x="0" y="598410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Codispoti L (2007). </a:t>
            </a:r>
            <a:r>
              <a:rPr lang="en-US" sz="1200" i="1" dirty="0" err="1"/>
              <a:t>Biogeosciences</a:t>
            </a:r>
            <a:r>
              <a:rPr lang="en-US" sz="1200" dirty="0"/>
              <a:t> 4(2):233-253. </a:t>
            </a:r>
            <a:r>
              <a:rPr lang="en-US" sz="1200" baseline="30000" dirty="0"/>
              <a:t>2</a:t>
            </a:r>
            <a:r>
              <a:rPr lang="en-US" sz="1200" dirty="0"/>
              <a:t>Gruber N &amp; Sarmiento JL (2002). </a:t>
            </a:r>
            <a:r>
              <a:rPr lang="en-US" sz="1200" i="1" dirty="0"/>
              <a:t>The sea</a:t>
            </a:r>
            <a:r>
              <a:rPr lang="en-US" sz="1200" dirty="0"/>
              <a:t> 12:337-399.</a:t>
            </a:r>
            <a:r>
              <a:rPr lang="en-US" sz="1200" baseline="30000" dirty="0"/>
              <a:t> 3</a:t>
            </a:r>
            <a:r>
              <a:rPr lang="en-US" sz="1200" dirty="0"/>
              <a:t>Gruber N (2004). </a:t>
            </a:r>
            <a:r>
              <a:rPr lang="en-US" sz="1200" i="1" dirty="0"/>
              <a:t>The ocean carbon cycle and climate.</a:t>
            </a:r>
            <a:r>
              <a:rPr lang="en-US" sz="1200" dirty="0"/>
              <a:t> (Springer), pp 97-148. </a:t>
            </a:r>
            <a:r>
              <a:rPr lang="en-US" sz="1200" baseline="30000" dirty="0"/>
              <a:t>4</a:t>
            </a:r>
            <a:r>
              <a:rPr lang="en-US" sz="1200" dirty="0"/>
              <a:t>Moisander PH</a:t>
            </a:r>
            <a:r>
              <a:rPr lang="en-US" sz="1200" i="1" dirty="0"/>
              <a:t>, et al.</a:t>
            </a:r>
            <a:r>
              <a:rPr lang="en-US" sz="1200" dirty="0"/>
              <a:t> (2010). </a:t>
            </a:r>
            <a:r>
              <a:rPr lang="en-US" sz="1200" i="1" dirty="0"/>
              <a:t>Science</a:t>
            </a:r>
            <a:r>
              <a:rPr lang="en-US" sz="1200" dirty="0"/>
              <a:t> 327(5972):1512-1514. </a:t>
            </a:r>
            <a:r>
              <a:rPr lang="en-US" sz="1200" baseline="30000" dirty="0"/>
              <a:t>5</a:t>
            </a:r>
            <a:r>
              <a:rPr lang="en-US" sz="1200" dirty="0"/>
              <a:t>Voss M, </a:t>
            </a:r>
            <a:r>
              <a:rPr lang="en-US" sz="1200" i="1" dirty="0"/>
              <a:t>et al. </a:t>
            </a:r>
            <a:r>
              <a:rPr lang="en-US" sz="1200" dirty="0"/>
              <a:t>(2006). </a:t>
            </a:r>
            <a:r>
              <a:rPr lang="en-US" sz="1200" i="1" dirty="0"/>
              <a:t>Geophysical Research Letters</a:t>
            </a:r>
            <a:r>
              <a:rPr lang="en-US" sz="1200" dirty="0"/>
              <a:t> 33(7). </a:t>
            </a:r>
            <a:r>
              <a:rPr lang="en-US" sz="1200" baseline="30000" dirty="0"/>
              <a:t>6</a:t>
            </a:r>
            <a:r>
              <a:rPr lang="en-US" sz="1200" dirty="0"/>
              <a:t>Grosse J, </a:t>
            </a:r>
            <a:r>
              <a:rPr lang="en-US" sz="1200" i="1" dirty="0"/>
              <a:t>et al. </a:t>
            </a:r>
            <a:r>
              <a:rPr lang="en-US" sz="1200" dirty="0"/>
              <a:t>(2010). </a:t>
            </a:r>
            <a:r>
              <a:rPr lang="en-US" sz="1200" i="1" dirty="0"/>
              <a:t>Limnology and Oceanography</a:t>
            </a:r>
            <a:r>
              <a:rPr lang="en-US" sz="1200" dirty="0"/>
              <a:t> 55(4):1668-1680. </a:t>
            </a:r>
            <a:r>
              <a:rPr lang="en-US" sz="1200" baseline="30000" dirty="0"/>
              <a:t>7</a:t>
            </a:r>
            <a:r>
              <a:rPr lang="en-US" sz="1200" dirty="0"/>
              <a:t>Mulholland M</a:t>
            </a:r>
            <a:r>
              <a:rPr lang="en-US" sz="1200" i="1" dirty="0"/>
              <a:t>, et al.</a:t>
            </a:r>
            <a:r>
              <a:rPr lang="en-US" sz="1200" dirty="0"/>
              <a:t> (2012). </a:t>
            </a:r>
            <a:r>
              <a:rPr lang="en-US" sz="1200" i="1" dirty="0"/>
              <a:t>Limnology and Oceanography</a:t>
            </a:r>
            <a:r>
              <a:rPr lang="en-US" sz="1200" dirty="0"/>
              <a:t> 57(4):1067-1083. </a:t>
            </a:r>
            <a:r>
              <a:rPr lang="en-US" sz="1200" baseline="30000" dirty="0"/>
              <a:t>8</a:t>
            </a:r>
            <a:r>
              <a:rPr lang="en-US" sz="1200" dirty="0"/>
              <a:t>Blais M</a:t>
            </a:r>
            <a:r>
              <a:rPr lang="en-US" sz="1200" i="1" dirty="0"/>
              <a:t>, et al.</a:t>
            </a:r>
            <a:r>
              <a:rPr lang="en-US" sz="1200" dirty="0"/>
              <a:t> (2012). </a:t>
            </a:r>
            <a:r>
              <a:rPr lang="en-US" sz="1200" i="1" dirty="0"/>
              <a:t>Global Biogeochemical Cycles</a:t>
            </a:r>
            <a:r>
              <a:rPr lang="en-US" sz="1200" dirty="0"/>
              <a:t> 26(3). </a:t>
            </a:r>
            <a:r>
              <a:rPr lang="en-US" sz="1200" baseline="30000" dirty="0"/>
              <a:t>9</a:t>
            </a:r>
            <a:r>
              <a:rPr lang="en-US" sz="1200" dirty="0"/>
              <a:t>Sipler RE</a:t>
            </a:r>
            <a:r>
              <a:rPr lang="en-US" sz="1200" i="1" dirty="0"/>
              <a:t>, et al.</a:t>
            </a:r>
            <a:r>
              <a:rPr lang="en-US" sz="1200" dirty="0"/>
              <a:t> (2017). </a:t>
            </a:r>
            <a:r>
              <a:rPr lang="en-US" sz="1200" i="1" dirty="0"/>
              <a:t>Limnology and Oceanography Letters</a:t>
            </a:r>
            <a:r>
              <a:rPr lang="en-US" sz="1200" dirty="0"/>
              <a:t> 2(5):159-166. </a:t>
            </a:r>
            <a:r>
              <a:rPr lang="en-US" sz="1200" baseline="30000" dirty="0"/>
              <a:t>10</a:t>
            </a:r>
            <a:r>
              <a:rPr lang="en-US" sz="1200" dirty="0"/>
              <a:t>Knapp AN (2012). </a:t>
            </a:r>
            <a:r>
              <a:rPr lang="en-US" sz="1200" i="1" dirty="0"/>
              <a:t>Frontiers in microbiology</a:t>
            </a:r>
            <a:r>
              <a:rPr lang="en-US" sz="1200" dirty="0"/>
              <a:t> 3.</a:t>
            </a:r>
            <a:endParaRPr lang="en-US" sz="1200" i="1" dirty="0"/>
          </a:p>
          <a:p>
            <a:endParaRPr lang="en-US" sz="1200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C688B9-19C5-45C0-9F83-F3AFC5984313}"/>
              </a:ext>
            </a:extLst>
          </p:cNvPr>
          <p:cNvSpPr/>
          <p:nvPr/>
        </p:nvSpPr>
        <p:spPr>
          <a:xfrm>
            <a:off x="295638" y="2367170"/>
            <a:ext cx="103259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Range of planktonic diazotrophs has since been expanded to include: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higher latitude temperate oceanic regions</a:t>
            </a:r>
            <a:r>
              <a:rPr lang="en-US" sz="2200" baseline="30000" dirty="0"/>
              <a:t>4</a:t>
            </a:r>
            <a:endParaRPr lang="en-US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temperate and tropical coastal systems</a:t>
            </a:r>
            <a:r>
              <a:rPr lang="en-US" sz="2200" baseline="30000" dirty="0"/>
              <a:t>5,6,7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coastal Arctic Seas</a:t>
            </a:r>
            <a:r>
              <a:rPr lang="en-US" sz="2200" baseline="30000" dirty="0"/>
              <a:t>8,9,10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both euphotic and mesopelagic waters with significant </a:t>
            </a:r>
          </a:p>
          <a:p>
            <a:pPr lvl="1"/>
            <a:r>
              <a:rPr lang="en-US" sz="2200" dirty="0">
                <a:sym typeface="Symbol" panose="05050102010706020507" pitchFamily="18" charset="2"/>
              </a:rPr>
              <a:t>concentrations </a:t>
            </a:r>
            <a:r>
              <a:rPr lang="en-US" sz="2200" dirty="0"/>
              <a:t>(&gt;1 </a:t>
            </a:r>
            <a:r>
              <a:rPr lang="en-US" sz="2200" dirty="0">
                <a:sym typeface="Symbol" panose="05050102010706020507" pitchFamily="18" charset="2"/>
              </a:rPr>
              <a:t>M) of dissolved inorganic nitrate (DIN)</a:t>
            </a:r>
            <a:r>
              <a:rPr lang="en-US" sz="2200" baseline="30000" dirty="0">
                <a:sym typeface="Symbol" panose="05050102010706020507" pitchFamily="18" charset="2"/>
              </a:rPr>
              <a:t>7,11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446C99-7AE9-402D-AA7F-241CCD3DAD60}"/>
              </a:ext>
            </a:extLst>
          </p:cNvPr>
          <p:cNvSpPr txBox="1"/>
          <p:nvPr/>
        </p:nvSpPr>
        <p:spPr>
          <a:xfrm>
            <a:off x="316319" y="4599416"/>
            <a:ext cx="74640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sym typeface="Symbol" panose="05050102010706020507" pitchFamily="18" charset="2"/>
              </a:rPr>
              <a:t>N</a:t>
            </a:r>
            <a:r>
              <a:rPr lang="en-US" sz="22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2</a:t>
            </a:r>
            <a:r>
              <a:rPr lang="en-US" sz="2200" dirty="0">
                <a:solidFill>
                  <a:srgbClr val="FF0000"/>
                </a:solidFill>
                <a:sym typeface="Symbol" panose="05050102010706020507" pitchFamily="18" charset="2"/>
              </a:rPr>
              <a:t> fixation in these environments likely mediated by organisms with diverse metabolic requirements and sensitivities that likely differ substantially from those of </a:t>
            </a:r>
            <a:r>
              <a:rPr lang="en-US" sz="2200" i="1" dirty="0" err="1">
                <a:solidFill>
                  <a:srgbClr val="FF0000"/>
                </a:solidFill>
                <a:sym typeface="Symbol" panose="05050102010706020507" pitchFamily="18" charset="2"/>
              </a:rPr>
              <a:t>Trichodesmium</a:t>
            </a:r>
            <a:endParaRPr lang="en-US" sz="2200" i="1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ECD573-B437-440D-82C7-5B8391B9C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0" r="16101" b="307"/>
          <a:stretch/>
        </p:blipFill>
        <p:spPr>
          <a:xfrm>
            <a:off x="8136118" y="3571599"/>
            <a:ext cx="1850069" cy="2388032"/>
          </a:xfrm>
          <a:prstGeom prst="rect">
            <a:avLst/>
          </a:prstGeom>
          <a:ln w="50800">
            <a:solidFill>
              <a:srgbClr val="F5E019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987CFC-57F0-4053-8218-C6F5E92750FC}"/>
              </a:ext>
            </a:extLst>
          </p:cNvPr>
          <p:cNvSpPr/>
          <p:nvPr/>
        </p:nvSpPr>
        <p:spPr>
          <a:xfrm rot="16200000">
            <a:off x="7251234" y="4797747"/>
            <a:ext cx="2046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>
                <a:solidFill>
                  <a:srgbClr val="F5E019"/>
                </a:solidFill>
              </a:rPr>
              <a:t>Martinez-Perez et al., 2016 Nat Microbiol</a:t>
            </a:r>
            <a:endParaRPr lang="en-US" sz="1200" i="1" dirty="0">
              <a:solidFill>
                <a:srgbClr val="F5E01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7B91A3-78C8-47D5-B6D0-37526FE58F24}"/>
              </a:ext>
            </a:extLst>
          </p:cNvPr>
          <p:cNvSpPr txBox="1"/>
          <p:nvPr/>
        </p:nvSpPr>
        <p:spPr>
          <a:xfrm>
            <a:off x="9864359" y="1236213"/>
            <a:ext cx="23276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ym typeface="Symbol" panose="05050102010706020507" pitchFamily="18" charset="2"/>
              </a:rPr>
              <a:t>Proteobacteria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76152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389007-2CF7-4A0F-93C6-98E06B35DEF8}"/>
              </a:ext>
            </a:extLst>
          </p:cNvPr>
          <p:cNvSpPr txBox="1"/>
          <p:nvPr/>
        </p:nvSpPr>
        <p:spPr>
          <a:xfrm>
            <a:off x="0" y="-15629"/>
            <a:ext cx="117085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TO DO: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5632F2A-F3B8-4C41-83F6-690DFF83D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70" y="819836"/>
            <a:ext cx="6370674" cy="58798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N</a:t>
            </a:r>
            <a:r>
              <a:rPr lang="en-US" baseline="-25000" dirty="0"/>
              <a:t>2 </a:t>
            </a:r>
            <a:r>
              <a:rPr lang="en-US" dirty="0"/>
              <a:t>fixation work:</a:t>
            </a:r>
          </a:p>
          <a:p>
            <a:r>
              <a:rPr lang="en-US" dirty="0"/>
              <a:t>For finalized NFR measurements:</a:t>
            </a:r>
          </a:p>
          <a:p>
            <a:pPr lvl="1"/>
            <a:r>
              <a:rPr lang="en-US" dirty="0"/>
              <a:t>Analyze PN</a:t>
            </a:r>
            <a:r>
              <a:rPr lang="en-US" baseline="-25000" dirty="0"/>
              <a:t>t=0</a:t>
            </a:r>
            <a:r>
              <a:rPr lang="en-US" baseline="30000" dirty="0"/>
              <a:t> </a:t>
            </a:r>
            <a:r>
              <a:rPr lang="en-US" dirty="0"/>
              <a:t>samples</a:t>
            </a:r>
            <a:endParaRPr lang="en-US" baseline="30000" dirty="0"/>
          </a:p>
          <a:p>
            <a:pPr lvl="1"/>
            <a:r>
              <a:rPr lang="en-US" dirty="0"/>
              <a:t>Analyze </a:t>
            </a:r>
            <a:r>
              <a:rPr lang="en-US" baseline="30000" dirty="0"/>
              <a:t>15</a:t>
            </a:r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 samples</a:t>
            </a:r>
          </a:p>
          <a:p>
            <a:r>
              <a:rPr lang="en-US" i="1" dirty="0" err="1"/>
              <a:t>nifH</a:t>
            </a:r>
            <a:r>
              <a:rPr lang="en-US" dirty="0"/>
              <a:t> sequencing (currently working on DNA/RNA extractions)</a:t>
            </a:r>
          </a:p>
          <a:p>
            <a:r>
              <a:rPr lang="en-US" dirty="0"/>
              <a:t>Data analysis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Yifan’s</a:t>
            </a:r>
            <a:r>
              <a:rPr lang="en-US" dirty="0"/>
              <a:t> work looking at the effects of frontal mixing on cyanate production/consumption:</a:t>
            </a:r>
          </a:p>
          <a:p>
            <a:r>
              <a:rPr lang="en-US" dirty="0"/>
              <a:t>Analyze cyanate samples (underway)</a:t>
            </a:r>
          </a:p>
          <a:p>
            <a:r>
              <a:rPr lang="en-US" dirty="0"/>
              <a:t>Analyze DON samples</a:t>
            </a:r>
          </a:p>
          <a:p>
            <a:endParaRPr lang="en-US" dirty="0"/>
          </a:p>
          <a:p>
            <a:endParaRPr lang="en-US" i="1" dirty="0"/>
          </a:p>
          <a:p>
            <a:endParaRPr lang="en-US" dirty="0"/>
          </a:p>
        </p:txBody>
      </p:sp>
      <p:pic>
        <p:nvPicPr>
          <p:cNvPr id="13" name="Picture 12" descr="A sunset over a body of water&#10;&#10;Description automatically generated">
            <a:extLst>
              <a:ext uri="{FF2B5EF4-FFF2-40B4-BE49-F238E27FC236}">
                <a16:creationId xmlns:a16="http://schemas.microsoft.com/office/drawing/2014/main" id="{56FC3A2D-F245-474A-B21E-0AFF1EFAB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r="38410"/>
          <a:stretch/>
        </p:blipFill>
        <p:spPr>
          <a:xfrm>
            <a:off x="6687879" y="-15630"/>
            <a:ext cx="5504121" cy="68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33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56948D-E8BC-4252-A5C6-3AB433EBC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8"/>
          <a:stretch/>
        </p:blipFill>
        <p:spPr>
          <a:xfrm>
            <a:off x="532070" y="795895"/>
            <a:ext cx="10695911" cy="57041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C6852B-E41C-4AEA-BF9B-3451EDEF830C}"/>
              </a:ext>
            </a:extLst>
          </p:cNvPr>
          <p:cNvSpPr/>
          <p:nvPr/>
        </p:nvSpPr>
        <p:spPr>
          <a:xfrm>
            <a:off x="2626242" y="2030819"/>
            <a:ext cx="616688" cy="4890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85147C-5C01-4D6E-887B-9E5B4B484EF2}"/>
              </a:ext>
            </a:extLst>
          </p:cNvPr>
          <p:cNvSpPr txBox="1"/>
          <p:nvPr/>
        </p:nvSpPr>
        <p:spPr>
          <a:xfrm>
            <a:off x="0" y="-15629"/>
            <a:ext cx="117085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SUPPLEMENTAL SLIDE</a:t>
            </a:r>
          </a:p>
        </p:txBody>
      </p:sp>
    </p:spTree>
    <p:extLst>
      <p:ext uri="{BB962C8B-B14F-4D97-AF65-F5344CB8AC3E}">
        <p14:creationId xmlns:p14="http://schemas.microsoft.com/office/powerpoint/2010/main" val="3441132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51F536-97AF-4D08-8384-4726F9891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07" y="489831"/>
            <a:ext cx="4743030" cy="3162020"/>
          </a:xfrm>
        </p:spPr>
      </p:pic>
      <p:pic>
        <p:nvPicPr>
          <p:cNvPr id="7" name="Picture 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F7024DDD-37BF-451A-8A84-420DBC61A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674" y="489831"/>
            <a:ext cx="4743030" cy="316202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14E3C2D-00BA-4B7F-9E7A-1D5EDA69C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70" y="3695980"/>
            <a:ext cx="4743030" cy="3162020"/>
          </a:xfrm>
          <a:prstGeom prst="rect">
            <a:avLst/>
          </a:prstGeom>
        </p:spPr>
      </p:pic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id="{593D49BB-AC15-4D4A-A773-60085DB636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674" y="3695979"/>
            <a:ext cx="4743030" cy="31620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95A5DF-131D-414F-8F7C-4A56FE64D947}"/>
              </a:ext>
            </a:extLst>
          </p:cNvPr>
          <p:cNvSpPr txBox="1"/>
          <p:nvPr/>
        </p:nvSpPr>
        <p:spPr>
          <a:xfrm>
            <a:off x="0" y="-15629"/>
            <a:ext cx="117085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SUPPLEMENTAL SLIDE</a:t>
            </a:r>
          </a:p>
        </p:txBody>
      </p:sp>
    </p:spTree>
    <p:extLst>
      <p:ext uri="{BB962C8B-B14F-4D97-AF65-F5344CB8AC3E}">
        <p14:creationId xmlns:p14="http://schemas.microsoft.com/office/powerpoint/2010/main" val="3295827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4FC572-5CB3-49E5-AF13-C147704C1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624" y="1442540"/>
            <a:ext cx="3972917" cy="3972917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2DCF29E-180A-4913-8C54-A43ED40DC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31" y="1442541"/>
            <a:ext cx="3972917" cy="3972917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0E8018-5925-486C-B981-2928FE9C2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8"/>
          <a:stretch/>
        </p:blipFill>
        <p:spPr>
          <a:xfrm>
            <a:off x="432362" y="1442539"/>
            <a:ext cx="3666672" cy="39729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5EDCCE-6210-4BC8-A2B5-2D3091828C59}"/>
              </a:ext>
            </a:extLst>
          </p:cNvPr>
          <p:cNvSpPr txBox="1"/>
          <p:nvPr/>
        </p:nvSpPr>
        <p:spPr>
          <a:xfrm>
            <a:off x="0" y="-15629"/>
            <a:ext cx="117085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SUPPLEMENTAL SLIDE</a:t>
            </a:r>
          </a:p>
        </p:txBody>
      </p:sp>
    </p:spTree>
    <p:extLst>
      <p:ext uri="{BB962C8B-B14F-4D97-AF65-F5344CB8AC3E}">
        <p14:creationId xmlns:p14="http://schemas.microsoft.com/office/powerpoint/2010/main" val="2556286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B52EA5-9767-4F9B-A6FA-04E2DD230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4" b="5669"/>
          <a:stretch/>
        </p:blipFill>
        <p:spPr>
          <a:xfrm>
            <a:off x="5497033" y="790315"/>
            <a:ext cx="6694967" cy="5277369"/>
          </a:xfrm>
          <a:prstGeom prst="rect">
            <a:avLst/>
          </a:prstGeom>
        </p:spPr>
      </p:pic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9E80103D-12E0-4614-8907-95E4A55207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1" b="8576"/>
          <a:stretch/>
        </p:blipFill>
        <p:spPr>
          <a:xfrm>
            <a:off x="65847" y="705254"/>
            <a:ext cx="5431186" cy="52773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6BBA1D4-625A-4421-A442-3BA4268AB732}"/>
              </a:ext>
            </a:extLst>
          </p:cNvPr>
          <p:cNvSpPr txBox="1"/>
          <p:nvPr/>
        </p:nvSpPr>
        <p:spPr>
          <a:xfrm>
            <a:off x="391044" y="5982622"/>
            <a:ext cx="11735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NFR measurements made at surface and at </a:t>
            </a:r>
            <a:r>
              <a:rPr lang="en-US" dirty="0" err="1"/>
              <a:t>chl</a:t>
            </a:r>
            <a:r>
              <a:rPr lang="en-US" dirty="0"/>
              <a:t>-max; at NS10, the third measurement is just below the chlorophyll max</a:t>
            </a:r>
          </a:p>
          <a:p>
            <a:r>
              <a:rPr lang="en-US" dirty="0"/>
              <a:t>Rates at A12 elevated above regional seasonal average (3.45 ±0.14 nmol N L</a:t>
            </a:r>
            <a:r>
              <a:rPr lang="en-US" baseline="30000" dirty="0"/>
              <a:t>-1</a:t>
            </a:r>
            <a:r>
              <a:rPr lang="en-US" dirty="0"/>
              <a:t> d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F570A8-E0B3-44FF-AF0F-2BE77BBC0F68}"/>
              </a:ext>
            </a:extLst>
          </p:cNvPr>
          <p:cNvSpPr txBox="1"/>
          <p:nvPr/>
        </p:nvSpPr>
        <p:spPr>
          <a:xfrm>
            <a:off x="0" y="-15629"/>
            <a:ext cx="117085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SUPPLEMENTAL SLIDE</a:t>
            </a:r>
          </a:p>
        </p:txBody>
      </p:sp>
    </p:spTree>
    <p:extLst>
      <p:ext uri="{BB962C8B-B14F-4D97-AF65-F5344CB8AC3E}">
        <p14:creationId xmlns:p14="http://schemas.microsoft.com/office/powerpoint/2010/main" val="70721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26AE55-A7BA-4C7E-B0B9-50F24758C984}"/>
              </a:ext>
            </a:extLst>
          </p:cNvPr>
          <p:cNvSpPr txBox="1"/>
          <p:nvPr/>
        </p:nvSpPr>
        <p:spPr>
          <a:xfrm>
            <a:off x="0" y="-5119"/>
            <a:ext cx="62722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PRIOR 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E67CD0-2FAB-4240-BDE7-305B18E3A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3" y="2483295"/>
            <a:ext cx="8697433" cy="389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6D5A3-2C40-40C2-AFB2-E80260CFC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648175" y="3798575"/>
            <a:ext cx="3088222" cy="10294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4CD98C-95AD-4386-8D02-88CE82637A93}"/>
              </a:ext>
            </a:extLst>
          </p:cNvPr>
          <p:cNvSpPr txBox="1"/>
          <p:nvPr/>
        </p:nvSpPr>
        <p:spPr>
          <a:xfrm>
            <a:off x="1105786" y="6332490"/>
            <a:ext cx="11590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sym typeface="Symbol" panose="05050102010706020507" pitchFamily="18" charset="2"/>
              </a:rPr>
              <a:t>Depth-integrated N</a:t>
            </a:r>
            <a:r>
              <a:rPr lang="en-US" sz="22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2</a:t>
            </a:r>
            <a:r>
              <a:rPr lang="en-US" sz="2200" dirty="0">
                <a:solidFill>
                  <a:srgbClr val="FF0000"/>
                </a:solidFill>
                <a:sym typeface="Symbol" panose="05050102010706020507" pitchFamily="18" charset="2"/>
              </a:rPr>
              <a:t> fixation rates (NFR) over SST gradient (Mulholland et al., </a:t>
            </a:r>
            <a:r>
              <a:rPr lang="en-US" sz="2200" i="1" dirty="0">
                <a:solidFill>
                  <a:srgbClr val="FF0000"/>
                </a:solidFill>
                <a:sym typeface="Symbol" panose="05050102010706020507" pitchFamily="18" charset="2"/>
              </a:rPr>
              <a:t>GBC</a:t>
            </a:r>
            <a:r>
              <a:rPr lang="en-US" sz="2200" dirty="0">
                <a:solidFill>
                  <a:srgbClr val="FF0000"/>
                </a:solidFill>
                <a:sym typeface="Symbol" panose="05050102010706020507" pitchFamily="18" charset="2"/>
              </a:rPr>
              <a:t>, 2019) </a:t>
            </a:r>
            <a:endParaRPr lang="en-US" sz="2200" i="1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76A629-E805-4647-866E-052968EC8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06" y="671989"/>
            <a:ext cx="11773614" cy="1858560"/>
          </a:xfrm>
        </p:spPr>
        <p:txBody>
          <a:bodyPr>
            <a:normAutofit/>
          </a:bodyPr>
          <a:lstStyle/>
          <a:p>
            <a:r>
              <a:rPr lang="en-US" dirty="0"/>
              <a:t>Shelf waters between Cape Hatteras and the Gulf of Maine alone account for as much N</a:t>
            </a:r>
            <a:r>
              <a:rPr lang="en-US" baseline="-25000" dirty="0"/>
              <a:t>2</a:t>
            </a:r>
            <a:r>
              <a:rPr lang="en-US" dirty="0"/>
              <a:t> fixation as previous estimated for entire shelf (0.02 </a:t>
            </a:r>
            <a:r>
              <a:rPr lang="en-US" dirty="0" err="1"/>
              <a:t>Tmol</a:t>
            </a:r>
            <a:r>
              <a:rPr lang="en-US" dirty="0"/>
              <a:t> N/</a:t>
            </a:r>
            <a:r>
              <a:rPr lang="en-US" dirty="0" err="1"/>
              <a:t>yr</a:t>
            </a:r>
            <a:r>
              <a:rPr lang="en-US" dirty="0"/>
              <a:t> or ~7% of the estimated basin-wide N</a:t>
            </a:r>
            <a:r>
              <a:rPr lang="en-US" baseline="-25000" dirty="0"/>
              <a:t>2</a:t>
            </a:r>
            <a:r>
              <a:rPr lang="en-US" dirty="0"/>
              <a:t> fixation N inputs), despite accounting for only 6% of the total area (Mulholland et al., </a:t>
            </a:r>
            <a:r>
              <a:rPr lang="en-US" i="1" dirty="0"/>
              <a:t>GBC</a:t>
            </a:r>
            <a:r>
              <a:rPr lang="en-US" dirty="0"/>
              <a:t> 2019)</a:t>
            </a:r>
          </a:p>
        </p:txBody>
      </p:sp>
    </p:spTree>
    <p:extLst>
      <p:ext uri="{BB962C8B-B14F-4D97-AF65-F5344CB8AC3E}">
        <p14:creationId xmlns:p14="http://schemas.microsoft.com/office/powerpoint/2010/main" val="269424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26AE55-A7BA-4C7E-B0B9-50F24758C984}"/>
              </a:ext>
            </a:extLst>
          </p:cNvPr>
          <p:cNvSpPr txBox="1"/>
          <p:nvPr/>
        </p:nvSpPr>
        <p:spPr>
          <a:xfrm>
            <a:off x="0" y="-5119"/>
            <a:ext cx="62722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PRIOR 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E67CD0-2FAB-4240-BDE7-305B18E3A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3" y="2483295"/>
            <a:ext cx="8697433" cy="389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6D5A3-2C40-40C2-AFB2-E80260CFC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648175" y="3798575"/>
            <a:ext cx="3088222" cy="10294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4CD98C-95AD-4386-8D02-88CE82637A93}"/>
              </a:ext>
            </a:extLst>
          </p:cNvPr>
          <p:cNvSpPr txBox="1"/>
          <p:nvPr/>
        </p:nvSpPr>
        <p:spPr>
          <a:xfrm>
            <a:off x="1105786" y="6332490"/>
            <a:ext cx="11590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sym typeface="Symbol" panose="05050102010706020507" pitchFamily="18" charset="2"/>
              </a:rPr>
              <a:t>Depth-integrated N</a:t>
            </a:r>
            <a:r>
              <a:rPr lang="en-US" sz="22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2</a:t>
            </a:r>
            <a:r>
              <a:rPr lang="en-US" sz="2200" dirty="0">
                <a:solidFill>
                  <a:srgbClr val="FF0000"/>
                </a:solidFill>
                <a:sym typeface="Symbol" panose="05050102010706020507" pitchFamily="18" charset="2"/>
              </a:rPr>
              <a:t> fixation rates (NFR) over SST gradient (Mulholland et al., </a:t>
            </a:r>
            <a:r>
              <a:rPr lang="en-US" sz="2200" i="1" dirty="0">
                <a:solidFill>
                  <a:srgbClr val="FF0000"/>
                </a:solidFill>
                <a:sym typeface="Symbol" panose="05050102010706020507" pitchFamily="18" charset="2"/>
              </a:rPr>
              <a:t>GBC</a:t>
            </a:r>
            <a:r>
              <a:rPr lang="en-US" sz="2200" dirty="0">
                <a:solidFill>
                  <a:srgbClr val="FF0000"/>
                </a:solidFill>
                <a:sym typeface="Symbol" panose="05050102010706020507" pitchFamily="18" charset="2"/>
              </a:rPr>
              <a:t>, 2019) </a:t>
            </a:r>
            <a:endParaRPr lang="en-US" sz="2200" i="1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76A629-E805-4647-866E-052968EC8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06" y="1000609"/>
            <a:ext cx="11773614" cy="1529939"/>
          </a:xfrm>
        </p:spPr>
        <p:txBody>
          <a:bodyPr>
            <a:normAutofit/>
          </a:bodyPr>
          <a:lstStyle/>
          <a:p>
            <a:r>
              <a:rPr lang="en-US" dirty="0"/>
              <a:t>Highest rates often associated with frontal features, including at the Cape Hatteras Gulf Stream front (Selden et al., in prep.)</a:t>
            </a:r>
          </a:p>
        </p:txBody>
      </p:sp>
    </p:spTree>
    <p:extLst>
      <p:ext uri="{BB962C8B-B14F-4D97-AF65-F5344CB8AC3E}">
        <p14:creationId xmlns:p14="http://schemas.microsoft.com/office/powerpoint/2010/main" val="73694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FEDF5-122A-44E7-B1A6-BED90688F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1954"/>
            <a:ext cx="10515600" cy="8331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Given that diazotrophs in MAB shelf waters contribute substantially to N Atlantic N inputs…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F409C-E3B9-4D16-89AF-80BA70863A55}"/>
              </a:ext>
            </a:extLst>
          </p:cNvPr>
          <p:cNvSpPr txBox="1"/>
          <p:nvPr/>
        </p:nvSpPr>
        <p:spPr>
          <a:xfrm>
            <a:off x="0" y="-5119"/>
            <a:ext cx="62722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SPIROPA FOCUS</a:t>
            </a:r>
          </a:p>
        </p:txBody>
      </p:sp>
      <p:pic>
        <p:nvPicPr>
          <p:cNvPr id="19458" name="Picture 2" descr="See the source image">
            <a:extLst>
              <a:ext uri="{FF2B5EF4-FFF2-40B4-BE49-F238E27FC236}">
                <a16:creationId xmlns:a16="http://schemas.microsoft.com/office/drawing/2014/main" id="{B3420398-6A08-4DCC-A5AC-77131F900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480" y="1965959"/>
            <a:ext cx="2890041" cy="280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82BAF7-CFE4-442D-863E-73D2253D5E38}"/>
              </a:ext>
            </a:extLst>
          </p:cNvPr>
          <p:cNvSpPr txBox="1">
            <a:spLocks/>
          </p:cNvSpPr>
          <p:nvPr/>
        </p:nvSpPr>
        <p:spPr>
          <a:xfrm>
            <a:off x="990600" y="1971753"/>
            <a:ext cx="7167880" cy="458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physical and chemical factors regulate the distribution and activity of diazotrophs across the shelf?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dirty="0"/>
              <a:t>Which major groups are active here?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dirty="0"/>
              <a:t>What are their ranges and sensitivities?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500" dirty="0"/>
          </a:p>
          <a:p>
            <a:r>
              <a:rPr lang="en-US" dirty="0">
                <a:sym typeface="Wingdings" panose="05000000000000000000" pitchFamily="2" charset="2"/>
              </a:rPr>
              <a:t>Do (sub)mesoscale physical features affect diazotroph community composition, diversity, or activity?</a:t>
            </a:r>
          </a:p>
          <a:p>
            <a:pPr marL="0" indent="0">
              <a:buNone/>
            </a:pPr>
            <a:endParaRPr lang="en-US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i="1" dirty="0">
                <a:sym typeface="Wingdings" panose="05000000000000000000" pitchFamily="2" charset="2"/>
              </a:rPr>
              <a:t>[No sequencing data yet, but stand by!]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91C65D-F4DF-4CB1-8B15-93DA3B7B7F02}"/>
              </a:ext>
            </a:extLst>
          </p:cNvPr>
          <p:cNvSpPr txBox="1"/>
          <p:nvPr/>
        </p:nvSpPr>
        <p:spPr>
          <a:xfrm>
            <a:off x="8158480" y="4771707"/>
            <a:ext cx="2890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ym typeface="Symbol" panose="05050102010706020507" pitchFamily="18" charset="2"/>
              </a:rPr>
              <a:t>Braarudosphaera</a:t>
            </a:r>
            <a:r>
              <a:rPr lang="en-US" i="1" dirty="0">
                <a:sym typeface="Symbol" panose="05050102010706020507" pitchFamily="18" charset="2"/>
              </a:rPr>
              <a:t> </a:t>
            </a:r>
            <a:r>
              <a:rPr lang="en-US" i="1" dirty="0" err="1">
                <a:sym typeface="Symbol" panose="05050102010706020507" pitchFamily="18" charset="2"/>
              </a:rPr>
              <a:t>bigelowii</a:t>
            </a:r>
            <a:r>
              <a:rPr lang="en-US" dirty="0">
                <a:sym typeface="Symbol" panose="05050102010706020507" pitchFamily="18" charset="2"/>
              </a:rPr>
              <a:t>—coccolithophore host of UCYN-A known to occur in this region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5335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CC013C-7E2B-4994-AFF2-90C2653C17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94" t="13089" b="3826"/>
          <a:stretch/>
        </p:blipFill>
        <p:spPr>
          <a:xfrm>
            <a:off x="6076757" y="2386501"/>
            <a:ext cx="2244374" cy="2419254"/>
          </a:xfrm>
          <a:prstGeom prst="rect">
            <a:avLst/>
          </a:prstGeom>
          <a:ln w="88900">
            <a:solidFill>
              <a:srgbClr val="7030A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C7CD46-E2B1-483A-8F61-E0EF21FEA9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21" r="21154" b="15913"/>
          <a:stretch/>
        </p:blipFill>
        <p:spPr>
          <a:xfrm>
            <a:off x="7198944" y="4239850"/>
            <a:ext cx="2240275" cy="2363971"/>
          </a:xfrm>
          <a:prstGeom prst="rect">
            <a:avLst/>
          </a:prstGeom>
          <a:ln w="88900">
            <a:solidFill>
              <a:srgbClr val="00B0F0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F73AF3-C733-4A6C-8E20-2E111EEA9B00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4763788" y="5385257"/>
            <a:ext cx="2886263" cy="540554"/>
          </a:xfrm>
          <a:prstGeom prst="straightConnector1">
            <a:avLst/>
          </a:prstGeom>
          <a:ln w="228600" cap="sq">
            <a:solidFill>
              <a:schemeClr val="accent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817A66-7808-4D12-9561-5A4FF7EFB2D5}"/>
                  </a:ext>
                </a:extLst>
              </p:cNvPr>
              <p:cNvSpPr txBox="1"/>
              <p:nvPr/>
            </p:nvSpPr>
            <p:spPr>
              <a:xfrm>
                <a:off x="6800221" y="256855"/>
                <a:ext cx="5176032" cy="114704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𝑁𝐹𝑅</m:t>
                      </m:r>
                      <m:r>
                        <a:rPr lang="en-US" sz="3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3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𝑃𝑁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3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3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sub>
                          </m:sSub>
                          <m:r>
                            <m:rPr>
                              <m:nor/>
                            </m:rPr>
                            <a:rPr lang="en-US" sz="3000" dirty="0"/>
                            <m:t>− </m:t>
                          </m:r>
                          <m:sSub>
                            <m:sSubPr>
                              <m:ctrlPr>
                                <a:rPr lang="en-US" sz="3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3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𝑃𝑁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3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</m:sSub>
                            </m:sub>
                          </m:sSub>
                          <m:r>
                            <m:rPr>
                              <m:nor/>
                            </m:rPr>
                            <a:rPr lang="en-US" sz="3000" dirty="0"/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n-US" sz="30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30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3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m:rPr>
                              <m:nor/>
                            </m:rPr>
                            <a:rPr lang="en-US" sz="3000" dirty="0"/>
                            <m:t>− </m:t>
                          </m:r>
                          <m:sSub>
                            <m:sSubPr>
                              <m:ctrlPr>
                                <a:rPr lang="en-US" sz="3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3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𝑃𝑁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3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</m:sSub>
                            </m:sub>
                          </m:sSub>
                          <m:r>
                            <m:rPr>
                              <m:nor/>
                            </m:rPr>
                            <a:rPr lang="en-US" sz="3000" dirty="0">
                              <a:solidFill>
                                <a:srgbClr val="FF0000"/>
                              </a:solidFill>
                            </a:rPr>
                            <m:t> </m:t>
                          </m:r>
                        </m:den>
                      </m:f>
                      <m:r>
                        <a:rPr lang="en-US" sz="3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acc>
                            <m:accPr>
                              <m:chr m:val="̅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0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3000" dirty="0"/>
              </a:p>
              <a:p>
                <a:endParaRPr lang="en-US" sz="5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817A66-7808-4D12-9561-5A4FF7EFB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221" y="256855"/>
                <a:ext cx="5176032" cy="11470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B1E23E2-87B5-4C8C-B5FF-986A92929B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05" t="16103" r="26755" b="9272"/>
          <a:stretch/>
        </p:blipFill>
        <p:spPr>
          <a:xfrm>
            <a:off x="2690113" y="4239850"/>
            <a:ext cx="2239979" cy="2363971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58C36F6-652C-4C0F-96AF-7B4DF378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08" y="681869"/>
            <a:ext cx="2019981" cy="334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3276D9-E91B-46D3-AD55-3227545253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21" r="21154" b="15913"/>
          <a:stretch/>
        </p:blipFill>
        <p:spPr>
          <a:xfrm>
            <a:off x="3005437" y="1436164"/>
            <a:ext cx="2240275" cy="236397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276974-676F-4B97-B635-23B25ACAE4DC}"/>
              </a:ext>
            </a:extLst>
          </p:cNvPr>
          <p:cNvSpPr txBox="1"/>
          <p:nvPr/>
        </p:nvSpPr>
        <p:spPr>
          <a:xfrm>
            <a:off x="3183478" y="3271588"/>
            <a:ext cx="1860831" cy="40011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COLLECT PN</a:t>
            </a:r>
            <a:r>
              <a:rPr lang="en-US" sz="2000" b="1" baseline="-25000" dirty="0"/>
              <a:t>t=0</a:t>
            </a:r>
            <a:endParaRPr lang="en-US" sz="2000" b="1" dirty="0"/>
          </a:p>
        </p:txBody>
      </p:sp>
      <p:pic>
        <p:nvPicPr>
          <p:cNvPr id="14" name="Content Placeholder 5" descr="Arrow: Clockwise curve">
            <a:extLst>
              <a:ext uri="{FF2B5EF4-FFF2-40B4-BE49-F238E27FC236}">
                <a16:creationId xmlns:a16="http://schemas.microsoft.com/office/drawing/2014/main" id="{B11D01A4-A034-46FC-8682-286EAA10BB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634505" flipH="1">
            <a:off x="5379402" y="4093619"/>
            <a:ext cx="1364879" cy="2689283"/>
          </a:xfrm>
          <a:prstGeom prst="rect">
            <a:avLst/>
          </a:prstGeom>
        </p:spPr>
      </p:pic>
      <p:pic>
        <p:nvPicPr>
          <p:cNvPr id="15" name="Content Placeholder 5" descr="Arrow: Clockwise curve">
            <a:extLst>
              <a:ext uri="{FF2B5EF4-FFF2-40B4-BE49-F238E27FC236}">
                <a16:creationId xmlns:a16="http://schemas.microsoft.com/office/drawing/2014/main" id="{85B0BB22-E935-406D-A01B-6CF34D3E3F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634505" flipH="1">
            <a:off x="2249975" y="2368910"/>
            <a:ext cx="1077033" cy="2378436"/>
          </a:xfrm>
          <a:prstGeom prst="rect">
            <a:avLst/>
          </a:prstGeom>
        </p:spPr>
      </p:pic>
      <p:pic>
        <p:nvPicPr>
          <p:cNvPr id="16" name="Content Placeholder 5" descr="Arrow: Clockwise curve">
            <a:extLst>
              <a:ext uri="{FF2B5EF4-FFF2-40B4-BE49-F238E27FC236}">
                <a16:creationId xmlns:a16="http://schemas.microsoft.com/office/drawing/2014/main" id="{7D486252-4673-472F-8721-36A03D27B3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8652138">
            <a:off x="2315515" y="3362160"/>
            <a:ext cx="945951" cy="17608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14AFF9-43EF-43BC-8105-78855EC5D806}"/>
              </a:ext>
            </a:extLst>
          </p:cNvPr>
          <p:cNvSpPr txBox="1"/>
          <p:nvPr/>
        </p:nvSpPr>
        <p:spPr>
          <a:xfrm>
            <a:off x="708337" y="2118570"/>
            <a:ext cx="1266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COLLECT SAMPLE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70D9F-8071-41ED-AA57-3EA71BC802A0}"/>
              </a:ext>
            </a:extLst>
          </p:cNvPr>
          <p:cNvSpPr txBox="1"/>
          <p:nvPr/>
        </p:nvSpPr>
        <p:spPr>
          <a:xfrm>
            <a:off x="6223796" y="3164334"/>
            <a:ext cx="1950296" cy="40011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</a:t>
            </a:r>
            <a:r>
              <a:rPr lang="en-US" sz="2000" b="1" baseline="-25000" dirty="0"/>
              <a:t>2</a:t>
            </a:r>
            <a:r>
              <a:rPr lang="en-US" sz="2000" b="1" dirty="0"/>
              <a:t> GAS ALIQUOT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8846D6-8D92-4874-9AA1-D1E3414C79FB}"/>
              </a:ext>
            </a:extLst>
          </p:cNvPr>
          <p:cNvSpPr txBox="1"/>
          <p:nvPr/>
        </p:nvSpPr>
        <p:spPr>
          <a:xfrm>
            <a:off x="7428517" y="6071999"/>
            <a:ext cx="1860831" cy="40011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COLLECT PN</a:t>
            </a:r>
            <a:r>
              <a:rPr lang="en-US" sz="2000" b="1" baseline="-25000" dirty="0"/>
              <a:t>t=f</a:t>
            </a:r>
            <a:endParaRPr lang="en-US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C86D40-B16A-4115-9CBE-8A8276129E8D}"/>
              </a:ext>
            </a:extLst>
          </p:cNvPr>
          <p:cNvSpPr txBox="1"/>
          <p:nvPr/>
        </p:nvSpPr>
        <p:spPr>
          <a:xfrm>
            <a:off x="2926039" y="5725756"/>
            <a:ext cx="1837749" cy="40011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/>
              <a:t>15</a:t>
            </a:r>
            <a:r>
              <a:rPr lang="en-US" sz="2000" b="1" dirty="0"/>
              <a:t>N</a:t>
            </a:r>
            <a:r>
              <a:rPr lang="en-US" sz="2000" b="1" baseline="-25000" dirty="0"/>
              <a:t>2</a:t>
            </a:r>
            <a:r>
              <a:rPr lang="en-US" sz="2000" b="1" dirty="0"/>
              <a:t> ADDITION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0D7867-3E27-409D-8D8C-4ADC3E3709F1}"/>
              </a:ext>
            </a:extLst>
          </p:cNvPr>
          <p:cNvSpPr txBox="1"/>
          <p:nvPr/>
        </p:nvSpPr>
        <p:spPr>
          <a:xfrm rot="21398892">
            <a:off x="4992779" y="5925743"/>
            <a:ext cx="2167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24 h</a:t>
            </a:r>
            <a:r>
              <a:rPr lang="en-US" sz="2000" b="1" baseline="30000" dirty="0"/>
              <a:t> </a:t>
            </a:r>
            <a:r>
              <a:rPr lang="en-US" sz="2000" b="1" dirty="0"/>
              <a:t>INCUBATION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09F4869-DC50-42D4-88C8-578BE55D0264}"/>
              </a:ext>
            </a:extLst>
          </p:cNvPr>
          <p:cNvCxnSpPr>
            <a:cxnSpLocks/>
          </p:cNvCxnSpPr>
          <p:nvPr/>
        </p:nvCxnSpPr>
        <p:spPr>
          <a:xfrm>
            <a:off x="9677603" y="5439049"/>
            <a:ext cx="806530" cy="0"/>
          </a:xfrm>
          <a:prstGeom prst="straightConnector1">
            <a:avLst/>
          </a:prstGeom>
          <a:ln w="127000" cap="sq">
            <a:solidFill>
              <a:srgbClr val="00B0F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2815779-B71B-4412-AB30-AF12F8CC86B9}"/>
              </a:ext>
            </a:extLst>
          </p:cNvPr>
          <p:cNvSpPr txBox="1"/>
          <p:nvPr/>
        </p:nvSpPr>
        <p:spPr>
          <a:xfrm>
            <a:off x="10484133" y="5042724"/>
            <a:ext cx="1827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&amp; </a:t>
            </a:r>
            <a:r>
              <a:rPr lang="en-US" baseline="30000" dirty="0"/>
              <a:t>15</a:t>
            </a:r>
            <a:r>
              <a:rPr lang="en-US" dirty="0"/>
              <a:t>N enrichment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B2A5AB-DA33-4D80-A5BB-9FF2FB48B12B}"/>
              </a:ext>
            </a:extLst>
          </p:cNvPr>
          <p:cNvCxnSpPr>
            <a:cxnSpLocks/>
          </p:cNvCxnSpPr>
          <p:nvPr/>
        </p:nvCxnSpPr>
        <p:spPr>
          <a:xfrm>
            <a:off x="8632689" y="3421692"/>
            <a:ext cx="806530" cy="0"/>
          </a:xfrm>
          <a:prstGeom prst="straightConnector1">
            <a:avLst/>
          </a:prstGeom>
          <a:ln w="127000" cap="sq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60D2EEC-B346-4D23-9298-64C46D8708DC}"/>
              </a:ext>
            </a:extLst>
          </p:cNvPr>
          <p:cNvSpPr txBox="1"/>
          <p:nvPr/>
        </p:nvSpPr>
        <p:spPr>
          <a:xfrm>
            <a:off x="9388237" y="3259703"/>
            <a:ext cx="1827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15</a:t>
            </a:r>
            <a:r>
              <a:rPr lang="en-US" dirty="0"/>
              <a:t>N enrichment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737F121-0D63-4242-9A2B-41B322F7B157}"/>
              </a:ext>
            </a:extLst>
          </p:cNvPr>
          <p:cNvCxnSpPr>
            <a:cxnSpLocks/>
          </p:cNvCxnSpPr>
          <p:nvPr/>
        </p:nvCxnSpPr>
        <p:spPr>
          <a:xfrm>
            <a:off x="5478535" y="1869068"/>
            <a:ext cx="806530" cy="0"/>
          </a:xfrm>
          <a:prstGeom prst="straightConnector1">
            <a:avLst/>
          </a:prstGeom>
          <a:ln w="127000" cap="sq">
            <a:solidFill>
              <a:srgbClr val="FF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1DFCDB1-1DCF-4677-92AC-A44688FAF448}"/>
              </a:ext>
            </a:extLst>
          </p:cNvPr>
          <p:cNvSpPr txBox="1"/>
          <p:nvPr/>
        </p:nvSpPr>
        <p:spPr>
          <a:xfrm>
            <a:off x="6285065" y="1472743"/>
            <a:ext cx="1827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&amp; </a:t>
            </a:r>
            <a:r>
              <a:rPr lang="en-US" baseline="30000" dirty="0"/>
              <a:t>15</a:t>
            </a:r>
            <a:r>
              <a:rPr lang="en-US" dirty="0"/>
              <a:t>N enrichment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04CE5E-A97D-4CE4-9004-D22E85EFC8DA}"/>
              </a:ext>
            </a:extLst>
          </p:cNvPr>
          <p:cNvSpPr txBox="1"/>
          <p:nvPr/>
        </p:nvSpPr>
        <p:spPr>
          <a:xfrm>
            <a:off x="0" y="5391"/>
            <a:ext cx="62722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NFR CALCULATION</a:t>
            </a:r>
          </a:p>
        </p:txBody>
      </p:sp>
    </p:spTree>
    <p:extLst>
      <p:ext uri="{BB962C8B-B14F-4D97-AF65-F5344CB8AC3E}">
        <p14:creationId xmlns:p14="http://schemas.microsoft.com/office/powerpoint/2010/main" val="110470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8" grpId="0" animBg="1"/>
      <p:bldP spid="19" grpId="0" animBg="1"/>
      <p:bldP spid="6" grpId="0" animBg="1"/>
      <p:bldP spid="26" grpId="0"/>
      <p:bldP spid="31" grpId="0"/>
      <p:bldP spid="34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CC013C-7E2B-4994-AFF2-90C2653C17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94" t="13089" b="3826"/>
          <a:stretch/>
        </p:blipFill>
        <p:spPr>
          <a:xfrm>
            <a:off x="6076757" y="2386501"/>
            <a:ext cx="2244374" cy="2419254"/>
          </a:xfrm>
          <a:prstGeom prst="rect">
            <a:avLst/>
          </a:prstGeom>
          <a:solidFill>
            <a:schemeClr val="bg1">
              <a:alpha val="70000"/>
            </a:schemeClr>
          </a:solidFill>
          <a:ln w="88900">
            <a:solidFill>
              <a:srgbClr val="7030A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3276D9-E91B-46D3-AD55-3227545253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21" r="21154" b="15913"/>
          <a:stretch/>
        </p:blipFill>
        <p:spPr>
          <a:xfrm>
            <a:off x="3005437" y="1436164"/>
            <a:ext cx="2240275" cy="2363971"/>
          </a:xfrm>
          <a:prstGeom prst="rect">
            <a:avLst/>
          </a:prstGeom>
          <a:solidFill>
            <a:schemeClr val="bg1">
              <a:alpha val="70000"/>
            </a:schemeClr>
          </a:solidFill>
          <a:ln w="76200"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276974-676F-4B97-B635-23B25ACAE4DC}"/>
              </a:ext>
            </a:extLst>
          </p:cNvPr>
          <p:cNvSpPr txBox="1"/>
          <p:nvPr/>
        </p:nvSpPr>
        <p:spPr>
          <a:xfrm>
            <a:off x="3183478" y="3271588"/>
            <a:ext cx="1860831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COLLECT PN</a:t>
            </a:r>
            <a:r>
              <a:rPr lang="en-US" sz="2000" b="1" baseline="-25000" dirty="0"/>
              <a:t>t=0</a:t>
            </a:r>
            <a:endParaRPr lang="en-US" sz="2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70D9F-8071-41ED-AA57-3EA71BC802A0}"/>
              </a:ext>
            </a:extLst>
          </p:cNvPr>
          <p:cNvSpPr txBox="1"/>
          <p:nvPr/>
        </p:nvSpPr>
        <p:spPr>
          <a:xfrm>
            <a:off x="6223796" y="3164334"/>
            <a:ext cx="1950296" cy="40011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</a:t>
            </a:r>
            <a:r>
              <a:rPr lang="en-US" sz="2000" b="1" baseline="-25000" dirty="0"/>
              <a:t>2</a:t>
            </a:r>
            <a:r>
              <a:rPr lang="en-US" sz="2000" b="1" dirty="0"/>
              <a:t> GAS ALIQUOT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B2A5AB-DA33-4D80-A5BB-9FF2FB48B12B}"/>
              </a:ext>
            </a:extLst>
          </p:cNvPr>
          <p:cNvCxnSpPr>
            <a:cxnSpLocks/>
          </p:cNvCxnSpPr>
          <p:nvPr/>
        </p:nvCxnSpPr>
        <p:spPr>
          <a:xfrm>
            <a:off x="8632689" y="3421692"/>
            <a:ext cx="806530" cy="0"/>
          </a:xfrm>
          <a:prstGeom prst="straightConnector1">
            <a:avLst/>
          </a:prstGeom>
          <a:ln w="127000" cap="sq">
            <a:solidFill>
              <a:srgbClr val="7030A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60D2EEC-B346-4D23-9298-64C46D8708DC}"/>
              </a:ext>
            </a:extLst>
          </p:cNvPr>
          <p:cNvSpPr txBox="1"/>
          <p:nvPr/>
        </p:nvSpPr>
        <p:spPr>
          <a:xfrm>
            <a:off x="9388237" y="3259703"/>
            <a:ext cx="1827757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aseline="30000" dirty="0"/>
              <a:t>15</a:t>
            </a:r>
            <a:r>
              <a:rPr lang="en-US" dirty="0"/>
              <a:t>N enrichment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737F121-0D63-4242-9A2B-41B322F7B157}"/>
              </a:ext>
            </a:extLst>
          </p:cNvPr>
          <p:cNvCxnSpPr>
            <a:cxnSpLocks/>
          </p:cNvCxnSpPr>
          <p:nvPr/>
        </p:nvCxnSpPr>
        <p:spPr>
          <a:xfrm>
            <a:off x="5478535" y="1869068"/>
            <a:ext cx="806530" cy="0"/>
          </a:xfrm>
          <a:prstGeom prst="straightConnector1">
            <a:avLst/>
          </a:prstGeom>
          <a:ln w="127000" cap="sq">
            <a:solidFill>
              <a:srgbClr val="FF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1DFCDB1-1DCF-4677-92AC-A44688FAF448}"/>
              </a:ext>
            </a:extLst>
          </p:cNvPr>
          <p:cNvSpPr txBox="1"/>
          <p:nvPr/>
        </p:nvSpPr>
        <p:spPr>
          <a:xfrm>
            <a:off x="6285065" y="1472743"/>
            <a:ext cx="1827757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mass &amp; </a:t>
            </a:r>
            <a:r>
              <a:rPr lang="en-US" baseline="30000" dirty="0"/>
              <a:t>15</a:t>
            </a:r>
            <a:r>
              <a:rPr lang="en-US" dirty="0"/>
              <a:t>N enrichment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26DD8E-49C9-428E-97C4-48E920F2ABF5}"/>
              </a:ext>
            </a:extLst>
          </p:cNvPr>
          <p:cNvSpPr/>
          <p:nvPr/>
        </p:nvSpPr>
        <p:spPr>
          <a:xfrm>
            <a:off x="2395470" y="1068981"/>
            <a:ext cx="8820524" cy="397374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C7CD46-E2B1-483A-8F61-E0EF21FEA9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21" r="21154" b="15913"/>
          <a:stretch/>
        </p:blipFill>
        <p:spPr>
          <a:xfrm>
            <a:off x="7198944" y="4239850"/>
            <a:ext cx="2240275" cy="2363971"/>
          </a:xfrm>
          <a:prstGeom prst="rect">
            <a:avLst/>
          </a:prstGeom>
          <a:ln w="88900">
            <a:solidFill>
              <a:srgbClr val="00B0F0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F73AF3-C733-4A6C-8E20-2E111EEA9B00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4763788" y="5385257"/>
            <a:ext cx="2886263" cy="540554"/>
          </a:xfrm>
          <a:prstGeom prst="straightConnector1">
            <a:avLst/>
          </a:prstGeom>
          <a:ln w="228600" cap="sq">
            <a:solidFill>
              <a:schemeClr val="accent1">
                <a:lumMod val="7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817A66-7808-4D12-9561-5A4FF7EFB2D5}"/>
                  </a:ext>
                </a:extLst>
              </p:cNvPr>
              <p:cNvSpPr txBox="1"/>
              <p:nvPr/>
            </p:nvSpPr>
            <p:spPr>
              <a:xfrm>
                <a:off x="6800221" y="256855"/>
                <a:ext cx="5124736" cy="114704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𝑁𝐹𝑅</m:t>
                      </m:r>
                      <m:r>
                        <a:rPr lang="en-US" sz="3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3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𝑃𝑁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3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3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sub>
                          </m:sSub>
                          <m:r>
                            <m:rPr>
                              <m:nor/>
                            </m:rPr>
                            <a:rPr lang="en-US" sz="3000" dirty="0"/>
                            <m:t>− </m:t>
                          </m:r>
                          <m:sSub>
                            <m:sSubPr>
                              <m:ctrlPr>
                                <a:rPr lang="en-US" sz="300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30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𝑃𝑁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30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</m:sSub>
                            </m:sub>
                          </m:sSub>
                          <m:r>
                            <m:rPr>
                              <m:nor/>
                            </m:rPr>
                            <a:rPr lang="en-US" sz="3000" dirty="0"/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n-US" sz="300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3000" i="1" smtClean="0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3000" b="0" i="1" smtClean="0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m:rPr>
                              <m:nor/>
                            </m:rPr>
                            <a:rPr lang="en-US" sz="3000" dirty="0"/>
                            <m:t>− </m:t>
                          </m:r>
                          <m:sSub>
                            <m:sSubPr>
                              <m:ctrlPr>
                                <a:rPr lang="en-US" sz="300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30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𝑃𝑁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30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</m:sSub>
                            </m:sub>
                          </m:sSub>
                          <m:r>
                            <m:rPr>
                              <m:nor/>
                            </m:rPr>
                            <a:rPr lang="en-US" sz="3000" dirty="0">
                              <a:solidFill>
                                <a:srgbClr val="FF0000"/>
                              </a:solidFill>
                            </a:rPr>
                            <m:t> </m:t>
                          </m:r>
                        </m:den>
                      </m:f>
                      <m:r>
                        <a:rPr lang="en-US" sz="3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3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𝑃𝑁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3000" dirty="0"/>
              </a:p>
              <a:p>
                <a:endParaRPr lang="en-US" sz="5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817A66-7808-4D12-9561-5A4FF7EFB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221" y="256855"/>
                <a:ext cx="5124736" cy="11470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B1E23E2-87B5-4C8C-B5FF-986A92929B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05" t="16103" r="26755" b="9272"/>
          <a:stretch/>
        </p:blipFill>
        <p:spPr>
          <a:xfrm>
            <a:off x="2690113" y="4239850"/>
            <a:ext cx="2239979" cy="2363971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58C36F6-652C-4C0F-96AF-7B4DF378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08" y="681869"/>
            <a:ext cx="2019981" cy="334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5" descr="Arrow: Clockwise curve">
            <a:extLst>
              <a:ext uri="{FF2B5EF4-FFF2-40B4-BE49-F238E27FC236}">
                <a16:creationId xmlns:a16="http://schemas.microsoft.com/office/drawing/2014/main" id="{B11D01A4-A034-46FC-8682-286EAA10BB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634505" flipH="1">
            <a:off x="5379402" y="4093619"/>
            <a:ext cx="1364879" cy="2689283"/>
          </a:xfrm>
          <a:prstGeom prst="rect">
            <a:avLst/>
          </a:prstGeom>
        </p:spPr>
      </p:pic>
      <p:pic>
        <p:nvPicPr>
          <p:cNvPr id="15" name="Content Placeholder 5" descr="Arrow: Clockwise curve">
            <a:extLst>
              <a:ext uri="{FF2B5EF4-FFF2-40B4-BE49-F238E27FC236}">
                <a16:creationId xmlns:a16="http://schemas.microsoft.com/office/drawing/2014/main" id="{85B0BB22-E935-406D-A01B-6CF34D3E3F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634505" flipH="1">
            <a:off x="2249975" y="2368910"/>
            <a:ext cx="1077033" cy="2378436"/>
          </a:xfrm>
          <a:prstGeom prst="rect">
            <a:avLst/>
          </a:prstGeom>
        </p:spPr>
      </p:pic>
      <p:pic>
        <p:nvPicPr>
          <p:cNvPr id="16" name="Content Placeholder 5" descr="Arrow: Clockwise curve">
            <a:extLst>
              <a:ext uri="{FF2B5EF4-FFF2-40B4-BE49-F238E27FC236}">
                <a16:creationId xmlns:a16="http://schemas.microsoft.com/office/drawing/2014/main" id="{7D486252-4673-472F-8721-36A03D27B3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8652138">
            <a:off x="2315515" y="3362160"/>
            <a:ext cx="945951" cy="17608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14AFF9-43EF-43BC-8105-78855EC5D806}"/>
              </a:ext>
            </a:extLst>
          </p:cNvPr>
          <p:cNvSpPr txBox="1"/>
          <p:nvPr/>
        </p:nvSpPr>
        <p:spPr>
          <a:xfrm>
            <a:off x="708337" y="2118570"/>
            <a:ext cx="1266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COLLECT SAMPLE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8846D6-8D92-4874-9AA1-D1E3414C79FB}"/>
              </a:ext>
            </a:extLst>
          </p:cNvPr>
          <p:cNvSpPr txBox="1"/>
          <p:nvPr/>
        </p:nvSpPr>
        <p:spPr>
          <a:xfrm>
            <a:off x="7428517" y="6071999"/>
            <a:ext cx="1860831" cy="40011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COLLECT PN</a:t>
            </a:r>
            <a:r>
              <a:rPr lang="en-US" sz="2000" b="1" baseline="-25000" dirty="0"/>
              <a:t>t=f</a:t>
            </a:r>
            <a:endParaRPr lang="en-US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C86D40-B16A-4115-9CBE-8A8276129E8D}"/>
              </a:ext>
            </a:extLst>
          </p:cNvPr>
          <p:cNvSpPr txBox="1"/>
          <p:nvPr/>
        </p:nvSpPr>
        <p:spPr>
          <a:xfrm>
            <a:off x="2926039" y="5725756"/>
            <a:ext cx="1837749" cy="40011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/>
              <a:t>15</a:t>
            </a:r>
            <a:r>
              <a:rPr lang="en-US" sz="2000" b="1" dirty="0"/>
              <a:t>N</a:t>
            </a:r>
            <a:r>
              <a:rPr lang="en-US" sz="2000" b="1" baseline="-25000" dirty="0"/>
              <a:t>2</a:t>
            </a:r>
            <a:r>
              <a:rPr lang="en-US" sz="2000" b="1" dirty="0"/>
              <a:t> ADDITION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0D7867-3E27-409D-8D8C-4ADC3E3709F1}"/>
              </a:ext>
            </a:extLst>
          </p:cNvPr>
          <p:cNvSpPr txBox="1"/>
          <p:nvPr/>
        </p:nvSpPr>
        <p:spPr>
          <a:xfrm rot="21012937">
            <a:off x="4992779" y="5862683"/>
            <a:ext cx="2167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24 h</a:t>
            </a:r>
            <a:r>
              <a:rPr lang="en-US" sz="2000" b="1" baseline="30000" dirty="0"/>
              <a:t> </a:t>
            </a:r>
            <a:r>
              <a:rPr lang="en-US" sz="2000" b="1" dirty="0"/>
              <a:t>INCUBATION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09F4869-DC50-42D4-88C8-578BE55D0264}"/>
              </a:ext>
            </a:extLst>
          </p:cNvPr>
          <p:cNvCxnSpPr>
            <a:cxnSpLocks/>
          </p:cNvCxnSpPr>
          <p:nvPr/>
        </p:nvCxnSpPr>
        <p:spPr>
          <a:xfrm>
            <a:off x="9677603" y="5439049"/>
            <a:ext cx="806530" cy="0"/>
          </a:xfrm>
          <a:prstGeom prst="straightConnector1">
            <a:avLst/>
          </a:prstGeom>
          <a:ln w="127000" cap="sq">
            <a:solidFill>
              <a:srgbClr val="00B0F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2815779-B71B-4412-AB30-AF12F8CC86B9}"/>
              </a:ext>
            </a:extLst>
          </p:cNvPr>
          <p:cNvSpPr txBox="1"/>
          <p:nvPr/>
        </p:nvSpPr>
        <p:spPr>
          <a:xfrm>
            <a:off x="10484133" y="5042724"/>
            <a:ext cx="1827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&amp; </a:t>
            </a:r>
            <a:r>
              <a:rPr lang="en-US" baseline="30000" dirty="0"/>
              <a:t>15</a:t>
            </a:r>
            <a:r>
              <a:rPr lang="en-US" dirty="0"/>
              <a:t>N enrichment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2103C0-AAAB-4951-A80F-B510666CEA48}"/>
              </a:ext>
            </a:extLst>
          </p:cNvPr>
          <p:cNvSpPr txBox="1"/>
          <p:nvPr/>
        </p:nvSpPr>
        <p:spPr>
          <a:xfrm>
            <a:off x="0" y="-5119"/>
            <a:ext cx="62722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NFR CALCULATION</a:t>
            </a:r>
          </a:p>
        </p:txBody>
      </p:sp>
    </p:spTree>
    <p:extLst>
      <p:ext uri="{BB962C8B-B14F-4D97-AF65-F5344CB8AC3E}">
        <p14:creationId xmlns:p14="http://schemas.microsoft.com/office/powerpoint/2010/main" val="62637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7C1B8A31-554F-4924-8161-4D943139E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/>
          <a:stretch/>
        </p:blipFill>
        <p:spPr>
          <a:xfrm>
            <a:off x="5014013" y="1238742"/>
            <a:ext cx="7177987" cy="493601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C32F98-5BC0-4E31-97DF-E900E3661E90}"/>
              </a:ext>
            </a:extLst>
          </p:cNvPr>
          <p:cNvSpPr txBox="1"/>
          <p:nvPr/>
        </p:nvSpPr>
        <p:spPr>
          <a:xfrm>
            <a:off x="557330" y="1392385"/>
            <a:ext cx="419334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 fixation rates (NFR) depth-integrated to bottom or 100 m and averaged by group (shelf, front, slope)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Error bars represent propagation of the </a:t>
            </a:r>
            <a:r>
              <a:rPr lang="en-US" sz="2400" dirty="0" err="1"/>
              <a:t>sd</a:t>
            </a:r>
            <a:r>
              <a:rPr lang="en-US" sz="2400" dirty="0"/>
              <a:t> of triplicate </a:t>
            </a:r>
            <a:r>
              <a:rPr lang="en-US" sz="2400" dirty="0" err="1"/>
              <a:t>A</a:t>
            </a:r>
            <a:r>
              <a:rPr lang="en-US" sz="2400" baseline="-25000" dirty="0" err="1"/>
              <a:t>PNt</a:t>
            </a:r>
            <a:r>
              <a:rPr lang="en-US" sz="2400" baseline="-25000" dirty="0"/>
              <a:t>=f </a:t>
            </a:r>
            <a:r>
              <a:rPr lang="en-US" sz="2400" dirty="0"/>
              <a:t>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Enhanced rates observed in July relative to May and across shelf in May</a:t>
            </a:r>
          </a:p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E61D2A-0AE3-475B-B370-733C42AB7D11}"/>
              </a:ext>
            </a:extLst>
          </p:cNvPr>
          <p:cNvSpPr txBox="1"/>
          <p:nvPr/>
        </p:nvSpPr>
        <p:spPr>
          <a:xfrm>
            <a:off x="-1" y="-5119"/>
            <a:ext cx="115403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MEAN DEPTH-INTEGRATED NFR FOR TWO CRUISES</a:t>
            </a:r>
          </a:p>
        </p:txBody>
      </p:sp>
    </p:spTree>
    <p:extLst>
      <p:ext uri="{BB962C8B-B14F-4D97-AF65-F5344CB8AC3E}">
        <p14:creationId xmlns:p14="http://schemas.microsoft.com/office/powerpoint/2010/main" val="759407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D4963A7-FF6B-4D3F-AD81-2B6035859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150"/>
          <a:stretch/>
        </p:blipFill>
        <p:spPr>
          <a:xfrm>
            <a:off x="110363" y="1059655"/>
            <a:ext cx="6584728" cy="48858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4D8522-2565-42A2-97AB-DCC2278B21B4}"/>
              </a:ext>
            </a:extLst>
          </p:cNvPr>
          <p:cNvSpPr txBox="1"/>
          <p:nvPr/>
        </p:nvSpPr>
        <p:spPr>
          <a:xfrm>
            <a:off x="966952" y="5825461"/>
            <a:ext cx="4750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S (slope)				N (shelf)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4E60EB7-5BB4-4EED-9D2A-92288B81CAB4}"/>
              </a:ext>
            </a:extLst>
          </p:cNvPr>
          <p:cNvCxnSpPr/>
          <p:nvPr/>
        </p:nvCxnSpPr>
        <p:spPr>
          <a:xfrm>
            <a:off x="2017987" y="6010127"/>
            <a:ext cx="254350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18E1F3C-E1D4-4209-9F5C-9AEBE7EE5B81}"/>
              </a:ext>
            </a:extLst>
          </p:cNvPr>
          <p:cNvSpPr txBox="1"/>
          <p:nvPr/>
        </p:nvSpPr>
        <p:spPr>
          <a:xfrm>
            <a:off x="3026983" y="995012"/>
            <a:ext cx="161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May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B0FDF-3F6C-4D5E-BB70-12ED92ED8049}"/>
              </a:ext>
            </a:extLst>
          </p:cNvPr>
          <p:cNvSpPr txBox="1"/>
          <p:nvPr/>
        </p:nvSpPr>
        <p:spPr>
          <a:xfrm>
            <a:off x="0" y="-5119"/>
            <a:ext cx="117085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/>
              <a:t>NFR BINNED ALONG MAIN LINE DURING TWO CRUISES</a:t>
            </a:r>
          </a:p>
        </p:txBody>
      </p:sp>
    </p:spTree>
    <p:extLst>
      <p:ext uri="{BB962C8B-B14F-4D97-AF65-F5344CB8AC3E}">
        <p14:creationId xmlns:p14="http://schemas.microsoft.com/office/powerpoint/2010/main" val="594256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5405</TotalTime>
  <Words>1133</Words>
  <Application>Microsoft Office PowerPoint</Application>
  <PresentationFormat>Widescreen</PresentationFormat>
  <Paragraphs>126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Abadi</vt:lpstr>
      <vt:lpstr>Arial</vt:lpstr>
      <vt:lpstr>Calibri</vt:lpstr>
      <vt:lpstr>Calibri Light</vt:lpstr>
      <vt:lpstr>Cambria Math</vt:lpstr>
      <vt:lpstr>Wingdings</vt:lpstr>
      <vt:lpstr>Office Theme</vt:lpstr>
      <vt:lpstr>SPIROPA RB1904 and TN368:  N2 fixation rates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Corday Selden</dc:creator>
  <cp:lastModifiedBy>Corday Selden</cp:lastModifiedBy>
  <cp:revision>59</cp:revision>
  <dcterms:created xsi:type="dcterms:W3CDTF">2019-10-30T15:21:06Z</dcterms:created>
  <dcterms:modified xsi:type="dcterms:W3CDTF">2019-11-07T21:57:32Z</dcterms:modified>
</cp:coreProperties>
</file>