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88" r:id="rId2"/>
    <p:sldId id="414" r:id="rId3"/>
    <p:sldId id="386" r:id="rId4"/>
    <p:sldId id="389" r:id="rId5"/>
    <p:sldId id="392" r:id="rId6"/>
    <p:sldId id="394" r:id="rId7"/>
    <p:sldId id="393" r:id="rId8"/>
    <p:sldId id="383" r:id="rId9"/>
    <p:sldId id="415" r:id="rId10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FFE701"/>
    <a:srgbClr val="FFFF99"/>
    <a:srgbClr val="FFF061"/>
    <a:srgbClr val="000066"/>
    <a:srgbClr val="AC9C00"/>
    <a:srgbClr val="D2BE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85381" autoAdjust="0"/>
  </p:normalViewPr>
  <p:slideViewPr>
    <p:cSldViewPr>
      <p:cViewPr varScale="1">
        <p:scale>
          <a:sx n="69" d="100"/>
          <a:sy n="69" d="100"/>
        </p:scale>
        <p:origin x="38" y="67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2971800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8843963"/>
            <a:ext cx="2970213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311527EF-5D0B-4DE8-8D25-414C13582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4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0138" y="698500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2971800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8843963"/>
            <a:ext cx="2970213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F03D23B1-19B2-4210-A5B7-B03C8737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75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RB1904 6635 Attune 793 IFCB127</a:t>
            </a:r>
          </a:p>
          <a:p>
            <a:r>
              <a:rPr lang="en-US" dirty="0" smtClean="0"/>
              <a:t>TN368 6631	</a:t>
            </a:r>
            <a:r>
              <a:rPr lang="en-US" baseline="0" dirty="0" smtClean="0"/>
              <a:t>          779 IFCB127</a:t>
            </a:r>
            <a:endParaRPr lang="en-US" dirty="0" smtClean="0"/>
          </a:p>
          <a:p>
            <a:r>
              <a:rPr lang="en-US" dirty="0" smtClean="0"/>
              <a:t>AR29 5585	          749</a:t>
            </a:r>
            <a:r>
              <a:rPr lang="en-US" baseline="0" dirty="0" smtClean="0"/>
              <a:t> IFCB127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IFCB </a:t>
            </a:r>
            <a:r>
              <a:rPr lang="en-US" baseline="0" dirty="0" err="1" smtClean="0"/>
              <a:t>niskins</a:t>
            </a:r>
            <a:r>
              <a:rPr lang="en-US" baseline="0" dirty="0" smtClean="0"/>
              <a:t> ~220 </a:t>
            </a:r>
            <a:r>
              <a:rPr lang="en-US" baseline="0" dirty="0" smtClean="0"/>
              <a:t>AR29</a:t>
            </a:r>
          </a:p>
          <a:p>
            <a:r>
              <a:rPr lang="en-US" baseline="0" dirty="0" smtClean="0"/>
              <a:t>                     247 TN368</a:t>
            </a:r>
          </a:p>
          <a:p>
            <a:r>
              <a:rPr lang="en-US" baseline="0" dirty="0" smtClean="0"/>
              <a:t>                     247 RB1904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D23B1-19B2-4210-A5B7-B03C873761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7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D23B1-19B2-4210-A5B7-B03C873761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6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3B8E-BCFA-49BB-A5AE-875CDDDA1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D1E4-35E2-429D-8266-14ED142F4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0AA-3513-430B-8839-4200270EA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3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5E781-45AF-421C-AD33-F86B63CE9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5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71AD-FCF4-4A5E-9CFB-4B91B5F0A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22D8-6B66-4AC6-AA5A-0F353DBF2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0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21490-D09D-40FB-80CD-E495CDDE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E78B-032D-4243-B734-B81B58AEF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5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3B88-1652-4239-BDCE-908B88B6A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319B-A0FD-43A0-80D4-CF53D2309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6C86C-8357-4094-A027-A7A2B1A50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5225"/>
            <a:ext cx="1143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FA99EF12-58EB-4151-9F45-A2F1FB67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gray">
          <a:xfrm>
            <a:off x="395288" y="304800"/>
            <a:ext cx="3175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i="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gray">
          <a:xfrm>
            <a:off x="76200" y="790575"/>
            <a:ext cx="8226425" cy="31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i="0">
              <a:latin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fcbdb.whoi.edu:800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21" Type="http://schemas.openxmlformats.org/officeDocument/2006/relationships/image" Target="../media/image26.png"/><Relationship Id="rId42" Type="http://schemas.microsoft.com/office/2007/relationships/hdphoto" Target="../media/hdphoto6.wdp"/><Relationship Id="rId47" Type="http://schemas.openxmlformats.org/officeDocument/2006/relationships/image" Target="../media/image48.png"/><Relationship Id="rId63" Type="http://schemas.openxmlformats.org/officeDocument/2006/relationships/image" Target="../media/image59.png"/><Relationship Id="rId68" Type="http://schemas.openxmlformats.org/officeDocument/2006/relationships/image" Target="../media/image62.png"/><Relationship Id="rId84" Type="http://schemas.openxmlformats.org/officeDocument/2006/relationships/image" Target="../media/image75.png"/><Relationship Id="rId89" Type="http://schemas.openxmlformats.org/officeDocument/2006/relationships/image" Target="../media/image79.jpeg"/><Relationship Id="rId7" Type="http://schemas.openxmlformats.org/officeDocument/2006/relationships/image" Target="../media/image14.png"/><Relationship Id="rId71" Type="http://schemas.openxmlformats.org/officeDocument/2006/relationships/image" Target="../media/image64.png"/><Relationship Id="rId92" Type="http://schemas.openxmlformats.org/officeDocument/2006/relationships/image" Target="../media/image81.jpe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9" Type="http://schemas.openxmlformats.org/officeDocument/2006/relationships/image" Target="../media/image34.png"/><Relationship Id="rId11" Type="http://schemas.openxmlformats.org/officeDocument/2006/relationships/image" Target="../media/image18.png"/><Relationship Id="rId24" Type="http://schemas.openxmlformats.org/officeDocument/2006/relationships/image" Target="../media/image29.png"/><Relationship Id="rId32" Type="http://schemas.openxmlformats.org/officeDocument/2006/relationships/image" Target="../media/image36.png"/><Relationship Id="rId37" Type="http://schemas.microsoft.com/office/2007/relationships/hdphoto" Target="../media/hdphoto5.wdp"/><Relationship Id="rId40" Type="http://schemas.openxmlformats.org/officeDocument/2006/relationships/image" Target="../media/image43.jpeg"/><Relationship Id="rId45" Type="http://schemas.microsoft.com/office/2007/relationships/hdphoto" Target="../media/hdphoto7.wdp"/><Relationship Id="rId53" Type="http://schemas.microsoft.com/office/2007/relationships/hdphoto" Target="../media/hdphoto9.wdp"/><Relationship Id="rId58" Type="http://schemas.openxmlformats.org/officeDocument/2006/relationships/image" Target="../media/image56.png"/><Relationship Id="rId66" Type="http://schemas.openxmlformats.org/officeDocument/2006/relationships/image" Target="../media/image61.png"/><Relationship Id="rId74" Type="http://schemas.openxmlformats.org/officeDocument/2006/relationships/image" Target="../media/image67.png"/><Relationship Id="rId79" Type="http://schemas.openxmlformats.org/officeDocument/2006/relationships/image" Target="../media/image71.png"/><Relationship Id="rId87" Type="http://schemas.openxmlformats.org/officeDocument/2006/relationships/image" Target="../media/image77.png"/><Relationship Id="rId102" Type="http://schemas.openxmlformats.org/officeDocument/2006/relationships/image" Target="../media/image88.png"/><Relationship Id="rId5" Type="http://schemas.microsoft.com/office/2007/relationships/hdphoto" Target="../media/hdphoto1.wdp"/><Relationship Id="rId61" Type="http://schemas.openxmlformats.org/officeDocument/2006/relationships/image" Target="../media/image58.png"/><Relationship Id="rId82" Type="http://schemas.openxmlformats.org/officeDocument/2006/relationships/image" Target="../media/image74.png"/><Relationship Id="rId90" Type="http://schemas.openxmlformats.org/officeDocument/2006/relationships/image" Target="../media/image80.png"/><Relationship Id="rId95" Type="http://schemas.openxmlformats.org/officeDocument/2006/relationships/image" Target="../media/image83.png"/><Relationship Id="rId19" Type="http://schemas.microsoft.com/office/2007/relationships/hdphoto" Target="../media/hdphoto3.wdp"/><Relationship Id="rId14" Type="http://schemas.microsoft.com/office/2007/relationships/hdphoto" Target="../media/hdphoto2.wdp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microsoft.com/office/2007/relationships/hdphoto" Target="../media/hdphoto4.wdp"/><Relationship Id="rId35" Type="http://schemas.openxmlformats.org/officeDocument/2006/relationships/image" Target="../media/image39.png"/><Relationship Id="rId43" Type="http://schemas.openxmlformats.org/officeDocument/2006/relationships/image" Target="../media/image45.jpeg"/><Relationship Id="rId48" Type="http://schemas.openxmlformats.org/officeDocument/2006/relationships/image" Target="../media/image49.png"/><Relationship Id="rId56" Type="http://schemas.openxmlformats.org/officeDocument/2006/relationships/image" Target="../media/image54.png"/><Relationship Id="rId64" Type="http://schemas.openxmlformats.org/officeDocument/2006/relationships/image" Target="../media/image60.png"/><Relationship Id="rId69" Type="http://schemas.microsoft.com/office/2007/relationships/hdphoto" Target="../media/hdphoto15.wdp"/><Relationship Id="rId77" Type="http://schemas.openxmlformats.org/officeDocument/2006/relationships/image" Target="../media/image69.jpeg"/><Relationship Id="rId100" Type="http://schemas.openxmlformats.org/officeDocument/2006/relationships/image" Target="../media/image87.png"/><Relationship Id="rId8" Type="http://schemas.openxmlformats.org/officeDocument/2006/relationships/image" Target="../media/image15.png"/><Relationship Id="rId51" Type="http://schemas.microsoft.com/office/2007/relationships/hdphoto" Target="../media/hdphoto8.wdp"/><Relationship Id="rId72" Type="http://schemas.openxmlformats.org/officeDocument/2006/relationships/image" Target="../media/image65.png"/><Relationship Id="rId80" Type="http://schemas.openxmlformats.org/officeDocument/2006/relationships/image" Target="../media/image72.png"/><Relationship Id="rId85" Type="http://schemas.openxmlformats.org/officeDocument/2006/relationships/image" Target="../media/image76.png"/><Relationship Id="rId93" Type="http://schemas.openxmlformats.org/officeDocument/2006/relationships/image" Target="../media/image82.png"/><Relationship Id="rId98" Type="http://schemas.microsoft.com/office/2007/relationships/hdphoto" Target="../media/hdphoto21.wdp"/><Relationship Id="rId3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30.png"/><Relationship Id="rId33" Type="http://schemas.openxmlformats.org/officeDocument/2006/relationships/image" Target="../media/image37.png"/><Relationship Id="rId38" Type="http://schemas.openxmlformats.org/officeDocument/2006/relationships/image" Target="../media/image41.png"/><Relationship Id="rId46" Type="http://schemas.openxmlformats.org/officeDocument/2006/relationships/image" Target="../media/image47.jpeg"/><Relationship Id="rId59" Type="http://schemas.openxmlformats.org/officeDocument/2006/relationships/image" Target="../media/image57.png"/><Relationship Id="rId67" Type="http://schemas.microsoft.com/office/2007/relationships/hdphoto" Target="../media/hdphoto14.wdp"/><Relationship Id="rId103" Type="http://schemas.microsoft.com/office/2007/relationships/hdphoto" Target="../media/hdphoto23.wdp"/><Relationship Id="rId20" Type="http://schemas.openxmlformats.org/officeDocument/2006/relationships/image" Target="../media/image25.png"/><Relationship Id="rId41" Type="http://schemas.openxmlformats.org/officeDocument/2006/relationships/image" Target="../media/image44.png"/><Relationship Id="rId54" Type="http://schemas.openxmlformats.org/officeDocument/2006/relationships/image" Target="../media/image53.png"/><Relationship Id="rId62" Type="http://schemas.microsoft.com/office/2007/relationships/hdphoto" Target="../media/hdphoto12.wdp"/><Relationship Id="rId70" Type="http://schemas.openxmlformats.org/officeDocument/2006/relationships/image" Target="../media/image63.png"/><Relationship Id="rId75" Type="http://schemas.openxmlformats.org/officeDocument/2006/relationships/image" Target="../media/image68.png"/><Relationship Id="rId83" Type="http://schemas.microsoft.com/office/2007/relationships/hdphoto" Target="../media/hdphoto17.wdp"/><Relationship Id="rId88" Type="http://schemas.openxmlformats.org/officeDocument/2006/relationships/image" Target="../media/image78.png"/><Relationship Id="rId91" Type="http://schemas.microsoft.com/office/2007/relationships/hdphoto" Target="../media/hdphoto19.wdp"/><Relationship Id="rId96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0.png"/><Relationship Id="rId49" Type="http://schemas.openxmlformats.org/officeDocument/2006/relationships/image" Target="../media/image50.png"/><Relationship Id="rId57" Type="http://schemas.openxmlformats.org/officeDocument/2006/relationships/image" Target="../media/image55.png"/><Relationship Id="rId10" Type="http://schemas.openxmlformats.org/officeDocument/2006/relationships/image" Target="../media/image17.png"/><Relationship Id="rId31" Type="http://schemas.openxmlformats.org/officeDocument/2006/relationships/image" Target="../media/image35.png"/><Relationship Id="rId44" Type="http://schemas.openxmlformats.org/officeDocument/2006/relationships/image" Target="../media/image46.png"/><Relationship Id="rId52" Type="http://schemas.openxmlformats.org/officeDocument/2006/relationships/image" Target="../media/image52.png"/><Relationship Id="rId60" Type="http://schemas.microsoft.com/office/2007/relationships/hdphoto" Target="../media/hdphoto11.wdp"/><Relationship Id="rId65" Type="http://schemas.microsoft.com/office/2007/relationships/hdphoto" Target="../media/hdphoto13.wdp"/><Relationship Id="rId73" Type="http://schemas.openxmlformats.org/officeDocument/2006/relationships/image" Target="../media/image66.png"/><Relationship Id="rId78" Type="http://schemas.openxmlformats.org/officeDocument/2006/relationships/image" Target="../media/image70.png"/><Relationship Id="rId81" Type="http://schemas.openxmlformats.org/officeDocument/2006/relationships/image" Target="../media/image73.png"/><Relationship Id="rId86" Type="http://schemas.microsoft.com/office/2007/relationships/hdphoto" Target="../media/hdphoto18.wdp"/><Relationship Id="rId94" Type="http://schemas.microsoft.com/office/2007/relationships/hdphoto" Target="../media/hdphoto20.wdp"/><Relationship Id="rId99" Type="http://schemas.openxmlformats.org/officeDocument/2006/relationships/image" Target="../media/image86.png"/><Relationship Id="rId101" Type="http://schemas.microsoft.com/office/2007/relationships/hdphoto" Target="../media/hdphoto2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9" Type="http://schemas.openxmlformats.org/officeDocument/2006/relationships/image" Target="../media/image42.png"/><Relationship Id="rId34" Type="http://schemas.openxmlformats.org/officeDocument/2006/relationships/image" Target="../media/image38.png"/><Relationship Id="rId50" Type="http://schemas.openxmlformats.org/officeDocument/2006/relationships/image" Target="../media/image51.png"/><Relationship Id="rId55" Type="http://schemas.microsoft.com/office/2007/relationships/hdphoto" Target="../media/hdphoto10.wdp"/><Relationship Id="rId76" Type="http://schemas.microsoft.com/office/2007/relationships/hdphoto" Target="../media/hdphoto16.wdp"/><Relationship Id="rId97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9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12" Type="http://schemas.openxmlformats.org/officeDocument/2006/relationships/image" Target="../media/image92.png"/><Relationship Id="rId17" Type="http://schemas.openxmlformats.org/officeDocument/2006/relationships/image" Target="../media/image97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6.jpeg"/><Relationship Id="rId1" Type="http://schemas.openxmlformats.org/officeDocument/2006/relationships/tags" Target="../tags/tag1.xml"/><Relationship Id="rId6" Type="http://schemas.openxmlformats.org/officeDocument/2006/relationships/image" Target="../media/image90.png"/><Relationship Id="rId11" Type="http://schemas.openxmlformats.org/officeDocument/2006/relationships/image" Target="../media/image91.png"/><Relationship Id="rId5" Type="http://schemas.openxmlformats.org/officeDocument/2006/relationships/image" Target="../media/image470.png"/><Relationship Id="rId15" Type="http://schemas.openxmlformats.org/officeDocument/2006/relationships/image" Target="../media/image95.png"/><Relationship Id="rId10" Type="http://schemas.openxmlformats.org/officeDocument/2006/relationships/image" Target="../media/image26.png"/><Relationship Id="rId9" Type="http://schemas.openxmlformats.org/officeDocument/2006/relationships/image" Target="../media/image16.png"/><Relationship Id="rId14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Phytoplankton – </a:t>
            </a:r>
            <a:r>
              <a:rPr lang="en-US" sz="3200" dirty="0" err="1" smtClean="0"/>
              <a:t>Sosik</a:t>
            </a:r>
            <a:r>
              <a:rPr lang="en-US" sz="3200" dirty="0" smtClean="0"/>
              <a:t> Lab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01655" y="1219200"/>
            <a:ext cx="76610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Fluorometric</a:t>
            </a:r>
            <a:r>
              <a:rPr lang="en-US" i="0" dirty="0" smtClean="0"/>
              <a:t> chlorophyll concentration </a:t>
            </a:r>
          </a:p>
          <a:p>
            <a:r>
              <a:rPr lang="en-US" i="0" dirty="0"/>
              <a:t>	</a:t>
            </a:r>
            <a:r>
              <a:rPr lang="en-US" i="0" dirty="0">
                <a:solidFill>
                  <a:srgbClr val="FFFF99"/>
                </a:solidFill>
              </a:rPr>
              <a:t>~</a:t>
            </a:r>
            <a:r>
              <a:rPr lang="en-US" i="0" dirty="0" smtClean="0">
                <a:solidFill>
                  <a:srgbClr val="FFFF99"/>
                </a:solidFill>
              </a:rPr>
              <a:t>3886 samples filtered and frozen</a:t>
            </a:r>
          </a:p>
          <a:p>
            <a:r>
              <a:rPr lang="en-US" i="0" dirty="0">
                <a:solidFill>
                  <a:srgbClr val="FFFF99"/>
                </a:solidFill>
              </a:rPr>
              <a:t>	~</a:t>
            </a:r>
            <a:r>
              <a:rPr lang="en-US" i="0" dirty="0" smtClean="0">
                <a:solidFill>
                  <a:srgbClr val="FFFF99"/>
                </a:solidFill>
              </a:rPr>
              <a:t>2760 extracted and analyzed, integrated with bottle data</a:t>
            </a:r>
          </a:p>
          <a:p>
            <a:r>
              <a:rPr lang="en-US" i="0" dirty="0">
                <a:solidFill>
                  <a:srgbClr val="FFFF99"/>
                </a:solidFill>
              </a:rPr>
              <a:t>	 </a:t>
            </a:r>
            <a:r>
              <a:rPr lang="en-US" i="0" dirty="0" smtClean="0">
                <a:solidFill>
                  <a:srgbClr val="FFFF99"/>
                </a:solidFill>
              </a:rPr>
              <a:t>~1100 remain frozen</a:t>
            </a:r>
          </a:p>
          <a:p>
            <a:endParaRPr lang="en-US" i="0" dirty="0"/>
          </a:p>
          <a:p>
            <a:r>
              <a:rPr lang="en-US" i="0" dirty="0" smtClean="0"/>
              <a:t>HPLC pigment concentrations</a:t>
            </a:r>
          </a:p>
          <a:p>
            <a:r>
              <a:rPr lang="en-US" i="0" dirty="0" smtClean="0">
                <a:solidFill>
                  <a:srgbClr val="FFFF99"/>
                </a:solidFill>
              </a:rPr>
              <a:t>	789 samples filtered and frozen</a:t>
            </a:r>
          </a:p>
          <a:p>
            <a:r>
              <a:rPr lang="en-US" i="0" dirty="0">
                <a:solidFill>
                  <a:srgbClr val="FFFF99"/>
                </a:solidFill>
              </a:rPr>
              <a:t>	</a:t>
            </a:r>
            <a:r>
              <a:rPr lang="en-US" i="0" dirty="0" smtClean="0">
                <a:solidFill>
                  <a:srgbClr val="FFFF99"/>
                </a:solidFill>
              </a:rPr>
              <a:t>Under analysis at UMCES analytical facility</a:t>
            </a:r>
          </a:p>
          <a:p>
            <a:r>
              <a:rPr lang="en-US" i="0" dirty="0">
                <a:solidFill>
                  <a:srgbClr val="FFFF99"/>
                </a:solidFill>
              </a:rPr>
              <a:t>	</a:t>
            </a:r>
            <a:r>
              <a:rPr lang="en-US" i="0" dirty="0" smtClean="0">
                <a:solidFill>
                  <a:srgbClr val="FFFF99"/>
                </a:solidFill>
              </a:rPr>
              <a:t>Half of RB1904 expected in December, AR29 priority 2</a:t>
            </a:r>
          </a:p>
          <a:p>
            <a:r>
              <a:rPr lang="en-US" i="0" dirty="0">
                <a:solidFill>
                  <a:srgbClr val="FFFF99"/>
                </a:solidFill>
              </a:rPr>
              <a:t>	</a:t>
            </a:r>
            <a:r>
              <a:rPr lang="en-US" i="0" dirty="0" smtClean="0">
                <a:solidFill>
                  <a:srgbClr val="FFFF99"/>
                </a:solidFill>
              </a:rPr>
              <a:t>Budget to complete all ? </a:t>
            </a:r>
            <a:r>
              <a:rPr lang="en-US" dirty="0" smtClean="0">
                <a:solidFill>
                  <a:srgbClr val="FFFF99"/>
                </a:solidFill>
              </a:rPr>
              <a:t>[$83.50 vs $70, 789 vs. 720 </a:t>
            </a:r>
            <a:r>
              <a:rPr lang="en-US" dirty="0" smtClean="0">
                <a:solidFill>
                  <a:srgbClr val="FFFF99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FF99"/>
                </a:solidFill>
              </a:rPr>
              <a:t>$15,500]</a:t>
            </a:r>
          </a:p>
          <a:p>
            <a:endParaRPr lang="en-US" i="0" dirty="0" smtClean="0"/>
          </a:p>
          <a:p>
            <a:r>
              <a:rPr lang="en-US" i="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429000"/>
            <a:ext cx="6245427" cy="329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27110" b="17557"/>
          <a:stretch/>
        </p:blipFill>
        <p:spPr bwMode="auto">
          <a:xfrm>
            <a:off x="1712811" y="4166838"/>
            <a:ext cx="2619380" cy="25103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24249" b="17557"/>
          <a:stretch/>
        </p:blipFill>
        <p:spPr bwMode="auto">
          <a:xfrm>
            <a:off x="4800600" y="4166838"/>
            <a:ext cx="2735787" cy="25103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4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Phytoplankton – </a:t>
            </a:r>
            <a:r>
              <a:rPr lang="en-US" sz="3200" dirty="0" err="1" smtClean="0"/>
              <a:t>Sosik</a:t>
            </a:r>
            <a:r>
              <a:rPr lang="en-US" sz="3200" dirty="0" smtClean="0"/>
              <a:t> Lab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01655" y="1219200"/>
            <a:ext cx="76610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Fluorometric</a:t>
            </a:r>
            <a:r>
              <a:rPr lang="en-US" i="0" dirty="0" smtClean="0"/>
              <a:t> chlorophyll concentration </a:t>
            </a:r>
          </a:p>
          <a:p>
            <a:r>
              <a:rPr lang="en-US" i="0" dirty="0"/>
              <a:t>	</a:t>
            </a:r>
            <a:r>
              <a:rPr lang="en-US" i="0" dirty="0">
                <a:solidFill>
                  <a:srgbClr val="FFFF99"/>
                </a:solidFill>
              </a:rPr>
              <a:t>~</a:t>
            </a:r>
            <a:r>
              <a:rPr lang="en-US" i="0" dirty="0" smtClean="0">
                <a:solidFill>
                  <a:srgbClr val="FFFF99"/>
                </a:solidFill>
              </a:rPr>
              <a:t>3886 samples filtered and frozen</a:t>
            </a:r>
          </a:p>
          <a:p>
            <a:r>
              <a:rPr lang="en-US" i="0" dirty="0">
                <a:solidFill>
                  <a:srgbClr val="FFFF99"/>
                </a:solidFill>
              </a:rPr>
              <a:t>	~</a:t>
            </a:r>
            <a:r>
              <a:rPr lang="en-US" i="0" dirty="0" smtClean="0">
                <a:solidFill>
                  <a:srgbClr val="FFFF99"/>
                </a:solidFill>
              </a:rPr>
              <a:t>2760 extracted and analyzed, integrated with bottle data</a:t>
            </a:r>
          </a:p>
          <a:p>
            <a:r>
              <a:rPr lang="en-US" i="0" dirty="0">
                <a:solidFill>
                  <a:srgbClr val="FFFF99"/>
                </a:solidFill>
              </a:rPr>
              <a:t>	 </a:t>
            </a:r>
            <a:r>
              <a:rPr lang="en-US" i="0" dirty="0" smtClean="0">
                <a:solidFill>
                  <a:srgbClr val="FFFF99"/>
                </a:solidFill>
              </a:rPr>
              <a:t>~1100 remain frozen</a:t>
            </a:r>
          </a:p>
          <a:p>
            <a:endParaRPr lang="en-US" i="0" dirty="0"/>
          </a:p>
          <a:p>
            <a:r>
              <a:rPr lang="en-US" i="0" dirty="0" smtClean="0"/>
              <a:t>HPLC pigment concentrations</a:t>
            </a:r>
          </a:p>
          <a:p>
            <a:r>
              <a:rPr lang="en-US" i="0" dirty="0" smtClean="0">
                <a:solidFill>
                  <a:srgbClr val="FFFF99"/>
                </a:solidFill>
              </a:rPr>
              <a:t>	789 samples filtered and frozen</a:t>
            </a:r>
          </a:p>
          <a:p>
            <a:r>
              <a:rPr lang="en-US" i="0" dirty="0">
                <a:solidFill>
                  <a:srgbClr val="FFFF99"/>
                </a:solidFill>
              </a:rPr>
              <a:t>	</a:t>
            </a:r>
            <a:r>
              <a:rPr lang="en-US" i="0" dirty="0" smtClean="0">
                <a:solidFill>
                  <a:srgbClr val="FFFF99"/>
                </a:solidFill>
              </a:rPr>
              <a:t>Under analysis at UMCES analytical facility</a:t>
            </a:r>
          </a:p>
          <a:p>
            <a:r>
              <a:rPr lang="en-US" i="0" dirty="0">
                <a:solidFill>
                  <a:srgbClr val="FFFF99"/>
                </a:solidFill>
              </a:rPr>
              <a:t>	</a:t>
            </a:r>
            <a:r>
              <a:rPr lang="en-US" i="0" dirty="0" smtClean="0">
                <a:solidFill>
                  <a:srgbClr val="FFFF99"/>
                </a:solidFill>
              </a:rPr>
              <a:t>Half of RB1904 expected in December, AR29 priority 2</a:t>
            </a:r>
          </a:p>
          <a:p>
            <a:r>
              <a:rPr lang="en-US" i="0" dirty="0">
                <a:solidFill>
                  <a:srgbClr val="FFFF99"/>
                </a:solidFill>
              </a:rPr>
              <a:t>	</a:t>
            </a:r>
            <a:r>
              <a:rPr lang="en-US" i="0" dirty="0" smtClean="0">
                <a:solidFill>
                  <a:srgbClr val="FFFF99"/>
                </a:solidFill>
              </a:rPr>
              <a:t>Budget to complete all ? </a:t>
            </a:r>
            <a:r>
              <a:rPr lang="en-US" dirty="0" smtClean="0">
                <a:solidFill>
                  <a:srgbClr val="FFFF99"/>
                </a:solidFill>
              </a:rPr>
              <a:t>[$83.50 vs $70, 789 vs. 720 </a:t>
            </a:r>
            <a:r>
              <a:rPr lang="en-US" dirty="0" smtClean="0">
                <a:solidFill>
                  <a:srgbClr val="FFFF99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FF99"/>
                </a:solidFill>
              </a:rPr>
              <a:t>$15,500]</a:t>
            </a:r>
          </a:p>
          <a:p>
            <a:endParaRPr lang="en-US" i="0" dirty="0" smtClean="0"/>
          </a:p>
          <a:p>
            <a:r>
              <a:rPr lang="en-US" i="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429000"/>
            <a:ext cx="6245427" cy="3291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813" t="42003" r="24452" b="10622"/>
          <a:stretch/>
        </p:blipFill>
        <p:spPr>
          <a:xfrm>
            <a:off x="228600" y="3048000"/>
            <a:ext cx="8839200" cy="369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266" y="2078504"/>
            <a:ext cx="6163867" cy="1938992"/>
          </a:xfrm>
          <a:prstGeom prst="rect">
            <a:avLst/>
          </a:prstGeom>
          <a:solidFill>
            <a:srgbClr val="FFE701"/>
          </a:solidFill>
        </p:spPr>
        <p:txBody>
          <a:bodyPr wrap="none" rtlCol="0">
            <a:spAutoFit/>
          </a:bodyPr>
          <a:lstStyle/>
          <a:p>
            <a:r>
              <a:rPr lang="en-US" sz="2400" b="1" i="0" dirty="0" smtClean="0">
                <a:solidFill>
                  <a:srgbClr val="C00000"/>
                </a:solidFill>
              </a:rPr>
              <a:t>GitHub repo:</a:t>
            </a:r>
          </a:p>
          <a:p>
            <a:endParaRPr lang="en-US" sz="2400" b="1" i="0" dirty="0" smtClean="0">
              <a:solidFill>
                <a:srgbClr val="C00000"/>
              </a:solidFill>
            </a:endParaRPr>
          </a:p>
          <a:p>
            <a:r>
              <a:rPr lang="en-US" sz="2400" b="1" i="0" dirty="0" smtClean="0">
                <a:solidFill>
                  <a:srgbClr val="C00000"/>
                </a:solidFill>
              </a:rPr>
              <a:t>\SPIROPA-project\Tools\btlmat2table.m</a:t>
            </a:r>
          </a:p>
          <a:p>
            <a:endParaRPr lang="en-US" sz="2400" b="1" i="0" dirty="0">
              <a:solidFill>
                <a:srgbClr val="C00000"/>
              </a:solidFill>
            </a:endParaRPr>
          </a:p>
          <a:p>
            <a:r>
              <a:rPr lang="en-US" sz="2400" i="0" dirty="0" smtClean="0">
                <a:solidFill>
                  <a:srgbClr val="C00000"/>
                </a:solidFill>
              </a:rPr>
              <a:t>(ar29_bottle_data_Jan_2019_v2_table.mat)</a:t>
            </a:r>
          </a:p>
        </p:txBody>
      </p:sp>
    </p:spTree>
    <p:extLst>
      <p:ext uri="{BB962C8B-B14F-4D97-AF65-F5344CB8AC3E}">
        <p14:creationId xmlns:p14="http://schemas.microsoft.com/office/powerpoint/2010/main" val="28602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5"/>
          <a:stretch/>
        </p:blipFill>
        <p:spPr>
          <a:xfrm>
            <a:off x="6895413" y="1337248"/>
            <a:ext cx="1547022" cy="2308719"/>
          </a:xfrm>
          <a:prstGeom prst="rect">
            <a:avLst/>
          </a:prstGeom>
        </p:spPr>
      </p:pic>
      <p:pic>
        <p:nvPicPr>
          <p:cNvPr id="5" name="Google Shape;63;p14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6613" y="880048"/>
            <a:ext cx="1600200" cy="23710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Phytoplankton – </a:t>
            </a:r>
            <a:r>
              <a:rPr lang="en-US" sz="3200" dirty="0" err="1" smtClean="0"/>
              <a:t>Sosik</a:t>
            </a:r>
            <a:r>
              <a:rPr lang="en-US" sz="3200" dirty="0" smtClean="0"/>
              <a:t> Lab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3" y="1337248"/>
            <a:ext cx="284465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894" y="3566279"/>
            <a:ext cx="8615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/>
              <a:t>Attune </a:t>
            </a:r>
            <a:r>
              <a:rPr lang="en-US" sz="1600" i="0" dirty="0" err="1" smtClean="0"/>
              <a:t>NxT</a:t>
            </a:r>
            <a:r>
              <a:rPr lang="en-US" sz="1600" i="0" dirty="0" smtClean="0"/>
              <a:t> flow cytometer</a:t>
            </a:r>
          </a:p>
          <a:p>
            <a:r>
              <a:rPr lang="en-US" sz="1600" i="0" dirty="0"/>
              <a:t>	</a:t>
            </a:r>
            <a:r>
              <a:rPr lang="en-US" sz="1600" i="0" dirty="0" smtClean="0">
                <a:solidFill>
                  <a:srgbClr val="FFFF99"/>
                </a:solidFill>
              </a:rPr>
              <a:t>~18000 </a:t>
            </a:r>
            <a:r>
              <a:rPr lang="en-US" sz="1600" i="0" dirty="0">
                <a:solidFill>
                  <a:srgbClr val="FFFF99"/>
                </a:solidFill>
              </a:rPr>
              <a:t>automated samples (0.4 ml every 2 min) from underway </a:t>
            </a:r>
            <a:r>
              <a:rPr lang="en-US" sz="1600" i="0" dirty="0" smtClean="0">
                <a:solidFill>
                  <a:srgbClr val="FFFF99"/>
                </a:solidFill>
              </a:rPr>
              <a:t>seawater </a:t>
            </a:r>
            <a:r>
              <a:rPr lang="en-US" sz="1600" i="0" dirty="0">
                <a:solidFill>
                  <a:srgbClr val="FFFF99"/>
                </a:solidFill>
              </a:rPr>
              <a:t>flow</a:t>
            </a:r>
          </a:p>
          <a:p>
            <a:r>
              <a:rPr lang="en-US" sz="1600" i="0" dirty="0">
                <a:solidFill>
                  <a:srgbClr val="FFFF99"/>
                </a:solidFill>
              </a:rPr>
              <a:t>	S</a:t>
            </a:r>
            <a:r>
              <a:rPr lang="en-US" sz="1600" i="0" dirty="0" smtClean="0">
                <a:solidFill>
                  <a:srgbClr val="FFFF99"/>
                </a:solidFill>
              </a:rPr>
              <a:t>amples </a:t>
            </a:r>
            <a:r>
              <a:rPr lang="en-US" sz="1600" i="0" dirty="0">
                <a:solidFill>
                  <a:srgbClr val="FFFF99"/>
                </a:solidFill>
              </a:rPr>
              <a:t>from </a:t>
            </a:r>
            <a:r>
              <a:rPr lang="en-US" sz="1600" i="0" dirty="0" err="1">
                <a:solidFill>
                  <a:srgbClr val="FFFF99"/>
                </a:solidFill>
              </a:rPr>
              <a:t>Niskins</a:t>
            </a:r>
            <a:r>
              <a:rPr lang="en-US" sz="1600" i="0" dirty="0">
                <a:solidFill>
                  <a:srgbClr val="FFFF99"/>
                </a:solidFill>
              </a:rPr>
              <a:t>, preserved and </a:t>
            </a:r>
            <a:r>
              <a:rPr lang="en-US" sz="1600" i="0" dirty="0" smtClean="0">
                <a:solidFill>
                  <a:srgbClr val="FFFF99"/>
                </a:solidFill>
              </a:rPr>
              <a:t>frozen </a:t>
            </a:r>
            <a:r>
              <a:rPr lang="en-US" sz="1600" b="1" i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Under analysis now</a:t>
            </a:r>
            <a:endParaRPr lang="en-US" sz="1600" b="1" i="0" dirty="0">
              <a:solidFill>
                <a:srgbClr val="C00000"/>
              </a:solidFill>
            </a:endParaRPr>
          </a:p>
          <a:p>
            <a:endParaRPr lang="en-US" sz="1600" i="0" dirty="0"/>
          </a:p>
          <a:p>
            <a:r>
              <a:rPr lang="en-US" sz="1600" i="0" dirty="0" smtClean="0"/>
              <a:t>IFCB (Imaging </a:t>
            </a:r>
            <a:r>
              <a:rPr lang="en-US" sz="1600" i="0" dirty="0" err="1" smtClean="0"/>
              <a:t>FlowCytobot</a:t>
            </a:r>
            <a:r>
              <a:rPr lang="en-US" sz="1600" i="0" dirty="0" smtClean="0"/>
              <a:t>)</a:t>
            </a:r>
          </a:p>
          <a:p>
            <a:r>
              <a:rPr lang="en-US" sz="1600" i="0" dirty="0">
                <a:solidFill>
                  <a:srgbClr val="FFFF99"/>
                </a:solidFill>
              </a:rPr>
              <a:t>	</a:t>
            </a:r>
            <a:r>
              <a:rPr lang="en-US" sz="1600" i="0" dirty="0" smtClean="0">
                <a:solidFill>
                  <a:srgbClr val="FFFF99"/>
                </a:solidFill>
              </a:rPr>
              <a:t>~2300 </a:t>
            </a:r>
            <a:r>
              <a:rPr lang="en-US" sz="1600" i="0" dirty="0">
                <a:solidFill>
                  <a:srgbClr val="FFFF99"/>
                </a:solidFill>
              </a:rPr>
              <a:t>automated samples </a:t>
            </a:r>
            <a:r>
              <a:rPr lang="en-US" sz="1600" i="0" dirty="0" smtClean="0">
                <a:solidFill>
                  <a:srgbClr val="FFFF99"/>
                </a:solidFill>
              </a:rPr>
              <a:t>(~2-5 </a:t>
            </a:r>
            <a:r>
              <a:rPr lang="en-US" sz="1600" i="0" dirty="0">
                <a:solidFill>
                  <a:srgbClr val="FFFF99"/>
                </a:solidFill>
              </a:rPr>
              <a:t>ml every </a:t>
            </a:r>
            <a:r>
              <a:rPr lang="en-US" sz="1600" i="0" dirty="0" smtClean="0">
                <a:solidFill>
                  <a:srgbClr val="FFFF99"/>
                </a:solidFill>
              </a:rPr>
              <a:t>20 </a:t>
            </a:r>
            <a:r>
              <a:rPr lang="en-US" sz="1600" i="0" dirty="0">
                <a:solidFill>
                  <a:srgbClr val="FFFF99"/>
                </a:solidFill>
              </a:rPr>
              <a:t>min) from underway </a:t>
            </a:r>
            <a:r>
              <a:rPr lang="en-US" sz="1600" i="0" dirty="0" smtClean="0">
                <a:solidFill>
                  <a:srgbClr val="FFFF99"/>
                </a:solidFill>
              </a:rPr>
              <a:t>seawater flow</a:t>
            </a:r>
          </a:p>
          <a:p>
            <a:r>
              <a:rPr lang="en-US" sz="1600" i="0" dirty="0">
                <a:solidFill>
                  <a:srgbClr val="FFFF99"/>
                </a:solidFill>
              </a:rPr>
              <a:t>	</a:t>
            </a:r>
            <a:r>
              <a:rPr lang="en-US" sz="1600" i="0" dirty="0" smtClean="0">
                <a:solidFill>
                  <a:srgbClr val="FFFF99"/>
                </a:solidFill>
              </a:rPr>
              <a:t>~7</a:t>
            </a:r>
            <a:r>
              <a:rPr lang="en-US" sz="1600" i="0" dirty="0" smtClean="0">
                <a:solidFill>
                  <a:srgbClr val="FFFF99"/>
                </a:solidFill>
              </a:rPr>
              <a:t>0</a:t>
            </a:r>
            <a:r>
              <a:rPr lang="en-US" sz="1600" i="0" dirty="0" smtClean="0">
                <a:solidFill>
                  <a:srgbClr val="FFFF99"/>
                </a:solidFill>
              </a:rPr>
              <a:t>0 </a:t>
            </a:r>
            <a:r>
              <a:rPr lang="en-US" sz="1600" i="0" dirty="0" smtClean="0">
                <a:solidFill>
                  <a:srgbClr val="FFFF99"/>
                </a:solidFill>
              </a:rPr>
              <a:t>samples from </a:t>
            </a:r>
            <a:r>
              <a:rPr lang="en-US" sz="1600" i="0" dirty="0" err="1" smtClean="0">
                <a:solidFill>
                  <a:srgbClr val="FFFF99"/>
                </a:solidFill>
              </a:rPr>
              <a:t>Niskins</a:t>
            </a:r>
            <a:r>
              <a:rPr lang="en-US" sz="1600" i="0" dirty="0" smtClean="0">
                <a:solidFill>
                  <a:srgbClr val="FFFF99"/>
                </a:solidFill>
              </a:rPr>
              <a:t> (typically surface and “</a:t>
            </a:r>
            <a:r>
              <a:rPr lang="en-US" sz="1600" i="0" dirty="0" err="1" smtClean="0">
                <a:solidFill>
                  <a:srgbClr val="FFFF99"/>
                </a:solidFill>
              </a:rPr>
              <a:t>chl</a:t>
            </a:r>
            <a:r>
              <a:rPr lang="en-US" sz="1600" i="0" dirty="0" smtClean="0">
                <a:solidFill>
                  <a:srgbClr val="FFFF99"/>
                </a:solidFill>
              </a:rPr>
              <a:t> max”)</a:t>
            </a:r>
          </a:p>
          <a:p>
            <a:endParaRPr lang="en-US" sz="1600" i="0" dirty="0" smtClean="0">
              <a:solidFill>
                <a:srgbClr val="FFFF99"/>
              </a:solidFill>
            </a:endParaRPr>
          </a:p>
          <a:p>
            <a:r>
              <a:rPr lang="en-US" sz="1600" i="0" dirty="0"/>
              <a:t>Staining </a:t>
            </a:r>
            <a:r>
              <a:rPr lang="en-US" sz="1600" i="0" dirty="0" smtClean="0"/>
              <a:t>IFCB</a:t>
            </a:r>
            <a:endParaRPr lang="en-US" sz="1600" i="0" dirty="0"/>
          </a:p>
          <a:p>
            <a:r>
              <a:rPr lang="en-US" sz="1600" i="0" dirty="0">
                <a:solidFill>
                  <a:srgbClr val="FFFF99"/>
                </a:solidFill>
              </a:rPr>
              <a:t>	</a:t>
            </a:r>
            <a:r>
              <a:rPr lang="en-US" sz="1600" i="0" dirty="0" smtClean="0">
                <a:solidFill>
                  <a:srgbClr val="FFFF99"/>
                </a:solidFill>
              </a:rPr>
              <a:t>~670 </a:t>
            </a:r>
            <a:r>
              <a:rPr lang="en-US" sz="1600" i="0" dirty="0">
                <a:solidFill>
                  <a:srgbClr val="FFFF99"/>
                </a:solidFill>
              </a:rPr>
              <a:t>automated samples (~2-5 ml every 20 min) from underway </a:t>
            </a:r>
            <a:r>
              <a:rPr lang="en-US" sz="1600" i="0" dirty="0" smtClean="0">
                <a:solidFill>
                  <a:srgbClr val="FFFF99"/>
                </a:solidFill>
              </a:rPr>
              <a:t>seawater flow</a:t>
            </a:r>
          </a:p>
          <a:p>
            <a:r>
              <a:rPr lang="en-US" sz="1600" i="0" dirty="0">
                <a:solidFill>
                  <a:srgbClr val="FFFF99"/>
                </a:solidFill>
              </a:rPr>
              <a:t>	</a:t>
            </a:r>
            <a:r>
              <a:rPr lang="en-US" sz="1600" i="0" dirty="0" smtClean="0">
                <a:solidFill>
                  <a:srgbClr val="FFFF99"/>
                </a:solidFill>
              </a:rPr>
              <a:t>AR29 only, </a:t>
            </a:r>
            <a:r>
              <a:rPr lang="en-US" sz="1600" i="0" dirty="0" smtClean="0">
                <a:solidFill>
                  <a:srgbClr val="FFFF99"/>
                </a:solidFill>
              </a:rPr>
              <a:t>switched </a:t>
            </a:r>
            <a:r>
              <a:rPr lang="en-US" sz="1600" i="0" dirty="0" err="1" smtClean="0">
                <a:solidFill>
                  <a:srgbClr val="FFFF99"/>
                </a:solidFill>
              </a:rPr>
              <a:t>std</a:t>
            </a:r>
            <a:r>
              <a:rPr lang="en-US" sz="1600" i="0" dirty="0" smtClean="0">
                <a:solidFill>
                  <a:srgbClr val="FFFF99"/>
                </a:solidFill>
              </a:rPr>
              <a:t> IFCB to scattering </a:t>
            </a:r>
            <a:r>
              <a:rPr lang="en-US" sz="1600" i="0" dirty="0" smtClean="0">
                <a:solidFill>
                  <a:srgbClr val="FFFF99"/>
                </a:solidFill>
              </a:rPr>
              <a:t>trigger on RB1904 and TN368</a:t>
            </a:r>
          </a:p>
          <a:p>
            <a:endParaRPr lang="en-US" sz="1600" i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94360" y="873952"/>
            <a:ext cx="139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/>
              <a:t>Attune </a:t>
            </a:r>
            <a:r>
              <a:rPr lang="en-US" i="0" dirty="0" err="1"/>
              <a:t>NxT</a:t>
            </a:r>
            <a:r>
              <a:rPr lang="en-US" i="0" dirty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43013" y="8382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 smtClean="0"/>
              <a:t>IFCB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6932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https://ifcb-data.whoi.edu/SPIROPA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852" b="9630"/>
          <a:stretch/>
        </p:blipFill>
        <p:spPr>
          <a:xfrm>
            <a:off x="228600" y="1143000"/>
            <a:ext cx="8580120" cy="37895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728720"/>
            <a:ext cx="4583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0" dirty="0">
                <a:hlinkClick r:id="rId3"/>
              </a:rPr>
              <a:t>http://ifcbdb.whoi.edu:8000/</a:t>
            </a:r>
            <a:endParaRPr lang="en-US" sz="280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412343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Beta version with mapping (and many other new features): </a:t>
            </a:r>
          </a:p>
        </p:txBody>
      </p:sp>
    </p:spTree>
    <p:extLst>
      <p:ext uri="{BB962C8B-B14F-4D97-AF65-F5344CB8AC3E}">
        <p14:creationId xmlns:p14="http://schemas.microsoft.com/office/powerpoint/2010/main" val="21506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http://ifcbdb.whoi.edu:8000/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111" r="34375" b="12500"/>
          <a:stretch/>
        </p:blipFill>
        <p:spPr>
          <a:xfrm>
            <a:off x="304800" y="1143000"/>
            <a:ext cx="85344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IFCB Analysis Workflow</a:t>
            </a:r>
            <a:endParaRPr lang="en-US" dirty="0"/>
          </a:p>
        </p:txBody>
      </p:sp>
      <p:pic>
        <p:nvPicPr>
          <p:cNvPr id="1026" name="Picture 2" descr="https://raw.githubusercontent.com/hsosik/ifcb-analysis/master/Development/IFCB%20workflow%20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44563"/>
            <a:ext cx="2977576" cy="58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267200" y="950659"/>
            <a:ext cx="4185224" cy="3061570"/>
            <a:chOff x="152400" y="457200"/>
            <a:chExt cx="8763000" cy="6410299"/>
          </a:xfrm>
        </p:grpSpPr>
        <p:pic>
          <p:nvPicPr>
            <p:cNvPr id="5" name="Picture 36" descr="\\queenrose\ifcb_data_mvco_jun06\train_04Nov2011_fromWebServices\Gyrodinium\IFCB1_2008_001_064639_0018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678" y="4652185"/>
              <a:ext cx="964406" cy="426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2" descr="http://ifcb-data.whoi.edu/mvco/IFCB5_2011_054_123500_0094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076" y="4565851"/>
              <a:ext cx="2066925" cy="42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4" descr="http://ifcb-data.whoi.edu/mvco/IFCB1_2007_129_002550_001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7" y="4304228"/>
              <a:ext cx="785813" cy="602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2004_281_031844_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278" y="3859608"/>
              <a:ext cx="573088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IFCB1_2007_087_212908_35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7" r="10907"/>
            <a:stretch>
              <a:fillRect/>
            </a:stretch>
          </p:blipFill>
          <p:spPr bwMode="auto">
            <a:xfrm>
              <a:off x="1924328" y="5832475"/>
              <a:ext cx="822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 descr="IFCB1_2007_146_004733_138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131" y="6236494"/>
              <a:ext cx="658813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6" descr="IFCB1_2006_303_175754_45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0" y="4732020"/>
              <a:ext cx="7302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 descr="IFCB1_2007_347_002133_12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482" y="5829298"/>
              <a:ext cx="83820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3" descr="IFCB1_2007_347_002133_359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626" y="5541803"/>
              <a:ext cx="9937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IFCB1_2006_364_114340_134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201" y="5497512"/>
              <a:ext cx="8890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6" descr="IFCB1_2007_010_003906_139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01" y="6172200"/>
              <a:ext cx="24511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 descr="2004_281_021555_1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274" y="4228316"/>
              <a:ext cx="93186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8" descr="IFCB1_2007_101_002642_77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687" y="727867"/>
              <a:ext cx="141605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9" descr="IFCB1_2006_361_000315_14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974" y="457200"/>
              <a:ext cx="2765425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1" descr="IFCB1_2008_327_003342_490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136" y="5065468"/>
              <a:ext cx="115252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8" descr="IFCB1_2008_319_005351_217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475" y="4223670"/>
              <a:ext cx="14160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9" descr="IFCB1_2006_309_003838_86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438" y="5037502"/>
              <a:ext cx="13112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2005_095_142439_214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2772"/>
            <a:stretch>
              <a:fillRect/>
            </a:stretch>
          </p:blipFill>
          <p:spPr bwMode="auto">
            <a:xfrm>
              <a:off x="1522413" y="2949177"/>
              <a:ext cx="611187" cy="52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8" descr="IFCB1_2007_072_041332_61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654005"/>
              <a:ext cx="1133475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9" descr="IFCB1_2007_043_203011_45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948800"/>
              <a:ext cx="7524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1" descr="IFCB1_2007_058_082551_80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201" y="6172200"/>
              <a:ext cx="123983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4" descr="IFCB1_2007_347_002133_1219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662" y="2654300"/>
              <a:ext cx="9223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6" descr="2005_052_020624_52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730" y="5476874"/>
              <a:ext cx="174307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9" descr="2005_048_163759_359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rightnessContrast bright="-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85"/>
            <a:stretch>
              <a:fillRect/>
            </a:stretch>
          </p:blipFill>
          <p:spPr bwMode="auto">
            <a:xfrm>
              <a:off x="1682771" y="3892867"/>
              <a:ext cx="11938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0" descr="IFCB1_2007_361_003629_274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910" y="4522910"/>
              <a:ext cx="473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2" descr="2004_281_021555_1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56" y="6443173"/>
              <a:ext cx="728663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5" descr="IFCB1_2009_215_004836_49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839" y="5110162"/>
              <a:ext cx="436563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7" descr="IFCB1_2009_206_002806_214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400" y="2599689"/>
              <a:ext cx="1092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8" descr="IFCB1_2007_034_210915_622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027" y="2402522"/>
              <a:ext cx="1008062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60" descr="IFCB1_2007_089_004753_780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538" y="6116637"/>
              <a:ext cx="79533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2" descr="IFCB1_2006_295_000750_11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rightnessContrast brigh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46" y="5829298"/>
              <a:ext cx="563562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65" descr="IFCB1_2007_168_001625_1200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575367"/>
              <a:ext cx="584200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7" descr="IFCB1_2007_046_230427_453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810" y="6578600"/>
              <a:ext cx="2074862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 descr="http://ifcb-data.whoi.edu/mvco/IFCB5_2011_015_120807_01173.jpg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23" y="1515817"/>
              <a:ext cx="1478756" cy="1357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://ifcb-data.whoi.edu/mvco/IFCB5_2011_015_120807_00962.jpg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rightnessContrast bright="-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594" y="1256978"/>
              <a:ext cx="1619250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http://ifcb-data.whoi.edu/mvco/IFCB5_2011_039_014652_01014.jpg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99" y="3335338"/>
              <a:ext cx="1042988" cy="127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http://ifcb-data.whoi.edu/mvco/IFCB1_2010_017_130102_00188.jpg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rightnessContrast bright="-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182" y="5576887"/>
              <a:ext cx="1750219" cy="442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2" descr="http://ifcb-data.whoi.edu/mvco/IFCB5_2012_010_072917_03052.jpg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308" y="1894204"/>
              <a:ext cx="2274094" cy="38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4" descr="http://ifcb-data.whoi.edu/mvco/IFCB5_2012_073_222121_04196.png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710112"/>
              <a:ext cx="2135981" cy="62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6" descr="http://ifcb-data.whoi.edu/mvco/IFCB5_2012_045_020117_00555.png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212" y="2825949"/>
              <a:ext cx="2114550" cy="1297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8" descr="http://ifcb-data.whoi.edu/mvco/IFCB5_2013_261_151242_04177.png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400" y="900111"/>
              <a:ext cx="1042988" cy="900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0" descr="http://ifcb-data.whoi.edu/mvco/IFCB5_2012_215_162640_01919.png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BEBA8EAE-BF5A-486C-A8C5-ECC9F3942E4B}">
                  <a14:imgProps xmlns:a14="http://schemas.microsoft.com/office/drawing/2010/main">
                    <a14:imgLayer r:embed="rId51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663" y="561974"/>
              <a:ext cx="1590675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2" descr="http://ifcb-data.whoi.edu/mvco/IFCB5_2012_009_212600_05593.png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BEBA8EAE-BF5A-486C-A8C5-ECC9F3942E4B}">
                  <a14:imgProps xmlns:a14="http://schemas.microsoft.com/office/drawing/2010/main">
                    <a14:imgLayer r:embed="rId53">
                      <a14:imgEffect>
                        <a14:brightnessContrast bright="-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288" y="2386012"/>
              <a:ext cx="666750" cy="128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4" descr="http://ifcb-data.whoi.edu/mvco/IFCB1_2012_263_165339_02083.png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BEBA8EAE-BF5A-486C-A8C5-ECC9F3942E4B}">
                  <a14:imgProps xmlns:a14="http://schemas.microsoft.com/office/drawing/2010/main">
                    <a14:imgLayer r:embed="rId55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695" y="1858565"/>
              <a:ext cx="697706" cy="702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6" descr="http://ifcb-data.whoi.edu/mvco/IFCB1_2012_279_213439_00214.png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226411"/>
              <a:ext cx="547688" cy="326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8" descr="http://ifcb-data.whoi.edu/mvco/IFCB1_2010_135_161656_00450.png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952" y="1298096"/>
              <a:ext cx="588169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0" descr="http://ifcb-data.whoi.edu/mvco/IFCB5_2012_039_201905_00513.png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054" y="841375"/>
              <a:ext cx="864394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2" descr="http://ifcb-data.whoi.edu/mvco/IFCB5_2011_322_030145_02749.png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BEBA8EAE-BF5A-486C-A8C5-ECC9F3942E4B}">
                  <a14:imgProps xmlns:a14="http://schemas.microsoft.com/office/drawing/2010/main">
                    <a14:imgLayer r:embed="rId60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475" y="4203700"/>
              <a:ext cx="450056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4" descr="http://ifcb-data.whoi.edu/mvco/IFCB1_2010_015_190256_01032.png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BEBA8EAE-BF5A-486C-A8C5-ECC9F3942E4B}">
                  <a14:imgProps xmlns:a14="http://schemas.microsoft.com/office/drawing/2010/main">
                    <a14:imgLayer r:embed="rId62">
                      <a14:imgEffect>
                        <a14:brightnessContrast bright="-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446" y="4373652"/>
              <a:ext cx="547688" cy="16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6" descr="http://ifcb-data.whoi.edu/mvco/IFCB5_2010_240_171418_03267.png"/>
            <p:cNvPicPr>
              <a:picLocks noChangeAspect="1" noChangeArrowheads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856" y="4272882"/>
              <a:ext cx="390525" cy="16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38" descr="http://ifcb-data.whoi.edu/mvco/IFCB1_2012_276_161411_00325.png"/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BEBA8EAE-BF5A-486C-A8C5-ECC9F3942E4B}">
                  <a14:imgProps xmlns:a14="http://schemas.microsoft.com/office/drawing/2010/main">
                    <a14:imgLayer r:embed="rId65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187" y="6135992"/>
              <a:ext cx="1143000" cy="307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0" descr="http://ifcb-data.whoi.edu/mvco/IFCB1_2012_151_154317_00335.png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BEBA8EAE-BF5A-486C-A8C5-ECC9F3942E4B}">
                  <a14:imgProps xmlns:a14="http://schemas.microsoft.com/office/drawing/2010/main">
                    <a14:imgLayer r:embed="rId6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57" y="3011163"/>
              <a:ext cx="328613" cy="207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2" descr="http://ifcb-data.whoi.edu/mvco/IFCB1_2012_285_142205_00192.png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BEBA8EAE-BF5A-486C-A8C5-ECC9F3942E4B}">
                  <a14:imgProps xmlns:a14="http://schemas.microsoft.com/office/drawing/2010/main">
                    <a14:imgLayer r:embed="rId69">
                      <a14:imgEffect>
                        <a14:brightnessContrast brigh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72" y="5452391"/>
              <a:ext cx="409575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4" descr="http://ifcb-data.whoi.edu/mvco/IFCB1_2012_277_190646_02381.png"/>
            <p:cNvPicPr>
              <a:picLocks noChangeAspect="1" noChangeArrowheads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094" y="6328047"/>
              <a:ext cx="845344" cy="42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6" descr="http://ifcb-data.whoi.edu/mvco/IFCB5_2012_076_171207_06768.png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79" y="2971800"/>
              <a:ext cx="607219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8" descr="http://ifcb-data.whoi.edu/mvco/IFCB5_2010_240_184725_00680.png"/>
            <p:cNvPicPr>
              <a:picLocks noChangeAspect="1" noChangeArrowheads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295" y="6617096"/>
              <a:ext cx="428625" cy="18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50" descr="http://ifcb-data.whoi.edu/mvco/IFCB1_2012_289_090719_01546.png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37" y="960437"/>
              <a:ext cx="607219" cy="442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52" descr="http://ifcb-data.whoi.edu/mvco/IFCB5_2012_046_181222_00456.png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912" y="6476478"/>
              <a:ext cx="388144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54" descr="http://ifcb-data.whoi.edu/mvco/IFCB1_2009_262_001431_09002.png"/>
            <p:cNvPicPr>
              <a:picLocks noChangeAspect="1" noChangeArrowheads="1"/>
            </p:cNvPicPr>
            <p:nvPr/>
          </p:nvPicPr>
          <p:blipFill>
            <a:blip r:embed="rId75" cstate="print">
              <a:extLst>
                <a:ext uri="{BEBA8EAE-BF5A-486C-A8C5-ECC9F3942E4B}">
                  <a14:imgProps xmlns:a14="http://schemas.microsoft.com/office/drawing/2010/main">
                    <a14:imgLayer r:embed="rId76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968" y="772713"/>
              <a:ext cx="964406" cy="345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58" descr="http://ifcb-data.whoi.edu/mvco/IFCB5_2012_018_175346_03366.jpg"/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595" y="772713"/>
              <a:ext cx="1064419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59" descr="\\queenrose\ifcb_data_mvco_jun06\train_04Nov2011_fromWebServices\flagellate\IFCB1_2007_146_002550_00007.png"/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892" y="554037"/>
              <a:ext cx="626269" cy="14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http://ifcb-data.whoi.edu/mvco/IFCB1_2012_167_161748_01922.png"/>
            <p:cNvPicPr>
              <a:picLocks noChangeAspect="1" noChangeArrowheads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169" y="1852763"/>
              <a:ext cx="804863" cy="683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http://ifcb-data.whoi.edu/mvco/IFCB1_2012_269_082508_00435.png"/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825" y="1894204"/>
              <a:ext cx="1400175" cy="426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http://ifcb-data.whoi.edu/mvco/IFCB5_2012_040_114715_01289.png"/>
            <p:cNvPicPr>
              <a:picLocks noChangeAspect="1" noChangeArrowheads="1"/>
            </p:cNvPicPr>
            <p:nvPr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974" y="2602308"/>
              <a:ext cx="1857375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8" descr="http://ifcb-data.whoi.edu/mvco/IFCB5_2012_243_072426_01020.png"/>
            <p:cNvPicPr>
              <a:picLocks noChangeAspect="1" noChangeArrowheads="1"/>
            </p:cNvPicPr>
            <p:nvPr/>
          </p:nvPicPr>
          <p:blipFill>
            <a:blip r:embed="rId82" cstate="print">
              <a:extLst>
                <a:ext uri="{BEBA8EAE-BF5A-486C-A8C5-ECC9F3942E4B}">
                  <a14:imgProps xmlns:a14="http://schemas.microsoft.com/office/drawing/2010/main">
                    <a14:imgLayer r:embed="rId83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917314"/>
              <a:ext cx="1897856" cy="22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0" descr="http://ifcb-data.whoi.edu/mvco/IFCB1_2009_104_152854_02098.png"/>
            <p:cNvPicPr>
              <a:picLocks noChangeAspect="1" noChangeArrowheads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463" y="1894204"/>
              <a:ext cx="1023938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2" descr="http://ifcb-data.whoi.edu/mvco/IFCB5_2012_038_080229_03192.png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BEBA8EAE-BF5A-486C-A8C5-ECC9F3942E4B}">
                  <a14:imgProps xmlns:a14="http://schemas.microsoft.com/office/drawing/2010/main">
                    <a14:imgLayer r:embed="rId86">
                      <a14:imgEffect>
                        <a14:brightnessContrast brigh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201" y="3997335"/>
              <a:ext cx="804863" cy="345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http://ifcb-data.whoi.edu/mvco/IFCB5_2012_083_175448_00087.png"/>
            <p:cNvPicPr>
              <a:picLocks noChangeAspect="1" noChangeArrowheads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677" y="2194797"/>
              <a:ext cx="328613" cy="307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6" descr="http://ifcb-data.whoi.edu/mvco/IFCB1_2009_133_183845_00002.png"/>
            <p:cNvPicPr>
              <a:picLocks noChangeAspect="1" noChangeArrowheads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460630"/>
              <a:ext cx="1004888" cy="60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2" descr="http://ifcb-data.whoi.edu/mvco/IFCB5_2013_277_210951_04973.jpg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170" y="5177631"/>
              <a:ext cx="2274094" cy="245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4" descr="http://ifcb-data.whoi.edu/mvco/IFCB5_2012_046_181222_01325.png"/>
            <p:cNvPicPr>
              <a:picLocks noChangeAspect="1" noChangeArrowheads="1"/>
            </p:cNvPicPr>
            <p:nvPr/>
          </p:nvPicPr>
          <p:blipFill>
            <a:blip r:embed="rId90" cstate="print">
              <a:extLst>
                <a:ext uri="{BEBA8EAE-BF5A-486C-A8C5-ECC9F3942E4B}">
                  <a14:imgProps xmlns:a14="http://schemas.microsoft.com/office/drawing/2010/main">
                    <a14:imgLayer r:embed="rId91">
                      <a14:imgEffect>
                        <a14:brightnessContrast brigh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318" y="6443636"/>
              <a:ext cx="785813" cy="42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8" descr="http://ifcb-data.whoi.edu/mvco/IFCB5_2013_277_202300_02334.jpg"/>
            <p:cNvPicPr>
              <a:picLocks noChangeAspect="1" noChangeArrowheads="1"/>
            </p:cNvPicPr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733" y="2376487"/>
              <a:ext cx="1716881" cy="14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30" descr="http://ifcb-data.whoi.edu/mvco/IFCB1_2010_090_182410_02029.png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BEBA8EAE-BF5A-486C-A8C5-ECC9F3942E4B}">
                  <a14:imgProps xmlns:a14="http://schemas.microsoft.com/office/drawing/2010/main">
                    <a14:imgLayer r:embed="rId94">
                      <a14:imgEffect>
                        <a14:brightnessContrast brigh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646362"/>
              <a:ext cx="1302544" cy="111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32" descr="http://ifcb-data.whoi.edu/mvco/IFCB1_2009_067_004943_02443.png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113" y="2196703"/>
              <a:ext cx="528638" cy="36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35" descr="\\queenrose\ifcb_data_mvco_jun06\train_04Nov2011_fromWebServices\crypto\IFCB1_2007_347_002133_00266.png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897" y="3687116"/>
              <a:ext cx="330994" cy="14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37" descr="\\queenrose\ifcb_data_mvco_jun06\train_04Nov2011_fromWebServices\mix\IFCB5_2010_271_040557_00002.png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BEBA8EAE-BF5A-486C-A8C5-ECC9F3942E4B}">
                  <a14:imgProps xmlns:a14="http://schemas.microsoft.com/office/drawing/2010/main">
                    <a14:imgLayer r:embed="rId98">
                      <a14:imgEffect>
                        <a14:brightnessContrast brigh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488" y="4223670"/>
              <a:ext cx="290513" cy="128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38" descr="\\queenrose\ifcb_data_mvco_jun06\train_04Nov2011_fromWebServices\Pyramimonas\IFCB1_2006_271_175852_01940.png"/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344" y="3406341"/>
              <a:ext cx="526256" cy="22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39" descr="\\queenrose\ifcb_data_mvco_jun06\train_04Nov2011_fromWebServices\Pseudonitzschia\IFCB5_2011_167_025219_02558.png"/>
            <p:cNvPicPr>
              <a:picLocks noChangeAspect="1" noChangeArrowheads="1"/>
            </p:cNvPicPr>
            <p:nvPr/>
          </p:nvPicPr>
          <p:blipFill>
            <a:blip r:embed="rId100" cstate="print">
              <a:extLst>
                <a:ext uri="{BEBA8EAE-BF5A-486C-A8C5-ECC9F3942E4B}">
                  <a14:imgProps xmlns:a14="http://schemas.microsoft.com/office/drawing/2010/main">
                    <a14:imgLayer r:embed="rId101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315" y="665557"/>
              <a:ext cx="785813" cy="10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0" descr="\\queenrose\ifcb_data_mvco_jun06\train_04Nov2011_fromWebServices\pennate\IFCB5_2011_024_093952_00749.png"/>
            <p:cNvPicPr>
              <a:picLocks noChangeAspect="1" noChangeArrowheads="1"/>
            </p:cNvPicPr>
            <p:nvPr/>
          </p:nvPicPr>
          <p:blipFill>
            <a:blip r:embed="rId102" cstate="print">
              <a:extLst>
                <a:ext uri="{BEBA8EAE-BF5A-486C-A8C5-ECC9F3942E4B}">
                  <a14:imgProps xmlns:a14="http://schemas.microsoft.com/office/drawing/2010/main">
                    <a14:imgLayer r:embed="rId103"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568" y="5356903"/>
              <a:ext cx="469106" cy="145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4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Attune data analysis and quality control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44563"/>
            <a:ext cx="8153400" cy="53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33400" y="990600"/>
            <a:ext cx="24801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0" dirty="0" smtClean="0">
                <a:solidFill>
                  <a:srgbClr val="FFF061"/>
                </a:solidFill>
                <a:sym typeface="Wingdings" pitchFamily="2" charset="2"/>
              </a:rPr>
              <a:t>Pico/</a:t>
            </a:r>
            <a:r>
              <a:rPr lang="en-US" sz="2000" b="1" i="0" dirty="0" err="1" smtClean="0">
                <a:solidFill>
                  <a:srgbClr val="FFF061"/>
                </a:solidFill>
                <a:sym typeface="Wingdings" pitchFamily="2" charset="2"/>
              </a:rPr>
              <a:t>nanoplankton</a:t>
            </a:r>
            <a:endParaRPr lang="en-US" sz="2000" b="1" i="0" dirty="0">
              <a:solidFill>
                <a:srgbClr val="FFF061"/>
              </a:solidFill>
              <a:sym typeface="Wingdings" pitchFamily="2" charset="2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85800" y="3914373"/>
            <a:ext cx="2664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0" dirty="0" smtClean="0">
                <a:solidFill>
                  <a:srgbClr val="FFF061"/>
                </a:solidFill>
                <a:sym typeface="Wingdings" pitchFamily="2" charset="2"/>
              </a:rPr>
              <a:t>Nano/microplankton</a:t>
            </a:r>
            <a:endParaRPr lang="en-US" sz="2000" b="1" i="0" dirty="0">
              <a:solidFill>
                <a:srgbClr val="FFF061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67564" y="1252811"/>
                <a:ext cx="2079352" cy="1600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𝑓</m:t>
                        </m:r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/>
                        </a:rPr>
                        <m:t>Carbon</m:t>
                      </m:r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564" y="1252811"/>
                <a:ext cx="2079352" cy="1600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724275" y="4024754"/>
            <a:ext cx="3819525" cy="1879664"/>
            <a:chOff x="4800599" y="3691562"/>
            <a:chExt cx="3819525" cy="1879664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889751" y="4733026"/>
              <a:ext cx="1676399" cy="8382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9" name="Picture 6" descr="C:\work\Heidi\papers\Moberg_biovolume_LOM\tem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9" y="3691562"/>
              <a:ext cx="3819525" cy="187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6651626" y="6089324"/>
            <a:ext cx="244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latin typeface="+mj-lt"/>
              </a:rPr>
              <a:t>Sosik</a:t>
            </a:r>
            <a:r>
              <a:rPr lang="en-US" dirty="0" smtClean="0">
                <a:latin typeface="+mj-lt"/>
              </a:rPr>
              <a:t> and Olson 2007</a:t>
            </a:r>
          </a:p>
          <a:p>
            <a:pPr algn="r"/>
            <a:r>
              <a:rPr lang="en-US" dirty="0" err="1" smtClean="0">
                <a:latin typeface="+mj-lt"/>
              </a:rPr>
              <a:t>Moberg</a:t>
            </a:r>
            <a:r>
              <a:rPr lang="en-US" dirty="0" smtClean="0">
                <a:latin typeface="+mj-lt"/>
              </a:rPr>
              <a:t> &amp; </a:t>
            </a:r>
            <a:r>
              <a:rPr lang="en-US" dirty="0" err="1" smtClean="0">
                <a:latin typeface="+mj-lt"/>
              </a:rPr>
              <a:t>Sosik</a:t>
            </a:r>
            <a:r>
              <a:rPr lang="en-US" dirty="0" smtClean="0">
                <a:latin typeface="+mj-lt"/>
              </a:rPr>
              <a:t> 2012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36446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FFCC"/>
                </a:solidFill>
              </a:rPr>
              <a:t>Cell volume from laser scattering</a:t>
            </a:r>
            <a:endParaRPr lang="en-US" i="0" dirty="0">
              <a:solidFill>
                <a:srgbClr val="FFFF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5971035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FFCC"/>
                </a:solidFill>
              </a:rPr>
              <a:t>Cell volume from image analysis</a:t>
            </a:r>
          </a:p>
          <a:p>
            <a:pPr defTabSz="404813"/>
            <a:r>
              <a:rPr lang="en-US" i="0" dirty="0">
                <a:solidFill>
                  <a:srgbClr val="FFFFCC"/>
                </a:solidFill>
              </a:rPr>
              <a:t>	</a:t>
            </a:r>
            <a:r>
              <a:rPr lang="en-US" i="0" dirty="0" smtClean="0">
                <a:solidFill>
                  <a:srgbClr val="FFFFCC"/>
                </a:solidFill>
              </a:rPr>
              <a:t>“distance map” approach</a:t>
            </a:r>
            <a:endParaRPr lang="en-US" i="0" dirty="0">
              <a:solidFill>
                <a:srgbClr val="FFFFCC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8260" y="3239869"/>
            <a:ext cx="2489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e.g., Menden-</a:t>
            </a:r>
            <a:r>
              <a:rPr lang="en-US" dirty="0" err="1" smtClean="0"/>
              <a:t>Deuer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&amp; </a:t>
            </a:r>
            <a:r>
              <a:rPr lang="en-US" dirty="0" err="1" smtClean="0"/>
              <a:t>Lessard</a:t>
            </a:r>
            <a:r>
              <a:rPr lang="en-US" dirty="0" smtClean="0"/>
              <a:t> </a:t>
            </a:r>
            <a:r>
              <a:rPr lang="en-US" dirty="0"/>
              <a:t>2000</a:t>
            </a:r>
          </a:p>
        </p:txBody>
      </p: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1111409" y="4581903"/>
            <a:ext cx="1936750" cy="1458913"/>
            <a:chOff x="720" y="912"/>
            <a:chExt cx="1220" cy="919"/>
          </a:xfrm>
        </p:grpSpPr>
        <p:pic>
          <p:nvPicPr>
            <p:cNvPr id="28" name="Picture 9" descr="IFCB1_2007_043_203011_45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12"/>
              <a:ext cx="47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1" descr="IFCB1_2007_058_082551_80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200"/>
              <a:ext cx="79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IFCB1_2007_146_004733_138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1365"/>
              <a:ext cx="271" cy="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3" descr="IFCB1_2008_319_005351_217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932"/>
              <a:ext cx="720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7" descr="2005_007_213240_105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88"/>
              <a:ext cx="726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8" descr="2005_048_163759_49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1200"/>
              <a:ext cx="288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9" descr="2005_051_005242_27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357"/>
              <a:ext cx="420" cy="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605472" y="6072049"/>
            <a:ext cx="25295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i="0" dirty="0">
                <a:latin typeface="Calibri" panose="020F0502020204030204" pitchFamily="34" charset="0"/>
              </a:rPr>
              <a:t>Imaging </a:t>
            </a:r>
            <a:r>
              <a:rPr lang="en-US" i="0" dirty="0" err="1">
                <a:latin typeface="Calibri" panose="020F0502020204030204" pitchFamily="34" charset="0"/>
              </a:rPr>
              <a:t>FlowCytobot</a:t>
            </a:r>
            <a:r>
              <a:rPr lang="en-US" i="0" dirty="0">
                <a:latin typeface="Calibri" panose="020F0502020204030204" pitchFamily="34" charset="0"/>
              </a:rPr>
              <a:t> </a:t>
            </a:r>
            <a:endParaRPr lang="en-US" i="0" dirty="0" smtClean="0">
              <a:latin typeface="Calibri" panose="020F0502020204030204" pitchFamily="34" charset="0"/>
            </a:endParaRPr>
          </a:p>
        </p:txBody>
      </p:sp>
      <p:sp>
        <p:nvSpPr>
          <p:cNvPr id="36" name="Title 1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Size and biomass budgets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6298" y="1151861"/>
            <a:ext cx="2078916" cy="190821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6778070" y="2749818"/>
            <a:ext cx="339790" cy="45058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E70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6048281" y="9906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FFCC"/>
                </a:solidFill>
              </a:rPr>
              <a:t>Cell carbon from cell volume</a:t>
            </a:r>
            <a:endParaRPr lang="en-US" i="0" dirty="0">
              <a:solidFill>
                <a:srgbClr val="FFFFCC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5"/>
          <a:srcRect r="34924" b="815"/>
          <a:stretch/>
        </p:blipFill>
        <p:spPr bwMode="auto">
          <a:xfrm>
            <a:off x="3284282" y="947091"/>
            <a:ext cx="2406915" cy="2393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5" y="1745865"/>
            <a:ext cx="2224871" cy="12515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5"/>
          <a:stretch/>
        </p:blipFill>
        <p:spPr>
          <a:xfrm>
            <a:off x="123529" y="4670347"/>
            <a:ext cx="872071" cy="1301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17"/>
    </mc:Choice>
    <mc:Fallback xmlns="">
      <p:transition spd="slow" advTm="84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/>
      <p:bldP spid="22" grpId="0"/>
      <p:bldP spid="23" grpId="0"/>
      <p:bldP spid="25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9" y="0"/>
            <a:ext cx="80301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457200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000000"/>
                </a:solidFill>
              </a:rPr>
              <a:t>8</a:t>
            </a:r>
            <a:r>
              <a:rPr lang="en-US" sz="2800" i="0" dirty="0" smtClean="0">
                <a:solidFill>
                  <a:srgbClr val="000000"/>
                </a:solidFill>
              </a:rPr>
              <a:t>1-Class CNN</a:t>
            </a:r>
            <a:endParaRPr lang="en-US" sz="2800" i="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6043613" cy="1194935"/>
          </a:xfrm>
          <a:prstGeom prst="rect">
            <a:avLst/>
          </a:prstGeom>
        </p:spPr>
      </p:pic>
      <p:pic>
        <p:nvPicPr>
          <p:cNvPr id="5" name="Google Shape;1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600" y="2752677"/>
            <a:ext cx="2364400" cy="4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95600" y="1298811"/>
            <a:ext cx="441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000000"/>
                </a:solidFill>
              </a:rPr>
              <a:t>129</a:t>
            </a:r>
          </a:p>
          <a:p>
            <a:r>
              <a:rPr lang="en-US" sz="1200" i="0" dirty="0" smtClean="0">
                <a:solidFill>
                  <a:srgbClr val="000000"/>
                </a:solidFill>
              </a:rPr>
              <a:t>125</a:t>
            </a:r>
          </a:p>
          <a:p>
            <a:r>
              <a:rPr lang="en-US" sz="1200" i="0" dirty="0" smtClean="0">
                <a:solidFill>
                  <a:srgbClr val="000000"/>
                </a:solidFill>
              </a:rPr>
              <a:t>147</a:t>
            </a:r>
          </a:p>
          <a:p>
            <a:r>
              <a:rPr lang="en-US" sz="1200" i="0" dirty="0">
                <a:solidFill>
                  <a:srgbClr val="000000"/>
                </a:solidFill>
              </a:rPr>
              <a:t> </a:t>
            </a:r>
            <a:r>
              <a:rPr lang="en-US" sz="1200" i="0" dirty="0" smtClean="0">
                <a:solidFill>
                  <a:srgbClr val="000000"/>
                </a:solidFill>
              </a:rPr>
              <a:t> 81</a:t>
            </a:r>
            <a:endParaRPr lang="en-US" sz="1200" i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4|17.7|5|15.6|13.5"/>
</p:tagLst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2B2B2"/>
        </a:solidFill>
        <a:ln w="3175">
          <a:solidFill>
            <a:srgbClr val="000000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24663</TotalTime>
  <Words>117</Words>
  <Application>Microsoft Office PowerPoint</Application>
  <PresentationFormat>On-screen Show (4:3)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Tahoma</vt:lpstr>
      <vt:lpstr>Wingdings</vt:lpstr>
      <vt:lpstr>1_Default Design</vt:lpstr>
      <vt:lpstr>Phytoplankton – Sosik Lab </vt:lpstr>
      <vt:lpstr>Phytoplankton – Sosik Lab </vt:lpstr>
      <vt:lpstr>Phytoplankton – Sosik Lab </vt:lpstr>
      <vt:lpstr>https://ifcb-data.whoi.edu/SPIROPA</vt:lpstr>
      <vt:lpstr>http://ifcbdb.whoi.edu:8000/</vt:lpstr>
      <vt:lpstr>IFCB Analysis Workflow</vt:lpstr>
      <vt:lpstr>Attune data analysis and quality control</vt:lpstr>
      <vt:lpstr>Size and biomass budgets</vt:lpstr>
      <vt:lpstr>PowerPoint Presentation</vt:lpstr>
    </vt:vector>
  </TitlesOfParts>
  <Company>Woods Hole Oceanographic Institution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 M. Sosik</dc:creator>
  <cp:lastModifiedBy>heidi</cp:lastModifiedBy>
  <cp:revision>1158</cp:revision>
  <cp:lastPrinted>2011-08-30T14:17:47Z</cp:lastPrinted>
  <dcterms:created xsi:type="dcterms:W3CDTF">2010-01-07T13:45:31Z</dcterms:created>
  <dcterms:modified xsi:type="dcterms:W3CDTF">2019-11-07T15:53:36Z</dcterms:modified>
</cp:coreProperties>
</file>