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70" r:id="rId2"/>
    <p:sldId id="256" r:id="rId3"/>
    <p:sldId id="261" r:id="rId4"/>
    <p:sldId id="257" r:id="rId5"/>
    <p:sldId id="381" r:id="rId6"/>
    <p:sldId id="385" r:id="rId7"/>
    <p:sldId id="386" r:id="rId8"/>
    <p:sldId id="387" r:id="rId9"/>
    <p:sldId id="399" r:id="rId10"/>
    <p:sldId id="427" r:id="rId11"/>
    <p:sldId id="428" r:id="rId12"/>
    <p:sldId id="382" r:id="rId13"/>
    <p:sldId id="383" r:id="rId14"/>
    <p:sldId id="400" r:id="rId15"/>
    <p:sldId id="391" r:id="rId16"/>
    <p:sldId id="390" r:id="rId17"/>
    <p:sldId id="392" r:id="rId18"/>
    <p:sldId id="393" r:id="rId19"/>
    <p:sldId id="394" r:id="rId20"/>
    <p:sldId id="395" r:id="rId21"/>
    <p:sldId id="396" r:id="rId22"/>
    <p:sldId id="397" r:id="rId23"/>
    <p:sldId id="398" r:id="rId24"/>
    <p:sldId id="429" r:id="rId25"/>
    <p:sldId id="401" r:id="rId26"/>
    <p:sldId id="406" r:id="rId27"/>
    <p:sldId id="407" r:id="rId28"/>
    <p:sldId id="408" r:id="rId29"/>
    <p:sldId id="402" r:id="rId30"/>
    <p:sldId id="409" r:id="rId31"/>
    <p:sldId id="430" r:id="rId32"/>
    <p:sldId id="411" r:id="rId33"/>
    <p:sldId id="413" r:id="rId34"/>
    <p:sldId id="431" r:id="rId35"/>
    <p:sldId id="412" r:id="rId36"/>
    <p:sldId id="420" r:id="rId37"/>
    <p:sldId id="419" r:id="rId38"/>
    <p:sldId id="415" r:id="rId39"/>
    <p:sldId id="414" r:id="rId40"/>
    <p:sldId id="432" r:id="rId41"/>
    <p:sldId id="416" r:id="rId42"/>
    <p:sldId id="418" r:id="rId43"/>
    <p:sldId id="403" r:id="rId44"/>
    <p:sldId id="422" r:id="rId45"/>
    <p:sldId id="423" r:id="rId46"/>
    <p:sldId id="424" r:id="rId47"/>
    <p:sldId id="404" r:id="rId48"/>
    <p:sldId id="425" r:id="rId49"/>
    <p:sldId id="405" r:id="rId50"/>
    <p:sldId id="389" r:id="rId51"/>
    <p:sldId id="426" r:id="rId5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5" autoAdjust="0"/>
    <p:restoredTop sz="86408" autoAdjust="0"/>
  </p:normalViewPr>
  <p:slideViewPr>
    <p:cSldViewPr>
      <p:cViewPr>
        <p:scale>
          <a:sx n="50" d="100"/>
          <a:sy n="50" d="100"/>
        </p:scale>
        <p:origin x="-1464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84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9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0.xml"/><Relationship Id="rId2" Type="http://schemas.openxmlformats.org/officeDocument/2006/relationships/slide" Target="slides/slide38.xml"/><Relationship Id="rId1" Type="http://schemas.openxmlformats.org/officeDocument/2006/relationships/slide" Target="slides/slide27.xml"/><Relationship Id="rId5" Type="http://schemas.openxmlformats.org/officeDocument/2006/relationships/slide" Target="slides/slide45.xml"/><Relationship Id="rId4" Type="http://schemas.openxmlformats.org/officeDocument/2006/relationships/slide" Target="slides/slide4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7175D-FFEF-43F4-8B07-25CF5F6E6E2A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ADD14-EBFA-4506-BB55-C3A144C8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08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98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05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05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98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3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6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8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8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0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3D5F-761B-4046-A6E0-282303DC467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"/><Relationship Id="rId3" Type="http://schemas.openxmlformats.org/officeDocument/2006/relationships/image" Target="../media/image46.tif"/><Relationship Id="rId7" Type="http://schemas.openxmlformats.org/officeDocument/2006/relationships/image" Target="../media/image50.tif"/><Relationship Id="rId12" Type="http://schemas.openxmlformats.org/officeDocument/2006/relationships/image" Target="../media/image55.tif"/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tif"/><Relationship Id="rId11" Type="http://schemas.openxmlformats.org/officeDocument/2006/relationships/image" Target="../media/image54.tif"/><Relationship Id="rId5" Type="http://schemas.openxmlformats.org/officeDocument/2006/relationships/image" Target="../media/image48.tif"/><Relationship Id="rId10" Type="http://schemas.openxmlformats.org/officeDocument/2006/relationships/image" Target="../media/image53.tif"/><Relationship Id="rId4" Type="http://schemas.openxmlformats.org/officeDocument/2006/relationships/image" Target="../media/image47.tif"/><Relationship Id="rId9" Type="http://schemas.openxmlformats.org/officeDocument/2006/relationships/image" Target="../media/image52.t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553443"/>
              </p:ext>
            </p:extLst>
          </p:nvPr>
        </p:nvGraphicFramePr>
        <p:xfrm>
          <a:off x="762000" y="762000"/>
          <a:ext cx="8446168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" r:id="rId3" imgW="6086467" imgH="4283855" progId="Word.Document.12">
                  <p:embed/>
                </p:oleObj>
              </mc:Choice>
              <mc:Fallback>
                <p:oleObj name="Document" r:id="rId3" imgW="6086467" imgH="428385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762000"/>
                        <a:ext cx="8446168" cy="594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AR28B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36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485300"/>
              </p:ext>
            </p:extLst>
          </p:nvPr>
        </p:nvGraphicFramePr>
        <p:xfrm>
          <a:off x="304800" y="990600"/>
          <a:ext cx="8686800" cy="6137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Document" r:id="rId3" imgW="6086467" imgH="4300443" progId="Word.Document.12">
                  <p:embed/>
                </p:oleObj>
              </mc:Choice>
              <mc:Fallback>
                <p:oleObj name="Document" r:id="rId3" imgW="6086467" imgH="430044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990600"/>
                        <a:ext cx="8686800" cy="6137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AR29 April 23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31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4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7" t="1204" r="6787" b="5015"/>
          <a:stretch/>
        </p:blipFill>
        <p:spPr bwMode="auto">
          <a:xfrm>
            <a:off x="3887585" y="228600"/>
            <a:ext cx="4189615" cy="640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81000" y="1143000"/>
            <a:ext cx="2971800" cy="4068762"/>
          </a:xfrm>
        </p:spPr>
        <p:txBody>
          <a:bodyPr/>
          <a:lstStyle/>
          <a:p>
            <a:r>
              <a:rPr lang="en-US" dirty="0" smtClean="0"/>
              <a:t>A conceptual</a:t>
            </a:r>
            <a:r>
              <a:rPr lang="en-US" baseline="0" dirty="0" smtClean="0"/>
              <a:t>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95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SPIROPA Highlights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627757"/>
            <a:ext cx="8915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AR29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Frontal stratification enhances  chlorophyll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Ring forcing of cross-shelf excursions of the 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Frontal </a:t>
            </a:r>
            <a:r>
              <a:rPr lang="en-US" sz="2400" dirty="0" err="1" smtClean="0"/>
              <a:t>Gorduction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Regional bloom of </a:t>
            </a:r>
            <a:r>
              <a:rPr lang="en-US" sz="2400" i="1" dirty="0" smtClean="0"/>
              <a:t>Phaeocystis</a:t>
            </a:r>
            <a:endParaRPr lang="en-US" sz="2400" dirty="0" smtClean="0"/>
          </a:p>
          <a:p>
            <a:r>
              <a:rPr lang="en-US" sz="2400" dirty="0" smtClean="0"/>
              <a:t>RB1904</a:t>
            </a:r>
          </a:p>
          <a:p>
            <a:r>
              <a:rPr lang="en-US" sz="2400" dirty="0"/>
              <a:t>	</a:t>
            </a:r>
            <a:r>
              <a:rPr lang="en-US" sz="2400" b="1" dirty="0"/>
              <a:t>Upwelling induced by </a:t>
            </a:r>
            <a:r>
              <a:rPr lang="en-US" sz="2400" b="1" dirty="0" smtClean="0"/>
              <a:t>formation of a </a:t>
            </a:r>
            <a:r>
              <a:rPr lang="en-US" sz="2400" b="1" dirty="0"/>
              <a:t>shelf break eddy </a:t>
            </a:r>
            <a:endParaRPr lang="en-US" sz="2400" b="1" dirty="0" smtClean="0"/>
          </a:p>
          <a:p>
            <a:r>
              <a:rPr lang="en-US" sz="2400" dirty="0" smtClean="0"/>
              <a:t>	Ring </a:t>
            </a:r>
            <a:r>
              <a:rPr lang="en-US" sz="2400" dirty="0"/>
              <a:t>forcing of cross-shelf excursions of the </a:t>
            </a:r>
            <a:r>
              <a:rPr lang="en-US" sz="2400" dirty="0" smtClean="0"/>
              <a:t>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Diatom bloom on the slope side of the front</a:t>
            </a:r>
            <a:endParaRPr lang="en-US" sz="2400" dirty="0"/>
          </a:p>
          <a:p>
            <a:r>
              <a:rPr lang="en-US" sz="2400" dirty="0" smtClean="0"/>
              <a:t>TN368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Cross-shore fluxes of heat, salt, and biomass in a WCR 		               streamer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An  extraordinary bloom of diatoms stimulated by deep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ocean / shelf interaction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Fine-scale patchiness at the 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Testing of the bottom boundary layer hypothesis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40" y="0"/>
            <a:ext cx="177556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8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924800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Eddy survey 17-18 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57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538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Eddy Survey – EW Section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78164" y="2057400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2" descr="C:\olga\OOI_pioneer\powerpoint_pioneer_sections\rb1904\data_transects\transects_ctd_nuts_0_320m\rb1904_ctd_nuts_0_320m_transect_18_1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6" t="4167" r="-1992" b="75556"/>
          <a:stretch/>
        </p:blipFill>
        <p:spPr bwMode="auto">
          <a:xfrm>
            <a:off x="5334000" y="4901705"/>
            <a:ext cx="3810000" cy="157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9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Shelf break jet: mean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60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81000"/>
            <a:ext cx="8128000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Meander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81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81000"/>
            <a:ext cx="8128000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Shingle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85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47697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Shelfbreak frontal dynamics: mechanisms of upwelling, net community production, and ecological implications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21296" r="11582" b="12037"/>
          <a:stretch/>
        </p:blipFill>
        <p:spPr bwMode="auto">
          <a:xfrm rot="10800000">
            <a:off x="250353" y="2338982"/>
            <a:ext cx="2743200" cy="2008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2812" y="4486870"/>
            <a:ext cx="167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Ryan et al. 1999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20922" y="2353270"/>
            <a:ext cx="3346878" cy="3361730"/>
            <a:chOff x="5720922" y="2353270"/>
            <a:chExt cx="3346878" cy="3361730"/>
          </a:xfrm>
        </p:grpSpPr>
        <p:sp>
          <p:nvSpPr>
            <p:cNvPr id="15" name="TextBox 14"/>
            <p:cNvSpPr txBox="1"/>
            <p:nvPr/>
          </p:nvSpPr>
          <p:spPr>
            <a:xfrm>
              <a:off x="5720922" y="4791670"/>
              <a:ext cx="33468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Linder et al. 2004</a:t>
              </a:r>
            </a:p>
            <a:p>
              <a:pPr algn="ctr"/>
              <a:r>
                <a:rPr lang="en-US" dirty="0" smtClean="0"/>
                <a:t>Gawarkiewicz and Chapman 1992</a:t>
              </a:r>
            </a:p>
            <a:p>
              <a:pPr algn="ctr"/>
              <a:r>
                <a:rPr lang="en-US" dirty="0"/>
                <a:t>Chapman and Lentz </a:t>
              </a:r>
              <a:r>
                <a:rPr lang="en-US" dirty="0" smtClean="0"/>
                <a:t>1994</a:t>
              </a:r>
              <a:endParaRPr lang="en-US" dirty="0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867" y="2353270"/>
              <a:ext cx="3065333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Straight Connector 5"/>
          <p:cNvCxnSpPr/>
          <p:nvPr/>
        </p:nvCxnSpPr>
        <p:spPr>
          <a:xfrm>
            <a:off x="1371600" y="2895600"/>
            <a:ext cx="0" cy="304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447800" y="2204442"/>
            <a:ext cx="4018443" cy="3108960"/>
            <a:chOff x="1447800" y="2204442"/>
            <a:chExt cx="4018443" cy="31089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06" b="1530"/>
            <a:stretch/>
          </p:blipFill>
          <p:spPr bwMode="auto">
            <a:xfrm>
              <a:off x="3085398" y="2204442"/>
              <a:ext cx="2380845" cy="26517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505200" y="4944070"/>
              <a:ext cx="1797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Marra</a:t>
              </a:r>
              <a:r>
                <a:rPr lang="en-US" dirty="0" smtClean="0"/>
                <a:t> et al. 1990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447800" y="2514600"/>
              <a:ext cx="1905000" cy="5334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0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8128000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Shelf break eddy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33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8128000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Vertical</a:t>
            </a:r>
            <a:r>
              <a:rPr lang="en-US" baseline="0" dirty="0" smtClean="0"/>
              <a:t> section: mean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0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609600"/>
            <a:ext cx="8128000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Vertical section: meander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34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8128000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-152400"/>
            <a:ext cx="9144000" cy="868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Vertical section: shelf break eddy formation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9213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VIIRS Chl May 22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0" b="18607"/>
          <a:stretch/>
        </p:blipFill>
        <p:spPr>
          <a:xfrm>
            <a:off x="4549" y="990600"/>
            <a:ext cx="9144000" cy="53863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259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9400" y="3777734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B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3284" y="30480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305966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6334780"/>
            <a:ext cx="442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Youngest to oldest? B, D, C, 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839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SPIROPA Highlights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627757"/>
            <a:ext cx="8915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AR29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Frontal stratification enhances  chlorophyll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Ring forcing of cross-shelf excursions of the 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Frontal </a:t>
            </a:r>
            <a:r>
              <a:rPr lang="en-US" sz="2400" dirty="0" err="1" smtClean="0"/>
              <a:t>Gorduction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Regional bloom of </a:t>
            </a:r>
            <a:r>
              <a:rPr lang="en-US" sz="2400" i="1" dirty="0" smtClean="0"/>
              <a:t>Phaeocystis</a:t>
            </a:r>
            <a:endParaRPr lang="en-US" sz="2400" dirty="0" smtClean="0"/>
          </a:p>
          <a:p>
            <a:r>
              <a:rPr lang="en-US" sz="2400" dirty="0" smtClean="0"/>
              <a:t>RB1904</a:t>
            </a:r>
          </a:p>
          <a:p>
            <a:r>
              <a:rPr lang="en-US" sz="2400" dirty="0"/>
              <a:t>	Upwelling induced by </a:t>
            </a:r>
            <a:r>
              <a:rPr lang="en-US" sz="2400" dirty="0" smtClean="0"/>
              <a:t>formation of a </a:t>
            </a:r>
            <a:r>
              <a:rPr lang="en-US" sz="2400" dirty="0"/>
              <a:t>shelf break eddy </a:t>
            </a:r>
            <a:endParaRPr lang="en-US" sz="2400" dirty="0" smtClean="0"/>
          </a:p>
          <a:p>
            <a:r>
              <a:rPr lang="en-US" sz="2400" dirty="0" smtClean="0"/>
              <a:t>	</a:t>
            </a:r>
            <a:r>
              <a:rPr lang="en-US" sz="2400" b="1" dirty="0" smtClean="0"/>
              <a:t>Ring </a:t>
            </a:r>
            <a:r>
              <a:rPr lang="en-US" sz="2400" b="1" dirty="0"/>
              <a:t>forcing of cross-shelf excursions of the </a:t>
            </a:r>
            <a:r>
              <a:rPr lang="en-US" sz="2400" b="1" dirty="0" smtClean="0"/>
              <a:t>front</a:t>
            </a:r>
          </a:p>
          <a:p>
            <a:r>
              <a:rPr lang="en-US" sz="2400" dirty="0"/>
              <a:t>	</a:t>
            </a:r>
            <a:r>
              <a:rPr lang="en-US" sz="2400" b="1" dirty="0" smtClean="0"/>
              <a:t>Diatom bloom on the slope side of the front</a:t>
            </a:r>
            <a:endParaRPr lang="en-US" sz="2400" b="1" dirty="0"/>
          </a:p>
          <a:p>
            <a:r>
              <a:rPr lang="en-US" sz="2400" dirty="0" smtClean="0"/>
              <a:t>TN368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Cross-shore fluxes of heat, salt, and biomass in a WCR 		               streamer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An  extraordinary bloom of diatoms stimulated by deep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ocean / shelf interaction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Fine-scale patchiness at the 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Testing of the bottom boundary layer hypothesis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40" y="0"/>
            <a:ext cx="177556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8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5040" r="12369"/>
          <a:stretch/>
        </p:blipFill>
        <p:spPr>
          <a:xfrm>
            <a:off x="19050" y="1572705"/>
            <a:ext cx="4572000" cy="42184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9050" y="-304800"/>
            <a:ext cx="9048750" cy="1828800"/>
          </a:xfrm>
        </p:spPr>
        <p:txBody>
          <a:bodyPr/>
          <a:lstStyle/>
          <a:p>
            <a:r>
              <a:rPr lang="en-US" dirty="0" smtClean="0"/>
              <a:t>SST on 18 and 20 May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r="13754"/>
          <a:stretch/>
        </p:blipFill>
        <p:spPr>
          <a:xfrm>
            <a:off x="4572000" y="1371600"/>
            <a:ext cx="4572000" cy="452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6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428" t="19964" r="3492" b="10954"/>
          <a:stretch/>
        </p:blipFill>
        <p:spPr bwMode="auto">
          <a:xfrm>
            <a:off x="4572000" y="3506152"/>
            <a:ext cx="4389120" cy="3351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743" t="20333" r="4648" b="11421"/>
          <a:stretch/>
        </p:blipFill>
        <p:spPr bwMode="auto">
          <a:xfrm>
            <a:off x="259080" y="3489810"/>
            <a:ext cx="4389120" cy="3368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423" t="20509" r="4488" b="10891"/>
          <a:stretch/>
        </p:blipFill>
        <p:spPr bwMode="auto">
          <a:xfrm>
            <a:off x="4572000" y="139630"/>
            <a:ext cx="4389120" cy="3365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5064" t="20686" r="4968" b="10537"/>
          <a:stretch/>
        </p:blipFill>
        <p:spPr bwMode="auto">
          <a:xfrm>
            <a:off x="182880" y="159822"/>
            <a:ext cx="4389120" cy="34215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0215" y="762000"/>
            <a:ext cx="582422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Temperature                                                             Salinity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r>
              <a:rPr lang="en-US" dirty="0" smtClean="0">
                <a:solidFill>
                  <a:prstClr val="white"/>
                </a:solidFill>
              </a:rPr>
              <a:t>Density                                                                      Fluorescence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8678" y="401560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North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" y="2895600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South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76800" y="5173905"/>
            <a:ext cx="2667000" cy="1150695"/>
            <a:chOff x="4876800" y="5173905"/>
            <a:chExt cx="2667000" cy="1150695"/>
          </a:xfrm>
        </p:grpSpPr>
        <p:sp>
          <p:nvSpPr>
            <p:cNvPr id="10" name="Oval 9"/>
            <p:cNvSpPr/>
            <p:nvPr/>
          </p:nvSpPr>
          <p:spPr>
            <a:xfrm>
              <a:off x="4876800" y="5173905"/>
              <a:ext cx="990600" cy="115069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29933" y="5867400"/>
              <a:ext cx="1713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Diatoms aplenty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56296" y="0"/>
            <a:ext cx="3787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VPR Survey May 19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27666" y="1295400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A5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0" y="237386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A12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0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VPR diatom images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12" y="2490787"/>
            <a:ext cx="1933575" cy="1876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62" y="2640787"/>
            <a:ext cx="2047875" cy="1876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12" y="3105112"/>
            <a:ext cx="1704975" cy="1247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" y="731520"/>
            <a:ext cx="6449690" cy="4754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t="27062" r="16618" b="20896"/>
          <a:stretch/>
        </p:blipFill>
        <p:spPr>
          <a:xfrm>
            <a:off x="7111361" y="690141"/>
            <a:ext cx="1614703" cy="1630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248400"/>
            <a:ext cx="1876425" cy="561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500" y="2520193"/>
            <a:ext cx="1876425" cy="1247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557837"/>
            <a:ext cx="3648075" cy="1076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914775"/>
            <a:ext cx="904875" cy="1419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0" b="26399"/>
          <a:stretch/>
        </p:blipFill>
        <p:spPr>
          <a:xfrm>
            <a:off x="5569494" y="5610225"/>
            <a:ext cx="3419475" cy="561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12" y="3864493"/>
            <a:ext cx="11906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3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SPIROPA Highlights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627757"/>
            <a:ext cx="8915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AR29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Frontal stratification enhances  chlorophyll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Ring forcing of cross-shelf excursions of the 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Frontal </a:t>
            </a:r>
            <a:r>
              <a:rPr lang="en-US" sz="2400" dirty="0" err="1" smtClean="0"/>
              <a:t>Gorduction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Regional bloom of </a:t>
            </a:r>
            <a:r>
              <a:rPr lang="en-US" sz="2400" i="1" dirty="0" smtClean="0"/>
              <a:t>Phaeocystis</a:t>
            </a:r>
            <a:endParaRPr lang="en-US" sz="2400" dirty="0" smtClean="0"/>
          </a:p>
          <a:p>
            <a:r>
              <a:rPr lang="en-US" sz="2400" dirty="0" smtClean="0"/>
              <a:t>RB1904</a:t>
            </a:r>
          </a:p>
          <a:p>
            <a:r>
              <a:rPr lang="en-US" sz="2400" dirty="0"/>
              <a:t>	Upwelling induced by </a:t>
            </a:r>
            <a:r>
              <a:rPr lang="en-US" sz="2400" dirty="0" smtClean="0"/>
              <a:t>formation of a </a:t>
            </a:r>
            <a:r>
              <a:rPr lang="en-US" sz="2400" dirty="0"/>
              <a:t>shelf break eddy </a:t>
            </a:r>
            <a:endParaRPr lang="en-US" sz="2400" dirty="0" smtClean="0"/>
          </a:p>
          <a:p>
            <a:r>
              <a:rPr lang="en-US" sz="2400" dirty="0" smtClean="0"/>
              <a:t>	Ring </a:t>
            </a:r>
            <a:r>
              <a:rPr lang="en-US" sz="2400" dirty="0"/>
              <a:t>forcing of cross-shelf excursions of the </a:t>
            </a:r>
            <a:r>
              <a:rPr lang="en-US" sz="2400" dirty="0" smtClean="0"/>
              <a:t>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Diatom bloom on the slope side of the front</a:t>
            </a:r>
            <a:endParaRPr lang="en-US" sz="2400" dirty="0"/>
          </a:p>
          <a:p>
            <a:r>
              <a:rPr lang="en-US" sz="2400" dirty="0" smtClean="0"/>
              <a:t>TN368</a:t>
            </a:r>
          </a:p>
          <a:p>
            <a:r>
              <a:rPr lang="en-US" sz="2400" dirty="0"/>
              <a:t>	</a:t>
            </a:r>
            <a:r>
              <a:rPr lang="en-US" sz="2400" b="1" dirty="0" smtClean="0"/>
              <a:t>An  extraordinary bloom of diatoms stimulated by deep 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 ocean / shelf interaction</a:t>
            </a:r>
          </a:p>
          <a:p>
            <a:r>
              <a:rPr lang="en-US" sz="2400" dirty="0" smtClean="0"/>
              <a:t>	Cross-shore </a:t>
            </a:r>
            <a:r>
              <a:rPr lang="en-US" sz="2400" dirty="0"/>
              <a:t>fluxes of heat, salt, and biomass in a WCR 		               </a:t>
            </a:r>
            <a:r>
              <a:rPr lang="en-US" sz="2400" dirty="0" smtClean="0"/>
              <a:t>streamer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Fine-scale patchiness at the 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Testing of the bottom boundary layer hypothesis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40" y="0"/>
            <a:ext cx="177556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8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25942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1" y="5221337"/>
            <a:ext cx="2600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7081192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3867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199" y="1600200"/>
            <a:ext cx="248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CHL climatology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2919948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is there no mean enhancement of chlorophyll at the shelf break front?</a:t>
            </a:r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: Top-down control by zooplankton grazing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 </a:t>
            </a:r>
            <a:r>
              <a:rPr lang="en-US" sz="2400" dirty="0"/>
              <a:t>S</a:t>
            </a:r>
            <a:r>
              <a:rPr lang="en-US" sz="2400" dirty="0" smtClean="0"/>
              <a:t>patial </a:t>
            </a:r>
            <a:r>
              <a:rPr lang="en-US" sz="2400" dirty="0"/>
              <a:t>and </a:t>
            </a:r>
            <a:r>
              <a:rPr lang="en-US" sz="2400" dirty="0" smtClean="0"/>
              <a:t>temporal intermittency </a:t>
            </a:r>
            <a:r>
              <a:rPr lang="en-US" sz="2400" dirty="0"/>
              <a:t>of </a:t>
            </a:r>
            <a:r>
              <a:rPr lang="en-US" sz="2400" dirty="0" smtClean="0"/>
              <a:t>the upwelling </a:t>
            </a:r>
            <a:r>
              <a:rPr lang="en-US" sz="2400" dirty="0"/>
              <a:t>events causes their net impact to be smoothed out in long-term </a:t>
            </a:r>
            <a:r>
              <a:rPr lang="en-US" sz="2400" dirty="0" smtClean="0"/>
              <a:t>means.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397204" y="621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2013, JGR</a:t>
            </a:r>
            <a:endParaRPr lang="en-US" dirty="0"/>
          </a:p>
        </p:txBody>
      </p:sp>
      <p:pic>
        <p:nvPicPr>
          <p:cNvPr id="2050" name="Picture 2" descr="Weifeng Gordon Z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92" y="152400"/>
            <a:ext cx="16287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ADCP from VPR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r="15239"/>
          <a:stretch/>
        </p:blipFill>
        <p:spPr bwMode="auto">
          <a:xfrm>
            <a:off x="1657733" y="901262"/>
            <a:ext cx="5657467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809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VPR1 Survey July 7-8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914400"/>
            <a:ext cx="9144000" cy="5486400"/>
            <a:chOff x="0" y="914400"/>
            <a:chExt cx="9144000" cy="5486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7" t="15133" r="6263" b="7385"/>
            <a:stretch/>
          </p:blipFill>
          <p:spPr bwMode="auto">
            <a:xfrm>
              <a:off x="0" y="914400"/>
              <a:ext cx="9144000" cy="5457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0" t="16429" r="8030" b="17216"/>
            <a:stretch/>
          </p:blipFill>
          <p:spPr bwMode="auto">
            <a:xfrm>
              <a:off x="0" y="3657600"/>
              <a:ext cx="4831307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21415" y="3974068"/>
              <a:ext cx="966931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Density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0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152400"/>
            <a:ext cx="5267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CTD transect – July 8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91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4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152400"/>
            <a:ext cx="5267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CTD transect – July 8</a:t>
            </a:r>
            <a:endParaRPr lang="en-US" sz="3200" dirty="0"/>
          </a:p>
        </p:txBody>
      </p:sp>
      <p:pic>
        <p:nvPicPr>
          <p:cNvPr id="6" name="Picture 2" descr="C:\olga\OOI_pioneer\powerpoint_pioneer_sections\tn368\data_transects\transects_ctd_nuts_0_320m\tn368_ctd_and_nuts_0_320m_transect_8_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450" y="737175"/>
            <a:ext cx="585271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35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ADCP from VPR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r="15239"/>
          <a:stretch/>
        </p:blipFill>
        <p:spPr bwMode="auto">
          <a:xfrm>
            <a:off x="1657733" y="901262"/>
            <a:ext cx="5657467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757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13124" r="8319"/>
          <a:stretch/>
        </p:blipFill>
        <p:spPr bwMode="auto">
          <a:xfrm>
            <a:off x="-15766" y="1447800"/>
            <a:ext cx="9144000" cy="48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 2,3,4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21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928"/>
            <a:ext cx="9144000" cy="629107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SST July</a:t>
            </a:r>
            <a:r>
              <a:rPr lang="en-US" baseline="0" dirty="0" smtClean="0"/>
              <a:t> 9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800600" y="3581400"/>
            <a:ext cx="83820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8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14584" r="9095" b="7282"/>
          <a:stretch/>
        </p:blipFill>
        <p:spPr bwMode="auto">
          <a:xfrm>
            <a:off x="0" y="1752600"/>
            <a:ext cx="9144000" cy="454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VPR5 July 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7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8638524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SST July 13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86400" y="4114800"/>
            <a:ext cx="0" cy="121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724400" y="4114800"/>
            <a:ext cx="762000" cy="1143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36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VPR 7-8 July 15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t="9118" r="7969" b="6471"/>
          <a:stretch/>
        </p:blipFill>
        <p:spPr bwMode="auto">
          <a:xfrm>
            <a:off x="0" y="1524000"/>
            <a:ext cx="9144000" cy="4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4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oceanobservatories.org/wp-content/uploads/2011/04/NEObsMap_110914_stat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5"/>
          <a:stretch/>
        </p:blipFill>
        <p:spPr bwMode="auto">
          <a:xfrm>
            <a:off x="152397" y="2331947"/>
            <a:ext cx="3200400" cy="287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69" y="4354039"/>
            <a:ext cx="2655831" cy="2468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147697"/>
            <a:ext cx="89916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Shelfbreak frontal dynamics: mechanisms of upwelling, net community production, and ecological implications</a:t>
            </a:r>
          </a:p>
          <a:p>
            <a:pPr algn="ctr"/>
            <a:endParaRPr lang="en-US" sz="500" dirty="0" smtClean="0"/>
          </a:p>
          <a:p>
            <a:pPr algn="ctr"/>
            <a:r>
              <a:rPr lang="en-US" sz="2000" dirty="0" smtClean="0"/>
              <a:t>Dennis McGillicuddy, Heidi Sosik, Gordon Zhang (WHOI)</a:t>
            </a:r>
          </a:p>
          <a:p>
            <a:pPr algn="ctr"/>
            <a:r>
              <a:rPr lang="en-US" sz="2000" dirty="0" smtClean="0"/>
              <a:t>Walker Smith (VIMS)</a:t>
            </a:r>
            <a:r>
              <a:rPr lang="en-US" sz="2000" dirty="0"/>
              <a:t> </a:t>
            </a:r>
            <a:r>
              <a:rPr lang="en-US" sz="2000" dirty="0" smtClean="0"/>
              <a:t>Rachel Stanley (Wellesley College)</a:t>
            </a:r>
          </a:p>
          <a:p>
            <a:pPr algn="ctr"/>
            <a:r>
              <a:rPr lang="en-US" sz="2000" dirty="0" smtClean="0"/>
              <a:t>Jefferson Turner, Christian </a:t>
            </a:r>
            <a:r>
              <a:rPr lang="en-US" sz="2000" dirty="0" err="1" smtClean="0"/>
              <a:t>Petitpas</a:t>
            </a:r>
            <a:r>
              <a:rPr lang="en-US" sz="2000" dirty="0"/>
              <a:t> </a:t>
            </a:r>
            <a:r>
              <a:rPr lang="en-US" sz="2000" dirty="0" smtClean="0"/>
              <a:t>(UMass Dartmouth)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34203" y="5452348"/>
            <a:ext cx="2151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NSF Ocean Observatory Initiative Pioneer Array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24000" y="4038600"/>
            <a:ext cx="6858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656135" y="2438400"/>
            <a:ext cx="4487865" cy="3505200"/>
            <a:chOff x="4656135" y="2438400"/>
            <a:chExt cx="4487865" cy="3505200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135" y="2834640"/>
              <a:ext cx="4487865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10200" y="2438400"/>
              <a:ext cx="2893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 Cruises R/V Neil Armstrong</a:t>
              </a:r>
              <a:endParaRPr lang="en-US" dirty="0"/>
            </a:p>
          </p:txBody>
        </p:sp>
      </p:grpSp>
      <p:sp>
        <p:nvSpPr>
          <p:cNvPr id="7" name="AutoShape 2" descr="Image result for nsf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nsf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www.nsf.gov/images/logos/ns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95" y="1143000"/>
            <a:ext cx="1181605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4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8638524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SST July 13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86400" y="4114800"/>
            <a:ext cx="0" cy="121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724400" y="4114800"/>
            <a:ext cx="762000" cy="1143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295900" y="5066637"/>
            <a:ext cx="381000" cy="228600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334000" y="4572000"/>
            <a:ext cx="304800" cy="114300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334000" y="4191000"/>
            <a:ext cx="304800" cy="114300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96724" y="4800600"/>
            <a:ext cx="304800" cy="114300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648200" y="4133850"/>
            <a:ext cx="304800" cy="114300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3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2" y="0"/>
            <a:ext cx="7431016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Satellite altimetry July 13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038600" y="2971800"/>
            <a:ext cx="1" cy="457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62855" y="2971800"/>
            <a:ext cx="381000" cy="4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73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228600"/>
            <a:ext cx="9144000" cy="1096962"/>
          </a:xfrm>
        </p:spPr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baseline="0" dirty="0" smtClean="0"/>
              <a:t>iatom / </a:t>
            </a:r>
            <a:r>
              <a:rPr lang="en-US" i="1" baseline="0" dirty="0" err="1" smtClean="0"/>
              <a:t>Alatalosphera</a:t>
            </a:r>
            <a:r>
              <a:rPr lang="en-US" baseline="0" dirty="0" smtClean="0"/>
              <a:t> bloom: synthesis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685800"/>
            <a:ext cx="82296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High </a:t>
            </a:r>
            <a:r>
              <a:rPr lang="en-US" sz="2800" dirty="0"/>
              <a:t>salinity waters are the </a:t>
            </a:r>
            <a:r>
              <a:rPr lang="en-US" sz="2800" dirty="0" smtClean="0"/>
              <a:t>niche (ca. 36 </a:t>
            </a:r>
            <a:r>
              <a:rPr lang="en-US" sz="2800" dirty="0" err="1" smtClean="0"/>
              <a:t>ppt</a:t>
            </a:r>
            <a:r>
              <a:rPr lang="en-US" sz="2800" dirty="0" smtClean="0"/>
              <a:t>)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The </a:t>
            </a:r>
            <a:r>
              <a:rPr lang="en-US" sz="2800" dirty="0"/>
              <a:t>cyclonic eddy identified in altimetry </a:t>
            </a:r>
            <a:r>
              <a:rPr lang="en-US" sz="2800" dirty="0" smtClean="0"/>
              <a:t>provides transport </a:t>
            </a:r>
            <a:r>
              <a:rPr lang="en-US" sz="2800" dirty="0"/>
              <a:t>from a </a:t>
            </a:r>
            <a:r>
              <a:rPr lang="en-US" sz="2800" dirty="0" smtClean="0"/>
              <a:t>gulf </a:t>
            </a:r>
            <a:r>
              <a:rPr lang="en-US" sz="2800" dirty="0"/>
              <a:t>stream / ring source</a:t>
            </a:r>
          </a:p>
          <a:p>
            <a:endParaRPr lang="en-US" sz="2800" dirty="0"/>
          </a:p>
          <a:p>
            <a:r>
              <a:rPr lang="en-US" sz="2800" dirty="0" smtClean="0"/>
              <a:t>The </a:t>
            </a:r>
            <a:r>
              <a:rPr lang="en-US" sz="2800" dirty="0"/>
              <a:t>jet in between the cyclone and the ring forming to its east impacts the edge of the continental shelf</a:t>
            </a:r>
          </a:p>
          <a:p>
            <a:endParaRPr lang="en-US" sz="2800" dirty="0"/>
          </a:p>
          <a:p>
            <a:r>
              <a:rPr lang="en-US" sz="2800" dirty="0" smtClean="0"/>
              <a:t>Westward </a:t>
            </a:r>
            <a:r>
              <a:rPr lang="en-US" sz="2800" dirty="0"/>
              <a:t>flow in the northwestern lobe of the cyclone </a:t>
            </a:r>
            <a:r>
              <a:rPr lang="en-US" sz="2800" dirty="0" smtClean="0"/>
              <a:t>deliver </a:t>
            </a:r>
            <a:r>
              <a:rPr lang="en-US" sz="2800" dirty="0"/>
              <a:t>the source waters to our sampling area</a:t>
            </a:r>
          </a:p>
          <a:p>
            <a:endParaRPr lang="en-US" sz="2800" dirty="0"/>
          </a:p>
          <a:p>
            <a:r>
              <a:rPr lang="en-US" sz="2800" dirty="0" smtClean="0"/>
              <a:t>Highest </a:t>
            </a:r>
            <a:r>
              <a:rPr lang="en-US" sz="2800" dirty="0"/>
              <a:t>fluorescence occurs when the high salinity waters are illuminated via shoaling of that water </a:t>
            </a:r>
            <a:r>
              <a:rPr lang="en-US" sz="2800" dirty="0" smtClean="0"/>
              <a:t>mass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cyclone</a:t>
            </a:r>
            <a:r>
              <a:rPr lang="en-US" sz="2800" dirty="0"/>
              <a:t>, along the </a:t>
            </a:r>
            <a:r>
              <a:rPr lang="en-US" sz="2800" dirty="0" smtClean="0"/>
              <a:t>shelf break front, streamers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4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SPIROPA Highlights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627757"/>
            <a:ext cx="8915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AR29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Frontal stratification enhances  chlorophyll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Ring forcing of cross-shelf excursions of the 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Frontal </a:t>
            </a:r>
            <a:r>
              <a:rPr lang="en-US" sz="2400" dirty="0" err="1" smtClean="0"/>
              <a:t>Gorduction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Regional bloom of </a:t>
            </a:r>
            <a:r>
              <a:rPr lang="en-US" sz="2400" i="1" dirty="0" smtClean="0"/>
              <a:t>Phaeocystis</a:t>
            </a:r>
            <a:endParaRPr lang="en-US" sz="2400" dirty="0" smtClean="0"/>
          </a:p>
          <a:p>
            <a:r>
              <a:rPr lang="en-US" sz="2400" dirty="0" smtClean="0"/>
              <a:t>RB1904</a:t>
            </a:r>
          </a:p>
          <a:p>
            <a:r>
              <a:rPr lang="en-US" sz="2400" dirty="0"/>
              <a:t>	Upwelling induced by </a:t>
            </a:r>
            <a:r>
              <a:rPr lang="en-US" sz="2400" dirty="0" smtClean="0"/>
              <a:t>formation of a </a:t>
            </a:r>
            <a:r>
              <a:rPr lang="en-US" sz="2400" dirty="0"/>
              <a:t>shelf break eddy </a:t>
            </a:r>
            <a:endParaRPr lang="en-US" sz="2400" dirty="0" smtClean="0"/>
          </a:p>
          <a:p>
            <a:r>
              <a:rPr lang="en-US" sz="2400" dirty="0" smtClean="0"/>
              <a:t>	Ring </a:t>
            </a:r>
            <a:r>
              <a:rPr lang="en-US" sz="2400" dirty="0"/>
              <a:t>forcing of cross-shelf excursions of the </a:t>
            </a:r>
            <a:r>
              <a:rPr lang="en-US" sz="2400" dirty="0" smtClean="0"/>
              <a:t>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Diatom bloom on the slope side of the front</a:t>
            </a:r>
            <a:endParaRPr lang="en-US" sz="2400" dirty="0"/>
          </a:p>
          <a:p>
            <a:r>
              <a:rPr lang="en-US" sz="2400" dirty="0" smtClean="0"/>
              <a:t>TN368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Cross-shore fluxes of heat, salt, and biomass in a WCR 		               streamer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An  extraordinary bloom of diatoms stimulated by deep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ocean / shelf interaction</a:t>
            </a:r>
          </a:p>
          <a:p>
            <a:r>
              <a:rPr lang="en-US" sz="2400" dirty="0"/>
              <a:t>	</a:t>
            </a:r>
            <a:r>
              <a:rPr lang="en-US" sz="2400" b="1" dirty="0" smtClean="0"/>
              <a:t>Fine-scale patchiness at the 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Testing of the bottom boundary layer hypothesis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40" y="0"/>
            <a:ext cx="177556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8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REMUS 6 – diatom hotspot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451783" y="1066800"/>
            <a:ext cx="6263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Temperature			     Salinity</a:t>
            </a:r>
            <a:endParaRPr lang="en-US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21609" r="36721" b="22859"/>
          <a:stretch/>
        </p:blipFill>
        <p:spPr bwMode="auto">
          <a:xfrm>
            <a:off x="4800600" y="1981200"/>
            <a:ext cx="4215091" cy="35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5" t="15315" r="35646" b="16821"/>
          <a:stretch/>
        </p:blipFill>
        <p:spPr bwMode="auto">
          <a:xfrm>
            <a:off x="224244" y="1621551"/>
            <a:ext cx="4367048" cy="439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46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REMUS 6 – diatom hotspot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1066800"/>
            <a:ext cx="680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 Fluorescence			   Backscatter</a:t>
            </a:r>
            <a:endParaRPr lang="en-US" sz="28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1" t="17568" r="36034" b="19209"/>
          <a:stretch/>
        </p:blipFill>
        <p:spPr bwMode="auto">
          <a:xfrm>
            <a:off x="242123" y="1828800"/>
            <a:ext cx="4225159" cy="409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 t="19452" r="36681" b="20183"/>
          <a:stretch/>
        </p:blipFill>
        <p:spPr bwMode="auto">
          <a:xfrm>
            <a:off x="4682357" y="2013880"/>
            <a:ext cx="4193627" cy="39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78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REMUS 6 – diatom hotspot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1814462" y="1066800"/>
            <a:ext cx="5881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Nitrate				Oxygen</a:t>
            </a:r>
            <a:endParaRPr lang="en-US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5" t="21609" r="36875" b="22859"/>
          <a:stretch/>
        </p:blipFill>
        <p:spPr bwMode="auto">
          <a:xfrm>
            <a:off x="13138" y="1981200"/>
            <a:ext cx="4148959" cy="35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3" t="19694" r="36422" b="20670"/>
          <a:stretch/>
        </p:blipFill>
        <p:spPr bwMode="auto">
          <a:xfrm>
            <a:off x="4755331" y="1848340"/>
            <a:ext cx="4139762" cy="386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24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SPIROPA Highlights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627757"/>
            <a:ext cx="8915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AR29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Frontal stratification enhances  chlorophyll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Ring forcing of cross-shelf excursions of the 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Frontal </a:t>
            </a:r>
            <a:r>
              <a:rPr lang="en-US" sz="2400" dirty="0" err="1" smtClean="0"/>
              <a:t>Gorduction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Regional bloom of </a:t>
            </a:r>
            <a:r>
              <a:rPr lang="en-US" sz="2400" i="1" dirty="0" smtClean="0"/>
              <a:t>Phaeocystis</a:t>
            </a:r>
            <a:endParaRPr lang="en-US" sz="2400" dirty="0" smtClean="0"/>
          </a:p>
          <a:p>
            <a:r>
              <a:rPr lang="en-US" sz="2400" dirty="0" smtClean="0"/>
              <a:t>RB1904</a:t>
            </a:r>
          </a:p>
          <a:p>
            <a:r>
              <a:rPr lang="en-US" sz="2400" dirty="0"/>
              <a:t>	Upwelling induced by </a:t>
            </a:r>
            <a:r>
              <a:rPr lang="en-US" sz="2400" dirty="0" smtClean="0"/>
              <a:t>formation of a </a:t>
            </a:r>
            <a:r>
              <a:rPr lang="en-US" sz="2400" dirty="0"/>
              <a:t>shelf break eddy </a:t>
            </a:r>
            <a:endParaRPr lang="en-US" sz="2400" dirty="0" smtClean="0"/>
          </a:p>
          <a:p>
            <a:r>
              <a:rPr lang="en-US" sz="2400" dirty="0" smtClean="0"/>
              <a:t>	Ring </a:t>
            </a:r>
            <a:r>
              <a:rPr lang="en-US" sz="2400" dirty="0"/>
              <a:t>forcing of cross-shelf excursions of the </a:t>
            </a:r>
            <a:r>
              <a:rPr lang="en-US" sz="2400" dirty="0" smtClean="0"/>
              <a:t>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Diatom bloom on the slope side of the front</a:t>
            </a:r>
            <a:endParaRPr lang="en-US" sz="2400" dirty="0"/>
          </a:p>
          <a:p>
            <a:r>
              <a:rPr lang="en-US" sz="2400" dirty="0" smtClean="0"/>
              <a:t>TN368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Cross-shore fluxes of heat, salt, and biomass in a WCR 		               streamer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An  extraordinary bloom of diatoms stimulated by deep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ocean / shelf interaction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Fine-scale patchiness at the front</a:t>
            </a:r>
          </a:p>
          <a:p>
            <a:r>
              <a:rPr lang="en-US" sz="2400" dirty="0"/>
              <a:t>	</a:t>
            </a:r>
            <a:r>
              <a:rPr lang="en-US" sz="2400" b="1" dirty="0" smtClean="0"/>
              <a:t>Testing of the bottom boundary layer hypothesis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40" y="0"/>
            <a:ext cx="177556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8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REMUS 5 – BBL survey</a:t>
            </a:r>
            <a:endParaRPr lang="en-US" sz="48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10446" r="8621" b="4849"/>
          <a:stretch/>
        </p:blipFill>
        <p:spPr bwMode="auto">
          <a:xfrm>
            <a:off x="0" y="1137886"/>
            <a:ext cx="9144000" cy="533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6" t="17568" r="20247" b="21156"/>
          <a:stretch/>
        </p:blipFill>
        <p:spPr bwMode="auto">
          <a:xfrm>
            <a:off x="-1" y="3826058"/>
            <a:ext cx="4067503" cy="265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10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SPIROPA Highlights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627757"/>
            <a:ext cx="8915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AR29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Frontal stratification enhances  chlorophyll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Ring forcing of cross-shelf excursions of the 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Frontal </a:t>
            </a:r>
            <a:r>
              <a:rPr lang="en-US" sz="2400" dirty="0" err="1" smtClean="0"/>
              <a:t>Gorduction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Regional bloom of </a:t>
            </a:r>
            <a:r>
              <a:rPr lang="en-US" sz="2400" i="1" dirty="0" smtClean="0"/>
              <a:t>Phaeocystis</a:t>
            </a:r>
            <a:endParaRPr lang="en-US" sz="2400" dirty="0" smtClean="0"/>
          </a:p>
          <a:p>
            <a:r>
              <a:rPr lang="en-US" sz="2400" dirty="0" smtClean="0"/>
              <a:t>RB1904</a:t>
            </a:r>
          </a:p>
          <a:p>
            <a:r>
              <a:rPr lang="en-US" sz="2400" dirty="0"/>
              <a:t>	Upwelling induced by </a:t>
            </a:r>
            <a:r>
              <a:rPr lang="en-US" sz="2400" dirty="0" smtClean="0"/>
              <a:t>formation of a </a:t>
            </a:r>
            <a:r>
              <a:rPr lang="en-US" sz="2400" dirty="0"/>
              <a:t>shelf break eddy </a:t>
            </a:r>
            <a:endParaRPr lang="en-US" sz="2400" dirty="0" smtClean="0"/>
          </a:p>
          <a:p>
            <a:r>
              <a:rPr lang="en-US" sz="2400" dirty="0" smtClean="0"/>
              <a:t>	Ring </a:t>
            </a:r>
            <a:r>
              <a:rPr lang="en-US" sz="2400" dirty="0"/>
              <a:t>forcing of cross-shelf excursions of the </a:t>
            </a:r>
            <a:r>
              <a:rPr lang="en-US" sz="2400" dirty="0" smtClean="0"/>
              <a:t>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Diatom bloom on the slope side of the front</a:t>
            </a:r>
            <a:endParaRPr lang="en-US" sz="2400" dirty="0"/>
          </a:p>
          <a:p>
            <a:r>
              <a:rPr lang="en-US" sz="2400" dirty="0" smtClean="0"/>
              <a:t>TN368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Cross-shore fluxes of heat, salt, and biomass in a WCR 		               streamer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An  extraordinary bloom of diatoms stimulated by deep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ocean / shelf interaction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Fine-scale patchiness at the 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Testing of the bottom boundary layer hypothesis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40" y="0"/>
            <a:ext cx="177556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8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SPIROPA Highlights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627757"/>
            <a:ext cx="8915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AR29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Frontal stratification enhances  chlorophyll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Ring forcing of cross-shelf excursions of the 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Frontal </a:t>
            </a:r>
            <a:r>
              <a:rPr lang="en-US" sz="2400" dirty="0" err="1" smtClean="0"/>
              <a:t>Gorduction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Regional bloom of </a:t>
            </a:r>
            <a:r>
              <a:rPr lang="en-US" sz="2400" i="1" dirty="0" smtClean="0"/>
              <a:t>Phaeocystis</a:t>
            </a:r>
            <a:endParaRPr lang="en-US" sz="2400" dirty="0" smtClean="0"/>
          </a:p>
          <a:p>
            <a:r>
              <a:rPr lang="en-US" sz="2400" dirty="0" smtClean="0"/>
              <a:t>RB1904</a:t>
            </a:r>
          </a:p>
          <a:p>
            <a:r>
              <a:rPr lang="en-US" sz="2400" dirty="0"/>
              <a:t>	Upwelling induced by </a:t>
            </a:r>
            <a:r>
              <a:rPr lang="en-US" sz="2400" dirty="0" smtClean="0"/>
              <a:t>formation of a </a:t>
            </a:r>
            <a:r>
              <a:rPr lang="en-US" sz="2400" dirty="0"/>
              <a:t>shelf break eddy </a:t>
            </a:r>
            <a:endParaRPr lang="en-US" sz="2400" dirty="0" smtClean="0"/>
          </a:p>
          <a:p>
            <a:r>
              <a:rPr lang="en-US" sz="2400" dirty="0" smtClean="0"/>
              <a:t>	Ring </a:t>
            </a:r>
            <a:r>
              <a:rPr lang="en-US" sz="2400" dirty="0"/>
              <a:t>forcing of cross-shelf excursions of the </a:t>
            </a:r>
            <a:r>
              <a:rPr lang="en-US" sz="2400" dirty="0" smtClean="0"/>
              <a:t>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Diatom bloom on the slope side of the front</a:t>
            </a:r>
            <a:endParaRPr lang="en-US" sz="2400" dirty="0"/>
          </a:p>
          <a:p>
            <a:r>
              <a:rPr lang="en-US" sz="2400" dirty="0" smtClean="0"/>
              <a:t>TN368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Cross-shore fluxes of heat, salt, and biomass in a WCR 		               streamer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An  extraordinary bloom of diatoms stimulated by deep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ocean / shelf interaction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Fine-scale patchiness at the 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Testing of the bottom boundary layer hypothesis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40" y="0"/>
            <a:ext cx="177556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2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2219451" cy="182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2025908"/>
            <a:ext cx="8153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Quantification of streamer transport of heat, salt, and </a:t>
            </a:r>
            <a:r>
              <a:rPr lang="en-US" sz="2800" dirty="0" smtClean="0"/>
              <a:t>biomass</a:t>
            </a:r>
          </a:p>
          <a:p>
            <a:endParaRPr lang="en-US" sz="2800" dirty="0"/>
          </a:p>
          <a:p>
            <a:r>
              <a:rPr lang="en-US" sz="2800" dirty="0" smtClean="0"/>
              <a:t>Observations </a:t>
            </a:r>
            <a:r>
              <a:rPr lang="en-US" sz="2800" dirty="0"/>
              <a:t>of turbulent billows associated with internal wave </a:t>
            </a:r>
            <a:r>
              <a:rPr lang="en-US" sz="2800" dirty="0" smtClean="0"/>
              <a:t>breaking</a:t>
            </a:r>
          </a:p>
          <a:p>
            <a:endParaRPr lang="en-US" sz="2800" dirty="0"/>
          </a:p>
          <a:p>
            <a:r>
              <a:rPr lang="en-US" sz="2800" dirty="0" smtClean="0"/>
              <a:t>Biogeography </a:t>
            </a:r>
            <a:r>
              <a:rPr lang="en-US" sz="2800" dirty="0"/>
              <a:t>of the shelf break front: from the Gulf of Mexico to the Gulf of Maine and everything in </a:t>
            </a:r>
            <a:r>
              <a:rPr lang="en-US" sz="2800" dirty="0" smtClean="0"/>
              <a:t>between</a:t>
            </a:r>
          </a:p>
          <a:p>
            <a:endParaRPr lang="en-US" sz="2800" dirty="0"/>
          </a:p>
          <a:p>
            <a:r>
              <a:rPr lang="en-US" sz="2800" dirty="0" smtClean="0"/>
              <a:t>And more to come!</a:t>
            </a:r>
          </a:p>
        </p:txBody>
      </p:sp>
    </p:spTree>
    <p:extLst>
      <p:ext uri="{BB962C8B-B14F-4D97-AF65-F5344CB8AC3E}">
        <p14:creationId xmlns:p14="http://schemas.microsoft.com/office/powerpoint/2010/main" val="328160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8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-228600"/>
            <a:ext cx="9144000" cy="1470024"/>
          </a:xfrm>
        </p:spPr>
        <p:txBody>
          <a:bodyPr/>
          <a:lstStyle/>
          <a:p>
            <a:r>
              <a:rPr lang="en-US" dirty="0" smtClean="0"/>
              <a:t>Frontal positions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801469"/>
            <a:ext cx="117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AR29</a:t>
            </a:r>
            <a:endParaRPr lang="en-US" sz="3600" dirty="0"/>
          </a:p>
        </p:txBody>
      </p:sp>
      <p:pic>
        <p:nvPicPr>
          <p:cNvPr id="9" name="Picture 8" descr="../../2018_Arm_AR29_0416-0430/data/figs/cruise_plot/salt34.5_contour_0406-0427_la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14831" r="11548" b="28313"/>
          <a:stretch/>
        </p:blipFill>
        <p:spPr bwMode="auto">
          <a:xfrm>
            <a:off x="152400" y="1416095"/>
            <a:ext cx="2895600" cy="1509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" t="19174" r="-2207" b="17737"/>
          <a:stretch/>
        </p:blipFill>
        <p:spPr bwMode="auto">
          <a:xfrm>
            <a:off x="55489" y="2971800"/>
            <a:ext cx="3200400" cy="1527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19400"/>
            <a:ext cx="3200400" cy="2400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438150"/>
            <a:ext cx="3200400" cy="240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77687" y="2171015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RB1904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6298395" y="3735328"/>
            <a:ext cx="1409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TN368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14478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S=34.5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477687" y="2925935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S=34.5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400800" y="4491335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S=34.5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02321" y="3733800"/>
            <a:ext cx="104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σ=26.5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450321" y="4643735"/>
            <a:ext cx="104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σ=26.5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324600" y="6243935"/>
            <a:ext cx="104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σ=26.5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79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13826" r="2273" b="20994"/>
          <a:stretch/>
        </p:blipFill>
        <p:spPr bwMode="auto">
          <a:xfrm>
            <a:off x="3810000" y="13970"/>
            <a:ext cx="4572000" cy="2454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-133985" y="-228600"/>
            <a:ext cx="2743200" cy="1981200"/>
          </a:xfrm>
        </p:spPr>
        <p:txBody>
          <a:bodyPr/>
          <a:lstStyle/>
          <a:p>
            <a:r>
              <a:rPr lang="en-US" dirty="0" smtClean="0"/>
              <a:t>Frontal positions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30240" y="3048000"/>
            <a:ext cx="162256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RB1904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 smtClean="0"/>
          </a:p>
          <a:p>
            <a:r>
              <a:rPr lang="en-US" sz="3600" dirty="0" smtClean="0"/>
              <a:t>TN368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707421" y="918259"/>
            <a:ext cx="117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AR29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86"/>
          <a:stretch/>
        </p:blipFill>
        <p:spPr>
          <a:xfrm>
            <a:off x="3292678" y="2468880"/>
            <a:ext cx="5851322" cy="2045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57"/>
          <a:stretch/>
        </p:blipFill>
        <p:spPr>
          <a:xfrm>
            <a:off x="3200400" y="4648200"/>
            <a:ext cx="5949948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12500" r="2884" b="5769"/>
          <a:stretch/>
        </p:blipFill>
        <p:spPr bwMode="auto">
          <a:xfrm>
            <a:off x="3851807" y="838200"/>
            <a:ext cx="5139793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t="5398" r="8985" b="3125"/>
          <a:stretch/>
        </p:blipFill>
        <p:spPr bwMode="auto">
          <a:xfrm>
            <a:off x="304799" y="3143250"/>
            <a:ext cx="3384553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2895600" cy="2620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 29 Ring </a:t>
            </a:r>
            <a:r>
              <a:rPr lang="en-US" dirty="0" smtClean="0"/>
              <a:t>streamer – front interaction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11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SPIROPA Highlights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627757"/>
            <a:ext cx="8915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AR29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Frontal stratification enhances  chlorophyll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Ring forcing of cross-shelf excursions of the 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Frontal </a:t>
            </a:r>
            <a:r>
              <a:rPr lang="en-US" sz="2400" dirty="0" err="1" smtClean="0"/>
              <a:t>Gorduction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b="1" dirty="0" smtClean="0"/>
              <a:t>Regional bloom of </a:t>
            </a:r>
            <a:r>
              <a:rPr lang="en-US" sz="2400" b="1" i="1" dirty="0" smtClean="0"/>
              <a:t>Phaeocystis</a:t>
            </a:r>
            <a:endParaRPr lang="en-US" sz="2400" b="1" dirty="0" smtClean="0"/>
          </a:p>
          <a:p>
            <a:r>
              <a:rPr lang="en-US" sz="2400" dirty="0" smtClean="0"/>
              <a:t>RB1904</a:t>
            </a:r>
          </a:p>
          <a:p>
            <a:r>
              <a:rPr lang="en-US" sz="2400" dirty="0"/>
              <a:t>	Upwelling induced by </a:t>
            </a:r>
            <a:r>
              <a:rPr lang="en-US" sz="2400" dirty="0" smtClean="0"/>
              <a:t>formation of a </a:t>
            </a:r>
            <a:r>
              <a:rPr lang="en-US" sz="2400" dirty="0"/>
              <a:t>shelf break eddy </a:t>
            </a:r>
            <a:endParaRPr lang="en-US" sz="2400" dirty="0" smtClean="0"/>
          </a:p>
          <a:p>
            <a:r>
              <a:rPr lang="en-US" sz="2400" dirty="0" smtClean="0"/>
              <a:t>	Ring </a:t>
            </a:r>
            <a:r>
              <a:rPr lang="en-US" sz="2400" dirty="0"/>
              <a:t>forcing of cross-shelf excursions of the </a:t>
            </a:r>
            <a:r>
              <a:rPr lang="en-US" sz="2400" dirty="0" smtClean="0"/>
              <a:t>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Diatom bloom on the slope side of the front</a:t>
            </a:r>
            <a:endParaRPr lang="en-US" sz="2400" dirty="0"/>
          </a:p>
          <a:p>
            <a:r>
              <a:rPr lang="en-US" sz="2400" dirty="0" smtClean="0"/>
              <a:t>TN368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Cross-shore fluxes of heat, salt, and biomass in a WCR 		               streamer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An  extraordinary bloom of diatoms stimulated by deep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ocean / shelf interaction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Fine-scale patchiness at the 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Testing of the bottom boundary layer hypothesis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40" y="0"/>
            <a:ext cx="177556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4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13010</TotalTime>
  <Words>494</Words>
  <Application>Microsoft Office PowerPoint</Application>
  <PresentationFormat>On-screen Show (4:3)</PresentationFormat>
  <Paragraphs>251</Paragraphs>
  <Slides>51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SPIROPA Highlights</vt:lpstr>
      <vt:lpstr>Frontal positions</vt:lpstr>
      <vt:lpstr>Frontal positions</vt:lpstr>
      <vt:lpstr>AR 29 Ring streamer – front interaction</vt:lpstr>
      <vt:lpstr>SPIROPA Highlights</vt:lpstr>
      <vt:lpstr>AR28B section</vt:lpstr>
      <vt:lpstr>AR29 April 23 Section</vt:lpstr>
      <vt:lpstr>PowerPoint Presentation</vt:lpstr>
      <vt:lpstr>A conceptual model</vt:lpstr>
      <vt:lpstr>SPIROPA Highlights</vt:lpstr>
      <vt:lpstr>Eddy survey 17-18 May</vt:lpstr>
      <vt:lpstr>Eddy Survey – EW Section</vt:lpstr>
      <vt:lpstr>Shelf break jet: mean state</vt:lpstr>
      <vt:lpstr>Meander formation</vt:lpstr>
      <vt:lpstr>Shingle formation</vt:lpstr>
      <vt:lpstr>Shelf break eddy formation</vt:lpstr>
      <vt:lpstr>Vertical section: mean state</vt:lpstr>
      <vt:lpstr>Vertical section: meander formation</vt:lpstr>
      <vt:lpstr>Vertical section: shelf break eddy formation</vt:lpstr>
      <vt:lpstr>VIIRS Chl May 22</vt:lpstr>
      <vt:lpstr>SPIROPA Highlights</vt:lpstr>
      <vt:lpstr>SST on 18 and 20 May</vt:lpstr>
      <vt:lpstr>PowerPoint Presentation</vt:lpstr>
      <vt:lpstr>VPR diatom images</vt:lpstr>
      <vt:lpstr>SPIROPA Highlights</vt:lpstr>
      <vt:lpstr>ADCP from VPR survey</vt:lpstr>
      <vt:lpstr>VPR1 Survey July 7-8</vt:lpstr>
      <vt:lpstr>PowerPoint Presentation</vt:lpstr>
      <vt:lpstr>PowerPoint Presentation</vt:lpstr>
      <vt:lpstr>ADCP from VPR survey</vt:lpstr>
      <vt:lpstr>VPR 2,3,4</vt:lpstr>
      <vt:lpstr>SST July 9</vt:lpstr>
      <vt:lpstr>VPR5 July 12</vt:lpstr>
      <vt:lpstr>SST July 13</vt:lpstr>
      <vt:lpstr>VPR 7-8 July 15</vt:lpstr>
      <vt:lpstr>SST July 13</vt:lpstr>
      <vt:lpstr>Satellite altimetry July 13</vt:lpstr>
      <vt:lpstr>Diatom / Alatalosphera bloom: synthesis</vt:lpstr>
      <vt:lpstr>SPIROPA Highlights</vt:lpstr>
      <vt:lpstr>REMUS 6 – diatom hotspot</vt:lpstr>
      <vt:lpstr>PowerPoint Presentation</vt:lpstr>
      <vt:lpstr>PowerPoint Presentation</vt:lpstr>
      <vt:lpstr>SPIROPA Highlights</vt:lpstr>
      <vt:lpstr>REMUS 5 – BBL survey</vt:lpstr>
      <vt:lpstr>SPIROPA Highlights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</dc:creator>
  <cp:lastModifiedBy>Dennis</cp:lastModifiedBy>
  <cp:revision>120</cp:revision>
  <cp:lastPrinted>2019-07-07T18:04:58Z</cp:lastPrinted>
  <dcterms:created xsi:type="dcterms:W3CDTF">2017-08-11T19:56:47Z</dcterms:created>
  <dcterms:modified xsi:type="dcterms:W3CDTF">2019-11-07T12:58:15Z</dcterms:modified>
</cp:coreProperties>
</file>