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7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../embeddings/oleObject17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Total Zooplankton (animals/m</a:t>
            </a:r>
            <a:r>
              <a:rPr lang="en-US" b="1" baseline="30000" dirty="0"/>
              <a:t>3</a:t>
            </a:r>
            <a:r>
              <a:rPr lang="en-US" b="1" dirty="0"/>
              <a:t>)</a:t>
            </a:r>
          </a:p>
        </c:rich>
      </c:tx>
      <c:layout>
        <c:manualLayout>
          <c:xMode val="edge"/>
          <c:yMode val="edge"/>
          <c:x val="0.303195937873357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'[SPIROPA_Zooplankton_Data - Cruise RB 19-04 - 150 micrometer mesh.xlsx]Sheet1'!$L$2:$L$5</c:f>
                <c:numCache>
                  <c:formatCode>General</c:formatCode>
                  <c:ptCount val="4"/>
                  <c:pt idx="0">
                    <c:v>909.33355077051294</c:v>
                  </c:pt>
                  <c:pt idx="1">
                    <c:v>1188.2294840820418</c:v>
                  </c:pt>
                  <c:pt idx="2">
                    <c:v>322.63903489334444</c:v>
                  </c:pt>
                  <c:pt idx="3">
                    <c:v>2274.2328489520264</c:v>
                  </c:pt>
                </c:numCache>
              </c:numRef>
            </c:plus>
            <c:minus>
              <c:numRef>
                <c:f>'[SPIROPA_Zooplankton_Data - Cruise RB 19-04 - 150 micrometer mesh.xlsx]Sheet1'!$L$2:$L$5</c:f>
                <c:numCache>
                  <c:formatCode>General</c:formatCode>
                  <c:ptCount val="4"/>
                  <c:pt idx="0">
                    <c:v>909.33355077051294</c:v>
                  </c:pt>
                  <c:pt idx="1">
                    <c:v>1188.2294840820418</c:v>
                  </c:pt>
                  <c:pt idx="2">
                    <c:v>322.63903489334444</c:v>
                  </c:pt>
                  <c:pt idx="3">
                    <c:v>2274.2328489520264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'[SPIROPA_Zooplankton_Data - Cruise RB 19-04 - 150 micrometer mesh.xlsx]Sheet1'!$J$2:$J$5</c:f>
              <c:strCache>
                <c:ptCount val="4"/>
                <c:pt idx="0">
                  <c:v>SHELF</c:v>
                </c:pt>
                <c:pt idx="1">
                  <c:v>FRONT</c:v>
                </c:pt>
                <c:pt idx="2">
                  <c:v>SLOPE</c:v>
                </c:pt>
                <c:pt idx="3">
                  <c:v>SLOPE/Warm Core ring (May 16)</c:v>
                </c:pt>
              </c:strCache>
            </c:strRef>
          </c:cat>
          <c:val>
            <c:numRef>
              <c:f>'[SPIROPA_Zooplankton_Data - Cruise RB 19-04 - 150 micrometer mesh.xlsx]Sheet1'!$K$2:$K$5</c:f>
              <c:numCache>
                <c:formatCode>General</c:formatCode>
                <c:ptCount val="4"/>
                <c:pt idx="0">
                  <c:v>1095.7432292871831</c:v>
                </c:pt>
                <c:pt idx="1">
                  <c:v>1675.6327358935855</c:v>
                </c:pt>
                <c:pt idx="2">
                  <c:v>400.16838854728621</c:v>
                </c:pt>
                <c:pt idx="3">
                  <c:v>4369.5434018617816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5014320"/>
        <c:axId val="145014704"/>
      </c:barChart>
      <c:catAx>
        <c:axId val="14501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14704"/>
        <c:crosses val="autoZero"/>
        <c:auto val="1"/>
        <c:lblAlgn val="ctr"/>
        <c:lblOffset val="100"/>
        <c:noMultiLvlLbl val="0"/>
      </c:catAx>
      <c:valAx>
        <c:axId val="1450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1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NS10-FRONT/EDDY (30 m)_100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2770984137568109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mesh.xlsx]Cast#6 (30m)'!$K$2:$K$7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mesh.xlsx]Cast#6 (30m)'!$L$2:$L$7</c:f>
              <c:numCache>
                <c:formatCode>0.00</c:formatCode>
                <c:ptCount val="6"/>
                <c:pt idx="0">
                  <c:v>438.26086956521743</c:v>
                </c:pt>
                <c:pt idx="1">
                  <c:v>27.826086956521742</c:v>
                </c:pt>
                <c:pt idx="2">
                  <c:v>1586.0869565217392</c:v>
                </c:pt>
                <c:pt idx="3">
                  <c:v>1760</c:v>
                </c:pt>
                <c:pt idx="4">
                  <c:v>299.13043478260875</c:v>
                </c:pt>
                <c:pt idx="5">
                  <c:v>132.17391304347825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NS10-FRONT/EDDY (30m)_150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36357868800234555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mesh.xlsx]Cast#6 (30m)'!$K$2:$K$7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mesh.xlsx]Cast#6 (30m)'!$L$2:$L$7</c:f>
              <c:numCache>
                <c:formatCode>0.00</c:formatCode>
                <c:ptCount val="6"/>
                <c:pt idx="0">
                  <c:v>40.286123032904143</c:v>
                </c:pt>
                <c:pt idx="1">
                  <c:v>43.948497854077253</c:v>
                </c:pt>
                <c:pt idx="2">
                  <c:v>589.64234620886975</c:v>
                </c:pt>
                <c:pt idx="3">
                  <c:v>761.77396280400569</c:v>
                </c:pt>
                <c:pt idx="4">
                  <c:v>124.52074391988553</c:v>
                </c:pt>
                <c:pt idx="5">
                  <c:v>69.585121602288979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A18-SLOPE (32 m)_100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29319252279019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mesh.xlsx]Cast#8 (32m)'!$K$2:$K$7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mesh.xlsx]Cast#8 (32m)'!$L$2:$L$7</c:f>
              <c:numCache>
                <c:formatCode>0.00</c:formatCode>
                <c:ptCount val="6"/>
                <c:pt idx="0">
                  <c:v>18.415545590433481</c:v>
                </c:pt>
                <c:pt idx="1">
                  <c:v>1.4349775784753362</c:v>
                </c:pt>
                <c:pt idx="2">
                  <c:v>11.2406576980568</c:v>
                </c:pt>
                <c:pt idx="3">
                  <c:v>8.6098654708520179</c:v>
                </c:pt>
                <c:pt idx="4">
                  <c:v>13.153961136023916</c:v>
                </c:pt>
                <c:pt idx="5">
                  <c:v>11.001494768310911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A18-SLOPE (32m)_150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3103383477843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mesh.xlsx]Cast#8 (32m)'!$K$2:$K$7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mesh.xlsx]Cast#8 (32m)'!$L$2:$L$7</c:f>
              <c:numCache>
                <c:formatCode>0.00</c:formatCode>
                <c:ptCount val="6"/>
                <c:pt idx="0">
                  <c:v>93.063170441001191</c:v>
                </c:pt>
                <c:pt idx="1">
                  <c:v>3.0512514898688914</c:v>
                </c:pt>
                <c:pt idx="2">
                  <c:v>288.34326579261023</c:v>
                </c:pt>
                <c:pt idx="3">
                  <c:v>48.820023837902262</c:v>
                </c:pt>
                <c:pt idx="4">
                  <c:v>44.243146603098921</c:v>
                </c:pt>
                <c:pt idx="5">
                  <c:v>47.294398092967818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A18-SLOPE (32 m)_100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2770984137568109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mesh.xlsx]Cast#8 (32m)'!$K$2:$K$7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mesh.xlsx]Cast#8 (32m)'!$L$2:$L$7</c:f>
              <c:numCache>
                <c:formatCode>0.00</c:formatCode>
                <c:ptCount val="6"/>
                <c:pt idx="0">
                  <c:v>18.415545590433481</c:v>
                </c:pt>
                <c:pt idx="1">
                  <c:v>1.4349775784753362</c:v>
                </c:pt>
                <c:pt idx="2">
                  <c:v>11.2406576980568</c:v>
                </c:pt>
                <c:pt idx="3">
                  <c:v>8.6098654708520179</c:v>
                </c:pt>
                <c:pt idx="4">
                  <c:v>13.153961136023916</c:v>
                </c:pt>
                <c:pt idx="5">
                  <c:v>11.001494768310911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A18-SLOPE (32m)_150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3320713989207140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mesh.xlsx]Cast#8 (32m)'!$K$2:$K$7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mesh.xlsx]Cast#8 (32m)'!$L$2:$L$7</c:f>
              <c:numCache>
                <c:formatCode>0.00</c:formatCode>
                <c:ptCount val="6"/>
                <c:pt idx="0">
                  <c:v>93.063170441001191</c:v>
                </c:pt>
                <c:pt idx="1">
                  <c:v>3.0512514898688914</c:v>
                </c:pt>
                <c:pt idx="2">
                  <c:v>288.34326579261023</c:v>
                </c:pt>
                <c:pt idx="3">
                  <c:v>48.820023837902262</c:v>
                </c:pt>
                <c:pt idx="4">
                  <c:v>44.243146603098921</c:v>
                </c:pt>
                <c:pt idx="5">
                  <c:v>47.294398092967818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965092884790175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Station A18-SLOPE (41 m)_100 µm mesh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492445324782721"/>
          <c:y val="9.7735869716851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mesh.xlsx]Cast#9 (41m)'!$K$2:$K$7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mesh.xlsx]Cast#9 (41m)'!$L$2:$L$7</c:f>
              <c:numCache>
                <c:formatCode>0.00</c:formatCode>
                <c:ptCount val="6"/>
                <c:pt idx="0">
                  <c:v>0.65217391304347827</c:v>
                </c:pt>
                <c:pt idx="1">
                  <c:v>1.0869565217391306</c:v>
                </c:pt>
                <c:pt idx="2">
                  <c:v>17.608695652173914</c:v>
                </c:pt>
                <c:pt idx="3">
                  <c:v>2.1739130434782608</c:v>
                </c:pt>
                <c:pt idx="4">
                  <c:v>43.695652173913054</c:v>
                </c:pt>
                <c:pt idx="5">
                  <c:v>13.913043478260869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A18-SLOPE (41m)_150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504183502947690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mesh.xlsx]Cast#9 (41m)'!$K$2:$K$7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mesh.xlsx]Cast#9 (41m)'!$L$2:$L$7</c:f>
              <c:numCache>
                <c:formatCode>0.00</c:formatCode>
                <c:ptCount val="6"/>
                <c:pt idx="0">
                  <c:v>29.941520467836256</c:v>
                </c:pt>
                <c:pt idx="1">
                  <c:v>0</c:v>
                </c:pt>
                <c:pt idx="2">
                  <c:v>546.43274853801165</c:v>
                </c:pt>
                <c:pt idx="3">
                  <c:v>119.76608187134502</c:v>
                </c:pt>
                <c:pt idx="4">
                  <c:v>76.725146198830402</c:v>
                </c:pt>
                <c:pt idx="5">
                  <c:v>80.467836257309941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A13-SHELF (17m)_100 µm mesh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192147856517936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mesh.xlsx]Cast#1 (17m)'!$M$2:$M$7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mesh.xlsx]Cast#1 (17m)'!$N$2:$N$7</c:f>
              <c:numCache>
                <c:formatCode>0.00</c:formatCode>
                <c:ptCount val="6"/>
                <c:pt idx="0">
                  <c:v>1.8130311614730881</c:v>
                </c:pt>
                <c:pt idx="1">
                  <c:v>121.4730878186969</c:v>
                </c:pt>
                <c:pt idx="2">
                  <c:v>63.456090651558078</c:v>
                </c:pt>
                <c:pt idx="3">
                  <c:v>203.05949008498587</c:v>
                </c:pt>
                <c:pt idx="4">
                  <c:v>7.2521246458923523</c:v>
                </c:pt>
                <c:pt idx="5">
                  <c:v>61.643059490084994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A13-SHELF (17m)_150 µm mesh</a:t>
            </a:r>
            <a:endParaRPr lang="en-US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>
              <a:effectLst/>
            </a:endParaRPr>
          </a:p>
        </c:rich>
      </c:tx>
      <c:layout>
        <c:manualLayout>
          <c:xMode val="edge"/>
          <c:yMode val="edge"/>
          <c:x val="0.282316248451508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mesh.xlsx]Cast#1 (17m)'!$L$2:$L$7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mesh.xlsx]Cast#1 (17m)'!$M$2:$M$7</c:f>
              <c:numCache>
                <c:formatCode>0.00</c:formatCode>
                <c:ptCount val="6"/>
                <c:pt idx="0">
                  <c:v>0</c:v>
                </c:pt>
                <c:pt idx="1">
                  <c:v>145.59241706161137</c:v>
                </c:pt>
                <c:pt idx="2">
                  <c:v>71.785150078988949</c:v>
                </c:pt>
                <c:pt idx="3">
                  <c:v>177.94628751974724</c:v>
                </c:pt>
                <c:pt idx="4">
                  <c:v>0</c:v>
                </c:pt>
                <c:pt idx="5">
                  <c:v>31.342812006151661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A10-FRONT (56m)_100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4278123702781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mesh.xlsx]Cast#3 (56m)'!$K$2:$K$7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mesh.xlsx]Cast#3 (56m)'!$L$2:$L$7</c:f>
              <c:numCache>
                <c:formatCode>0.00</c:formatCode>
                <c:ptCount val="6"/>
                <c:pt idx="0">
                  <c:v>78.769230769230774</c:v>
                </c:pt>
                <c:pt idx="1">
                  <c:v>9.8461538461538467</c:v>
                </c:pt>
                <c:pt idx="2">
                  <c:v>571.07692307692309</c:v>
                </c:pt>
                <c:pt idx="3">
                  <c:v>88.615384615384613</c:v>
                </c:pt>
                <c:pt idx="4">
                  <c:v>22.974358974358974</c:v>
                </c:pt>
                <c:pt idx="5">
                  <c:v>105.02564102564102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A10-FRONT (56m)_150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0611287766484236"/>
          <c:y val="1.69434774732227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mesh.xlsx]Cast#3 (56m)'!$K$2:$K$7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mesh.xlsx]Cast#3 (56m)'!$L$2:$L$7</c:f>
              <c:numCache>
                <c:formatCode>0.00</c:formatCode>
                <c:ptCount val="6"/>
                <c:pt idx="0">
                  <c:v>3.2820512820512819</c:v>
                </c:pt>
                <c:pt idx="1">
                  <c:v>29.538461538461537</c:v>
                </c:pt>
                <c:pt idx="2">
                  <c:v>1014.1538461538462</c:v>
                </c:pt>
                <c:pt idx="3">
                  <c:v>269.12820512820514</c:v>
                </c:pt>
                <c:pt idx="4">
                  <c:v>154.25641025641025</c:v>
                </c:pt>
                <c:pt idx="5">
                  <c:v>196.92307692307691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Station </a:t>
            </a:r>
            <a:r>
              <a:rPr lang="en-US" sz="1800" b="0" i="0" baseline="0" dirty="0" smtClean="0">
                <a:effectLst/>
              </a:rPr>
              <a:t>A18-SLOPE/WCR </a:t>
            </a:r>
            <a:r>
              <a:rPr lang="en-US" sz="1800" b="0" i="0" baseline="0" dirty="0">
                <a:effectLst/>
              </a:rPr>
              <a:t>(1 m)_100 µm mesh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770984137568109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mesh.xlsx]Cast#4 (1m)'!$K$2:$K$7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mesh.xlsx]Cast#4 (1m)'!$L$2:$L$7</c:f>
              <c:numCache>
                <c:formatCode>0.00</c:formatCode>
                <c:ptCount val="6"/>
                <c:pt idx="0">
                  <c:v>388.86075949367086</c:v>
                </c:pt>
                <c:pt idx="1">
                  <c:v>48.607594936708857</c:v>
                </c:pt>
                <c:pt idx="2">
                  <c:v>5038.9873417721519</c:v>
                </c:pt>
                <c:pt idx="3">
                  <c:v>1393.4177215189873</c:v>
                </c:pt>
                <c:pt idx="4">
                  <c:v>340.25316455696191</c:v>
                </c:pt>
                <c:pt idx="5">
                  <c:v>275.44303797468348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Station </a:t>
            </a:r>
            <a:r>
              <a:rPr lang="en-US" sz="1800" b="0" i="0" baseline="0" dirty="0" smtClean="0">
                <a:effectLst/>
              </a:rPr>
              <a:t>A18-SLOPE/WCR </a:t>
            </a:r>
            <a:r>
              <a:rPr lang="en-US" sz="1800" b="0" i="0" baseline="0" dirty="0">
                <a:effectLst/>
              </a:rPr>
              <a:t>(1m)_150 µm mesh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8225819842258199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8757297583330607"/>
          <c:w val="0.62168155506091005"/>
          <c:h val="0.7429827426625905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mesh.xlsx]Cast#4 (1m)'!$K$2:$K$7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mesh.xlsx]Cast#4 (1m)'!$L$2:$L$7</c:f>
              <c:numCache>
                <c:formatCode>0.00</c:formatCode>
                <c:ptCount val="6"/>
                <c:pt idx="0">
                  <c:v>93.399668325041461</c:v>
                </c:pt>
                <c:pt idx="1">
                  <c:v>16.981757877280266</c:v>
                </c:pt>
                <c:pt idx="2">
                  <c:v>2487.8275290215588</c:v>
                </c:pt>
                <c:pt idx="3">
                  <c:v>950.97844112769496</c:v>
                </c:pt>
                <c:pt idx="4">
                  <c:v>382.08955223880605</c:v>
                </c:pt>
                <c:pt idx="5">
                  <c:v>492.47097844112773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64053212007869"/>
          <c:y val="0.17702209098862642"/>
          <c:w val="0.44235946787992136"/>
          <c:h val="0.77083989501312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A9-FRONT (22 m)_100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6.7882971664656483E-2"/>
          <c:y val="3.50117912633885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19-04 - 100 micrometer mesh.xlsx]Cast#5 (22m)'!$K$2:$K$7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19-04 - 100 micrometer mesh.xlsx]Cast#5 (22m)'!$L$2:$L$7</c:f>
              <c:numCache>
                <c:formatCode>0.00</c:formatCode>
                <c:ptCount val="6"/>
                <c:pt idx="0" formatCode="General">
                  <c:v>0</c:v>
                </c:pt>
                <c:pt idx="1">
                  <c:v>87.10059171597635</c:v>
                </c:pt>
                <c:pt idx="2">
                  <c:v>867.21893491124274</c:v>
                </c:pt>
                <c:pt idx="3">
                  <c:v>34.082840236686394</c:v>
                </c:pt>
                <c:pt idx="4">
                  <c:v>26.508875739644974</c:v>
                </c:pt>
                <c:pt idx="5">
                  <c:v>355.9763313609468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Station A9-FRONT (22m)_150 µm mesh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12119551681195516"/>
          <c:y val="2.1365194263290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81036745406825"/>
          <c:w val="0.62998375379771099"/>
          <c:h val="0.75474518810148727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'[SPIROPA_Zooplankton_Data - Cruise RB 19-04 - 150 micrometer mesh.xlsx]Cast#5 (22m)'!$K$2:$K$7</c:f>
              <c:strCache>
                <c:ptCount val="6"/>
                <c:pt idx="0">
                  <c:v>copepod nauplii</c:v>
                </c:pt>
                <c:pt idx="1">
                  <c:v>Calanus finmarchicus adult + copepodite</c:v>
                </c:pt>
                <c:pt idx="2">
                  <c:v>Oithona similis adult + copepodite</c:v>
                </c:pt>
                <c:pt idx="3">
                  <c:v>Paracalanus parvus adult + copepodite</c:v>
                </c:pt>
                <c:pt idx="4">
                  <c:v>other copepods</c:v>
                </c:pt>
                <c:pt idx="5">
                  <c:v>non-copepods</c:v>
                </c:pt>
              </c:strCache>
            </c:strRef>
          </c:cat>
          <c:val>
            <c:numRef>
              <c:f>'[SPIROPA_Zooplankton_Data - Cruise RB 19-04 - 150 micrometer mesh.xlsx]Cast#5 (22m)'!$L$2:$L$7</c:f>
              <c:numCache>
                <c:formatCode>0.00</c:formatCode>
                <c:ptCount val="6"/>
                <c:pt idx="0">
                  <c:v>0</c:v>
                </c:pt>
                <c:pt idx="1">
                  <c:v>21.761978361669243</c:v>
                </c:pt>
                <c:pt idx="2">
                  <c:v>492.61205564142193</c:v>
                </c:pt>
                <c:pt idx="3">
                  <c:v>81.112828438948995</c:v>
                </c:pt>
                <c:pt idx="4">
                  <c:v>49.459041731066463</c:v>
                </c:pt>
                <c:pt idx="5">
                  <c:v>51.437403400309123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0.78384</cdr:x>
      <cdr:y>0.15033</cdr:y>
    </cdr:from>
    <cdr:to>
      <cdr:x>0.89136</cdr:x>
      <cdr:y>0.22939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5693" y="869309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N=5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0.59057</cdr:x>
      <cdr:y>0.77302</cdr:y>
    </cdr:from>
    <cdr:to>
      <cdr:x>0.6981</cdr:x>
      <cdr:y>0.85209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22164" y="4470133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N=10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0.64908</cdr:x>
      <cdr:y>0.56744</cdr:y>
    </cdr:from>
    <cdr:to>
      <cdr:x>0.7566</cdr:x>
      <cdr:y>0.6465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519705" y="3281292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N=13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0.48304</cdr:x>
      <cdr:y>0.37305</cdr:y>
    </cdr:from>
    <cdr:to>
      <cdr:x>0.59057</cdr:x>
      <cdr:y>0.45212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07763" y="2157238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N=8</a:t>
          </a:r>
          <a:endParaRPr lang="en-US" sz="20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4244 animals m</a:t>
          </a:r>
          <a:r>
            <a:rPr lang="en-US" sz="1100" baseline="30000"/>
            <a:t>3</a:t>
          </a:r>
          <a:endParaRPr lang="en-US" sz="1100"/>
        </a:p>
      </cdr:txBody>
    </cdr:sp>
  </cdr:relSizeAnchor>
  <cdr:relSizeAnchor xmlns:cdr="http://schemas.openxmlformats.org/drawingml/2006/chartDrawing">
    <cdr:from>
      <cdr:x>0.7252</cdr:x>
      <cdr:y>0.83449</cdr:y>
    </cdr:from>
    <cdr:to>
      <cdr:x>0.82441</cdr:x>
      <cdr:y>0.93518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46725" y="2289175"/>
          <a:ext cx="758825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(mostly salps)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1630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63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525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63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525 animals m</a:t>
          </a:r>
          <a:r>
            <a:rPr lang="en-US" sz="1100" baseline="30000"/>
            <a:t>3</a:t>
          </a:r>
          <a:endParaRPr lang="en-US" sz="1100"/>
        </a:p>
      </cdr:txBody>
    </cdr:sp>
  </cdr:relSizeAnchor>
  <cdr:relSizeAnchor xmlns:cdr="http://schemas.openxmlformats.org/drawingml/2006/chartDrawing">
    <cdr:from>
      <cdr:x>0.69073</cdr:x>
      <cdr:y>0.83334</cdr:y>
    </cdr:from>
    <cdr:to>
      <cdr:x>0.88873</cdr:x>
      <cdr:y>0.93403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63459" y="2286018"/>
          <a:ext cx="1938756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(</a:t>
          </a:r>
          <a:r>
            <a:rPr lang="en-US" sz="1100" dirty="0" err="1"/>
            <a:t>Parasagitta</a:t>
          </a:r>
          <a:r>
            <a:rPr lang="en-US" sz="1100" dirty="0"/>
            <a:t> dominant)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0.23205</cdr:x>
      <cdr:y>0.89931</cdr:y>
    </cdr:from>
    <cdr:to>
      <cdr:x>0.43005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4846" y="2689701"/>
          <a:ext cx="1514418" cy="301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75 animals m</a:t>
          </a:r>
          <a:r>
            <a:rPr lang="en-US" sz="1100" baseline="30000"/>
            <a:t>3</a:t>
          </a:r>
          <a:endParaRPr lang="en-US" sz="1100"/>
        </a:p>
      </cdr:txBody>
    </cdr:sp>
  </cdr:relSizeAnchor>
  <cdr:relSizeAnchor xmlns:cdr="http://schemas.openxmlformats.org/drawingml/2006/chartDrawing">
    <cdr:from>
      <cdr:x>0.19562</cdr:x>
      <cdr:y>0.51255</cdr:y>
    </cdr:from>
    <cdr:to>
      <cdr:x>0.29483</cdr:x>
      <cdr:y>0.61324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96177" y="1532965"/>
          <a:ext cx="758815" cy="301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(8</a:t>
          </a:r>
          <a:r>
            <a:rPr lang="en-US" sz="1100" baseline="0" dirty="0"/>
            <a:t> taxa/</a:t>
          </a:r>
          <a:r>
            <a:rPr lang="en-US" sz="1100" baseline="0" dirty="0" err="1"/>
            <a:t>Eucalanus</a:t>
          </a:r>
          <a:r>
            <a:rPr lang="en-US" sz="1100" baseline="0" dirty="0"/>
            <a:t> dominant</a:t>
          </a:r>
          <a:r>
            <a:rPr lang="en-US" sz="1100" dirty="0"/>
            <a:t>)</a:t>
          </a:r>
        </a:p>
      </cdr:txBody>
    </cdr:sp>
  </cdr:relSizeAnchor>
  <cdr:relSizeAnchor xmlns:cdr="http://schemas.openxmlformats.org/drawingml/2006/chartDrawing">
    <cdr:from>
      <cdr:x>0.07409</cdr:x>
      <cdr:y>0.26752</cdr:y>
    </cdr:from>
    <cdr:to>
      <cdr:x>0.1733</cdr:x>
      <cdr:y>0.36821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66698" y="864880"/>
          <a:ext cx="758816" cy="325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(</a:t>
          </a:r>
          <a:r>
            <a:rPr lang="en-US" sz="1100" dirty="0" err="1" smtClean="0"/>
            <a:t>salps</a:t>
          </a:r>
          <a:r>
            <a:rPr lang="en-US" sz="1100" dirty="0" smtClean="0"/>
            <a:t>/</a:t>
          </a:r>
          <a:r>
            <a:rPr lang="en-US" sz="1100" dirty="0" err="1" smtClean="0"/>
            <a:t>Parasagitta</a:t>
          </a:r>
          <a:r>
            <a:rPr lang="en-US" sz="1100" dirty="0" smtClean="0"/>
            <a:t> </a:t>
          </a:r>
          <a:r>
            <a:rPr lang="en-US" sz="1100" dirty="0"/>
            <a:t>dominant)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852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0.24907</cdr:x>
      <cdr:y>0.89931</cdr:y>
    </cdr:from>
    <cdr:to>
      <cdr:x>0.44707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4999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Total = 466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0.20839</cdr:x>
      <cdr:y>0.89931</cdr:y>
    </cdr:from>
    <cdr:to>
      <cdr:x>0.40639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3850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430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876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1668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7486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4424 animals m</a:t>
          </a:r>
          <a:r>
            <a:rPr lang="en-US" sz="1100" baseline="30000"/>
            <a:t>3</a:t>
          </a:r>
          <a:endParaRPr lang="en-US" sz="1100"/>
        </a:p>
      </cdr:txBody>
    </cdr:sp>
  </cdr:relSizeAnchor>
  <cdr:relSizeAnchor xmlns:cdr="http://schemas.openxmlformats.org/drawingml/2006/chartDrawing">
    <cdr:from>
      <cdr:x>0.72644</cdr:x>
      <cdr:y>0.84203</cdr:y>
    </cdr:from>
    <cdr:to>
      <cdr:x>0.92444</cdr:x>
      <cdr:y>0.94272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56231" y="2727396"/>
          <a:ext cx="1514418" cy="326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(</a:t>
          </a:r>
          <a:r>
            <a:rPr lang="en-US" sz="1100" dirty="0" err="1"/>
            <a:t>Parasagitta</a:t>
          </a:r>
          <a:r>
            <a:rPr lang="en-US" sz="1100" dirty="0"/>
            <a:t> dominant)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0.21586</cdr:x>
      <cdr:y>0.89931</cdr:y>
    </cdr:from>
    <cdr:to>
      <cdr:x>0.41386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000" y="2466975"/>
          <a:ext cx="15144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1379 animals m</a:t>
          </a:r>
          <a:r>
            <a:rPr lang="en-US" sz="1100" baseline="30000"/>
            <a:t>3</a:t>
          </a:r>
          <a:endParaRPr lang="en-US" sz="1100"/>
        </a:p>
      </cdr:txBody>
    </cdr:sp>
  </cdr:relSizeAnchor>
  <cdr:relSizeAnchor xmlns:cdr="http://schemas.openxmlformats.org/drawingml/2006/chartDrawing">
    <cdr:from>
      <cdr:x>0.17342</cdr:x>
      <cdr:y>0.3268</cdr:y>
    </cdr:from>
    <cdr:to>
      <cdr:x>0.27263</cdr:x>
      <cdr:y>0.42749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26439" y="896471"/>
          <a:ext cx="758815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(90% </a:t>
          </a:r>
          <a:r>
            <a:rPr lang="en-US" sz="1100" dirty="0" err="1"/>
            <a:t>salps</a:t>
          </a:r>
          <a:r>
            <a:rPr lang="en-US" sz="1100" dirty="0"/>
            <a:t>)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0.23454</cdr:x>
      <cdr:y>0.89931</cdr:y>
    </cdr:from>
    <cdr:to>
      <cdr:x>0.43254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3875" y="2466987"/>
          <a:ext cx="1514418" cy="276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Total = 703 animals m</a:t>
          </a:r>
          <a:r>
            <a:rPr lang="en-US" sz="1100" baseline="30000"/>
            <a:t>3</a:t>
          </a:r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9B8E-4C63-4119-A94F-51AFD9F50DC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798BA-9F64-4C9E-B56D-6B87487B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9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E30E0-BE86-4B9C-A18B-A2E3E7BC75C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6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3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5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2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6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2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0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7087-7A87-445B-ADEE-4067E773A8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D5A0-8A41-4D72-9C9E-14C90050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0"/>
            <a:ext cx="9144000" cy="1463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3437" y="40943"/>
            <a:ext cx="896112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rgbClr val="FFC000"/>
                </a:solidFill>
              </a:rPr>
              <a:t>SPIROPA PI </a:t>
            </a:r>
            <a:r>
              <a:rPr lang="en-US" sz="3200" b="1" dirty="0">
                <a:ln/>
                <a:solidFill>
                  <a:srgbClr val="FFC000"/>
                </a:solidFill>
              </a:rPr>
              <a:t>MEETING:</a:t>
            </a:r>
          </a:p>
          <a:p>
            <a:pPr algn="ctr"/>
            <a:r>
              <a:rPr lang="en-US" sz="2800" b="1" dirty="0" err="1">
                <a:solidFill>
                  <a:srgbClr val="FFC000"/>
                </a:solidFill>
              </a:rPr>
              <a:t>Shelfbreak</a:t>
            </a:r>
            <a:r>
              <a:rPr lang="en-US" sz="2800" b="1" dirty="0">
                <a:solidFill>
                  <a:srgbClr val="FFC000"/>
                </a:solidFill>
              </a:rPr>
              <a:t> Frontal Dynamics: mechanisms of upwelling, net community production, and ecological implications</a:t>
            </a:r>
            <a:endParaRPr lang="en-US" sz="2800" dirty="0">
              <a:solidFill>
                <a:srgbClr val="FFC000"/>
              </a:solidFill>
            </a:endParaRPr>
          </a:p>
          <a:p>
            <a:pPr algn="ctr"/>
            <a:endParaRPr lang="en-US" sz="3200" b="1" dirty="0">
              <a:ln/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6920" y="3423786"/>
            <a:ext cx="80404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b="1" dirty="0">
              <a:solidFill>
                <a:srgbClr val="4472C4">
                  <a:lumMod val="75000"/>
                </a:srgbClr>
              </a:solidFill>
            </a:endParaRP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Jefferson Turner</a:t>
            </a: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University of Massachusetts Dartmouth School for Marine Science and Technology</a:t>
            </a:r>
          </a:p>
          <a:p>
            <a:pPr algn="ctr"/>
            <a:endParaRPr lang="en-US" b="1" dirty="0">
              <a:solidFill>
                <a:srgbClr val="4472C4">
                  <a:lumMod val="75000"/>
                </a:srgbClr>
              </a:solidFill>
            </a:endParaRP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Christian Petitpas</a:t>
            </a: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Massachusetts Division of Marine Fisheries</a:t>
            </a: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and</a:t>
            </a:r>
          </a:p>
          <a:p>
            <a:pPr algn="ctr"/>
            <a:r>
              <a:rPr lang="en-US" b="1" dirty="0">
                <a:solidFill>
                  <a:srgbClr val="4472C4">
                    <a:lumMod val="75000"/>
                  </a:srgbClr>
                </a:solidFill>
              </a:rPr>
              <a:t>University of Massachusetts Dartmouth School for Marine Science and Technology</a:t>
            </a:r>
          </a:p>
          <a:p>
            <a:pPr algn="ctr"/>
            <a:endParaRPr lang="en-US" b="1" dirty="0">
              <a:solidFill>
                <a:srgbClr val="4472C4">
                  <a:lumMod val="75000"/>
                </a:srgbClr>
              </a:solidFill>
            </a:endParaRPr>
          </a:p>
          <a:p>
            <a:pPr algn="ctr"/>
            <a:endParaRPr lang="en-US" b="1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32861"/>
            <a:ext cx="1005840" cy="1005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160" y="5858082"/>
            <a:ext cx="1005840" cy="1015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8470" y="1843759"/>
            <a:ext cx="6364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Zooplankton Grazing Component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44004">
            <a:off x="6729536" y="2320876"/>
            <a:ext cx="1920240" cy="1838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53" y="2486951"/>
            <a:ext cx="1554480" cy="1014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791" y="2373240"/>
            <a:ext cx="1097280" cy="10505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5199" y="6210662"/>
            <a:ext cx="192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172205"/>
              </p:ext>
            </p:extLst>
          </p:nvPr>
        </p:nvGraphicFramePr>
        <p:xfrm>
          <a:off x="1671484" y="435056"/>
          <a:ext cx="8503920" cy="578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8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773194"/>
              </p:ext>
            </p:extLst>
          </p:nvPr>
        </p:nvGraphicFramePr>
        <p:xfrm>
          <a:off x="-632852" y="483578"/>
          <a:ext cx="7648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830969"/>
              </p:ext>
            </p:extLst>
          </p:nvPr>
        </p:nvGraphicFramePr>
        <p:xfrm>
          <a:off x="-632852" y="3648635"/>
          <a:ext cx="7648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442687"/>
              </p:ext>
            </p:extLst>
          </p:nvPr>
        </p:nvGraphicFramePr>
        <p:xfrm>
          <a:off x="6691037" y="369278"/>
          <a:ext cx="764857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574693"/>
              </p:ext>
            </p:extLst>
          </p:nvPr>
        </p:nvGraphicFramePr>
        <p:xfrm>
          <a:off x="7139134" y="3648634"/>
          <a:ext cx="6056362" cy="301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6573" y="87984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13</a:t>
            </a:r>
            <a:r>
              <a:rPr lang="en-US" b="1" dirty="0" smtClean="0"/>
              <a:t>, </a:t>
            </a:r>
            <a:r>
              <a:rPr lang="en-US" b="1" dirty="0" smtClean="0"/>
              <a:t>2019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75533" y="-54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15</a:t>
            </a:r>
            <a:r>
              <a:rPr lang="en-US" b="1" dirty="0" smtClean="0"/>
              <a:t>, </a:t>
            </a:r>
            <a:r>
              <a:rPr lang="en-US" b="1" dirty="0" smtClean="0"/>
              <a:t>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6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232868"/>
              </p:ext>
            </p:extLst>
          </p:nvPr>
        </p:nvGraphicFramePr>
        <p:xfrm>
          <a:off x="-401150" y="418514"/>
          <a:ext cx="7648575" cy="311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053517"/>
              </p:ext>
            </p:extLst>
          </p:nvPr>
        </p:nvGraphicFramePr>
        <p:xfrm>
          <a:off x="-302676" y="3618914"/>
          <a:ext cx="7648575" cy="323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017534"/>
              </p:ext>
            </p:extLst>
          </p:nvPr>
        </p:nvGraphicFramePr>
        <p:xfrm>
          <a:off x="7247425" y="362242"/>
          <a:ext cx="7648575" cy="323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621695"/>
              </p:ext>
            </p:extLst>
          </p:nvPr>
        </p:nvGraphicFramePr>
        <p:xfrm>
          <a:off x="7125066" y="3538025"/>
          <a:ext cx="7648575" cy="3397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56573" y="87984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16</a:t>
            </a:r>
            <a:r>
              <a:rPr lang="en-US" b="1" dirty="0" smtClean="0"/>
              <a:t>, </a:t>
            </a:r>
            <a:r>
              <a:rPr lang="en-US" b="1" dirty="0" smtClean="0"/>
              <a:t>2019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91438" y="89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17</a:t>
            </a:r>
            <a:r>
              <a:rPr lang="en-US" b="1" dirty="0" smtClean="0"/>
              <a:t>, </a:t>
            </a:r>
            <a:r>
              <a:rPr lang="en-US" b="1" dirty="0" smtClean="0"/>
              <a:t>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76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526900"/>
              </p:ext>
            </p:extLst>
          </p:nvPr>
        </p:nvGraphicFramePr>
        <p:xfrm>
          <a:off x="-540024" y="444772"/>
          <a:ext cx="7648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928472"/>
              </p:ext>
            </p:extLst>
          </p:nvPr>
        </p:nvGraphicFramePr>
        <p:xfrm>
          <a:off x="-930568" y="3856204"/>
          <a:ext cx="8867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694952"/>
              </p:ext>
            </p:extLst>
          </p:nvPr>
        </p:nvGraphicFramePr>
        <p:xfrm>
          <a:off x="6791579" y="444772"/>
          <a:ext cx="7648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752101"/>
              </p:ext>
            </p:extLst>
          </p:nvPr>
        </p:nvGraphicFramePr>
        <p:xfrm>
          <a:off x="6395642" y="3726906"/>
          <a:ext cx="9791700" cy="300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6573" y="87984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18</a:t>
            </a:r>
            <a:r>
              <a:rPr lang="en-US" b="1" dirty="0" smtClean="0"/>
              <a:t>, </a:t>
            </a:r>
            <a:r>
              <a:rPr lang="en-US" b="1" dirty="0" smtClean="0"/>
              <a:t>2019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65574" y="142122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</a:t>
            </a:r>
            <a:r>
              <a:rPr lang="en-US" b="1" dirty="0" smtClean="0"/>
              <a:t>20, </a:t>
            </a:r>
            <a:r>
              <a:rPr lang="en-US" b="1" dirty="0" smtClean="0"/>
              <a:t>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6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805919"/>
              </p:ext>
            </p:extLst>
          </p:nvPr>
        </p:nvGraphicFramePr>
        <p:xfrm>
          <a:off x="-323570" y="349623"/>
          <a:ext cx="7648575" cy="306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334906"/>
              </p:ext>
            </p:extLst>
          </p:nvPr>
        </p:nvGraphicFramePr>
        <p:xfrm>
          <a:off x="-1045509" y="3657600"/>
          <a:ext cx="9791700" cy="294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72553" y="0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20, 2019</a:t>
            </a:r>
            <a:endParaRPr lang="en-US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69661"/>
              </p:ext>
            </p:extLst>
          </p:nvPr>
        </p:nvGraphicFramePr>
        <p:xfrm>
          <a:off x="7151959" y="424703"/>
          <a:ext cx="7648575" cy="323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71125" y="17831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 21, 2019</a:t>
            </a:r>
            <a:endParaRPr lang="en-US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582831"/>
              </p:ext>
            </p:extLst>
          </p:nvPr>
        </p:nvGraphicFramePr>
        <p:xfrm>
          <a:off x="6305213" y="3695140"/>
          <a:ext cx="10487025" cy="314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397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338</Words>
  <Application>Microsoft Office PowerPoint</Application>
  <PresentationFormat>Widescreen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 Dartmouth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Petitpas</dc:creator>
  <cp:lastModifiedBy>Christian Petitpas</cp:lastModifiedBy>
  <cp:revision>27</cp:revision>
  <dcterms:created xsi:type="dcterms:W3CDTF">2019-03-28T09:30:31Z</dcterms:created>
  <dcterms:modified xsi:type="dcterms:W3CDTF">2019-11-07T19:32:38Z</dcterms:modified>
</cp:coreProperties>
</file>