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2.xml" ContentType="application/vnd.openxmlformats-officedocument.themeOverrid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3.xml" ContentType="application/vnd.openxmlformats-officedocument.themeOverrid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4.xml" ContentType="application/vnd.openxmlformats-officedocument.themeOverrid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5.xml" ContentType="application/vnd.openxmlformats-officedocument.themeOverrid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16.xml" ContentType="application/vnd.openxmlformats-officedocument.themeOverrid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theme/themeOverride17.xml" ContentType="application/vnd.openxmlformats-officedocument.themeOverride+xml"/>
  <Override PartName="/ppt/drawings/drawing1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2" r:id="rId2"/>
    <p:sldId id="267" r:id="rId3"/>
    <p:sldId id="263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71" d="100"/>
          <a:sy n="71" d="100"/>
        </p:scale>
        <p:origin x="5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../embeddings/oleObject1.bin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5" Type="http://schemas.openxmlformats.org/officeDocument/2006/relationships/chartUserShapes" Target="../drawings/drawing10.xml"/><Relationship Id="rId4" Type="http://schemas.openxmlformats.org/officeDocument/2006/relationships/oleObject" Target="../embeddings/oleObject10.bin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5" Type="http://schemas.openxmlformats.org/officeDocument/2006/relationships/chartUserShapes" Target="../drawings/drawing11.xml"/><Relationship Id="rId4" Type="http://schemas.openxmlformats.org/officeDocument/2006/relationships/oleObject" Target="../embeddings/oleObject11.bin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2.xml"/><Relationship Id="rId1" Type="http://schemas.microsoft.com/office/2011/relationships/chartStyle" Target="style12.xml"/><Relationship Id="rId5" Type="http://schemas.openxmlformats.org/officeDocument/2006/relationships/chartUserShapes" Target="../drawings/drawing12.xml"/><Relationship Id="rId4" Type="http://schemas.openxmlformats.org/officeDocument/2006/relationships/oleObject" Target="../embeddings/oleObject12.bin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3.xml"/><Relationship Id="rId1" Type="http://schemas.microsoft.com/office/2011/relationships/chartStyle" Target="style13.xml"/><Relationship Id="rId5" Type="http://schemas.openxmlformats.org/officeDocument/2006/relationships/chartUserShapes" Target="../drawings/drawing13.xml"/><Relationship Id="rId4" Type="http://schemas.openxmlformats.org/officeDocument/2006/relationships/oleObject" Target="../embeddings/oleObject13.bin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4.xml"/><Relationship Id="rId1" Type="http://schemas.microsoft.com/office/2011/relationships/chartStyle" Target="style14.xml"/><Relationship Id="rId5" Type="http://schemas.openxmlformats.org/officeDocument/2006/relationships/chartUserShapes" Target="../drawings/drawing14.xml"/><Relationship Id="rId4" Type="http://schemas.openxmlformats.org/officeDocument/2006/relationships/oleObject" Target="../embeddings/oleObject14.bin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15.xml"/><Relationship Id="rId1" Type="http://schemas.microsoft.com/office/2011/relationships/chartStyle" Target="style15.xml"/><Relationship Id="rId5" Type="http://schemas.openxmlformats.org/officeDocument/2006/relationships/chartUserShapes" Target="../drawings/drawing15.xml"/><Relationship Id="rId4" Type="http://schemas.openxmlformats.org/officeDocument/2006/relationships/oleObject" Target="../embeddings/oleObject15.bin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6.xml"/><Relationship Id="rId2" Type="http://schemas.microsoft.com/office/2011/relationships/chartColorStyle" Target="colors16.xml"/><Relationship Id="rId1" Type="http://schemas.microsoft.com/office/2011/relationships/chartStyle" Target="style16.xml"/><Relationship Id="rId5" Type="http://schemas.openxmlformats.org/officeDocument/2006/relationships/chartUserShapes" Target="../drawings/drawing16.xml"/><Relationship Id="rId4" Type="http://schemas.openxmlformats.org/officeDocument/2006/relationships/oleObject" Target="../embeddings/oleObject16.bin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7.xml"/><Relationship Id="rId2" Type="http://schemas.microsoft.com/office/2011/relationships/chartColorStyle" Target="colors17.xml"/><Relationship Id="rId1" Type="http://schemas.microsoft.com/office/2011/relationships/chartStyle" Target="style17.xml"/><Relationship Id="rId5" Type="http://schemas.openxmlformats.org/officeDocument/2006/relationships/chartUserShapes" Target="../drawings/drawing17.xml"/><Relationship Id="rId4" Type="http://schemas.openxmlformats.org/officeDocument/2006/relationships/oleObject" Target="../embeddings/oleObject17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3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4.xml"/><Relationship Id="rId4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chartUserShapes" Target="../drawings/drawing5.xml"/><Relationship Id="rId4" Type="http://schemas.openxmlformats.org/officeDocument/2006/relationships/oleObject" Target="../embeddings/oleObject5.bin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5" Type="http://schemas.openxmlformats.org/officeDocument/2006/relationships/chartUserShapes" Target="../drawings/drawing6.xml"/><Relationship Id="rId4" Type="http://schemas.openxmlformats.org/officeDocument/2006/relationships/oleObject" Target="../embeddings/oleObject6.bin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5" Type="http://schemas.openxmlformats.org/officeDocument/2006/relationships/chartUserShapes" Target="../drawings/drawing7.xml"/><Relationship Id="rId4" Type="http://schemas.openxmlformats.org/officeDocument/2006/relationships/oleObject" Target="../embeddings/oleObject7.bin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5" Type="http://schemas.openxmlformats.org/officeDocument/2006/relationships/chartUserShapes" Target="../drawings/drawing8.xml"/><Relationship Id="rId4" Type="http://schemas.openxmlformats.org/officeDocument/2006/relationships/oleObject" Target="../embeddings/oleObject8.bin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5" Type="http://schemas.openxmlformats.org/officeDocument/2006/relationships/chartUserShapes" Target="../drawings/drawing9.xml"/><Relationship Id="rId4" Type="http://schemas.openxmlformats.org/officeDocument/2006/relationships/oleObject" Target="../embeddings/oleObject9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Total Zooplankton (animals/m</a:t>
            </a:r>
            <a:r>
              <a:rPr lang="en-US" b="1" baseline="30000" dirty="0"/>
              <a:t>3</a:t>
            </a:r>
            <a:r>
              <a:rPr lang="en-US" b="1" dirty="0"/>
              <a:t>)</a:t>
            </a:r>
          </a:p>
        </c:rich>
      </c:tx>
      <c:layout>
        <c:manualLayout>
          <c:xMode val="edge"/>
          <c:yMode val="edge"/>
          <c:x val="0.3031959378733572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'[SPIROPA_Zooplankton_Data - Cruise RB 19-04 - 150 micrometer mesh.xlsx]Sheet1'!$L$2:$L$5</c:f>
                <c:numCache>
                  <c:formatCode>General</c:formatCode>
                  <c:ptCount val="4"/>
                  <c:pt idx="0">
                    <c:v>909.33355077051294</c:v>
                  </c:pt>
                  <c:pt idx="1">
                    <c:v>1188.2294840820418</c:v>
                  </c:pt>
                  <c:pt idx="2">
                    <c:v>322.63903489334444</c:v>
                  </c:pt>
                  <c:pt idx="3">
                    <c:v>2274.2328489520264</c:v>
                  </c:pt>
                </c:numCache>
              </c:numRef>
            </c:plus>
            <c:minus>
              <c:numRef>
                <c:f>'[SPIROPA_Zooplankton_Data - Cruise RB 19-04 - 150 micrometer mesh.xlsx]Sheet1'!$L$2:$L$5</c:f>
                <c:numCache>
                  <c:formatCode>General</c:formatCode>
                  <c:ptCount val="4"/>
                  <c:pt idx="0">
                    <c:v>909.33355077051294</c:v>
                  </c:pt>
                  <c:pt idx="1">
                    <c:v>1188.2294840820418</c:v>
                  </c:pt>
                  <c:pt idx="2">
                    <c:v>322.63903489334444</c:v>
                  </c:pt>
                  <c:pt idx="3">
                    <c:v>2274.2328489520264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'[SPIROPA_Zooplankton_Data - Cruise RB 19-04 - 150 micrometer mesh.xlsx]Sheet1'!$J$2:$J$5</c:f>
              <c:strCache>
                <c:ptCount val="4"/>
                <c:pt idx="0">
                  <c:v>SHELF</c:v>
                </c:pt>
                <c:pt idx="1">
                  <c:v>FRONT</c:v>
                </c:pt>
                <c:pt idx="2">
                  <c:v>SLOPE</c:v>
                </c:pt>
                <c:pt idx="3">
                  <c:v>SLOPE/Warm Core ring (May 16)</c:v>
                </c:pt>
              </c:strCache>
            </c:strRef>
          </c:cat>
          <c:val>
            <c:numRef>
              <c:f>'[SPIROPA_Zooplankton_Data - Cruise RB 19-04 - 150 micrometer mesh.xlsx]Sheet1'!$K$2:$K$5</c:f>
              <c:numCache>
                <c:formatCode>General</c:formatCode>
                <c:ptCount val="4"/>
                <c:pt idx="0">
                  <c:v>1095.7432292871831</c:v>
                </c:pt>
                <c:pt idx="1">
                  <c:v>1675.6327358935855</c:v>
                </c:pt>
                <c:pt idx="2">
                  <c:v>400.16838854728621</c:v>
                </c:pt>
                <c:pt idx="3">
                  <c:v>4369.5434018617816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45014320"/>
        <c:axId val="145014704"/>
      </c:barChart>
      <c:catAx>
        <c:axId val="1450143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014704"/>
        <c:crosses val="autoZero"/>
        <c:auto val="1"/>
        <c:lblAlgn val="ctr"/>
        <c:lblOffset val="100"/>
        <c:noMultiLvlLbl val="0"/>
      </c:catAx>
      <c:valAx>
        <c:axId val="1450147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014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 baseline="0"/>
      </a:pPr>
      <a:endParaRPr lang="en-US"/>
    </a:p>
  </c:txPr>
  <c:externalData r:id="rId4">
    <c:autoUpdate val="0"/>
  </c:externalData>
  <c:userShapes r:id="rId5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Station NS10-FRONT/EDDY (30 m)_100 µm mesh</a:t>
            </a:r>
            <a:endParaRPr lang="en-US">
              <a:effectLst/>
            </a:endParaRPr>
          </a:p>
        </c:rich>
      </c:tx>
      <c:layout>
        <c:manualLayout>
          <c:xMode val="edge"/>
          <c:yMode val="edge"/>
          <c:x val="0.27709841375681094"/>
          <c:y val="2.31481481481481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7581036745406825"/>
          <c:w val="0.62998375379771099"/>
          <c:h val="0.75474518810148727"/>
        </c:manualLayout>
      </c:layout>
      <c:pie3DChart>
        <c:varyColors val="1"/>
        <c:ser>
          <c:idx val="1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rgbClr val="FFFF6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'[SPIROPA_Zooplankton_Data - Cruise RB 19-04 - 100 micrometer mesh.xlsx]Cast#6 (30m)'!$K$2:$K$7</c:f>
              <c:strCache>
                <c:ptCount val="6"/>
                <c:pt idx="0">
                  <c:v>copepod nauplii</c:v>
                </c:pt>
                <c:pt idx="1">
                  <c:v>Calanus finmarchicus adult + copepodite</c:v>
                </c:pt>
                <c:pt idx="2">
                  <c:v>Oithona similis adult + copepodite</c:v>
                </c:pt>
                <c:pt idx="3">
                  <c:v>Paracalanus parvus adult + copepodite</c:v>
                </c:pt>
                <c:pt idx="4">
                  <c:v>other copepods</c:v>
                </c:pt>
                <c:pt idx="5">
                  <c:v>non-copepods</c:v>
                </c:pt>
              </c:strCache>
            </c:strRef>
          </c:cat>
          <c:val>
            <c:numRef>
              <c:f>'[SPIROPA_Zooplankton_Data - Cruise RB 19-04 - 100 micrometer mesh.xlsx]Cast#6 (30m)'!$L$2:$L$7</c:f>
              <c:numCache>
                <c:formatCode>0.00</c:formatCode>
                <c:ptCount val="6"/>
                <c:pt idx="0">
                  <c:v>438.26086956521743</c:v>
                </c:pt>
                <c:pt idx="1">
                  <c:v>27.826086956521742</c:v>
                </c:pt>
                <c:pt idx="2">
                  <c:v>1586.0869565217392</c:v>
                </c:pt>
                <c:pt idx="3">
                  <c:v>1760</c:v>
                </c:pt>
                <c:pt idx="4">
                  <c:v>299.13043478260875</c:v>
                </c:pt>
                <c:pt idx="5">
                  <c:v>132.17391304347825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5764053212007869"/>
          <c:y val="0.17702209098862642"/>
          <c:w val="0.44235946787992136"/>
          <c:h val="0.770839895013123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Station NS10-FRONT/EDDY (30m)_150 µm mesh</a:t>
            </a:r>
            <a:endParaRPr lang="en-US">
              <a:effectLst/>
            </a:endParaRPr>
          </a:p>
        </c:rich>
      </c:tx>
      <c:layout>
        <c:manualLayout>
          <c:xMode val="edge"/>
          <c:yMode val="edge"/>
          <c:x val="0.36357868800234555"/>
          <c:y val="9.259259259259258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7581036745406825"/>
          <c:w val="0.62998375379771099"/>
          <c:h val="0.75474518810148727"/>
        </c:manualLayout>
      </c:layout>
      <c:pie3DChart>
        <c:varyColors val="1"/>
        <c:ser>
          <c:idx val="1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explosion val="1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rgbClr val="FFFF6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'[SPIROPA_Zooplankton_Data - Cruise RB 19-04 - 150 micrometer mesh.xlsx]Cast#6 (30m)'!$K$2:$K$7</c:f>
              <c:strCache>
                <c:ptCount val="6"/>
                <c:pt idx="0">
                  <c:v>copepod nauplii</c:v>
                </c:pt>
                <c:pt idx="1">
                  <c:v>Calanus finmarchicus adult + copepodite</c:v>
                </c:pt>
                <c:pt idx="2">
                  <c:v>Oithona similis adult + copepodite</c:v>
                </c:pt>
                <c:pt idx="3">
                  <c:v>Paracalanus parvus adult + copepodite</c:v>
                </c:pt>
                <c:pt idx="4">
                  <c:v>other copepods</c:v>
                </c:pt>
                <c:pt idx="5">
                  <c:v>non-copepods</c:v>
                </c:pt>
              </c:strCache>
            </c:strRef>
          </c:cat>
          <c:val>
            <c:numRef>
              <c:f>'[SPIROPA_Zooplankton_Data - Cruise RB 19-04 - 150 micrometer mesh.xlsx]Cast#6 (30m)'!$L$2:$L$7</c:f>
              <c:numCache>
                <c:formatCode>0.00</c:formatCode>
                <c:ptCount val="6"/>
                <c:pt idx="0">
                  <c:v>40.286123032904143</c:v>
                </c:pt>
                <c:pt idx="1">
                  <c:v>43.948497854077253</c:v>
                </c:pt>
                <c:pt idx="2">
                  <c:v>589.64234620886975</c:v>
                </c:pt>
                <c:pt idx="3">
                  <c:v>761.77396280400569</c:v>
                </c:pt>
                <c:pt idx="4">
                  <c:v>124.52074391988553</c:v>
                </c:pt>
                <c:pt idx="5">
                  <c:v>69.585121602288979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5764053212007869"/>
          <c:y val="0.17702209098862642"/>
          <c:w val="0.44235946787992136"/>
          <c:h val="0.770839895013123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Station A18-SLOPE (32 m)_100 µm mesh</a:t>
            </a:r>
            <a:endParaRPr lang="en-US">
              <a:effectLst/>
            </a:endParaRPr>
          </a:p>
        </c:rich>
      </c:tx>
      <c:layout>
        <c:manualLayout>
          <c:xMode val="edge"/>
          <c:yMode val="edge"/>
          <c:x val="0.1293192522790193"/>
          <c:y val="3.70370370370370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7581036745406825"/>
          <c:w val="0.62998375379771099"/>
          <c:h val="0.75474518810148727"/>
        </c:manualLayout>
      </c:layout>
      <c:pie3DChart>
        <c:varyColors val="1"/>
        <c:ser>
          <c:idx val="1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rgbClr val="FFFF6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'[SPIROPA_Zooplankton_Data - Cruise RB 19-04 - 100 micrometer mesh.xlsx]Cast#8 (32m)'!$K$2:$K$7</c:f>
              <c:strCache>
                <c:ptCount val="6"/>
                <c:pt idx="0">
                  <c:v>copepod nauplii</c:v>
                </c:pt>
                <c:pt idx="1">
                  <c:v>Calanus finmarchicus adult + copepodite</c:v>
                </c:pt>
                <c:pt idx="2">
                  <c:v>Oithona similis adult + copepodite</c:v>
                </c:pt>
                <c:pt idx="3">
                  <c:v>Paracalanus parvus adult + copepodite</c:v>
                </c:pt>
                <c:pt idx="4">
                  <c:v>other copepods</c:v>
                </c:pt>
                <c:pt idx="5">
                  <c:v>non-copepods</c:v>
                </c:pt>
              </c:strCache>
            </c:strRef>
          </c:cat>
          <c:val>
            <c:numRef>
              <c:f>'[SPIROPA_Zooplankton_Data - Cruise RB 19-04 - 100 micrometer mesh.xlsx]Cast#8 (32m)'!$L$2:$L$7</c:f>
              <c:numCache>
                <c:formatCode>0.00</c:formatCode>
                <c:ptCount val="6"/>
                <c:pt idx="0">
                  <c:v>18.415545590433481</c:v>
                </c:pt>
                <c:pt idx="1">
                  <c:v>1.4349775784753362</c:v>
                </c:pt>
                <c:pt idx="2">
                  <c:v>11.2406576980568</c:v>
                </c:pt>
                <c:pt idx="3">
                  <c:v>8.6098654708520179</c:v>
                </c:pt>
                <c:pt idx="4">
                  <c:v>13.153961136023916</c:v>
                </c:pt>
                <c:pt idx="5">
                  <c:v>11.001494768310911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Station A18-SLOPE (32m)_150 µm mesh</a:t>
            </a:r>
            <a:endParaRPr lang="en-US">
              <a:effectLst/>
            </a:endParaRPr>
          </a:p>
        </c:rich>
      </c:tx>
      <c:layout>
        <c:manualLayout>
          <c:xMode val="edge"/>
          <c:yMode val="edge"/>
          <c:x val="0.131033834778434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7581036745406825"/>
          <c:w val="0.62998375379771099"/>
          <c:h val="0.75474518810148727"/>
        </c:manualLayout>
      </c:layout>
      <c:pie3DChart>
        <c:varyColors val="1"/>
        <c:ser>
          <c:idx val="1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explosion val="1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rgbClr val="FFFF6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'[SPIROPA_Zooplankton_Data - Cruise RB 19-04 - 150 micrometer mesh.xlsx]Cast#8 (32m)'!$K$2:$K$7</c:f>
              <c:strCache>
                <c:ptCount val="6"/>
                <c:pt idx="0">
                  <c:v>copepod nauplii</c:v>
                </c:pt>
                <c:pt idx="1">
                  <c:v>Calanus finmarchicus adult + copepodite</c:v>
                </c:pt>
                <c:pt idx="2">
                  <c:v>Oithona similis adult + copepodite</c:v>
                </c:pt>
                <c:pt idx="3">
                  <c:v>Paracalanus parvus adult + copepodite</c:v>
                </c:pt>
                <c:pt idx="4">
                  <c:v>other copepods</c:v>
                </c:pt>
                <c:pt idx="5">
                  <c:v>non-copepods</c:v>
                </c:pt>
              </c:strCache>
            </c:strRef>
          </c:cat>
          <c:val>
            <c:numRef>
              <c:f>'[SPIROPA_Zooplankton_Data - Cruise RB 19-04 - 150 micrometer mesh.xlsx]Cast#8 (32m)'!$L$2:$L$7</c:f>
              <c:numCache>
                <c:formatCode>0.00</c:formatCode>
                <c:ptCount val="6"/>
                <c:pt idx="0">
                  <c:v>93.063170441001191</c:v>
                </c:pt>
                <c:pt idx="1">
                  <c:v>3.0512514898688914</c:v>
                </c:pt>
                <c:pt idx="2">
                  <c:v>288.34326579261023</c:v>
                </c:pt>
                <c:pt idx="3">
                  <c:v>48.820023837902262</c:v>
                </c:pt>
                <c:pt idx="4">
                  <c:v>44.243146603098921</c:v>
                </c:pt>
                <c:pt idx="5">
                  <c:v>47.294398092967818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Station A18-SLOPE (32 m)_100 µm mesh</a:t>
            </a:r>
            <a:endParaRPr lang="en-US">
              <a:effectLst/>
            </a:endParaRPr>
          </a:p>
        </c:rich>
      </c:tx>
      <c:layout>
        <c:manualLayout>
          <c:xMode val="edge"/>
          <c:yMode val="edge"/>
          <c:x val="0.27709841375681094"/>
          <c:y val="2.31481481481481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7581036745406825"/>
          <c:w val="0.62998375379771099"/>
          <c:h val="0.75474518810148727"/>
        </c:manualLayout>
      </c:layout>
      <c:pie3DChart>
        <c:varyColors val="1"/>
        <c:ser>
          <c:idx val="1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rgbClr val="FFFF6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'[SPIROPA_Zooplankton_Data - Cruise RB 19-04 - 100 micrometer mesh.xlsx]Cast#8 (32m)'!$K$2:$K$7</c:f>
              <c:strCache>
                <c:ptCount val="6"/>
                <c:pt idx="0">
                  <c:v>copepod nauplii</c:v>
                </c:pt>
                <c:pt idx="1">
                  <c:v>Calanus finmarchicus adult + copepodite</c:v>
                </c:pt>
                <c:pt idx="2">
                  <c:v>Oithona similis adult + copepodite</c:v>
                </c:pt>
                <c:pt idx="3">
                  <c:v>Paracalanus parvus adult + copepodite</c:v>
                </c:pt>
                <c:pt idx="4">
                  <c:v>other copepods</c:v>
                </c:pt>
                <c:pt idx="5">
                  <c:v>non-copepods</c:v>
                </c:pt>
              </c:strCache>
            </c:strRef>
          </c:cat>
          <c:val>
            <c:numRef>
              <c:f>'[SPIROPA_Zooplankton_Data - Cruise RB 19-04 - 100 micrometer mesh.xlsx]Cast#8 (32m)'!$L$2:$L$7</c:f>
              <c:numCache>
                <c:formatCode>0.00</c:formatCode>
                <c:ptCount val="6"/>
                <c:pt idx="0">
                  <c:v>18.415545590433481</c:v>
                </c:pt>
                <c:pt idx="1">
                  <c:v>1.4349775784753362</c:v>
                </c:pt>
                <c:pt idx="2">
                  <c:v>11.2406576980568</c:v>
                </c:pt>
                <c:pt idx="3">
                  <c:v>8.6098654708520179</c:v>
                </c:pt>
                <c:pt idx="4">
                  <c:v>13.153961136023916</c:v>
                </c:pt>
                <c:pt idx="5">
                  <c:v>11.001494768310911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5764053212007869"/>
          <c:y val="0.17702209098862642"/>
          <c:w val="0.44235946787992136"/>
          <c:h val="0.770839895013123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Station A18-SLOPE (32m)_150 µm mesh</a:t>
            </a:r>
            <a:endParaRPr lang="en-US">
              <a:effectLst/>
            </a:endParaRPr>
          </a:p>
        </c:rich>
      </c:tx>
      <c:layout>
        <c:manualLayout>
          <c:xMode val="edge"/>
          <c:yMode val="edge"/>
          <c:x val="0.33207139892071402"/>
          <c:y val="1.38888888888888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7581036745406825"/>
          <c:w val="0.62998375379771099"/>
          <c:h val="0.75474518810148727"/>
        </c:manualLayout>
      </c:layout>
      <c:pie3DChart>
        <c:varyColors val="1"/>
        <c:ser>
          <c:idx val="1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explosion val="1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rgbClr val="FFFF6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'[SPIROPA_Zooplankton_Data - Cruise RB 19-04 - 150 micrometer mesh.xlsx]Cast#8 (32m)'!$K$2:$K$7</c:f>
              <c:strCache>
                <c:ptCount val="6"/>
                <c:pt idx="0">
                  <c:v>copepod nauplii</c:v>
                </c:pt>
                <c:pt idx="1">
                  <c:v>Calanus finmarchicus adult + copepodite</c:v>
                </c:pt>
                <c:pt idx="2">
                  <c:v>Oithona similis adult + copepodite</c:v>
                </c:pt>
                <c:pt idx="3">
                  <c:v>Paracalanus parvus adult + copepodite</c:v>
                </c:pt>
                <c:pt idx="4">
                  <c:v>other copepods</c:v>
                </c:pt>
                <c:pt idx="5">
                  <c:v>non-copepods</c:v>
                </c:pt>
              </c:strCache>
            </c:strRef>
          </c:cat>
          <c:val>
            <c:numRef>
              <c:f>'[SPIROPA_Zooplankton_Data - Cruise RB 19-04 - 150 micrometer mesh.xlsx]Cast#8 (32m)'!$L$2:$L$7</c:f>
              <c:numCache>
                <c:formatCode>0.00</c:formatCode>
                <c:ptCount val="6"/>
                <c:pt idx="0">
                  <c:v>93.063170441001191</c:v>
                </c:pt>
                <c:pt idx="1">
                  <c:v>3.0512514898688914</c:v>
                </c:pt>
                <c:pt idx="2">
                  <c:v>288.34326579261023</c:v>
                </c:pt>
                <c:pt idx="3">
                  <c:v>48.820023837902262</c:v>
                </c:pt>
                <c:pt idx="4">
                  <c:v>44.243146603098921</c:v>
                </c:pt>
                <c:pt idx="5">
                  <c:v>47.294398092967818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0965092884790175"/>
          <c:y val="0.17702209098862642"/>
          <c:w val="0.44235946787992136"/>
          <c:h val="0.770839895013123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Station A18-SLOPE (41 m)_100 µm mesh</a:t>
            </a:r>
            <a:endParaRPr lang="en-US" dirty="0">
              <a:effectLst/>
            </a:endParaRPr>
          </a:p>
        </c:rich>
      </c:tx>
      <c:layout>
        <c:manualLayout>
          <c:xMode val="edge"/>
          <c:yMode val="edge"/>
          <c:x val="0.1492445324782721"/>
          <c:y val="9.77358697168514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7581036745406825"/>
          <c:w val="0.62998375379771099"/>
          <c:h val="0.75474518810148727"/>
        </c:manualLayout>
      </c:layout>
      <c:pie3DChart>
        <c:varyColors val="1"/>
        <c:ser>
          <c:idx val="1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rgbClr val="FFFF6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'[SPIROPA_Zooplankton_Data - Cruise RB 19-04 - 100 micrometer mesh.xlsx]Cast#9 (41m)'!$K$2:$K$7</c:f>
              <c:strCache>
                <c:ptCount val="6"/>
                <c:pt idx="0">
                  <c:v>copepod nauplii</c:v>
                </c:pt>
                <c:pt idx="1">
                  <c:v>Calanus finmarchicus adult + copepodite</c:v>
                </c:pt>
                <c:pt idx="2">
                  <c:v>Oithona similis adult + copepodite</c:v>
                </c:pt>
                <c:pt idx="3">
                  <c:v>Paracalanus parvus adult + copepodite</c:v>
                </c:pt>
                <c:pt idx="4">
                  <c:v>other copepods</c:v>
                </c:pt>
                <c:pt idx="5">
                  <c:v>non-copepods</c:v>
                </c:pt>
              </c:strCache>
            </c:strRef>
          </c:cat>
          <c:val>
            <c:numRef>
              <c:f>'[SPIROPA_Zooplankton_Data - Cruise RB 19-04 - 100 micrometer mesh.xlsx]Cast#9 (41m)'!$L$2:$L$7</c:f>
              <c:numCache>
                <c:formatCode>0.00</c:formatCode>
                <c:ptCount val="6"/>
                <c:pt idx="0">
                  <c:v>0.65217391304347827</c:v>
                </c:pt>
                <c:pt idx="1">
                  <c:v>1.0869565217391306</c:v>
                </c:pt>
                <c:pt idx="2">
                  <c:v>17.608695652173914</c:v>
                </c:pt>
                <c:pt idx="3">
                  <c:v>2.1739130434782608</c:v>
                </c:pt>
                <c:pt idx="4">
                  <c:v>43.695652173913054</c:v>
                </c:pt>
                <c:pt idx="5">
                  <c:v>13.913043478260869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Station A18-SLOPE (41m)_150 µm mesh</a:t>
            </a:r>
            <a:endParaRPr lang="en-US">
              <a:effectLst/>
            </a:endParaRPr>
          </a:p>
        </c:rich>
      </c:tx>
      <c:layout>
        <c:manualLayout>
          <c:xMode val="edge"/>
          <c:yMode val="edge"/>
          <c:x val="0.15041835029476902"/>
          <c:y val="1.38888888888888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7581036745406825"/>
          <c:w val="0.62998375379771099"/>
          <c:h val="0.75474518810148727"/>
        </c:manualLayout>
      </c:layout>
      <c:pie3DChart>
        <c:varyColors val="1"/>
        <c:ser>
          <c:idx val="1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explosion val="1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rgbClr val="FFFF6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'[SPIROPA_Zooplankton_Data - Cruise RB 19-04 - 150 micrometer mesh.xlsx]Cast#9 (41m)'!$K$2:$K$7</c:f>
              <c:strCache>
                <c:ptCount val="6"/>
                <c:pt idx="0">
                  <c:v>copepod nauplii</c:v>
                </c:pt>
                <c:pt idx="1">
                  <c:v>Calanus finmarchicus adult + copepodite</c:v>
                </c:pt>
                <c:pt idx="2">
                  <c:v>Oithona similis adult + copepodite</c:v>
                </c:pt>
                <c:pt idx="3">
                  <c:v>Paracalanus parvus adult + copepodite</c:v>
                </c:pt>
                <c:pt idx="4">
                  <c:v>other copepods</c:v>
                </c:pt>
                <c:pt idx="5">
                  <c:v>non-copepods</c:v>
                </c:pt>
              </c:strCache>
            </c:strRef>
          </c:cat>
          <c:val>
            <c:numRef>
              <c:f>'[SPIROPA_Zooplankton_Data - Cruise RB 19-04 - 150 micrometer mesh.xlsx]Cast#9 (41m)'!$L$2:$L$7</c:f>
              <c:numCache>
                <c:formatCode>0.00</c:formatCode>
                <c:ptCount val="6"/>
                <c:pt idx="0">
                  <c:v>29.941520467836256</c:v>
                </c:pt>
                <c:pt idx="1">
                  <c:v>0</c:v>
                </c:pt>
                <c:pt idx="2">
                  <c:v>546.43274853801165</c:v>
                </c:pt>
                <c:pt idx="3">
                  <c:v>119.76608187134502</c:v>
                </c:pt>
                <c:pt idx="4">
                  <c:v>76.725146198830402</c:v>
                </c:pt>
                <c:pt idx="5">
                  <c:v>80.467836257309941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Station A13-SHELF (17m)_100 µm mesh</a:t>
            </a:r>
            <a:endParaRPr lang="en-US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6192147856517936"/>
          <c:w val="0.62998375379771099"/>
          <c:h val="0.75474518810148727"/>
        </c:manualLayout>
      </c:layout>
      <c:pie3DChart>
        <c:varyColors val="1"/>
        <c:ser>
          <c:idx val="1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rgbClr val="FFFF6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'[SPIROPA_Zooplankton_Data - Cruise RB 19-04 - 100 micrometer mesh.xlsx]Cast#1 (17m)'!$M$2:$M$7</c:f>
              <c:strCache>
                <c:ptCount val="6"/>
                <c:pt idx="0">
                  <c:v>copepod nauplii</c:v>
                </c:pt>
                <c:pt idx="1">
                  <c:v>Calanus finmarchicus adult + copepodite</c:v>
                </c:pt>
                <c:pt idx="2">
                  <c:v>Oithona similis adult + copepodite</c:v>
                </c:pt>
                <c:pt idx="3">
                  <c:v>Paracalanus parvus adult + copepodite</c:v>
                </c:pt>
                <c:pt idx="4">
                  <c:v>other copepods</c:v>
                </c:pt>
                <c:pt idx="5">
                  <c:v>non-copepods</c:v>
                </c:pt>
              </c:strCache>
            </c:strRef>
          </c:cat>
          <c:val>
            <c:numRef>
              <c:f>'[SPIROPA_Zooplankton_Data - Cruise RB 19-04 - 100 micrometer mesh.xlsx]Cast#1 (17m)'!$N$2:$N$7</c:f>
              <c:numCache>
                <c:formatCode>0.00</c:formatCode>
                <c:ptCount val="6"/>
                <c:pt idx="0">
                  <c:v>1.8130311614730881</c:v>
                </c:pt>
                <c:pt idx="1">
                  <c:v>121.4730878186969</c:v>
                </c:pt>
                <c:pt idx="2">
                  <c:v>63.456090651558078</c:v>
                </c:pt>
                <c:pt idx="3">
                  <c:v>203.05949008498587</c:v>
                </c:pt>
                <c:pt idx="4">
                  <c:v>7.2521246458923523</c:v>
                </c:pt>
                <c:pt idx="5">
                  <c:v>61.643059490084994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5764053212007869"/>
          <c:y val="0.17702209098862642"/>
          <c:w val="0.44235946787992136"/>
          <c:h val="0.770839895013123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Station A13-SHELF (17m)_150 µm mesh</a:t>
            </a:r>
            <a:endParaRPr lang="en-US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endParaRPr lang="en-US">
              <a:effectLst/>
            </a:endParaRPr>
          </a:p>
        </c:rich>
      </c:tx>
      <c:layout>
        <c:manualLayout>
          <c:xMode val="edge"/>
          <c:yMode val="edge"/>
          <c:x val="0.2823162484515089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7581036745406825"/>
          <c:w val="0.62998375379771099"/>
          <c:h val="0.75474518810148727"/>
        </c:manualLayout>
      </c:layout>
      <c:pie3DChart>
        <c:varyColors val="1"/>
        <c:ser>
          <c:idx val="1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rgbClr val="FFFF6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'[SPIROPA_Zooplankton_Data - Cruise RB 19-04 - 150 micrometer mesh.xlsx]Cast#1 (17m)'!$L$2:$L$7</c:f>
              <c:strCache>
                <c:ptCount val="6"/>
                <c:pt idx="0">
                  <c:v>copepod nauplii</c:v>
                </c:pt>
                <c:pt idx="1">
                  <c:v>Calanus finmarchicus adult + copepodite</c:v>
                </c:pt>
                <c:pt idx="2">
                  <c:v>Oithona similis adult + copepodite</c:v>
                </c:pt>
                <c:pt idx="3">
                  <c:v>Paracalanus parvus adult + copepodite</c:v>
                </c:pt>
                <c:pt idx="4">
                  <c:v>other copepods</c:v>
                </c:pt>
                <c:pt idx="5">
                  <c:v>non-copepods</c:v>
                </c:pt>
              </c:strCache>
            </c:strRef>
          </c:cat>
          <c:val>
            <c:numRef>
              <c:f>'[SPIROPA_Zooplankton_Data - Cruise RB 19-04 - 150 micrometer mesh.xlsx]Cast#1 (17m)'!$M$2:$M$7</c:f>
              <c:numCache>
                <c:formatCode>0.00</c:formatCode>
                <c:ptCount val="6"/>
                <c:pt idx="0">
                  <c:v>0</c:v>
                </c:pt>
                <c:pt idx="1">
                  <c:v>145.59241706161137</c:v>
                </c:pt>
                <c:pt idx="2">
                  <c:v>71.785150078988949</c:v>
                </c:pt>
                <c:pt idx="3">
                  <c:v>177.94628751974724</c:v>
                </c:pt>
                <c:pt idx="4">
                  <c:v>0</c:v>
                </c:pt>
                <c:pt idx="5">
                  <c:v>31.342812006151661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5764053212007869"/>
          <c:y val="0.17702209098862642"/>
          <c:w val="0.44235946787992136"/>
          <c:h val="0.770839895013123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Station A10-FRONT (56m)_100 µm mesh</a:t>
            </a:r>
            <a:endParaRPr lang="en-US">
              <a:effectLst/>
            </a:endParaRPr>
          </a:p>
        </c:rich>
      </c:tx>
      <c:layout>
        <c:manualLayout>
          <c:xMode val="edge"/>
          <c:yMode val="edge"/>
          <c:x val="0.142781237027812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7581036745406825"/>
          <c:w val="0.62998375379771099"/>
          <c:h val="0.75474518810148727"/>
        </c:manualLayout>
      </c:layout>
      <c:pie3DChart>
        <c:varyColors val="1"/>
        <c:ser>
          <c:idx val="1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rgbClr val="FFFF6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'[SPIROPA_Zooplankton_Data - Cruise RB 19-04 - 100 micrometer mesh.xlsx]Cast#3 (56m)'!$K$2:$K$7</c:f>
              <c:strCache>
                <c:ptCount val="6"/>
                <c:pt idx="0">
                  <c:v>copepod nauplii</c:v>
                </c:pt>
                <c:pt idx="1">
                  <c:v>Calanus finmarchicus adult + copepodite</c:v>
                </c:pt>
                <c:pt idx="2">
                  <c:v>Oithona similis adult + copepodite</c:v>
                </c:pt>
                <c:pt idx="3">
                  <c:v>Paracalanus parvus adult + copepodite</c:v>
                </c:pt>
                <c:pt idx="4">
                  <c:v>other copepods</c:v>
                </c:pt>
                <c:pt idx="5">
                  <c:v>non-copepods</c:v>
                </c:pt>
              </c:strCache>
            </c:strRef>
          </c:cat>
          <c:val>
            <c:numRef>
              <c:f>'[SPIROPA_Zooplankton_Data - Cruise RB 19-04 - 100 micrometer mesh.xlsx]Cast#3 (56m)'!$L$2:$L$7</c:f>
              <c:numCache>
                <c:formatCode>0.00</c:formatCode>
                <c:ptCount val="6"/>
                <c:pt idx="0">
                  <c:v>78.769230769230774</c:v>
                </c:pt>
                <c:pt idx="1">
                  <c:v>9.8461538461538467</c:v>
                </c:pt>
                <c:pt idx="2">
                  <c:v>571.07692307692309</c:v>
                </c:pt>
                <c:pt idx="3">
                  <c:v>88.615384615384613</c:v>
                </c:pt>
                <c:pt idx="4">
                  <c:v>22.974358974358974</c:v>
                </c:pt>
                <c:pt idx="5">
                  <c:v>105.02564102564102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Station A10-FRONT (56m)_150 µm mesh</a:t>
            </a:r>
            <a:endParaRPr lang="en-US">
              <a:effectLst/>
            </a:endParaRPr>
          </a:p>
        </c:rich>
      </c:tx>
      <c:layout>
        <c:manualLayout>
          <c:xMode val="edge"/>
          <c:yMode val="edge"/>
          <c:x val="0.10611287766484236"/>
          <c:y val="1.694347747322279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7581036745406825"/>
          <c:w val="0.62998375379771099"/>
          <c:h val="0.75474518810148727"/>
        </c:manualLayout>
      </c:layout>
      <c:pie3DChart>
        <c:varyColors val="1"/>
        <c:ser>
          <c:idx val="1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explosion val="1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rgbClr val="FFFF6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'[SPIROPA_Zooplankton_Data - Cruise RB 19-04 - 150 micrometer mesh.xlsx]Cast#3 (56m)'!$K$2:$K$7</c:f>
              <c:strCache>
                <c:ptCount val="6"/>
                <c:pt idx="0">
                  <c:v>copepod nauplii</c:v>
                </c:pt>
                <c:pt idx="1">
                  <c:v>Calanus finmarchicus adult + copepodite</c:v>
                </c:pt>
                <c:pt idx="2">
                  <c:v>Oithona similis adult + copepodite</c:v>
                </c:pt>
                <c:pt idx="3">
                  <c:v>Paracalanus parvus adult + copepodite</c:v>
                </c:pt>
                <c:pt idx="4">
                  <c:v>other copepods</c:v>
                </c:pt>
                <c:pt idx="5">
                  <c:v>non-copepods</c:v>
                </c:pt>
              </c:strCache>
            </c:strRef>
          </c:cat>
          <c:val>
            <c:numRef>
              <c:f>'[SPIROPA_Zooplankton_Data - Cruise RB 19-04 - 150 micrometer mesh.xlsx]Cast#3 (56m)'!$L$2:$L$7</c:f>
              <c:numCache>
                <c:formatCode>0.00</c:formatCode>
                <c:ptCount val="6"/>
                <c:pt idx="0">
                  <c:v>3.2820512820512819</c:v>
                </c:pt>
                <c:pt idx="1">
                  <c:v>29.538461538461537</c:v>
                </c:pt>
                <c:pt idx="2">
                  <c:v>1014.1538461538462</c:v>
                </c:pt>
                <c:pt idx="3">
                  <c:v>269.12820512820514</c:v>
                </c:pt>
                <c:pt idx="4">
                  <c:v>154.25641025641025</c:v>
                </c:pt>
                <c:pt idx="5">
                  <c:v>196.92307692307691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Station </a:t>
            </a:r>
            <a:r>
              <a:rPr lang="en-US" sz="1800" b="0" i="0" baseline="0" dirty="0" smtClean="0">
                <a:effectLst/>
              </a:rPr>
              <a:t>A18-SLOPE/WCR </a:t>
            </a:r>
            <a:r>
              <a:rPr lang="en-US" sz="1800" b="0" i="0" baseline="0" dirty="0">
                <a:effectLst/>
              </a:rPr>
              <a:t>(1 m)_100 µm mesh</a:t>
            </a:r>
            <a:endParaRPr lang="en-US" dirty="0">
              <a:effectLst/>
            </a:endParaRPr>
          </a:p>
        </c:rich>
      </c:tx>
      <c:layout>
        <c:manualLayout>
          <c:xMode val="edge"/>
          <c:yMode val="edge"/>
          <c:x val="0.27709841375681094"/>
          <c:y val="2.31481481481481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7581036745406825"/>
          <c:w val="0.62998375379771099"/>
          <c:h val="0.75474518810148727"/>
        </c:manualLayout>
      </c:layout>
      <c:pie3DChart>
        <c:varyColors val="1"/>
        <c:ser>
          <c:idx val="1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rgbClr val="FFFF6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'[SPIROPA_Zooplankton_Data - Cruise RB 19-04 - 100 micrometer mesh.xlsx]Cast#4 (1m)'!$K$2:$K$7</c:f>
              <c:strCache>
                <c:ptCount val="6"/>
                <c:pt idx="0">
                  <c:v>copepod nauplii</c:v>
                </c:pt>
                <c:pt idx="1">
                  <c:v>Calanus finmarchicus adult + copepodite</c:v>
                </c:pt>
                <c:pt idx="2">
                  <c:v>Oithona similis adult + copepodite</c:v>
                </c:pt>
                <c:pt idx="3">
                  <c:v>Paracalanus parvus adult + copepodite</c:v>
                </c:pt>
                <c:pt idx="4">
                  <c:v>other copepods</c:v>
                </c:pt>
                <c:pt idx="5">
                  <c:v>non-copepods</c:v>
                </c:pt>
              </c:strCache>
            </c:strRef>
          </c:cat>
          <c:val>
            <c:numRef>
              <c:f>'[SPIROPA_Zooplankton_Data - Cruise RB 19-04 - 100 micrometer mesh.xlsx]Cast#4 (1m)'!$L$2:$L$7</c:f>
              <c:numCache>
                <c:formatCode>0.00</c:formatCode>
                <c:ptCount val="6"/>
                <c:pt idx="0">
                  <c:v>388.86075949367086</c:v>
                </c:pt>
                <c:pt idx="1">
                  <c:v>48.607594936708857</c:v>
                </c:pt>
                <c:pt idx="2">
                  <c:v>5038.9873417721519</c:v>
                </c:pt>
                <c:pt idx="3">
                  <c:v>1393.4177215189873</c:v>
                </c:pt>
                <c:pt idx="4">
                  <c:v>340.25316455696191</c:v>
                </c:pt>
                <c:pt idx="5">
                  <c:v>275.44303797468348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5764053212007869"/>
          <c:y val="0.17702209098862642"/>
          <c:w val="0.44235946787992136"/>
          <c:h val="0.770839895013123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Station </a:t>
            </a:r>
            <a:r>
              <a:rPr lang="en-US" sz="1800" b="0" i="0" baseline="0" dirty="0" smtClean="0">
                <a:effectLst/>
              </a:rPr>
              <a:t>A18-SLOPE/WCR </a:t>
            </a:r>
            <a:r>
              <a:rPr lang="en-US" sz="1800" b="0" i="0" baseline="0" dirty="0">
                <a:effectLst/>
              </a:rPr>
              <a:t>(1m)_150 µm mesh</a:t>
            </a:r>
            <a:endParaRPr lang="en-US" dirty="0">
              <a:effectLst/>
            </a:endParaRPr>
          </a:p>
        </c:rich>
      </c:tx>
      <c:layout>
        <c:manualLayout>
          <c:xMode val="edge"/>
          <c:yMode val="edge"/>
          <c:x val="0.28225819842258199"/>
          <c:y val="1.85185185185185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8757297583330607"/>
          <c:w val="0.62168155506091005"/>
          <c:h val="0.74298274266259057"/>
        </c:manualLayout>
      </c:layout>
      <c:pie3DChart>
        <c:varyColors val="1"/>
        <c:ser>
          <c:idx val="1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explosion val="1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rgbClr val="FFFF6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'[SPIROPA_Zooplankton_Data - Cruise RB 19-04 - 150 micrometer mesh.xlsx]Cast#4 (1m)'!$K$2:$K$7</c:f>
              <c:strCache>
                <c:ptCount val="6"/>
                <c:pt idx="0">
                  <c:v>copepod nauplii</c:v>
                </c:pt>
                <c:pt idx="1">
                  <c:v>Calanus finmarchicus adult + copepodite</c:v>
                </c:pt>
                <c:pt idx="2">
                  <c:v>Oithona similis adult + copepodite</c:v>
                </c:pt>
                <c:pt idx="3">
                  <c:v>Paracalanus parvus adult + copepodite</c:v>
                </c:pt>
                <c:pt idx="4">
                  <c:v>other copepods</c:v>
                </c:pt>
                <c:pt idx="5">
                  <c:v>non-copepods</c:v>
                </c:pt>
              </c:strCache>
            </c:strRef>
          </c:cat>
          <c:val>
            <c:numRef>
              <c:f>'[SPIROPA_Zooplankton_Data - Cruise RB 19-04 - 150 micrometer mesh.xlsx]Cast#4 (1m)'!$L$2:$L$7</c:f>
              <c:numCache>
                <c:formatCode>0.00</c:formatCode>
                <c:ptCount val="6"/>
                <c:pt idx="0">
                  <c:v>93.399668325041461</c:v>
                </c:pt>
                <c:pt idx="1">
                  <c:v>16.981757877280266</c:v>
                </c:pt>
                <c:pt idx="2">
                  <c:v>2487.8275290215588</c:v>
                </c:pt>
                <c:pt idx="3">
                  <c:v>950.97844112769496</c:v>
                </c:pt>
                <c:pt idx="4">
                  <c:v>382.08955223880605</c:v>
                </c:pt>
                <c:pt idx="5">
                  <c:v>492.47097844112773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5764053212007869"/>
          <c:y val="0.17702209098862642"/>
          <c:w val="0.44235946787992136"/>
          <c:h val="0.770839895013123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Station A9-FRONT (22 m)_100 µm mesh</a:t>
            </a:r>
            <a:endParaRPr lang="en-US">
              <a:effectLst/>
            </a:endParaRPr>
          </a:p>
        </c:rich>
      </c:tx>
      <c:layout>
        <c:manualLayout>
          <c:xMode val="edge"/>
          <c:yMode val="edge"/>
          <c:x val="6.7882971664656483E-2"/>
          <c:y val="3.501179126338856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7581036745406825"/>
          <c:w val="0.62998375379771099"/>
          <c:h val="0.75474518810148727"/>
        </c:manualLayout>
      </c:layout>
      <c:pie3DChart>
        <c:varyColors val="1"/>
        <c:ser>
          <c:idx val="1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rgbClr val="FFFF6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'[SPIROPA_Zooplankton_Data - Cruise RB 19-04 - 100 micrometer mesh.xlsx]Cast#5 (22m)'!$K$2:$K$7</c:f>
              <c:strCache>
                <c:ptCount val="6"/>
                <c:pt idx="0">
                  <c:v>copepod nauplii</c:v>
                </c:pt>
                <c:pt idx="1">
                  <c:v>Calanus finmarchicus adult + copepodite</c:v>
                </c:pt>
                <c:pt idx="2">
                  <c:v>Oithona similis adult + copepodite</c:v>
                </c:pt>
                <c:pt idx="3">
                  <c:v>Paracalanus parvus adult + copepodite</c:v>
                </c:pt>
                <c:pt idx="4">
                  <c:v>other copepods</c:v>
                </c:pt>
                <c:pt idx="5">
                  <c:v>non-copepods</c:v>
                </c:pt>
              </c:strCache>
            </c:strRef>
          </c:cat>
          <c:val>
            <c:numRef>
              <c:f>'[SPIROPA_Zooplankton_Data - Cruise RB 19-04 - 100 micrometer mesh.xlsx]Cast#5 (22m)'!$L$2:$L$7</c:f>
              <c:numCache>
                <c:formatCode>0.00</c:formatCode>
                <c:ptCount val="6"/>
                <c:pt idx="0" formatCode="General">
                  <c:v>0</c:v>
                </c:pt>
                <c:pt idx="1">
                  <c:v>87.10059171597635</c:v>
                </c:pt>
                <c:pt idx="2">
                  <c:v>867.21893491124274</c:v>
                </c:pt>
                <c:pt idx="3">
                  <c:v>34.082840236686394</c:v>
                </c:pt>
                <c:pt idx="4">
                  <c:v>26.508875739644974</c:v>
                </c:pt>
                <c:pt idx="5">
                  <c:v>355.9763313609468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Station A9-FRONT (22m)_150 µm mesh</a:t>
            </a:r>
            <a:endParaRPr lang="en-US">
              <a:effectLst/>
            </a:endParaRPr>
          </a:p>
        </c:rich>
      </c:tx>
      <c:layout>
        <c:manualLayout>
          <c:xMode val="edge"/>
          <c:yMode val="edge"/>
          <c:x val="0.12119551681195516"/>
          <c:y val="2.13651942632900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7581036745406825"/>
          <c:w val="0.62998375379771099"/>
          <c:h val="0.75474518810148727"/>
        </c:manualLayout>
      </c:layout>
      <c:pie3DChart>
        <c:varyColors val="1"/>
        <c:ser>
          <c:idx val="1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explosion val="1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rgbClr val="FFFF6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'[SPIROPA_Zooplankton_Data - Cruise RB 19-04 - 150 micrometer mesh.xlsx]Cast#5 (22m)'!$K$2:$K$7</c:f>
              <c:strCache>
                <c:ptCount val="6"/>
                <c:pt idx="0">
                  <c:v>copepod nauplii</c:v>
                </c:pt>
                <c:pt idx="1">
                  <c:v>Calanus finmarchicus adult + copepodite</c:v>
                </c:pt>
                <c:pt idx="2">
                  <c:v>Oithona similis adult + copepodite</c:v>
                </c:pt>
                <c:pt idx="3">
                  <c:v>Paracalanus parvus adult + copepodite</c:v>
                </c:pt>
                <c:pt idx="4">
                  <c:v>other copepods</c:v>
                </c:pt>
                <c:pt idx="5">
                  <c:v>non-copepods</c:v>
                </c:pt>
              </c:strCache>
            </c:strRef>
          </c:cat>
          <c:val>
            <c:numRef>
              <c:f>'[SPIROPA_Zooplankton_Data - Cruise RB 19-04 - 150 micrometer mesh.xlsx]Cast#5 (22m)'!$L$2:$L$7</c:f>
              <c:numCache>
                <c:formatCode>0.00</c:formatCode>
                <c:ptCount val="6"/>
                <c:pt idx="0">
                  <c:v>0</c:v>
                </c:pt>
                <c:pt idx="1">
                  <c:v>21.761978361669243</c:v>
                </c:pt>
                <c:pt idx="2">
                  <c:v>492.61205564142193</c:v>
                </c:pt>
                <c:pt idx="3">
                  <c:v>81.112828438948995</c:v>
                </c:pt>
                <c:pt idx="4">
                  <c:v>49.459041731066463</c:v>
                </c:pt>
                <c:pt idx="5">
                  <c:v>51.437403400309123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0.78384</cdr:x>
      <cdr:y>0.15033</cdr:y>
    </cdr:from>
    <cdr:to>
      <cdr:x>0.89136</cdr:x>
      <cdr:y>0.22939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665693" y="869309"/>
          <a:ext cx="9144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000" dirty="0" smtClean="0"/>
            <a:t>N=5</a:t>
          </a:r>
          <a:endParaRPr lang="en-US" sz="2000" dirty="0"/>
        </a:p>
      </cdr:txBody>
    </cdr:sp>
  </cdr:relSizeAnchor>
  <cdr:relSizeAnchor xmlns:cdr="http://schemas.openxmlformats.org/drawingml/2006/chartDrawing">
    <cdr:from>
      <cdr:x>0.59057</cdr:x>
      <cdr:y>0.77302</cdr:y>
    </cdr:from>
    <cdr:to>
      <cdr:x>0.6981</cdr:x>
      <cdr:y>0.85209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022164" y="4470133"/>
          <a:ext cx="9144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dirty="0" smtClean="0"/>
            <a:t>N=10</a:t>
          </a:r>
          <a:endParaRPr lang="en-US" sz="2000" dirty="0"/>
        </a:p>
      </cdr:txBody>
    </cdr:sp>
  </cdr:relSizeAnchor>
  <cdr:relSizeAnchor xmlns:cdr="http://schemas.openxmlformats.org/drawingml/2006/chartDrawing">
    <cdr:from>
      <cdr:x>0.64908</cdr:x>
      <cdr:y>0.56744</cdr:y>
    </cdr:from>
    <cdr:to>
      <cdr:x>0.7566</cdr:x>
      <cdr:y>0.6465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519705" y="3281292"/>
          <a:ext cx="9144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dirty="0" smtClean="0"/>
            <a:t>N=13</a:t>
          </a:r>
          <a:endParaRPr lang="en-US" sz="2000" dirty="0"/>
        </a:p>
      </cdr:txBody>
    </cdr:sp>
  </cdr:relSizeAnchor>
  <cdr:relSizeAnchor xmlns:cdr="http://schemas.openxmlformats.org/drawingml/2006/chartDrawing">
    <cdr:from>
      <cdr:x>0.48304</cdr:x>
      <cdr:y>0.37305</cdr:y>
    </cdr:from>
    <cdr:to>
      <cdr:x>0.59057</cdr:x>
      <cdr:y>0.45212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107763" y="2157238"/>
          <a:ext cx="9144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dirty="0" smtClean="0"/>
            <a:t>N=8</a:t>
          </a:r>
          <a:endParaRPr lang="en-US" sz="2000" dirty="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0.21586</cdr:x>
      <cdr:y>0.89931</cdr:y>
    </cdr:from>
    <cdr:to>
      <cdr:x>0.41386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51000" y="2466975"/>
          <a:ext cx="1514475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Total = 4244 animals m</a:t>
          </a:r>
          <a:r>
            <a:rPr lang="en-US" sz="1100" baseline="30000"/>
            <a:t>3</a:t>
          </a:r>
          <a:endParaRPr lang="en-US" sz="1100"/>
        </a:p>
      </cdr:txBody>
    </cdr:sp>
  </cdr:relSizeAnchor>
  <cdr:relSizeAnchor xmlns:cdr="http://schemas.openxmlformats.org/drawingml/2006/chartDrawing">
    <cdr:from>
      <cdr:x>0.7252</cdr:x>
      <cdr:y>0.83449</cdr:y>
    </cdr:from>
    <cdr:to>
      <cdr:x>0.82441</cdr:x>
      <cdr:y>0.93518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546725" y="2289175"/>
          <a:ext cx="758825" cy="2762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(mostly salps)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0.23454</cdr:x>
      <cdr:y>0.89931</cdr:y>
    </cdr:from>
    <cdr:to>
      <cdr:x>0.43254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93875" y="2466987"/>
          <a:ext cx="1514418" cy="2762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Total = 1630 animals m</a:t>
          </a:r>
          <a:r>
            <a:rPr lang="en-US" sz="1100" baseline="30000"/>
            <a:t>3</a:t>
          </a:r>
          <a:endParaRPr lang="en-US" sz="1100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0.21586</cdr:x>
      <cdr:y>0.89931</cdr:y>
    </cdr:from>
    <cdr:to>
      <cdr:x>0.41386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51000" y="2466975"/>
          <a:ext cx="1514475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Total = 63 animals m</a:t>
          </a:r>
          <a:r>
            <a:rPr lang="en-US" sz="1100" baseline="30000"/>
            <a:t>3</a:t>
          </a:r>
          <a:endParaRPr lang="en-US" sz="1100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0.23454</cdr:x>
      <cdr:y>0.89931</cdr:y>
    </cdr:from>
    <cdr:to>
      <cdr:x>0.43254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93875" y="2466987"/>
          <a:ext cx="1514418" cy="2762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Total = 525 animals m</a:t>
          </a:r>
          <a:r>
            <a:rPr lang="en-US" sz="1100" baseline="30000"/>
            <a:t>3</a:t>
          </a:r>
          <a:endParaRPr lang="en-US" sz="1100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0.21586</cdr:x>
      <cdr:y>0.89931</cdr:y>
    </cdr:from>
    <cdr:to>
      <cdr:x>0.41386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51000" y="2466975"/>
          <a:ext cx="1514475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Total = 63 animals m</a:t>
          </a:r>
          <a:r>
            <a:rPr lang="en-US" sz="1100" baseline="30000"/>
            <a:t>3</a:t>
          </a:r>
          <a:endParaRPr lang="en-US" sz="1100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0.23454</cdr:x>
      <cdr:y>0.89931</cdr:y>
    </cdr:from>
    <cdr:to>
      <cdr:x>0.43254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93875" y="2466987"/>
          <a:ext cx="1514418" cy="2762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Total = 525 animals m</a:t>
          </a:r>
          <a:r>
            <a:rPr lang="en-US" sz="1100" baseline="30000"/>
            <a:t>3</a:t>
          </a:r>
          <a:endParaRPr lang="en-US" sz="1100"/>
        </a:p>
      </cdr:txBody>
    </cdr:sp>
  </cdr:relSizeAnchor>
  <cdr:relSizeAnchor xmlns:cdr="http://schemas.openxmlformats.org/drawingml/2006/chartDrawing">
    <cdr:from>
      <cdr:x>0.69073</cdr:x>
      <cdr:y>0.83334</cdr:y>
    </cdr:from>
    <cdr:to>
      <cdr:x>0.88873</cdr:x>
      <cdr:y>0.93403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6763459" y="2286018"/>
          <a:ext cx="1938756" cy="2762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/>
            <a:t>(</a:t>
          </a:r>
          <a:r>
            <a:rPr lang="en-US" sz="1100" dirty="0" err="1"/>
            <a:t>Parasagitta</a:t>
          </a:r>
          <a:r>
            <a:rPr lang="en-US" sz="1100" dirty="0"/>
            <a:t> dominant)</a:t>
          </a: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0.23205</cdr:x>
      <cdr:y>0.89931</cdr:y>
    </cdr:from>
    <cdr:to>
      <cdr:x>0.43005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74846" y="2689701"/>
          <a:ext cx="1514418" cy="3011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Total = 75 animals m</a:t>
          </a:r>
          <a:r>
            <a:rPr lang="en-US" sz="1100" baseline="30000"/>
            <a:t>3</a:t>
          </a:r>
          <a:endParaRPr lang="en-US" sz="1100"/>
        </a:p>
      </cdr:txBody>
    </cdr:sp>
  </cdr:relSizeAnchor>
  <cdr:relSizeAnchor xmlns:cdr="http://schemas.openxmlformats.org/drawingml/2006/chartDrawing">
    <cdr:from>
      <cdr:x>0.19562</cdr:x>
      <cdr:y>0.51255</cdr:y>
    </cdr:from>
    <cdr:to>
      <cdr:x>0.29483</cdr:x>
      <cdr:y>0.61324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496177" y="1532965"/>
          <a:ext cx="758815" cy="3011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/>
            <a:t>(8</a:t>
          </a:r>
          <a:r>
            <a:rPr lang="en-US" sz="1100" baseline="0" dirty="0"/>
            <a:t> taxa/</a:t>
          </a:r>
          <a:r>
            <a:rPr lang="en-US" sz="1100" baseline="0" dirty="0" err="1"/>
            <a:t>Eucalanus</a:t>
          </a:r>
          <a:r>
            <a:rPr lang="en-US" sz="1100" baseline="0" dirty="0"/>
            <a:t> dominant</a:t>
          </a:r>
          <a:r>
            <a:rPr lang="en-US" sz="1100" dirty="0"/>
            <a:t>)</a:t>
          </a:r>
        </a:p>
      </cdr:txBody>
    </cdr:sp>
  </cdr:relSizeAnchor>
  <cdr:relSizeAnchor xmlns:cdr="http://schemas.openxmlformats.org/drawingml/2006/chartDrawing">
    <cdr:from>
      <cdr:x>0.07409</cdr:x>
      <cdr:y>0.26752</cdr:y>
    </cdr:from>
    <cdr:to>
      <cdr:x>0.1733</cdr:x>
      <cdr:y>0.36821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66698" y="864880"/>
          <a:ext cx="758816" cy="3255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/>
            <a:t>(</a:t>
          </a:r>
          <a:r>
            <a:rPr lang="en-US" sz="1100" dirty="0" err="1" smtClean="0"/>
            <a:t>salps</a:t>
          </a:r>
          <a:r>
            <a:rPr lang="en-US" sz="1100" dirty="0" smtClean="0"/>
            <a:t>/</a:t>
          </a:r>
          <a:r>
            <a:rPr lang="en-US" sz="1100" dirty="0" err="1" smtClean="0"/>
            <a:t>Parasagitta</a:t>
          </a:r>
          <a:r>
            <a:rPr lang="en-US" sz="1100" dirty="0" smtClean="0"/>
            <a:t> </a:t>
          </a:r>
          <a:r>
            <a:rPr lang="en-US" sz="1100" dirty="0"/>
            <a:t>dominant)</a:t>
          </a: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0.23454</cdr:x>
      <cdr:y>0.89931</cdr:y>
    </cdr:from>
    <cdr:to>
      <cdr:x>0.43254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93875" y="2466987"/>
          <a:ext cx="1514418" cy="2762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Total = 852 animals m</a:t>
          </a:r>
          <a:r>
            <a:rPr lang="en-US" sz="1100" baseline="30000"/>
            <a:t>3</a:t>
          </a:r>
          <a:endParaRPr lang="en-US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0.24907</cdr:x>
      <cdr:y>0.89931</cdr:y>
    </cdr:from>
    <cdr:to>
      <cdr:x>0.44707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04999" y="2466975"/>
          <a:ext cx="1514475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Total = 466 animals m</a:t>
          </a:r>
          <a:r>
            <a:rPr lang="en-US" sz="1100" baseline="30000"/>
            <a:t>3</a:t>
          </a:r>
          <a:endParaRPr lang="en-US" sz="11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0.20839</cdr:x>
      <cdr:y>0.89931</cdr:y>
    </cdr:from>
    <cdr:to>
      <cdr:x>0.40639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93850" y="2466987"/>
          <a:ext cx="1514418" cy="2762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Total = 430 animals m</a:t>
          </a:r>
          <a:r>
            <a:rPr lang="en-US" sz="1100" baseline="30000"/>
            <a:t>3</a:t>
          </a:r>
          <a:endParaRPr lang="en-US" sz="110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0.21586</cdr:x>
      <cdr:y>0.89931</cdr:y>
    </cdr:from>
    <cdr:to>
      <cdr:x>0.41386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51000" y="2466975"/>
          <a:ext cx="1514475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Total = 876 animals m</a:t>
          </a:r>
          <a:r>
            <a:rPr lang="en-US" sz="1100" baseline="30000"/>
            <a:t>3</a:t>
          </a:r>
          <a:endParaRPr lang="en-US" sz="110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0.23454</cdr:x>
      <cdr:y>0.89931</cdr:y>
    </cdr:from>
    <cdr:to>
      <cdr:x>0.43254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93875" y="2466987"/>
          <a:ext cx="1514418" cy="2762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Total = 1668 animals m</a:t>
          </a:r>
          <a:r>
            <a:rPr lang="en-US" sz="1100" baseline="30000"/>
            <a:t>3</a:t>
          </a:r>
          <a:endParaRPr lang="en-US" sz="110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0.21586</cdr:x>
      <cdr:y>0.89931</cdr:y>
    </cdr:from>
    <cdr:to>
      <cdr:x>0.41386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51000" y="2466975"/>
          <a:ext cx="1514475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Total = 7486 animals m</a:t>
          </a:r>
          <a:r>
            <a:rPr lang="en-US" sz="1100" baseline="30000"/>
            <a:t>3</a:t>
          </a:r>
          <a:endParaRPr lang="en-US" sz="110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0.23454</cdr:x>
      <cdr:y>0.89931</cdr:y>
    </cdr:from>
    <cdr:to>
      <cdr:x>0.43254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93875" y="2466987"/>
          <a:ext cx="1514418" cy="2762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Total = 4424 animals m</a:t>
          </a:r>
          <a:r>
            <a:rPr lang="en-US" sz="1100" baseline="30000"/>
            <a:t>3</a:t>
          </a:r>
          <a:endParaRPr lang="en-US" sz="1100"/>
        </a:p>
      </cdr:txBody>
    </cdr:sp>
  </cdr:relSizeAnchor>
  <cdr:relSizeAnchor xmlns:cdr="http://schemas.openxmlformats.org/drawingml/2006/chartDrawing">
    <cdr:from>
      <cdr:x>0.72644</cdr:x>
      <cdr:y>0.84203</cdr:y>
    </cdr:from>
    <cdr:to>
      <cdr:x>0.92444</cdr:x>
      <cdr:y>0.94272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556231" y="2727396"/>
          <a:ext cx="1514418" cy="3261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/>
            <a:t>(</a:t>
          </a:r>
          <a:r>
            <a:rPr lang="en-US" sz="1100" dirty="0" err="1"/>
            <a:t>Parasagitta</a:t>
          </a:r>
          <a:r>
            <a:rPr lang="en-US" sz="1100" dirty="0"/>
            <a:t> dominant)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0.21586</cdr:x>
      <cdr:y>0.89931</cdr:y>
    </cdr:from>
    <cdr:to>
      <cdr:x>0.41386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51000" y="2466975"/>
          <a:ext cx="1514475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Total = 1379 animals m</a:t>
          </a:r>
          <a:r>
            <a:rPr lang="en-US" sz="1100" baseline="30000"/>
            <a:t>3</a:t>
          </a:r>
          <a:endParaRPr lang="en-US" sz="1100"/>
        </a:p>
      </cdr:txBody>
    </cdr:sp>
  </cdr:relSizeAnchor>
  <cdr:relSizeAnchor xmlns:cdr="http://schemas.openxmlformats.org/drawingml/2006/chartDrawing">
    <cdr:from>
      <cdr:x>0.17342</cdr:x>
      <cdr:y>0.3268</cdr:y>
    </cdr:from>
    <cdr:to>
      <cdr:x>0.27263</cdr:x>
      <cdr:y>0.42749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326439" y="896471"/>
          <a:ext cx="758815" cy="2762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/>
            <a:t>(90% </a:t>
          </a:r>
          <a:r>
            <a:rPr lang="en-US" sz="1100" dirty="0" err="1"/>
            <a:t>salps</a:t>
          </a:r>
          <a:r>
            <a:rPr lang="en-US" sz="1100" dirty="0"/>
            <a:t>)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0.23454</cdr:x>
      <cdr:y>0.89931</cdr:y>
    </cdr:from>
    <cdr:to>
      <cdr:x>0.43254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93875" y="2466987"/>
          <a:ext cx="1514418" cy="2762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Total = 703 animals m</a:t>
          </a:r>
          <a:r>
            <a:rPr lang="en-US" sz="1100" baseline="30000"/>
            <a:t>3</a:t>
          </a:r>
          <a:endParaRPr lang="en-US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F69B8E-4C63-4119-A94F-51AFD9F50DC7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6798BA-9F64-4C9E-B56D-6B87487B1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95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AE30E0-BE86-4B9C-A18B-A2E3E7BC75C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661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7087-7A87-445B-ADEE-4067E773A80A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D5A0-8A41-4D72-9C9E-14C900505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031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7087-7A87-445B-ADEE-4067E773A80A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D5A0-8A41-4D72-9C9E-14C900505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150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7087-7A87-445B-ADEE-4067E773A80A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D5A0-8A41-4D72-9C9E-14C900505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530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7087-7A87-445B-ADEE-4067E773A80A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D5A0-8A41-4D72-9C9E-14C900505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42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7087-7A87-445B-ADEE-4067E773A80A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D5A0-8A41-4D72-9C9E-14C900505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665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7087-7A87-445B-ADEE-4067E773A80A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D5A0-8A41-4D72-9C9E-14C900505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4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7087-7A87-445B-ADEE-4067E773A80A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D5A0-8A41-4D72-9C9E-14C900505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25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7087-7A87-445B-ADEE-4067E773A80A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D5A0-8A41-4D72-9C9E-14C900505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109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7087-7A87-445B-ADEE-4067E773A80A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D5A0-8A41-4D72-9C9E-14C900505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014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7087-7A87-445B-ADEE-4067E773A80A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D5A0-8A41-4D72-9C9E-14C900505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7087-7A87-445B-ADEE-4067E773A80A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D5A0-8A41-4D72-9C9E-14C900505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320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7087-7A87-445B-ADEE-4067E773A80A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DD5A0-8A41-4D72-9C9E-14C900505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17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tif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7.xml"/><Relationship Id="rId4" Type="http://schemas.openxmlformats.org/officeDocument/2006/relationships/chart" Target="../charts/char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0" y="0"/>
            <a:ext cx="9144000" cy="146304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33437" y="40943"/>
            <a:ext cx="8961120" cy="193899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200" b="1" dirty="0" smtClean="0">
                <a:ln/>
                <a:solidFill>
                  <a:srgbClr val="FFC000"/>
                </a:solidFill>
              </a:rPr>
              <a:t>SPIROPA PI </a:t>
            </a:r>
            <a:r>
              <a:rPr lang="en-US" sz="3200" b="1" dirty="0">
                <a:ln/>
                <a:solidFill>
                  <a:srgbClr val="FFC000"/>
                </a:solidFill>
              </a:rPr>
              <a:t>MEETING:</a:t>
            </a:r>
          </a:p>
          <a:p>
            <a:pPr algn="ctr"/>
            <a:r>
              <a:rPr lang="en-US" sz="2800" b="1" dirty="0" err="1">
                <a:solidFill>
                  <a:srgbClr val="FFC000"/>
                </a:solidFill>
              </a:rPr>
              <a:t>Shelfbreak</a:t>
            </a:r>
            <a:r>
              <a:rPr lang="en-US" sz="2800" b="1" dirty="0">
                <a:solidFill>
                  <a:srgbClr val="FFC000"/>
                </a:solidFill>
              </a:rPr>
              <a:t> Frontal Dynamics: mechanisms of upwelling, net community production, and ecological implications</a:t>
            </a:r>
            <a:endParaRPr lang="en-US" sz="2800" dirty="0">
              <a:solidFill>
                <a:srgbClr val="FFC000"/>
              </a:solidFill>
            </a:endParaRPr>
          </a:p>
          <a:p>
            <a:pPr algn="ctr"/>
            <a:endParaRPr lang="en-US" sz="3200" b="1" dirty="0">
              <a:ln/>
              <a:solidFill>
                <a:srgbClr val="FFC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26920" y="3423786"/>
            <a:ext cx="804040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b="1" dirty="0">
              <a:solidFill>
                <a:srgbClr val="4472C4">
                  <a:lumMod val="75000"/>
                </a:srgbClr>
              </a:solidFill>
            </a:endParaRPr>
          </a:p>
          <a:p>
            <a:pPr algn="ctr"/>
            <a:r>
              <a:rPr lang="en-US" b="1" dirty="0">
                <a:solidFill>
                  <a:srgbClr val="4472C4">
                    <a:lumMod val="75000"/>
                  </a:srgbClr>
                </a:solidFill>
              </a:rPr>
              <a:t>Jefferson Turner</a:t>
            </a:r>
          </a:p>
          <a:p>
            <a:pPr algn="ctr"/>
            <a:r>
              <a:rPr lang="en-US" b="1" dirty="0">
                <a:solidFill>
                  <a:srgbClr val="4472C4">
                    <a:lumMod val="75000"/>
                  </a:srgbClr>
                </a:solidFill>
              </a:rPr>
              <a:t>University of Massachusetts Dartmouth School for Marine Science and Technology</a:t>
            </a:r>
          </a:p>
          <a:p>
            <a:pPr algn="ctr"/>
            <a:endParaRPr lang="en-US" b="1" dirty="0">
              <a:solidFill>
                <a:srgbClr val="4472C4">
                  <a:lumMod val="75000"/>
                </a:srgbClr>
              </a:solidFill>
            </a:endParaRPr>
          </a:p>
          <a:p>
            <a:pPr algn="ctr"/>
            <a:r>
              <a:rPr lang="en-US" b="1" dirty="0">
                <a:solidFill>
                  <a:srgbClr val="4472C4">
                    <a:lumMod val="75000"/>
                  </a:srgbClr>
                </a:solidFill>
              </a:rPr>
              <a:t>Christian Petitpas</a:t>
            </a:r>
          </a:p>
          <a:p>
            <a:pPr algn="ctr"/>
            <a:r>
              <a:rPr lang="en-US" b="1" dirty="0">
                <a:solidFill>
                  <a:srgbClr val="4472C4">
                    <a:lumMod val="75000"/>
                  </a:srgbClr>
                </a:solidFill>
              </a:rPr>
              <a:t>Massachusetts Division of Marine Fisheries</a:t>
            </a:r>
          </a:p>
          <a:p>
            <a:pPr algn="ctr"/>
            <a:r>
              <a:rPr lang="en-US" b="1" dirty="0">
                <a:solidFill>
                  <a:srgbClr val="4472C4">
                    <a:lumMod val="75000"/>
                  </a:srgbClr>
                </a:solidFill>
              </a:rPr>
              <a:t>and</a:t>
            </a:r>
          </a:p>
          <a:p>
            <a:pPr algn="ctr"/>
            <a:r>
              <a:rPr lang="en-US" b="1" dirty="0">
                <a:solidFill>
                  <a:srgbClr val="4472C4">
                    <a:lumMod val="75000"/>
                  </a:srgbClr>
                </a:solidFill>
              </a:rPr>
              <a:t>University of Massachusetts Dartmouth School for Marine Science and Technology</a:t>
            </a:r>
          </a:p>
          <a:p>
            <a:pPr algn="ctr"/>
            <a:endParaRPr lang="en-US" b="1" dirty="0">
              <a:solidFill>
                <a:srgbClr val="4472C4">
                  <a:lumMod val="75000"/>
                </a:srgbClr>
              </a:solidFill>
            </a:endParaRPr>
          </a:p>
          <a:p>
            <a:pPr algn="ctr"/>
            <a:endParaRPr lang="en-US" b="1" dirty="0">
              <a:solidFill>
                <a:srgbClr val="4472C4">
                  <a:lumMod val="75000"/>
                </a:srgbClr>
              </a:solidFill>
            </a:endParaRPr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832861"/>
            <a:ext cx="1005840" cy="100584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2160" y="5858082"/>
            <a:ext cx="1005840" cy="10157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078470" y="1843759"/>
            <a:ext cx="63644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Zooplankton Grazing Component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744004">
            <a:off x="6729536" y="2320876"/>
            <a:ext cx="1920240" cy="18386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6953" y="2486951"/>
            <a:ext cx="1554480" cy="10142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4791" y="2373240"/>
            <a:ext cx="1097280" cy="105054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75199" y="6210662"/>
            <a:ext cx="1922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November 7,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8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9172205"/>
              </p:ext>
            </p:extLst>
          </p:nvPr>
        </p:nvGraphicFramePr>
        <p:xfrm>
          <a:off x="1671484" y="435056"/>
          <a:ext cx="8503920" cy="5782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388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5773194"/>
              </p:ext>
            </p:extLst>
          </p:nvPr>
        </p:nvGraphicFramePr>
        <p:xfrm>
          <a:off x="-632852" y="483578"/>
          <a:ext cx="76485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7830969"/>
              </p:ext>
            </p:extLst>
          </p:nvPr>
        </p:nvGraphicFramePr>
        <p:xfrm>
          <a:off x="-632852" y="3648635"/>
          <a:ext cx="76485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8442687"/>
              </p:ext>
            </p:extLst>
          </p:nvPr>
        </p:nvGraphicFramePr>
        <p:xfrm>
          <a:off x="6691037" y="369278"/>
          <a:ext cx="7648575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0574693"/>
              </p:ext>
            </p:extLst>
          </p:nvPr>
        </p:nvGraphicFramePr>
        <p:xfrm>
          <a:off x="7139134" y="3648634"/>
          <a:ext cx="6056362" cy="3019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56573" y="87984"/>
            <a:ext cx="1472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May </a:t>
            </a:r>
            <a:r>
              <a:rPr lang="en-US" b="1" dirty="0" smtClean="0"/>
              <a:t>13</a:t>
            </a:r>
            <a:r>
              <a:rPr lang="en-US" b="1" dirty="0" smtClean="0"/>
              <a:t>, </a:t>
            </a:r>
            <a:r>
              <a:rPr lang="en-US" b="1" dirty="0" smtClean="0"/>
              <a:t>2019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475533" y="-54"/>
            <a:ext cx="1472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May </a:t>
            </a:r>
            <a:r>
              <a:rPr lang="en-US" b="1" dirty="0" smtClean="0"/>
              <a:t>15</a:t>
            </a:r>
            <a:r>
              <a:rPr lang="en-US" b="1" dirty="0" smtClean="0"/>
              <a:t>, </a:t>
            </a:r>
            <a:r>
              <a:rPr lang="en-US" b="1" dirty="0" smtClean="0"/>
              <a:t>2019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7565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4232868"/>
              </p:ext>
            </p:extLst>
          </p:nvPr>
        </p:nvGraphicFramePr>
        <p:xfrm>
          <a:off x="-401150" y="418514"/>
          <a:ext cx="7648575" cy="3119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3053517"/>
              </p:ext>
            </p:extLst>
          </p:nvPr>
        </p:nvGraphicFramePr>
        <p:xfrm>
          <a:off x="-302676" y="3618914"/>
          <a:ext cx="7648575" cy="3239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3017534"/>
              </p:ext>
            </p:extLst>
          </p:nvPr>
        </p:nvGraphicFramePr>
        <p:xfrm>
          <a:off x="7247425" y="362242"/>
          <a:ext cx="7648575" cy="3232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3621695"/>
              </p:ext>
            </p:extLst>
          </p:nvPr>
        </p:nvGraphicFramePr>
        <p:xfrm>
          <a:off x="7125066" y="3538025"/>
          <a:ext cx="7648575" cy="3397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56573" y="87984"/>
            <a:ext cx="1472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May </a:t>
            </a:r>
            <a:r>
              <a:rPr lang="en-US" b="1" dirty="0" smtClean="0"/>
              <a:t>16</a:t>
            </a:r>
            <a:r>
              <a:rPr lang="en-US" b="1" dirty="0" smtClean="0"/>
              <a:t>, </a:t>
            </a:r>
            <a:r>
              <a:rPr lang="en-US" b="1" dirty="0" smtClean="0"/>
              <a:t>2019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891438" y="89"/>
            <a:ext cx="1472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May </a:t>
            </a:r>
            <a:r>
              <a:rPr lang="en-US" b="1" dirty="0" smtClean="0"/>
              <a:t>17</a:t>
            </a:r>
            <a:r>
              <a:rPr lang="en-US" b="1" dirty="0" smtClean="0"/>
              <a:t>, </a:t>
            </a:r>
            <a:r>
              <a:rPr lang="en-US" b="1" dirty="0" smtClean="0"/>
              <a:t>2019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9769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2526900"/>
              </p:ext>
            </p:extLst>
          </p:nvPr>
        </p:nvGraphicFramePr>
        <p:xfrm>
          <a:off x="-540024" y="444772"/>
          <a:ext cx="76485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9928472"/>
              </p:ext>
            </p:extLst>
          </p:nvPr>
        </p:nvGraphicFramePr>
        <p:xfrm>
          <a:off x="-930568" y="3856204"/>
          <a:ext cx="88677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5694952"/>
              </p:ext>
            </p:extLst>
          </p:nvPr>
        </p:nvGraphicFramePr>
        <p:xfrm>
          <a:off x="6791579" y="444772"/>
          <a:ext cx="76485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9752101"/>
              </p:ext>
            </p:extLst>
          </p:nvPr>
        </p:nvGraphicFramePr>
        <p:xfrm>
          <a:off x="6395642" y="3726906"/>
          <a:ext cx="9791700" cy="30017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56573" y="87984"/>
            <a:ext cx="1472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May </a:t>
            </a:r>
            <a:r>
              <a:rPr lang="en-US" b="1" dirty="0" smtClean="0"/>
              <a:t>18</a:t>
            </a:r>
            <a:r>
              <a:rPr lang="en-US" b="1" dirty="0" smtClean="0"/>
              <a:t>, </a:t>
            </a:r>
            <a:r>
              <a:rPr lang="en-US" b="1" dirty="0" smtClean="0"/>
              <a:t>2019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565574" y="142122"/>
            <a:ext cx="1472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May </a:t>
            </a:r>
            <a:r>
              <a:rPr lang="en-US" b="1" dirty="0" smtClean="0"/>
              <a:t>20, </a:t>
            </a:r>
            <a:r>
              <a:rPr lang="en-US" b="1" dirty="0" smtClean="0"/>
              <a:t>2019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8612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3805919"/>
              </p:ext>
            </p:extLst>
          </p:nvPr>
        </p:nvGraphicFramePr>
        <p:xfrm>
          <a:off x="-323570" y="349623"/>
          <a:ext cx="7648575" cy="3065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4334906"/>
              </p:ext>
            </p:extLst>
          </p:nvPr>
        </p:nvGraphicFramePr>
        <p:xfrm>
          <a:off x="-1045509" y="3657600"/>
          <a:ext cx="9791700" cy="2944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272553" y="0"/>
            <a:ext cx="1472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May 20, 2019</a:t>
            </a:r>
            <a:endParaRPr lang="en-US" b="1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469661"/>
              </p:ext>
            </p:extLst>
          </p:nvPr>
        </p:nvGraphicFramePr>
        <p:xfrm>
          <a:off x="7151959" y="424703"/>
          <a:ext cx="7648575" cy="3232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871125" y="17831"/>
            <a:ext cx="1472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May 21, 2019</a:t>
            </a:r>
            <a:endParaRPr lang="en-US" b="1" dirty="0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1582831"/>
              </p:ext>
            </p:extLst>
          </p:nvPr>
        </p:nvGraphicFramePr>
        <p:xfrm>
          <a:off x="6305213" y="3695140"/>
          <a:ext cx="10487025" cy="3149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03972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1016</TotalTime>
  <Words>338</Words>
  <Application>Microsoft Office PowerPoint</Application>
  <PresentationFormat>Widescreen</PresentationFormat>
  <Paragraphs>64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Massachusetts Dartmouth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Petitpas</dc:creator>
  <cp:lastModifiedBy>Christian Petitpas</cp:lastModifiedBy>
  <cp:revision>27</cp:revision>
  <dcterms:created xsi:type="dcterms:W3CDTF">2019-03-28T09:30:31Z</dcterms:created>
  <dcterms:modified xsi:type="dcterms:W3CDTF">2019-11-07T19:32:38Z</dcterms:modified>
</cp:coreProperties>
</file>