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13"/>
  </p:notesMasterIdLst>
  <p:sldIdLst>
    <p:sldId id="256" r:id="rId2"/>
    <p:sldId id="266" r:id="rId3"/>
    <p:sldId id="259" r:id="rId4"/>
    <p:sldId id="262" r:id="rId5"/>
    <p:sldId id="263" r:id="rId6"/>
    <p:sldId id="257" r:id="rId7"/>
    <p:sldId id="260" r:id="rId8"/>
    <p:sldId id="264" r:id="rId9"/>
    <p:sldId id="258" r:id="rId10"/>
    <p:sldId id="261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717"/>
  </p:normalViewPr>
  <p:slideViewPr>
    <p:cSldViewPr snapToGrid="0" snapToObjects="1">
      <p:cViewPr varScale="1">
        <p:scale>
          <a:sx n="73" d="100"/>
          <a:sy n="73" d="100"/>
        </p:scale>
        <p:origin x="23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BEC4-DFCE-E84C-8F76-37F7B8112930}" type="datetimeFigureOut">
              <a:rPr lang="en-US" smtClean="0"/>
              <a:t>11/6/19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55165-F721-C14F-BCA8-176E94C54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9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355165-F721-C14F-BCA8-176E94C543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28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355165-F721-C14F-BCA8-176E94C5438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355165-F721-C14F-BCA8-176E94C5438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19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A483-0047-B345-B1D8-8677670DC6BF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A0C-7AC9-4547-ACAE-2C68E1D3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7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A483-0047-B345-B1D8-8677670DC6BF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A0C-7AC9-4547-ACAE-2C68E1D3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3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A483-0047-B345-B1D8-8677670DC6BF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A0C-7AC9-4547-ACAE-2C68E1D3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157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A483-0047-B345-B1D8-8677670DC6BF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A0C-7AC9-4547-ACAE-2C68E1D3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9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A483-0047-B345-B1D8-8677670DC6BF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A0C-7AC9-4547-ACAE-2C68E1D3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59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A483-0047-B345-B1D8-8677670DC6BF}" type="datetimeFigureOut">
              <a:rPr lang="en-US" smtClean="0"/>
              <a:t>11/6/19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A0C-7AC9-4547-ACAE-2C68E1D3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33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A483-0047-B345-B1D8-8677670DC6BF}" type="datetimeFigureOut">
              <a:rPr lang="en-US" smtClean="0"/>
              <a:t>11/6/19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A0C-7AC9-4547-ACAE-2C68E1D3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66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A483-0047-B345-B1D8-8677670DC6BF}" type="datetimeFigureOut">
              <a:rPr lang="en-US" smtClean="0"/>
              <a:t>11/6/19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A0C-7AC9-4547-ACAE-2C68E1D3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9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A483-0047-B345-B1D8-8677670DC6BF}" type="datetimeFigureOut">
              <a:rPr lang="en-US" smtClean="0"/>
              <a:t>11/6/19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A0C-7AC9-4547-ACAE-2C68E1D3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8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A483-0047-B345-B1D8-8677670DC6BF}" type="datetimeFigureOut">
              <a:rPr lang="en-US" smtClean="0"/>
              <a:t>11/6/19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A0C-7AC9-4547-ACAE-2C68E1D3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48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7A483-0047-B345-B1D8-8677670DC6BF}" type="datetimeFigureOut">
              <a:rPr lang="en-US" smtClean="0"/>
              <a:t>11/6/19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4CA0C-7AC9-4547-ACAE-2C68E1D3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136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7A483-0047-B345-B1D8-8677670DC6BF}" type="datetimeFigureOut">
              <a:rPr lang="en-US" smtClean="0"/>
              <a:t>11/6/19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4CA0C-7AC9-4547-ACAE-2C68E1D3A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232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F3FB2-5BF7-E840-8677-9FB76EEC1D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6379"/>
            <a:ext cx="8985813" cy="305855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venir Next" panose="020B0503020202020204" pitchFamily="34" charset="0"/>
              </a:rPr>
              <a:t>Understanding slope-shelf-streamer regimes/intense phytoplankton blooms with 1-D NPZD models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633DF7-4774-904E-B200-2F33F28799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43759"/>
            <a:ext cx="9144000" cy="1655762"/>
          </a:xfrm>
        </p:spPr>
        <p:txBody>
          <a:bodyPr/>
          <a:lstStyle/>
          <a:p>
            <a:r>
              <a:rPr lang="en-US" dirty="0">
                <a:latin typeface="Avenir Next" panose="020B0503020202020204" pitchFamily="34" charset="0"/>
              </a:rPr>
              <a:t>Hilde Oliver</a:t>
            </a:r>
          </a:p>
          <a:p>
            <a:r>
              <a:rPr lang="en-US" dirty="0">
                <a:latin typeface="Avenir Next" panose="020B0503020202020204" pitchFamily="34" charset="0"/>
              </a:rPr>
              <a:t>Postdoc Scholar @ WHOI</a:t>
            </a:r>
          </a:p>
          <a:p>
            <a:r>
              <a:rPr lang="en-US" dirty="0">
                <a:latin typeface="Avenir Next" panose="020B0503020202020204" pitchFamily="34" charset="0"/>
              </a:rPr>
              <a:t>Supervised by Dennis and Gordon</a:t>
            </a:r>
          </a:p>
        </p:txBody>
      </p:sp>
    </p:spTree>
    <p:extLst>
      <p:ext uri="{BB962C8B-B14F-4D97-AF65-F5344CB8AC3E}">
        <p14:creationId xmlns:p14="http://schemas.microsoft.com/office/powerpoint/2010/main" val="3048422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54D6C-64C1-1A4D-AFB5-99B9A2D53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Next" panose="020B0503020202020204" pitchFamily="34" charset="0"/>
              </a:rPr>
              <a:t>Model results- how do tracers evolve in current configuration?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BFEC87A-B815-E44F-AFB2-3A667E5BB5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4970" t="48996" r="3817" b="4305"/>
          <a:stretch/>
        </p:blipFill>
        <p:spPr>
          <a:xfrm>
            <a:off x="644468" y="2659444"/>
            <a:ext cx="8025171" cy="4081462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FAD7190-CCA9-8447-8125-50E67B430E50}"/>
              </a:ext>
            </a:extLst>
          </p:cNvPr>
          <p:cNvSpPr/>
          <p:nvPr/>
        </p:nvSpPr>
        <p:spPr>
          <a:xfrm>
            <a:off x="644468" y="2659443"/>
            <a:ext cx="467084" cy="6238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DA8FC1-B2B8-7E40-BC4E-535F265BA771}"/>
              </a:ext>
            </a:extLst>
          </p:cNvPr>
          <p:cNvSpPr txBox="1"/>
          <p:nvPr/>
        </p:nvSpPr>
        <p:spPr>
          <a:xfrm>
            <a:off x="5145390" y="2050850"/>
            <a:ext cx="2969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venir Next" panose="020B0503020202020204" pitchFamily="34" charset="0"/>
              </a:rPr>
              <a:t>2.5 days later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5241E9-5964-C14A-822F-8274504A6545}"/>
              </a:ext>
            </a:extLst>
          </p:cNvPr>
          <p:cNvSpPr txBox="1"/>
          <p:nvPr/>
        </p:nvSpPr>
        <p:spPr>
          <a:xfrm>
            <a:off x="1297290" y="1837617"/>
            <a:ext cx="2969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venir Next" panose="020B0503020202020204" pitchFamily="34" charset="0"/>
              </a:rPr>
              <a:t>Initialized (observed)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5F9C89-E81A-974F-8D46-D8FE18DE3890}"/>
              </a:ext>
            </a:extLst>
          </p:cNvPr>
          <p:cNvSpPr txBox="1"/>
          <p:nvPr/>
        </p:nvSpPr>
        <p:spPr>
          <a:xfrm>
            <a:off x="8926814" y="3361347"/>
            <a:ext cx="296991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venir Next" panose="020B0503020202020204" pitchFamily="34" charset="0"/>
              </a:rPr>
              <a:t>Phytoplankton growth in both slope and outside-streamer regimes</a:t>
            </a:r>
          </a:p>
          <a:p>
            <a:pPr algn="ctr"/>
            <a:endParaRPr lang="en-US" sz="2400" dirty="0">
              <a:latin typeface="Avenir Next" panose="020B0503020202020204" pitchFamily="34" charset="0"/>
            </a:endParaRPr>
          </a:p>
          <a:p>
            <a:pPr algn="ctr"/>
            <a:r>
              <a:rPr lang="en-US" sz="2400" dirty="0">
                <a:latin typeface="Avenir Next" panose="020B0503020202020204" pitchFamily="34" charset="0"/>
              </a:rPr>
              <a:t>Nutrients available for more growth?</a:t>
            </a:r>
          </a:p>
        </p:txBody>
      </p:sp>
    </p:spTree>
    <p:extLst>
      <p:ext uri="{BB962C8B-B14F-4D97-AF65-F5344CB8AC3E}">
        <p14:creationId xmlns:p14="http://schemas.microsoft.com/office/powerpoint/2010/main" val="3350974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D0AF5-DBDE-A14E-B830-DD456CADE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Next" panose="020B0503020202020204" pitchFamily="34" charset="0"/>
              </a:rPr>
              <a:t>Moving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A02EF-2A84-7543-A27F-191FF1A40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venir Next" panose="020B0503020202020204" pitchFamily="34" charset="0"/>
              </a:rPr>
              <a:t>Incorporate silicate into model</a:t>
            </a:r>
          </a:p>
          <a:p>
            <a:endParaRPr lang="en-US" dirty="0">
              <a:latin typeface="Avenir Next" panose="020B0503020202020204" pitchFamily="34" charset="0"/>
            </a:endParaRPr>
          </a:p>
          <a:p>
            <a:r>
              <a:rPr lang="en-US" dirty="0">
                <a:latin typeface="Avenir Next" panose="020B0503020202020204" pitchFamily="34" charset="0"/>
              </a:rPr>
              <a:t>Increase 1D vertical resolution</a:t>
            </a:r>
          </a:p>
          <a:p>
            <a:endParaRPr lang="en-US" dirty="0">
              <a:latin typeface="Avenir Next" panose="020B0503020202020204" pitchFamily="34" charset="0"/>
            </a:endParaRPr>
          </a:p>
          <a:p>
            <a:r>
              <a:rPr lang="en-US" dirty="0">
                <a:latin typeface="Avenir Next" panose="020B0503020202020204" pitchFamily="34" charset="0"/>
              </a:rPr>
              <a:t>Model upwelling mechanism?</a:t>
            </a:r>
          </a:p>
          <a:p>
            <a:endParaRPr lang="en-US" dirty="0"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826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680A4-BF5E-2B4C-A9CE-3C2D5E328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Hypothesis for bloom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9C93D-DDE7-4748-ADF8-E7A2FF2BA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The nutrient-rich subsurface (leaked?) ring water is raised to the base of the euphotic zone after interacting with the shelf water, driving the intense subsurface slope bloom observed during TN368</a:t>
            </a:r>
          </a:p>
        </p:txBody>
      </p:sp>
    </p:spTree>
    <p:extLst>
      <p:ext uri="{BB962C8B-B14F-4D97-AF65-F5344CB8AC3E}">
        <p14:creationId xmlns:p14="http://schemas.microsoft.com/office/powerpoint/2010/main" val="2426590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529F9-A4AA-7D4F-BBCA-2C18AF51E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899" y="330401"/>
            <a:ext cx="10880202" cy="1325563"/>
          </a:xfrm>
        </p:spPr>
        <p:txBody>
          <a:bodyPr/>
          <a:lstStyle/>
          <a:p>
            <a:pPr algn="ctr"/>
            <a:r>
              <a:rPr lang="en-US" dirty="0">
                <a:latin typeface="Avenir Next" panose="020B0503020202020204" pitchFamily="34" charset="0"/>
              </a:rPr>
              <a:t>Objective: what can we achieve in 1D?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55CDE-28AB-D944-BD07-F7D9CA3D0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venir Next" panose="020B0503020202020204" pitchFamily="34" charset="0"/>
              </a:rPr>
              <a:t>1D = depth considered only, no horizontal variation</a:t>
            </a:r>
          </a:p>
          <a:p>
            <a:pPr lvl="1"/>
            <a:r>
              <a:rPr lang="en-US" dirty="0">
                <a:latin typeface="Avenir Next" panose="020B0503020202020204" pitchFamily="34" charset="0"/>
              </a:rPr>
              <a:t>No advection</a:t>
            </a:r>
          </a:p>
          <a:p>
            <a:pPr lvl="1"/>
            <a:endParaRPr lang="en-US" dirty="0">
              <a:latin typeface="Avenir Next" panose="020B0503020202020204" pitchFamily="34" charset="0"/>
            </a:endParaRPr>
          </a:p>
          <a:p>
            <a:r>
              <a:rPr lang="en-US" dirty="0">
                <a:latin typeface="Avenir Next" panose="020B0503020202020204" pitchFamily="34" charset="0"/>
              </a:rPr>
              <a:t>How would tracers evolve without any sources or sinks, only biogeochemical cycling?</a:t>
            </a:r>
          </a:p>
          <a:p>
            <a:pPr lvl="1"/>
            <a:r>
              <a:rPr lang="en-US" dirty="0">
                <a:latin typeface="Avenir Next" panose="020B0503020202020204" pitchFamily="34" charset="0"/>
              </a:rPr>
              <a:t>1D model necessarily NOT in steady state</a:t>
            </a:r>
          </a:p>
          <a:p>
            <a:pPr lvl="1"/>
            <a:endParaRPr lang="en-US" dirty="0">
              <a:latin typeface="Avenir Next" panose="020B0503020202020204" pitchFamily="34" charset="0"/>
            </a:endParaRPr>
          </a:p>
          <a:p>
            <a:r>
              <a:rPr lang="en-US" dirty="0">
                <a:latin typeface="Avenir Next" panose="020B0503020202020204" pitchFamily="34" charset="0"/>
              </a:rPr>
              <a:t>If observed conditions (i.e. a phytoplankton bloom) cannot be achieved in 1D, what is missing?</a:t>
            </a:r>
          </a:p>
          <a:p>
            <a:pPr lvl="1"/>
            <a:r>
              <a:rPr lang="en-US" dirty="0">
                <a:latin typeface="Avenir Next" panose="020B0503020202020204" pitchFamily="34" charset="0"/>
              </a:rPr>
              <a:t>Hint to magnitude of the nutrient supply</a:t>
            </a:r>
          </a:p>
          <a:p>
            <a:endParaRPr lang="en-US" dirty="0">
              <a:latin typeface="Avenir Next" panose="020B0503020202020204" pitchFamily="34" charset="0"/>
            </a:endParaRPr>
          </a:p>
          <a:p>
            <a:endParaRPr lang="en-US" dirty="0"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195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00603-100A-1040-A9D3-EA8775F14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Next" panose="020B0503020202020204" pitchFamily="34" charset="0"/>
              </a:rPr>
              <a:t>Where do we see high slope </a:t>
            </a:r>
            <a:r>
              <a:rPr lang="en-US" dirty="0" err="1">
                <a:latin typeface="Avenir Next" panose="020B0503020202020204" pitchFamily="34" charset="0"/>
              </a:rPr>
              <a:t>Chl</a:t>
            </a:r>
            <a:r>
              <a:rPr lang="en-US" dirty="0">
                <a:latin typeface="Avenir Next" panose="020B0503020202020204" pitchFamily="34" charset="0"/>
              </a:rPr>
              <a:t> </a:t>
            </a:r>
            <a:r>
              <a:rPr lang="en-US" i="1" dirty="0">
                <a:latin typeface="Avenir Next" panose="020B0503020202020204" pitchFamily="34" charset="0"/>
              </a:rPr>
              <a:t>a</a:t>
            </a:r>
            <a:r>
              <a:rPr lang="en-US" dirty="0">
                <a:latin typeface="Avenir Next" panose="020B0503020202020204" pitchFamily="34" charset="0"/>
              </a:rPr>
              <a:t>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7BB4736-9757-1541-BED8-BBB252277E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3314" y="4817278"/>
            <a:ext cx="6451600" cy="17780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D5FA232-84B6-B54A-89C7-277CD37A2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3314" y="1690688"/>
            <a:ext cx="6540500" cy="32512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F9587BD-F9F1-5742-A4E8-022A831D68A4}"/>
              </a:ext>
            </a:extLst>
          </p:cNvPr>
          <p:cNvSpPr txBox="1"/>
          <p:nvPr/>
        </p:nvSpPr>
        <p:spPr>
          <a:xfrm>
            <a:off x="73328" y="3429000"/>
            <a:ext cx="2349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venir Next" panose="020B0503020202020204" pitchFamily="34" charset="0"/>
              </a:rPr>
              <a:t>“</a:t>
            </a:r>
            <a:r>
              <a:rPr lang="en-US" dirty="0" err="1">
                <a:latin typeface="Avenir Next" panose="020B0503020202020204" pitchFamily="34" charset="0"/>
              </a:rPr>
              <a:t>Coathanger</a:t>
            </a:r>
            <a:r>
              <a:rPr lang="en-US" dirty="0">
                <a:latin typeface="Avenir Next" panose="020B0503020202020204" pitchFamily="34" charset="0"/>
              </a:rPr>
              <a:t>”</a:t>
            </a:r>
          </a:p>
          <a:p>
            <a:pPr algn="ctr"/>
            <a:r>
              <a:rPr lang="en-US" dirty="0">
                <a:latin typeface="Avenir Next" panose="020B0503020202020204" pitchFamily="34" charset="0"/>
              </a:rPr>
              <a:t>towed VPR transect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A4E1A5C-F6E2-DD48-8F91-EC2699C941E1}"/>
              </a:ext>
            </a:extLst>
          </p:cNvPr>
          <p:cNvCxnSpPr>
            <a:cxnSpLocks/>
          </p:cNvCxnSpPr>
          <p:nvPr/>
        </p:nvCxnSpPr>
        <p:spPr>
          <a:xfrm flipH="1">
            <a:off x="6315800" y="2396520"/>
            <a:ext cx="3199675" cy="3487887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640BB52-15AF-4B49-A308-11515CE886C9}"/>
              </a:ext>
            </a:extLst>
          </p:cNvPr>
          <p:cNvSpPr txBox="1"/>
          <p:nvPr/>
        </p:nvSpPr>
        <p:spPr>
          <a:xfrm>
            <a:off x="9246245" y="1611690"/>
            <a:ext cx="26853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venir Next" panose="020B0503020202020204" pitchFamily="34" charset="0"/>
              </a:rPr>
              <a:t>Narrow band of enhanced chlorophyll to east of streamer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9D5E67-8B5C-BB44-BC18-3DA595270234}"/>
              </a:ext>
            </a:extLst>
          </p:cNvPr>
          <p:cNvSpPr txBox="1"/>
          <p:nvPr/>
        </p:nvSpPr>
        <p:spPr>
          <a:xfrm>
            <a:off x="9157345" y="4281915"/>
            <a:ext cx="26853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venir Next" panose="020B0503020202020204" pitchFamily="34" charset="0"/>
              </a:rPr>
              <a:t>Bloom also observed at the interface of the shelf and ring water along the shelf break</a:t>
            </a:r>
          </a:p>
        </p:txBody>
      </p:sp>
    </p:spTree>
    <p:extLst>
      <p:ext uri="{BB962C8B-B14F-4D97-AF65-F5344CB8AC3E}">
        <p14:creationId xmlns:p14="http://schemas.microsoft.com/office/powerpoint/2010/main" val="168596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00603-100A-1040-A9D3-EA8775F14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Next" panose="020B0503020202020204" pitchFamily="34" charset="0"/>
              </a:rPr>
              <a:t>Where do we see high slope </a:t>
            </a:r>
            <a:r>
              <a:rPr lang="en-US" dirty="0" err="1">
                <a:latin typeface="Avenir Next" panose="020B0503020202020204" pitchFamily="34" charset="0"/>
              </a:rPr>
              <a:t>Chl</a:t>
            </a:r>
            <a:r>
              <a:rPr lang="en-US" dirty="0">
                <a:latin typeface="Avenir Next" panose="020B0503020202020204" pitchFamily="34" charset="0"/>
              </a:rPr>
              <a:t> </a:t>
            </a:r>
            <a:r>
              <a:rPr lang="en-US" i="1" dirty="0">
                <a:latin typeface="Avenir Next" panose="020B0503020202020204" pitchFamily="34" charset="0"/>
              </a:rPr>
              <a:t>a</a:t>
            </a:r>
            <a:r>
              <a:rPr lang="en-US" dirty="0">
                <a:latin typeface="Avenir Next" panose="020B0503020202020204" pitchFamily="34" charset="0"/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9587BD-F9F1-5742-A4E8-022A831D68A4}"/>
              </a:ext>
            </a:extLst>
          </p:cNvPr>
          <p:cNvSpPr txBox="1"/>
          <p:nvPr/>
        </p:nvSpPr>
        <p:spPr>
          <a:xfrm>
            <a:off x="1136258" y="1507198"/>
            <a:ext cx="2349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venir Next" panose="020B0503020202020204" pitchFamily="34" charset="0"/>
              </a:rPr>
              <a:t>“</a:t>
            </a:r>
            <a:r>
              <a:rPr lang="en-US" dirty="0" err="1">
                <a:latin typeface="Avenir Next" panose="020B0503020202020204" pitchFamily="34" charset="0"/>
              </a:rPr>
              <a:t>Coathanger</a:t>
            </a:r>
            <a:r>
              <a:rPr lang="en-US" dirty="0">
                <a:latin typeface="Avenir Next" panose="020B0503020202020204" pitchFamily="34" charset="0"/>
              </a:rPr>
              <a:t>”</a:t>
            </a:r>
          </a:p>
          <a:p>
            <a:pPr algn="ctr"/>
            <a:r>
              <a:rPr lang="en-US" dirty="0">
                <a:latin typeface="Avenir Next" panose="020B0503020202020204" pitchFamily="34" charset="0"/>
              </a:rPr>
              <a:t>towed VPR transect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17567B7-AED3-8441-BD5B-0B0067BE1A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28" y="2153529"/>
            <a:ext cx="4475522" cy="345040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E91170A-537D-7543-AD05-82BCB9EAA8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8849" y="2153529"/>
            <a:ext cx="3830387" cy="331062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247E922-856E-2440-96DF-DB0204BC4B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9235" y="3968813"/>
            <a:ext cx="3457637" cy="259322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C7C45E3-E289-3349-900A-C08BA6C545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79236" y="1388057"/>
            <a:ext cx="3457637" cy="259322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18609B8-149D-6C4D-808C-3476ADA498DA}"/>
              </a:ext>
            </a:extLst>
          </p:cNvPr>
          <p:cNvSpPr txBox="1"/>
          <p:nvPr/>
        </p:nvSpPr>
        <p:spPr>
          <a:xfrm>
            <a:off x="1194957" y="5926999"/>
            <a:ext cx="670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venir Next" panose="020B0503020202020204" pitchFamily="34" charset="0"/>
              </a:rPr>
              <a:t>Narrow band of temperature, salinity, and nutrient availability</a:t>
            </a:r>
          </a:p>
        </p:txBody>
      </p:sp>
    </p:spTree>
    <p:extLst>
      <p:ext uri="{BB962C8B-B14F-4D97-AF65-F5344CB8AC3E}">
        <p14:creationId xmlns:p14="http://schemas.microsoft.com/office/powerpoint/2010/main" val="635551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0AB53-6FB7-2D4B-A709-339D82FE6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Next" panose="020B0503020202020204" pitchFamily="34" charset="0"/>
              </a:rPr>
              <a:t>4 regimes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B8919-2F66-1C46-83D6-FAF81D44C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venir Next" panose="020B0503020202020204" pitchFamily="34" charset="0"/>
              </a:rPr>
              <a:t>Slope (cast 100)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venir Next" panose="020B0503020202020204" pitchFamily="34" charset="0"/>
              </a:rPr>
              <a:t>Shelf (e.g. cast 79)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venir Next" panose="020B0503020202020204" pitchFamily="34" charset="0"/>
              </a:rPr>
              <a:t>Inside streamer (cast 36, station S4)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Avenir Next" panose="020B0503020202020204" pitchFamily="34" charset="0"/>
              </a:rPr>
              <a:t>Outside streamer (cast 39, station S7)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A10E31-E37B-9B47-8B00-E711AAA197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4693" y="4001294"/>
            <a:ext cx="5802614" cy="27211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5D75ABB-454D-C848-9070-C1C586776250}"/>
              </a:ext>
            </a:extLst>
          </p:cNvPr>
          <p:cNvSpPr txBox="1"/>
          <p:nvPr/>
        </p:nvSpPr>
        <p:spPr>
          <a:xfrm>
            <a:off x="520861" y="5497975"/>
            <a:ext cx="2349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venir Next" panose="020B0503020202020204" pitchFamily="34" charset="0"/>
              </a:rPr>
              <a:t>Transect 8</a:t>
            </a:r>
          </a:p>
          <a:p>
            <a:pPr algn="ctr"/>
            <a:r>
              <a:rPr lang="en-US" dirty="0">
                <a:latin typeface="Avenir Next" panose="020B0503020202020204" pitchFamily="34" charset="0"/>
              </a:rPr>
              <a:t>(streamer transect)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0D23E4C-4E94-8141-9A76-C06A66A28E69}"/>
              </a:ext>
            </a:extLst>
          </p:cNvPr>
          <p:cNvCxnSpPr/>
          <p:nvPr/>
        </p:nvCxnSpPr>
        <p:spPr>
          <a:xfrm>
            <a:off x="7234177" y="3750197"/>
            <a:ext cx="300942" cy="370390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753C1CD-2CB9-4A47-AC7E-45C7DB8214A6}"/>
              </a:ext>
            </a:extLst>
          </p:cNvPr>
          <p:cNvCxnSpPr>
            <a:cxnSpLocks/>
          </p:cNvCxnSpPr>
          <p:nvPr/>
        </p:nvCxnSpPr>
        <p:spPr>
          <a:xfrm flipH="1">
            <a:off x="5544273" y="3270666"/>
            <a:ext cx="1217271" cy="942519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392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87AF7-B66B-D44A-ACE0-55E5234E0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Next" panose="020B0503020202020204" pitchFamily="34" charset="0"/>
              </a:rPr>
              <a:t>Regime characteristics - light</a:t>
            </a:r>
          </a:p>
        </p:txBody>
      </p:sp>
      <p:pic>
        <p:nvPicPr>
          <p:cNvPr id="12" name="Content Placeholder 6">
            <a:extLst>
              <a:ext uri="{FF2B5EF4-FFF2-40B4-BE49-F238E27FC236}">
                <a16:creationId xmlns:a16="http://schemas.microsoft.com/office/drawing/2014/main" id="{C31B1BB6-E41A-094D-AA41-BD819ABBD5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70" t="47683" r="61529"/>
          <a:stretch/>
        </p:blipFill>
        <p:spPr>
          <a:xfrm>
            <a:off x="1571625" y="1690688"/>
            <a:ext cx="4300538" cy="470190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A4D605F-67A4-0241-8812-B8A8E045EDF2}"/>
              </a:ext>
            </a:extLst>
          </p:cNvPr>
          <p:cNvSpPr txBox="1"/>
          <p:nvPr/>
        </p:nvSpPr>
        <p:spPr>
          <a:xfrm>
            <a:off x="6605588" y="2752372"/>
            <a:ext cx="29699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Avenir Next" panose="020B0503020202020204" pitchFamily="34" charset="0"/>
              </a:rPr>
              <a:t>Kz</a:t>
            </a:r>
            <a:r>
              <a:rPr lang="en-US" sz="2400" dirty="0">
                <a:latin typeface="Avenir Next" panose="020B0503020202020204" pitchFamily="34" charset="0"/>
              </a:rPr>
              <a:t> ~ 0.07 for slope and outside streamer</a:t>
            </a:r>
          </a:p>
          <a:p>
            <a:pPr algn="ctr"/>
            <a:endParaRPr lang="en-US" sz="2400" dirty="0">
              <a:latin typeface="Avenir Next" panose="020B0503020202020204" pitchFamily="34" charset="0"/>
            </a:endParaRPr>
          </a:p>
          <a:p>
            <a:pPr algn="ctr"/>
            <a:r>
              <a:rPr lang="en-US" sz="2400" dirty="0" err="1">
                <a:latin typeface="Avenir Next" panose="020B0503020202020204" pitchFamily="34" charset="0"/>
              </a:rPr>
              <a:t>Kz</a:t>
            </a:r>
            <a:r>
              <a:rPr lang="en-US" sz="2400" dirty="0">
                <a:latin typeface="Avenir Next" panose="020B0503020202020204" pitchFamily="34" charset="0"/>
              </a:rPr>
              <a:t> ~ 0.12 for shelf and streamer</a:t>
            </a:r>
          </a:p>
        </p:txBody>
      </p:sp>
    </p:spTree>
    <p:extLst>
      <p:ext uri="{BB962C8B-B14F-4D97-AF65-F5344CB8AC3E}">
        <p14:creationId xmlns:p14="http://schemas.microsoft.com/office/powerpoint/2010/main" val="2413144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FD69D958-AF6C-3746-A7F6-F7EB40763D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63863" r="5272" b="51332"/>
          <a:stretch/>
        </p:blipFill>
        <p:spPr>
          <a:xfrm>
            <a:off x="2619376" y="1690688"/>
            <a:ext cx="4294107" cy="451405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987AF7-B66B-D44A-ACE0-55E5234E0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Next" panose="020B0503020202020204" pitchFamily="34" charset="0"/>
              </a:rPr>
              <a:t>Regime characteristics - nitrate</a:t>
            </a:r>
          </a:p>
        </p:txBody>
      </p:sp>
      <p:pic>
        <p:nvPicPr>
          <p:cNvPr id="12" name="Content Placeholder 6">
            <a:extLst>
              <a:ext uri="{FF2B5EF4-FFF2-40B4-BE49-F238E27FC236}">
                <a16:creationId xmlns:a16="http://schemas.microsoft.com/office/drawing/2014/main" id="{C31B1BB6-E41A-094D-AA41-BD819ABBD5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897" t="74339" r="66581" b="12502"/>
          <a:stretch/>
        </p:blipFill>
        <p:spPr>
          <a:xfrm>
            <a:off x="7058026" y="2600325"/>
            <a:ext cx="2362201" cy="11826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A7E27EB-87B3-5349-AB1D-A6A7F9E02F2D}"/>
              </a:ext>
            </a:extLst>
          </p:cNvPr>
          <p:cNvSpPr txBox="1"/>
          <p:nvPr/>
        </p:nvSpPr>
        <p:spPr>
          <a:xfrm>
            <a:off x="7425570" y="4427437"/>
            <a:ext cx="42941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venir Next" panose="020B0503020202020204" pitchFamily="34" charset="0"/>
              </a:rPr>
              <a:t>Integrated over top 50 m, the outside streamer cast (station S7) has </a:t>
            </a:r>
            <a:r>
              <a:rPr lang="en-US" sz="2400" b="1" dirty="0">
                <a:latin typeface="Avenir Next" panose="020B0503020202020204" pitchFamily="34" charset="0"/>
              </a:rPr>
              <a:t>53 mmol less </a:t>
            </a:r>
            <a:r>
              <a:rPr lang="en-US" sz="2400" dirty="0">
                <a:latin typeface="Avenir Next" panose="020B0503020202020204" pitchFamily="34" charset="0"/>
              </a:rPr>
              <a:t>nitrate than slope profile (cast 100)</a:t>
            </a:r>
          </a:p>
        </p:txBody>
      </p:sp>
    </p:spTree>
    <p:extLst>
      <p:ext uri="{BB962C8B-B14F-4D97-AF65-F5344CB8AC3E}">
        <p14:creationId xmlns:p14="http://schemas.microsoft.com/office/powerpoint/2010/main" val="1044618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AEC87-EF7E-B148-99E6-964D7D21E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Next" panose="020B0503020202020204" pitchFamily="34" charset="0"/>
              </a:rPr>
              <a:t>1D Model- ROMS ”</a:t>
            </a:r>
            <a:r>
              <a:rPr lang="en-US" dirty="0" err="1">
                <a:latin typeface="Avenir Next" panose="020B0503020202020204" pitchFamily="34" charset="0"/>
              </a:rPr>
              <a:t>biotoy</a:t>
            </a:r>
            <a:r>
              <a:rPr lang="en-US" dirty="0">
                <a:latin typeface="Avenir Next" panose="020B0503020202020204" pitchFamily="34" charset="0"/>
              </a:rPr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114AC-4CD9-BB45-B4F3-08A157AF4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91" y="1504709"/>
            <a:ext cx="11632557" cy="5116010"/>
          </a:xfrm>
        </p:spPr>
        <p:txBody>
          <a:bodyPr>
            <a:normAutofit/>
          </a:bodyPr>
          <a:lstStyle/>
          <a:p>
            <a:r>
              <a:rPr lang="en-US" dirty="0">
                <a:latin typeface="Avenir Next" panose="020B0503020202020204" pitchFamily="34" charset="0"/>
              </a:rPr>
              <a:t>Nitrate limited NPZD model – Powell et al. 2006</a:t>
            </a:r>
          </a:p>
          <a:p>
            <a:r>
              <a:rPr lang="en-US" dirty="0">
                <a:latin typeface="Avenir Next" panose="020B0503020202020204" pitchFamily="34" charset="0"/>
              </a:rPr>
              <a:t>Parameterized as in Zhang et al. 2013</a:t>
            </a:r>
          </a:p>
          <a:p>
            <a:r>
              <a:rPr lang="en-US" dirty="0">
                <a:latin typeface="Avenir Next" panose="020B0503020202020204" pitchFamily="34" charset="0"/>
              </a:rPr>
              <a:t>200 m depth</a:t>
            </a:r>
          </a:p>
          <a:p>
            <a:r>
              <a:rPr lang="en-US" dirty="0">
                <a:latin typeface="Avenir Next" panose="020B0503020202020204" pitchFamily="34" charset="0"/>
              </a:rPr>
              <a:t>Initial conditions</a:t>
            </a:r>
          </a:p>
          <a:p>
            <a:pPr lvl="1"/>
            <a:r>
              <a:rPr lang="en-US" dirty="0">
                <a:latin typeface="Avenir Next" panose="020B0503020202020204" pitchFamily="34" charset="0"/>
              </a:rPr>
              <a:t>Nitrate set using bottle nutrient data, interpolated over top 200 m</a:t>
            </a:r>
          </a:p>
          <a:p>
            <a:pPr lvl="1"/>
            <a:r>
              <a:rPr lang="en-US" dirty="0">
                <a:latin typeface="Avenir Next" panose="020B0503020202020204" pitchFamily="34" charset="0"/>
              </a:rPr>
              <a:t>Initial phytoplankton concentrations set using fluorescence, converted to mmol N m-3</a:t>
            </a:r>
          </a:p>
          <a:p>
            <a:pPr lvl="1"/>
            <a:r>
              <a:rPr lang="en-US" dirty="0">
                <a:latin typeface="Avenir Next" panose="020B0503020202020204" pitchFamily="34" charset="0"/>
              </a:rPr>
              <a:t>Temperature and salinity profiles set from CTD </a:t>
            </a:r>
            <a:r>
              <a:rPr lang="en-US" dirty="0" err="1">
                <a:latin typeface="Avenir Next" panose="020B0503020202020204" pitchFamily="34" charset="0"/>
              </a:rPr>
              <a:t>downcasts</a:t>
            </a:r>
            <a:endParaRPr lang="en-US" dirty="0">
              <a:latin typeface="Avenir Next" panose="020B0503020202020204" pitchFamily="34" charset="0"/>
            </a:endParaRPr>
          </a:p>
          <a:p>
            <a:r>
              <a:rPr lang="en-US" dirty="0">
                <a:latin typeface="Avenir Next" panose="020B0503020202020204" pitchFamily="34" charset="0"/>
              </a:rPr>
              <a:t>Use shipboard PAR for model forcing</a:t>
            </a:r>
          </a:p>
          <a:p>
            <a:r>
              <a:rPr lang="en-US" dirty="0">
                <a:latin typeface="Avenir Next" panose="020B0503020202020204" pitchFamily="34" charset="0"/>
              </a:rPr>
              <a:t>Calculated light attenuation coefficient </a:t>
            </a:r>
            <a:r>
              <a:rPr lang="en-US" dirty="0" err="1">
                <a:latin typeface="Avenir Next" panose="020B0503020202020204" pitchFamily="34" charset="0"/>
              </a:rPr>
              <a:t>kz</a:t>
            </a:r>
            <a:r>
              <a:rPr lang="en-US" dirty="0">
                <a:latin typeface="Avenir Next" panose="020B0503020202020204" pitchFamily="34" charset="0"/>
              </a:rPr>
              <a:t> from PAR sensor on CTD</a:t>
            </a:r>
          </a:p>
          <a:p>
            <a:pPr lvl="1"/>
            <a:endParaRPr lang="en-US" dirty="0"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540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1432</TotalTime>
  <Words>407</Words>
  <Application>Microsoft Macintosh PowerPoint</Application>
  <PresentationFormat>Widescreen</PresentationFormat>
  <Paragraphs>64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Avenir Next</vt:lpstr>
      <vt:lpstr>Calibri</vt:lpstr>
      <vt:lpstr>Office Theme</vt:lpstr>
      <vt:lpstr>Understanding slope-shelf-streamer regimes/intense phytoplankton blooms with 1-D NPZD models</vt:lpstr>
      <vt:lpstr>Hypothesis for bloom</vt:lpstr>
      <vt:lpstr>Objective: what can we achieve in 1D?</vt:lpstr>
      <vt:lpstr>Where do we see high slope Chl a?</vt:lpstr>
      <vt:lpstr>Where do we see high slope Chl a?</vt:lpstr>
      <vt:lpstr>4 regimes</vt:lpstr>
      <vt:lpstr>Regime characteristics - light</vt:lpstr>
      <vt:lpstr>Regime characteristics - nitrate</vt:lpstr>
      <vt:lpstr>1D Model- ROMS ”biotoy”</vt:lpstr>
      <vt:lpstr>Model results- how do tracers evolve in current configuration?</vt:lpstr>
      <vt:lpstr>Moving forward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slope-shelf-streamer regimes/intense phytoplankton blooms with 1-D NPZD models</dc:title>
  <dc:creator>Microsoft Office User</dc:creator>
  <cp:lastModifiedBy>Microsoft Office User</cp:lastModifiedBy>
  <cp:revision>50</cp:revision>
  <dcterms:created xsi:type="dcterms:W3CDTF">2019-11-06T19:41:52Z</dcterms:created>
  <dcterms:modified xsi:type="dcterms:W3CDTF">2019-11-07T19:34:13Z</dcterms:modified>
</cp:coreProperties>
</file>