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7" r:id="rId6"/>
    <p:sldId id="268" r:id="rId7"/>
    <p:sldId id="279" r:id="rId8"/>
    <p:sldId id="269" r:id="rId9"/>
    <p:sldId id="270" r:id="rId10"/>
    <p:sldId id="263" r:id="rId11"/>
    <p:sldId id="280" r:id="rId12"/>
    <p:sldId id="264" r:id="rId13"/>
    <p:sldId id="271" r:id="rId14"/>
    <p:sldId id="278" r:id="rId15"/>
    <p:sldId id="277" r:id="rId16"/>
    <p:sldId id="265" r:id="rId17"/>
    <p:sldId id="266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615" autoAdjust="0"/>
    <p:restoredTop sz="86475" autoAdjust="0"/>
  </p:normalViewPr>
  <p:slideViewPr>
    <p:cSldViewPr>
      <p:cViewPr>
        <p:scale>
          <a:sx n="60" d="100"/>
          <a:sy n="60" d="100"/>
        </p:scale>
        <p:origin x="-70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3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6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8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4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0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2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3D5F-761B-4046-A6E0-282303DC467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47697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Shelfbreak frontal dynamics: mechanisms of upwelling, net community production, and ecological implications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21296" r="11582" b="12037"/>
          <a:stretch/>
        </p:blipFill>
        <p:spPr bwMode="auto">
          <a:xfrm rot="10800000">
            <a:off x="250353" y="2338982"/>
            <a:ext cx="2743200" cy="2008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2812" y="4486870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Ryan et al. 1999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20922" y="2353270"/>
            <a:ext cx="3346878" cy="3361730"/>
            <a:chOff x="5720922" y="2353270"/>
            <a:chExt cx="3346878" cy="3361730"/>
          </a:xfrm>
        </p:grpSpPr>
        <p:sp>
          <p:nvSpPr>
            <p:cNvPr id="15" name="TextBox 14"/>
            <p:cNvSpPr txBox="1"/>
            <p:nvPr/>
          </p:nvSpPr>
          <p:spPr>
            <a:xfrm>
              <a:off x="5720922" y="4791670"/>
              <a:ext cx="33468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Linder et al. 2004</a:t>
              </a:r>
            </a:p>
            <a:p>
              <a:pPr algn="ctr"/>
              <a:r>
                <a:rPr lang="en-US" dirty="0" smtClean="0"/>
                <a:t>Gawarkiewicz and Chapman 1992</a:t>
              </a:r>
            </a:p>
            <a:p>
              <a:pPr algn="ctr"/>
              <a:r>
                <a:rPr lang="en-US" dirty="0"/>
                <a:t>Chapman and Lentz </a:t>
              </a:r>
              <a:r>
                <a:rPr lang="en-US" dirty="0" smtClean="0"/>
                <a:t>1994</a:t>
              </a:r>
              <a:endParaRPr lang="en-US" dirty="0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867" y="2353270"/>
              <a:ext cx="3065333" cy="237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/>
          <p:cNvCxnSpPr/>
          <p:nvPr/>
        </p:nvCxnSpPr>
        <p:spPr>
          <a:xfrm>
            <a:off x="1371600" y="2895600"/>
            <a:ext cx="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47800" y="2204442"/>
            <a:ext cx="4018443" cy="3108960"/>
            <a:chOff x="1447800" y="2204442"/>
            <a:chExt cx="4018443" cy="31089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06" b="1530"/>
            <a:stretch/>
          </p:blipFill>
          <p:spPr bwMode="auto">
            <a:xfrm>
              <a:off x="3085398" y="2204442"/>
              <a:ext cx="2380845" cy="26517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05200" y="4944070"/>
              <a:ext cx="1797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Marra</a:t>
              </a:r>
              <a:r>
                <a:rPr lang="en-US" dirty="0" smtClean="0"/>
                <a:t> et al. 1990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1447800" y="2514600"/>
              <a:ext cx="1905000" cy="533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0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9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8896" y="152400"/>
            <a:ext cx="4052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Transect 1 – May 12-13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7" y="914400"/>
            <a:ext cx="4528453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52845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 b="21622"/>
          <a:stretch/>
        </p:blipFill>
        <p:spPr bwMode="auto">
          <a:xfrm>
            <a:off x="2833067" y="31531"/>
            <a:ext cx="4019359" cy="1645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7" b="17838"/>
          <a:stretch/>
        </p:blipFill>
        <p:spPr bwMode="auto">
          <a:xfrm>
            <a:off x="2822637" y="1735783"/>
            <a:ext cx="3941635" cy="1645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5946"/>
          <a:stretch/>
        </p:blipFill>
        <p:spPr bwMode="auto">
          <a:xfrm>
            <a:off x="2813511" y="3505200"/>
            <a:ext cx="4059936" cy="1645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3" b="21621"/>
          <a:stretch/>
        </p:blipFill>
        <p:spPr bwMode="auto">
          <a:xfrm>
            <a:off x="2895025" y="5220488"/>
            <a:ext cx="3941635" cy="1645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85159"/>
            <a:ext cx="19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VPR Survey May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r="17190"/>
          <a:stretch/>
        </p:blipFill>
        <p:spPr bwMode="auto">
          <a:xfrm>
            <a:off x="4800600" y="3388469"/>
            <a:ext cx="3200400" cy="345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r="16654"/>
          <a:stretch/>
        </p:blipFill>
        <p:spPr bwMode="auto">
          <a:xfrm>
            <a:off x="1219200" y="3391434"/>
            <a:ext cx="3200400" cy="345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6174"/>
          <a:stretch/>
        </p:blipFill>
        <p:spPr bwMode="auto">
          <a:xfrm>
            <a:off x="4608787" y="136128"/>
            <a:ext cx="3200400" cy="3411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6975"/>
          <a:stretch/>
        </p:blipFill>
        <p:spPr bwMode="auto">
          <a:xfrm>
            <a:off x="1219200" y="116498"/>
            <a:ext cx="3200400" cy="345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May 7                                                                                       May 9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May 11                                                                                    May 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0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6019" y="152400"/>
            <a:ext cx="1962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May 12-13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528453" cy="594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7" y="914400"/>
            <a:ext cx="452845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2219" y="152400"/>
            <a:ext cx="1962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May 14-15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3" y="914400"/>
            <a:ext cx="4528457" cy="59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52845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77371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2" y="0"/>
            <a:ext cx="7431016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Satellite Altimetry May 15,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0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0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259428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1" y="5221337"/>
            <a:ext cx="2600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8119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73867" y="556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6199" y="1600200"/>
            <a:ext cx="248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CHL climatology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2919948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is there no mean enhancement of chlorophyll at the shelf break front?</a:t>
            </a:r>
          </a:p>
          <a:p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 Top-down control by zooplankton grazing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</a:t>
            </a:r>
            <a:r>
              <a:rPr lang="en-US" sz="2400" dirty="0"/>
              <a:t>S</a:t>
            </a:r>
            <a:r>
              <a:rPr lang="en-US" sz="2400" dirty="0" smtClean="0"/>
              <a:t>patial </a:t>
            </a:r>
            <a:r>
              <a:rPr lang="en-US" sz="2400" dirty="0"/>
              <a:t>and </a:t>
            </a:r>
            <a:r>
              <a:rPr lang="en-US" sz="2400" dirty="0" smtClean="0"/>
              <a:t>temporal intermittency </a:t>
            </a:r>
            <a:r>
              <a:rPr lang="en-US" sz="2400" dirty="0"/>
              <a:t>of </a:t>
            </a:r>
            <a:r>
              <a:rPr lang="en-US" sz="2400" dirty="0" smtClean="0"/>
              <a:t>the upwelling </a:t>
            </a:r>
            <a:r>
              <a:rPr lang="en-US" sz="2400" dirty="0"/>
              <a:t>events causes their net impact to be smoothed out in long-term </a:t>
            </a:r>
            <a:r>
              <a:rPr lang="en-US" sz="2400" dirty="0" smtClean="0"/>
              <a:t>means.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97204" y="6212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2013, JGR</a:t>
            </a:r>
            <a:endParaRPr lang="en-US" dirty="0"/>
          </a:p>
        </p:txBody>
      </p:sp>
      <p:pic>
        <p:nvPicPr>
          <p:cNvPr id="2050" name="Picture 2" descr="Weifeng Gordon Zh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92" y="152400"/>
            <a:ext cx="16287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0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063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06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oceanobservatories.org/wp-content/uploads/2011/04/NEObsMap_110914_stat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5"/>
          <a:stretch/>
        </p:blipFill>
        <p:spPr bwMode="auto">
          <a:xfrm>
            <a:off x="152397" y="2331947"/>
            <a:ext cx="3200400" cy="287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9" y="4354039"/>
            <a:ext cx="2655831" cy="246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47697"/>
            <a:ext cx="8991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Shelfbreak frontal dynamics: mechanisms of upwelling, net community production, and ecological implications</a:t>
            </a:r>
          </a:p>
          <a:p>
            <a:pPr algn="ctr"/>
            <a:endParaRPr lang="en-US" sz="500" dirty="0" smtClean="0"/>
          </a:p>
          <a:p>
            <a:pPr algn="ctr"/>
            <a:r>
              <a:rPr lang="en-US" sz="2000" dirty="0" smtClean="0"/>
              <a:t>Dennis McGillicuddy, Heidi Sosik, Gordon Zhang (WHOI)</a:t>
            </a:r>
          </a:p>
          <a:p>
            <a:pPr algn="ctr"/>
            <a:r>
              <a:rPr lang="en-US" sz="2000" dirty="0" smtClean="0"/>
              <a:t>Walker Smith (VIMS)</a:t>
            </a:r>
            <a:r>
              <a:rPr lang="en-US" sz="2000" dirty="0"/>
              <a:t> </a:t>
            </a:r>
            <a:r>
              <a:rPr lang="en-US" sz="2000" dirty="0" smtClean="0"/>
              <a:t>Rachel Stanley (Wellesley College)</a:t>
            </a:r>
          </a:p>
          <a:p>
            <a:pPr algn="ctr"/>
            <a:r>
              <a:rPr lang="en-US" sz="2000" dirty="0" smtClean="0"/>
              <a:t>Jefferson Turner, Christian </a:t>
            </a:r>
            <a:r>
              <a:rPr lang="en-US" sz="2000" dirty="0" err="1" smtClean="0"/>
              <a:t>Petitpas</a:t>
            </a:r>
            <a:r>
              <a:rPr lang="en-US" sz="2000" dirty="0"/>
              <a:t> </a:t>
            </a:r>
            <a:r>
              <a:rPr lang="en-US" sz="2000" dirty="0" smtClean="0"/>
              <a:t>(UMass Dartmouth)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4203" y="5452348"/>
            <a:ext cx="215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NSF Ocean Observatory Initiative Pioneer Array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24000" y="4038600"/>
            <a:ext cx="68580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656135" y="2438400"/>
            <a:ext cx="4487865" cy="3505200"/>
            <a:chOff x="4656135" y="2438400"/>
            <a:chExt cx="4487865" cy="3505200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135" y="2834640"/>
              <a:ext cx="4487865" cy="310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10200" y="2438400"/>
              <a:ext cx="289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Cruises R/V Neil Armstrong</a:t>
              </a:r>
              <a:endParaRPr lang="en-US" dirty="0"/>
            </a:p>
          </p:txBody>
        </p:sp>
      </p:grpSp>
      <p:sp>
        <p:nvSpPr>
          <p:cNvPr id="7" name="AutoShape 2" descr="Image result for nsf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nsf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95" y="1143000"/>
            <a:ext cx="118160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"/>
          <a:stretch/>
        </p:blipFill>
        <p:spPr>
          <a:xfrm>
            <a:off x="876586" y="536028"/>
            <a:ext cx="7390827" cy="6321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888" y="152400"/>
            <a:ext cx="2139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May 7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458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5888" y="152400"/>
            <a:ext cx="2139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May </a:t>
            </a:r>
            <a:r>
              <a:rPr lang="en-US" sz="3200" dirty="0" smtClean="0"/>
              <a:t>9 </a:t>
            </a:r>
            <a:r>
              <a:rPr lang="en-US" sz="3200" dirty="0" smtClean="0"/>
              <a:t>2019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5825" r="13978" b="2148"/>
          <a:stretch/>
        </p:blipFill>
        <p:spPr bwMode="auto">
          <a:xfrm>
            <a:off x="1629250" y="1066800"/>
            <a:ext cx="6032387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748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5888" y="152400"/>
            <a:ext cx="2347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May </a:t>
            </a:r>
            <a:r>
              <a:rPr lang="en-US" sz="3200" dirty="0" smtClean="0"/>
              <a:t>11 </a:t>
            </a:r>
            <a:r>
              <a:rPr lang="en-US" sz="3200" dirty="0" smtClean="0"/>
              <a:t>2019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4893" r="13520"/>
          <a:stretch/>
        </p:blipFill>
        <p:spPr bwMode="auto">
          <a:xfrm>
            <a:off x="1707758" y="990600"/>
            <a:ext cx="5875371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7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77371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5888" y="152400"/>
            <a:ext cx="2347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May </a:t>
            </a:r>
            <a:r>
              <a:rPr lang="en-US" sz="3200" dirty="0" smtClean="0"/>
              <a:t>11 </a:t>
            </a:r>
            <a:r>
              <a:rPr lang="en-US" sz="3200" dirty="0" smtClean="0"/>
              <a:t>2019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5199" r="15814"/>
          <a:stretch/>
        </p:blipFill>
        <p:spPr bwMode="auto">
          <a:xfrm>
            <a:off x="1866217" y="990600"/>
            <a:ext cx="5558454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7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8896" y="152400"/>
            <a:ext cx="4052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Transect 1 – May 12-13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7" y="914400"/>
            <a:ext cx="4528453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52845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188</Words>
  <Application>Microsoft Office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Satellite Altimetry May 15, 2019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Dennis</cp:lastModifiedBy>
  <cp:revision>26</cp:revision>
  <cp:lastPrinted>2018-04-14T18:01:13Z</cp:lastPrinted>
  <dcterms:created xsi:type="dcterms:W3CDTF">2017-08-11T19:56:47Z</dcterms:created>
  <dcterms:modified xsi:type="dcterms:W3CDTF">2019-05-16T00:15:46Z</dcterms:modified>
</cp:coreProperties>
</file>