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9" r:id="rId4"/>
    <p:sldMasterId id="2147483702" r:id="rId5"/>
    <p:sldMasterId id="2147483715" r:id="rId6"/>
    <p:sldMasterId id="2147483730" r:id="rId7"/>
    <p:sldMasterId id="2147483745" r:id="rId8"/>
    <p:sldMasterId id="2147483760" r:id="rId9"/>
    <p:sldMasterId id="2147483772" r:id="rId10"/>
    <p:sldMasterId id="2147483784" r:id="rId11"/>
    <p:sldMasterId id="2147483796" r:id="rId12"/>
    <p:sldMasterId id="2147483808" r:id="rId13"/>
    <p:sldMasterId id="2147483820" r:id="rId14"/>
    <p:sldMasterId id="2147483832" r:id="rId15"/>
  </p:sldMasterIdLst>
  <p:notesMasterIdLst>
    <p:notesMasterId r:id="rId70"/>
  </p:notesMasterIdLst>
  <p:handoutMasterIdLst>
    <p:handoutMasterId r:id="rId71"/>
  </p:handoutMasterIdLst>
  <p:sldIdLst>
    <p:sldId id="489" r:id="rId16"/>
    <p:sldId id="494" r:id="rId17"/>
    <p:sldId id="493" r:id="rId18"/>
    <p:sldId id="488" r:id="rId19"/>
    <p:sldId id="497" r:id="rId20"/>
    <p:sldId id="495" r:id="rId21"/>
    <p:sldId id="481" r:id="rId22"/>
    <p:sldId id="482" r:id="rId23"/>
    <p:sldId id="521" r:id="rId24"/>
    <p:sldId id="486" r:id="rId25"/>
    <p:sldId id="474" r:id="rId26"/>
    <p:sldId id="524" r:id="rId27"/>
    <p:sldId id="498" r:id="rId28"/>
    <p:sldId id="492" r:id="rId29"/>
    <p:sldId id="525" r:id="rId30"/>
    <p:sldId id="501" r:id="rId31"/>
    <p:sldId id="502" r:id="rId32"/>
    <p:sldId id="503" r:id="rId33"/>
    <p:sldId id="504" r:id="rId34"/>
    <p:sldId id="506" r:id="rId35"/>
    <p:sldId id="508" r:id="rId36"/>
    <p:sldId id="509" r:id="rId37"/>
    <p:sldId id="518" r:id="rId38"/>
    <p:sldId id="519" r:id="rId39"/>
    <p:sldId id="526" r:id="rId40"/>
    <p:sldId id="527" r:id="rId41"/>
    <p:sldId id="505" r:id="rId42"/>
    <p:sldId id="510" r:id="rId43"/>
    <p:sldId id="511" r:id="rId44"/>
    <p:sldId id="512" r:id="rId45"/>
    <p:sldId id="513" r:id="rId46"/>
    <p:sldId id="514" r:id="rId47"/>
    <p:sldId id="515" r:id="rId48"/>
    <p:sldId id="516" r:id="rId49"/>
    <p:sldId id="517" r:id="rId50"/>
    <p:sldId id="520" r:id="rId51"/>
    <p:sldId id="499" r:id="rId52"/>
    <p:sldId id="500" r:id="rId53"/>
    <p:sldId id="507" r:id="rId54"/>
    <p:sldId id="479" r:id="rId55"/>
    <p:sldId id="523" r:id="rId56"/>
    <p:sldId id="522" r:id="rId57"/>
    <p:sldId id="491" r:id="rId58"/>
    <p:sldId id="484" r:id="rId59"/>
    <p:sldId id="480" r:id="rId60"/>
    <p:sldId id="487" r:id="rId61"/>
    <p:sldId id="483" r:id="rId62"/>
    <p:sldId id="490" r:id="rId63"/>
    <p:sldId id="485" r:id="rId64"/>
    <p:sldId id="473" r:id="rId65"/>
    <p:sldId id="475" r:id="rId66"/>
    <p:sldId id="476" r:id="rId67"/>
    <p:sldId id="496" r:id="rId68"/>
    <p:sldId id="477" r:id="rId69"/>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7" autoAdjust="0"/>
    <p:restoredTop sz="86482" autoAdjust="0"/>
  </p:normalViewPr>
  <p:slideViewPr>
    <p:cSldViewPr>
      <p:cViewPr>
        <p:scale>
          <a:sx n="50" d="100"/>
          <a:sy n="50" d="100"/>
        </p:scale>
        <p:origin x="-2242" y="-893"/>
      </p:cViewPr>
      <p:guideLst>
        <p:guide orient="horz" pos="2160"/>
        <p:guide pos="2880"/>
      </p:guideLst>
    </p:cSldViewPr>
  </p:slideViewPr>
  <p:outlineViewPr>
    <p:cViewPr>
      <p:scale>
        <a:sx n="33" d="100"/>
        <a:sy n="33" d="100"/>
      </p:scale>
      <p:origin x="0" y="1776"/>
    </p:cViewPr>
  </p:outlineViewPr>
  <p:notesTextViewPr>
    <p:cViewPr>
      <p:scale>
        <a:sx n="100" d="100"/>
        <a:sy n="100" d="100"/>
      </p:scale>
      <p:origin x="0" y="0"/>
    </p:cViewPr>
  </p:notesTextViewPr>
  <p:sorterViewPr>
    <p:cViewPr>
      <p:scale>
        <a:sx n="66" d="100"/>
        <a:sy n="66" d="100"/>
      </p:scale>
      <p:origin x="0" y="1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atehubbard:Documents:Desktop%20August%202011:ARISA%20table%20for%20GOMTOX%20with%20siz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katherinehubbard:Desktop:da%20figure%20for%20variability%20between%20env%20and%20spec22.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NO%20NAME:BHTP_data_analysis_2013_timeseries_char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katherinehubbard:Downloads:arisa_twoplates_kah_10_2013_gomem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34136680314960599"/>
          <c:y val="4.0909090909090902E-2"/>
          <c:w val="0.59884522834645704"/>
          <c:h val="0.87115175375805298"/>
        </c:manualLayout>
      </c:layout>
      <c:barChart>
        <c:barDir val="bar"/>
        <c:grouping val="clustered"/>
        <c:varyColors val="0"/>
        <c:ser>
          <c:idx val="0"/>
          <c:order val="0"/>
          <c:tx>
            <c:strRef>
              <c:f>Sheet2!$B$1</c:f>
              <c:strCache>
                <c:ptCount val="1"/>
                <c:pt idx="0">
                  <c:v>Cell volume</c:v>
                </c:pt>
              </c:strCache>
            </c:strRef>
          </c:tx>
          <c:spPr>
            <a:solidFill>
              <a:schemeClr val="bg1"/>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spPr>
              <a:solidFill>
                <a:schemeClr val="bg1"/>
              </a:solidFill>
              <a:ln>
                <a:noFill/>
              </a:ln>
            </c:spPr>
          </c:dPt>
          <c:dPt>
            <c:idx val="9"/>
            <c:invertIfNegative val="0"/>
            <c:bubble3D val="0"/>
          </c:dPt>
          <c:dPt>
            <c:idx val="10"/>
            <c:invertIfNegative val="0"/>
            <c:bubble3D val="0"/>
            <c:spPr>
              <a:solidFill>
                <a:schemeClr val="bg1"/>
              </a:solidFill>
              <a:ln>
                <a:noFill/>
              </a:ln>
            </c:spPr>
          </c:dPt>
          <c:cat>
            <c:strRef>
              <c:f>Sheet2!$A$2:$A$12</c:f>
              <c:strCache>
                <c:ptCount val="11"/>
                <c:pt idx="0">
                  <c:v>P. pseudodelicatissima</c:v>
                </c:pt>
                <c:pt idx="1">
                  <c:v>P. sp. Hobart</c:v>
                </c:pt>
                <c:pt idx="2">
                  <c:v>P. cuspidata</c:v>
                </c:pt>
                <c:pt idx="3">
                  <c:v>P. americana</c:v>
                </c:pt>
                <c:pt idx="4">
                  <c:v>P. delicatissima</c:v>
                </c:pt>
                <c:pt idx="5">
                  <c:v>P. heimii/P. subpacifica</c:v>
                </c:pt>
                <c:pt idx="6">
                  <c:v>P. caciantha</c:v>
                </c:pt>
                <c:pt idx="7">
                  <c:v>P. multiseries</c:v>
                </c:pt>
                <c:pt idx="8">
                  <c:v>P. pungens</c:v>
                </c:pt>
                <c:pt idx="9">
                  <c:v>P. fraudulenta</c:v>
                </c:pt>
                <c:pt idx="10">
                  <c:v>P. seriata</c:v>
                </c:pt>
              </c:strCache>
            </c:strRef>
          </c:cat>
          <c:val>
            <c:numRef>
              <c:f>Sheet2!$B$2:$B$12</c:f>
              <c:numCache>
                <c:formatCode>General</c:formatCode>
                <c:ptCount val="11"/>
                <c:pt idx="0">
                  <c:v>105.098</c:v>
                </c:pt>
                <c:pt idx="1">
                  <c:v>105.098</c:v>
                </c:pt>
                <c:pt idx="2">
                  <c:v>138.72</c:v>
                </c:pt>
                <c:pt idx="3">
                  <c:v>142.2304</c:v>
                </c:pt>
                <c:pt idx="4">
                  <c:v>149.84</c:v>
                </c:pt>
                <c:pt idx="5">
                  <c:v>515.2192</c:v>
                </c:pt>
                <c:pt idx="6">
                  <c:v>522.048</c:v>
                </c:pt>
                <c:pt idx="7">
                  <c:v>1122</c:v>
                </c:pt>
                <c:pt idx="8">
                  <c:v>1145.7832000000001</c:v>
                </c:pt>
                <c:pt idx="9">
                  <c:v>1933.0463999999999</c:v>
                </c:pt>
                <c:pt idx="10">
                  <c:v>2210.5</c:v>
                </c:pt>
              </c:numCache>
            </c:numRef>
          </c:val>
        </c:ser>
        <c:dLbls>
          <c:showLegendKey val="0"/>
          <c:showVal val="0"/>
          <c:showCatName val="0"/>
          <c:showSerName val="0"/>
          <c:showPercent val="0"/>
          <c:showBubbleSize val="0"/>
        </c:dLbls>
        <c:gapWidth val="150"/>
        <c:axId val="99983744"/>
        <c:axId val="99985280"/>
      </c:barChart>
      <c:catAx>
        <c:axId val="99983744"/>
        <c:scaling>
          <c:orientation val="minMax"/>
        </c:scaling>
        <c:delete val="0"/>
        <c:axPos val="l"/>
        <c:majorTickMark val="out"/>
        <c:minorTickMark val="none"/>
        <c:tickLblPos val="nextTo"/>
        <c:spPr>
          <a:ln w="19050" cmpd="sng">
            <a:solidFill>
              <a:schemeClr val="bg1"/>
            </a:solidFill>
          </a:ln>
        </c:spPr>
        <c:txPr>
          <a:bodyPr/>
          <a:lstStyle/>
          <a:p>
            <a:pPr>
              <a:defRPr b="0" i="1">
                <a:latin typeface="Times New Roman"/>
              </a:defRPr>
            </a:pPr>
            <a:endParaRPr lang="en-US"/>
          </a:p>
        </c:txPr>
        <c:crossAx val="99985280"/>
        <c:crosses val="autoZero"/>
        <c:auto val="1"/>
        <c:lblAlgn val="ctr"/>
        <c:lblOffset val="100"/>
        <c:noMultiLvlLbl val="0"/>
      </c:catAx>
      <c:valAx>
        <c:axId val="99985280"/>
        <c:scaling>
          <c:orientation val="minMax"/>
        </c:scaling>
        <c:delete val="0"/>
        <c:axPos val="b"/>
        <c:numFmt formatCode="General" sourceLinked="1"/>
        <c:majorTickMark val="out"/>
        <c:minorTickMark val="none"/>
        <c:tickLblPos val="nextTo"/>
        <c:spPr>
          <a:ln w="19050" cmpd="sng">
            <a:solidFill>
              <a:schemeClr val="bg1"/>
            </a:solidFill>
          </a:ln>
        </c:spPr>
        <c:txPr>
          <a:bodyPr/>
          <a:lstStyle/>
          <a:p>
            <a:pPr>
              <a:defRPr>
                <a:latin typeface="Times New Roman"/>
              </a:defRPr>
            </a:pPr>
            <a:endParaRPr lang="en-US"/>
          </a:p>
        </c:txPr>
        <c:crossAx val="99983744"/>
        <c:crosses val="autoZero"/>
        <c:crossBetween val="between"/>
      </c:valAx>
      <c:spPr>
        <a:solidFill>
          <a:srgbClr val="100F07"/>
        </a:solidFill>
      </c:spPr>
    </c:plotArea>
    <c:plotVisOnly val="1"/>
    <c:dispBlanksAs val="gap"/>
    <c:showDLblsOverMax val="0"/>
  </c:chart>
  <c:spPr>
    <a:noFill/>
    <a:ln>
      <a:noFill/>
    </a:ln>
  </c:spPr>
  <c:txPr>
    <a:bodyPr/>
    <a:lstStyle/>
    <a:p>
      <a:pPr>
        <a:defRPr sz="2000">
          <a:solidFill>
            <a:srgbClr val="FFFFFF"/>
          </a:solidFill>
          <a:latin typeface="+mn-lt"/>
          <a:cs typeface="Times New Roman"/>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Sheet14!$C$5</c:f>
              <c:strCache>
                <c:ptCount val="1"/>
                <c:pt idx="0">
                  <c:v>12_0</c:v>
                </c:pt>
              </c:strCache>
            </c:strRef>
          </c:tx>
          <c:spPr>
            <a:ln>
              <a:solidFill>
                <a:schemeClr val="tx1"/>
              </a:solidFill>
            </a:ln>
          </c:spPr>
          <c:dPt>
            <c:idx val="0"/>
            <c:bubble3D val="0"/>
            <c:spPr>
              <a:solidFill>
                <a:srgbClr val="2BBAF2"/>
              </a:solidFill>
              <a:ln>
                <a:solidFill>
                  <a:schemeClr val="tx1"/>
                </a:solidFill>
              </a:ln>
            </c:spPr>
          </c:dPt>
          <c:dPt>
            <c:idx val="4"/>
            <c:bubble3D val="0"/>
            <c:spPr>
              <a:solidFill>
                <a:srgbClr val="6948FF"/>
              </a:solidFill>
              <a:ln>
                <a:solidFill>
                  <a:schemeClr val="tx1"/>
                </a:solidFill>
              </a:ln>
            </c:spPr>
          </c:dPt>
          <c:dPt>
            <c:idx val="6"/>
            <c:bubble3D val="0"/>
            <c:spPr>
              <a:solidFill>
                <a:srgbClr val="2EFF12"/>
              </a:solidFill>
              <a:ln>
                <a:solidFill>
                  <a:schemeClr val="tx1"/>
                </a:solidFill>
              </a:ln>
            </c:spPr>
          </c:dPt>
          <c:dPt>
            <c:idx val="8"/>
            <c:bubble3D val="0"/>
            <c:spPr>
              <a:solidFill>
                <a:srgbClr val="E829FF"/>
              </a:solidFill>
              <a:ln>
                <a:solidFill>
                  <a:schemeClr val="tx1"/>
                </a:solidFill>
              </a:ln>
            </c:spPr>
          </c:dPt>
          <c:cat>
            <c:strRef>
              <c:f>Sheet14!$B$6:$B$14</c:f>
              <c:strCache>
                <c:ptCount val="9"/>
                <c:pt idx="0">
                  <c:v>a</c:v>
                </c:pt>
                <c:pt idx="1">
                  <c:v>b</c:v>
                </c:pt>
                <c:pt idx="2">
                  <c:v>c</c:v>
                </c:pt>
                <c:pt idx="3">
                  <c:v>d</c:v>
                </c:pt>
                <c:pt idx="4">
                  <c:v>e</c:v>
                </c:pt>
                <c:pt idx="5">
                  <c:v>f</c:v>
                </c:pt>
                <c:pt idx="6">
                  <c:v>g</c:v>
                </c:pt>
                <c:pt idx="7">
                  <c:v>h</c:v>
                </c:pt>
                <c:pt idx="8">
                  <c:v>i</c:v>
                </c:pt>
              </c:strCache>
            </c:strRef>
          </c:cat>
          <c:val>
            <c:numRef>
              <c:f>Sheet14!$C$6:$C$14</c:f>
              <c:numCache>
                <c:formatCode>General</c:formatCode>
                <c:ptCount val="9"/>
                <c:pt idx="0">
                  <c:v>3.9253362613230799E-2</c:v>
                </c:pt>
                <c:pt idx="1">
                  <c:v>0</c:v>
                </c:pt>
                <c:pt idx="2">
                  <c:v>0</c:v>
                </c:pt>
                <c:pt idx="3">
                  <c:v>0</c:v>
                </c:pt>
                <c:pt idx="4">
                  <c:v>3.4037880867416999E-2</c:v>
                </c:pt>
                <c:pt idx="5">
                  <c:v>0</c:v>
                </c:pt>
                <c:pt idx="6">
                  <c:v>0.87537743617897301</c:v>
                </c:pt>
                <c:pt idx="7">
                  <c:v>0</c:v>
                </c:pt>
                <c:pt idx="8">
                  <c:v>5.1331320340378801E-2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Sheet14!$G$5</c:f>
              <c:strCache>
                <c:ptCount val="1"/>
                <c:pt idx="0">
                  <c:v>25_0</c:v>
                </c:pt>
              </c:strCache>
            </c:strRef>
          </c:tx>
          <c:dPt>
            <c:idx val="0"/>
            <c:bubble3D val="0"/>
            <c:spPr>
              <a:solidFill>
                <a:srgbClr val="2BBAF2"/>
              </a:solidFill>
              <a:ln>
                <a:solidFill>
                  <a:schemeClr val="tx1"/>
                </a:solidFill>
              </a:ln>
            </c:spPr>
          </c:dPt>
          <c:dPt>
            <c:idx val="1"/>
            <c:bubble3D val="0"/>
            <c:spPr>
              <a:solidFill>
                <a:srgbClr val="FF0000"/>
              </a:solidFill>
              <a:ln>
                <a:solidFill>
                  <a:schemeClr val="tx1"/>
                </a:solidFill>
              </a:ln>
            </c:spPr>
          </c:dPt>
          <c:dPt>
            <c:idx val="2"/>
            <c:bubble3D val="0"/>
            <c:spPr>
              <a:solidFill>
                <a:srgbClr val="FFFF00"/>
              </a:solidFill>
              <a:ln>
                <a:solidFill>
                  <a:schemeClr val="tx1"/>
                </a:solidFill>
              </a:ln>
            </c:spPr>
          </c:dPt>
          <c:dPt>
            <c:idx val="4"/>
            <c:bubble3D val="0"/>
            <c:spPr>
              <a:solidFill>
                <a:srgbClr val="6948FF"/>
              </a:solidFill>
              <a:ln>
                <a:solidFill>
                  <a:schemeClr val="tx1"/>
                </a:solidFill>
              </a:ln>
            </c:spPr>
          </c:dPt>
          <c:dPt>
            <c:idx val="6"/>
            <c:bubble3D val="0"/>
            <c:spPr>
              <a:solidFill>
                <a:srgbClr val="2EFF12"/>
              </a:solidFill>
              <a:ln>
                <a:solidFill>
                  <a:schemeClr val="tx1"/>
                </a:solidFill>
              </a:ln>
            </c:spPr>
          </c:dPt>
          <c:dPt>
            <c:idx val="7"/>
            <c:bubble3D val="0"/>
            <c:spPr>
              <a:solidFill>
                <a:srgbClr val="9E16FF"/>
              </a:solidFill>
              <a:ln>
                <a:solidFill>
                  <a:schemeClr val="tx1"/>
                </a:solidFill>
              </a:ln>
            </c:spPr>
          </c:dPt>
          <c:dPt>
            <c:idx val="8"/>
            <c:bubble3D val="0"/>
            <c:spPr>
              <a:solidFill>
                <a:srgbClr val="E829FF"/>
              </a:solidFill>
              <a:ln>
                <a:solidFill>
                  <a:schemeClr val="tx1"/>
                </a:solidFill>
              </a:ln>
            </c:spPr>
          </c:dPt>
          <c:cat>
            <c:strRef>
              <c:f>Sheet14!$F$6:$F$14</c:f>
              <c:strCache>
                <c:ptCount val="9"/>
                <c:pt idx="0">
                  <c:v>a</c:v>
                </c:pt>
                <c:pt idx="1">
                  <c:v>b</c:v>
                </c:pt>
                <c:pt idx="2">
                  <c:v>c</c:v>
                </c:pt>
                <c:pt idx="3">
                  <c:v>d</c:v>
                </c:pt>
                <c:pt idx="4">
                  <c:v>e</c:v>
                </c:pt>
                <c:pt idx="5">
                  <c:v>f</c:v>
                </c:pt>
                <c:pt idx="6">
                  <c:v>g</c:v>
                </c:pt>
                <c:pt idx="7">
                  <c:v>h</c:v>
                </c:pt>
                <c:pt idx="8">
                  <c:v>i</c:v>
                </c:pt>
              </c:strCache>
            </c:strRef>
          </c:cat>
          <c:val>
            <c:numRef>
              <c:f>Sheet14!$G$6:$G$14</c:f>
              <c:numCache>
                <c:formatCode>General</c:formatCode>
                <c:ptCount val="9"/>
                <c:pt idx="0">
                  <c:v>0.17009602194787399</c:v>
                </c:pt>
                <c:pt idx="1">
                  <c:v>6.7901234567901203E-2</c:v>
                </c:pt>
                <c:pt idx="2">
                  <c:v>0.17215363511659801</c:v>
                </c:pt>
                <c:pt idx="3">
                  <c:v>0</c:v>
                </c:pt>
                <c:pt idx="4">
                  <c:v>4.4581618655692698E-2</c:v>
                </c:pt>
                <c:pt idx="5">
                  <c:v>0</c:v>
                </c:pt>
                <c:pt idx="6">
                  <c:v>0.44444444444444398</c:v>
                </c:pt>
                <c:pt idx="7">
                  <c:v>5.2126200274348403E-2</c:v>
                </c:pt>
                <c:pt idx="8">
                  <c:v>4.8696844993141301E-2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49452928866099"/>
          <c:y val="4.0039602217931201E-2"/>
          <c:w val="0.83393403719547199"/>
          <c:h val="0.46940180463956699"/>
        </c:manualLayout>
      </c:layout>
      <c:barChart>
        <c:barDir val="bar"/>
        <c:grouping val="clustered"/>
        <c:varyColors val="0"/>
        <c:ser>
          <c:idx val="0"/>
          <c:order val="0"/>
          <c:spPr>
            <a:solidFill>
              <a:schemeClr val="accent4">
                <a:lumMod val="60000"/>
                <a:lumOff val="40000"/>
              </a:schemeClr>
            </a:solidFill>
          </c:spPr>
          <c:invertIfNegative val="0"/>
          <c:dPt>
            <c:idx val="0"/>
            <c:invertIfNegative val="0"/>
            <c:bubble3D val="0"/>
          </c:dPt>
          <c:dPt>
            <c:idx val="1"/>
            <c:invertIfNegative val="0"/>
            <c:bubble3D val="0"/>
          </c:dPt>
          <c:dPt>
            <c:idx val="2"/>
            <c:invertIfNegative val="0"/>
            <c:bubble3D val="0"/>
            <c:spPr>
              <a:solidFill>
                <a:schemeClr val="accent4">
                  <a:lumMod val="60000"/>
                  <a:lumOff val="40000"/>
                </a:schemeClr>
              </a:solidFill>
              <a:ln>
                <a:noFill/>
              </a:ln>
            </c:spPr>
          </c:dPt>
          <c:dPt>
            <c:idx val="3"/>
            <c:invertIfNegative val="0"/>
            <c:bubble3D val="0"/>
            <c:spPr>
              <a:solidFill>
                <a:schemeClr val="accent4">
                  <a:lumMod val="60000"/>
                  <a:lumOff val="40000"/>
                </a:schemeClr>
              </a:solidFill>
              <a:ln>
                <a:noFill/>
              </a:ln>
            </c:spPr>
          </c:dPt>
          <c:dPt>
            <c:idx val="4"/>
            <c:invertIfNegative val="0"/>
            <c:bubble3D val="0"/>
            <c:spPr>
              <a:solidFill>
                <a:schemeClr val="accent4">
                  <a:lumMod val="60000"/>
                  <a:lumOff val="40000"/>
                </a:schemeClr>
              </a:solidFill>
              <a:ln>
                <a:noFill/>
              </a:ln>
            </c:spPr>
          </c:dPt>
          <c:dPt>
            <c:idx val="5"/>
            <c:invertIfNegative val="0"/>
            <c:bubble3D val="0"/>
            <c:spPr>
              <a:solidFill>
                <a:schemeClr val="accent4">
                  <a:lumMod val="60000"/>
                  <a:lumOff val="40000"/>
                </a:schemeClr>
              </a:solidFill>
              <a:ln>
                <a:noFill/>
              </a:ln>
            </c:spPr>
          </c:dPt>
          <c:dPt>
            <c:idx val="6"/>
            <c:invertIfNegative val="0"/>
            <c:bubble3D val="0"/>
            <c:spPr>
              <a:solidFill>
                <a:schemeClr val="accent4">
                  <a:lumMod val="60000"/>
                  <a:lumOff val="40000"/>
                </a:schemeClr>
              </a:solidFill>
              <a:ln>
                <a:noFill/>
              </a:ln>
            </c:spPr>
          </c:dPt>
          <c:dPt>
            <c:idx val="7"/>
            <c:invertIfNegative val="0"/>
            <c:bubble3D val="0"/>
            <c:spPr>
              <a:solidFill>
                <a:schemeClr val="accent4">
                  <a:lumMod val="60000"/>
                  <a:lumOff val="40000"/>
                </a:schemeClr>
              </a:solidFill>
              <a:ln>
                <a:noFill/>
              </a:ln>
            </c:spPr>
          </c:dPt>
          <c:dPt>
            <c:idx val="8"/>
            <c:invertIfNegative val="0"/>
            <c:bubble3D val="0"/>
            <c:spPr>
              <a:solidFill>
                <a:schemeClr val="accent4">
                  <a:lumMod val="60000"/>
                  <a:lumOff val="40000"/>
                </a:schemeClr>
              </a:solidFill>
              <a:ln>
                <a:noFill/>
              </a:ln>
            </c:spPr>
          </c:dPt>
          <c:dPt>
            <c:idx val="9"/>
            <c:invertIfNegative val="0"/>
            <c:bubble3D val="0"/>
            <c:spPr>
              <a:solidFill>
                <a:schemeClr val="accent4">
                  <a:lumMod val="60000"/>
                  <a:lumOff val="40000"/>
                </a:schemeClr>
              </a:solidFill>
              <a:ln>
                <a:noFill/>
              </a:ln>
            </c:spPr>
          </c:dPt>
          <c:dPt>
            <c:idx val="10"/>
            <c:invertIfNegative val="0"/>
            <c:bubble3D val="0"/>
            <c:spPr>
              <a:solidFill>
                <a:schemeClr val="accent4">
                  <a:lumMod val="60000"/>
                  <a:lumOff val="40000"/>
                </a:schemeClr>
              </a:solidFill>
              <a:ln>
                <a:noFill/>
              </a:ln>
            </c:spPr>
          </c:dPt>
          <c:dPt>
            <c:idx val="11"/>
            <c:invertIfNegative val="0"/>
            <c:bubble3D val="0"/>
            <c:spPr>
              <a:solidFill>
                <a:schemeClr val="accent4">
                  <a:lumMod val="60000"/>
                  <a:lumOff val="40000"/>
                </a:schemeClr>
              </a:solidFill>
              <a:ln>
                <a:noFill/>
              </a:ln>
            </c:spPr>
          </c:dPt>
          <c:dPt>
            <c:idx val="12"/>
            <c:invertIfNegative val="0"/>
            <c:bubble3D val="0"/>
          </c:dPt>
          <c:dPt>
            <c:idx val="13"/>
            <c:invertIfNegative val="0"/>
            <c:bubble3D val="0"/>
          </c:dPt>
          <c:dPt>
            <c:idx val="14"/>
            <c:invertIfNegative val="0"/>
            <c:bubble3D val="0"/>
          </c:dPt>
          <c:dPt>
            <c:idx val="15"/>
            <c:invertIfNegative val="0"/>
            <c:bubble3D val="0"/>
          </c:dPt>
          <c:cat>
            <c:strRef>
              <c:f>'Sheet1 (2)'!$B$39:$L$39</c:f>
              <c:strCache>
                <c:ptCount val="11"/>
                <c:pt idx="0">
                  <c:v>P. pseudodelicatissima </c:v>
                </c:pt>
                <c:pt idx="1">
                  <c:v>P. plurisecta</c:v>
                </c:pt>
                <c:pt idx="2">
                  <c:v>P. cuspidata</c:v>
                </c:pt>
                <c:pt idx="3">
                  <c:v>P. americana</c:v>
                </c:pt>
                <c:pt idx="4">
                  <c:v>P. delicatissima</c:v>
                </c:pt>
                <c:pt idx="5">
                  <c:v>P. heimii</c:v>
                </c:pt>
                <c:pt idx="6">
                  <c:v>P. caciantha</c:v>
                </c:pt>
                <c:pt idx="7">
                  <c:v>P. multiseries</c:v>
                </c:pt>
                <c:pt idx="8">
                  <c:v>P. pungens</c:v>
                </c:pt>
                <c:pt idx="9">
                  <c:v>P. fraudulenta</c:v>
                </c:pt>
                <c:pt idx="10">
                  <c:v>P. seriata</c:v>
                </c:pt>
              </c:strCache>
            </c:strRef>
          </c:cat>
          <c:val>
            <c:numRef>
              <c:f>'Sheet1 (2)'!$B$40:$L$40</c:f>
              <c:numCache>
                <c:formatCode>General</c:formatCode>
                <c:ptCount val="11"/>
                <c:pt idx="0">
                  <c:v>7.8</c:v>
                </c:pt>
                <c:pt idx="1">
                  <c:v>380</c:v>
                </c:pt>
                <c:pt idx="2">
                  <c:v>29</c:v>
                </c:pt>
                <c:pt idx="3">
                  <c:v>1E-8</c:v>
                </c:pt>
                <c:pt idx="4">
                  <c:v>120</c:v>
                </c:pt>
                <c:pt idx="5">
                  <c:v>1E-8</c:v>
                </c:pt>
                <c:pt idx="6">
                  <c:v>1E-8</c:v>
                </c:pt>
                <c:pt idx="7">
                  <c:v>67000</c:v>
                </c:pt>
                <c:pt idx="8">
                  <c:v>0.4</c:v>
                </c:pt>
                <c:pt idx="9">
                  <c:v>30</c:v>
                </c:pt>
                <c:pt idx="10">
                  <c:v>3500</c:v>
                </c:pt>
              </c:numCache>
            </c:numRef>
          </c:val>
        </c:ser>
        <c:dLbls>
          <c:showLegendKey val="0"/>
          <c:showVal val="0"/>
          <c:showCatName val="0"/>
          <c:showSerName val="0"/>
          <c:showPercent val="0"/>
          <c:showBubbleSize val="0"/>
        </c:dLbls>
        <c:gapWidth val="150"/>
        <c:axId val="43598208"/>
        <c:axId val="43599744"/>
      </c:barChart>
      <c:catAx>
        <c:axId val="43598208"/>
        <c:scaling>
          <c:orientation val="minMax"/>
        </c:scaling>
        <c:delete val="0"/>
        <c:axPos val="l"/>
        <c:numFmt formatCode="General" sourceLinked="0"/>
        <c:majorTickMark val="out"/>
        <c:minorTickMark val="none"/>
        <c:tickLblPos val="nextTo"/>
        <c:spPr>
          <a:ln w="12700">
            <a:solidFill>
              <a:schemeClr val="bg1"/>
            </a:solidFill>
          </a:ln>
        </c:spPr>
        <c:txPr>
          <a:bodyPr/>
          <a:lstStyle/>
          <a:p>
            <a:pPr>
              <a:defRPr b="0" i="1">
                <a:latin typeface="Times New Roman"/>
                <a:cs typeface="Times New Roman"/>
              </a:defRPr>
            </a:pPr>
            <a:endParaRPr lang="en-US"/>
          </a:p>
        </c:txPr>
        <c:crossAx val="43599744"/>
        <c:crossesAt val="0"/>
        <c:auto val="1"/>
        <c:lblAlgn val="ctr"/>
        <c:lblOffset val="100"/>
        <c:noMultiLvlLbl val="0"/>
      </c:catAx>
      <c:valAx>
        <c:axId val="43599744"/>
        <c:scaling>
          <c:logBase val="10"/>
          <c:orientation val="minMax"/>
          <c:max val="10000"/>
          <c:min val="0.1"/>
        </c:scaling>
        <c:delete val="0"/>
        <c:axPos val="b"/>
        <c:majorGridlines>
          <c:spPr>
            <a:ln>
              <a:noFill/>
            </a:ln>
          </c:spPr>
        </c:majorGridlines>
        <c:numFmt formatCode="General" sourceLinked="1"/>
        <c:majorTickMark val="out"/>
        <c:minorTickMark val="none"/>
        <c:tickLblPos val="nextTo"/>
        <c:spPr>
          <a:ln w="12700">
            <a:solidFill>
              <a:schemeClr val="bg1"/>
            </a:solidFill>
          </a:ln>
        </c:spPr>
        <c:txPr>
          <a:bodyPr/>
          <a:lstStyle/>
          <a:p>
            <a:pPr>
              <a:defRPr sz="1800"/>
            </a:pPr>
            <a:endParaRPr lang="en-US"/>
          </a:p>
        </c:txPr>
        <c:crossAx val="43598208"/>
        <c:crosses val="autoZero"/>
        <c:crossBetween val="between"/>
      </c:valAx>
      <c:spPr>
        <a:noFill/>
      </c:spPr>
    </c:plotArea>
    <c:plotVisOnly val="1"/>
    <c:dispBlanksAs val="gap"/>
    <c:showDLblsOverMax val="0"/>
  </c:chart>
  <c:spPr>
    <a:noFill/>
    <a:ln>
      <a:noFill/>
    </a:ln>
  </c:spPr>
  <c:txPr>
    <a:bodyPr/>
    <a:lstStyle/>
    <a:p>
      <a:pPr>
        <a:defRPr sz="2000">
          <a:solidFill>
            <a:schemeClr val="bg1"/>
          </a:solidFill>
          <a:latin typeface="Times New Roman"/>
          <a:cs typeface="Times New Roman"/>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scatterChart>
        <c:scatterStyle val="lineMarker"/>
        <c:varyColors val="0"/>
        <c:ser>
          <c:idx val="0"/>
          <c:order val="0"/>
          <c:tx>
            <c:strRef>
              <c:f>Sheet1!$D$45</c:f>
              <c:strCache>
                <c:ptCount val="1"/>
                <c:pt idx="0">
                  <c:v>Total (Cells/Liter)</c:v>
                </c:pt>
              </c:strCache>
            </c:strRef>
          </c:tx>
          <c:spPr>
            <a:ln>
              <a:solidFill>
                <a:schemeClr val="tx1"/>
              </a:solidFill>
            </a:ln>
          </c:spPr>
          <c:marker>
            <c:symbol val="circle"/>
            <c:size val="7"/>
            <c:spPr>
              <a:solidFill>
                <a:schemeClr val="tx1"/>
              </a:solidFill>
              <a:ln>
                <a:solidFill>
                  <a:schemeClr val="tx1"/>
                </a:solidFill>
              </a:ln>
            </c:spPr>
          </c:marker>
          <c:xVal>
            <c:numRef>
              <c:f>Sheet1!$B$46:$B$65</c:f>
              <c:numCache>
                <c:formatCode>0</c:formatCode>
                <c:ptCount val="20"/>
                <c:pt idx="0">
                  <c:v>0</c:v>
                </c:pt>
                <c:pt idx="1">
                  <c:v>9</c:v>
                </c:pt>
                <c:pt idx="2">
                  <c:v>16</c:v>
                </c:pt>
                <c:pt idx="3">
                  <c:v>23</c:v>
                </c:pt>
                <c:pt idx="4">
                  <c:v>30</c:v>
                </c:pt>
                <c:pt idx="5">
                  <c:v>37</c:v>
                </c:pt>
                <c:pt idx="6">
                  <c:v>44</c:v>
                </c:pt>
                <c:pt idx="7">
                  <c:v>51</c:v>
                </c:pt>
                <c:pt idx="8">
                  <c:v>58</c:v>
                </c:pt>
                <c:pt idx="9">
                  <c:v>65</c:v>
                </c:pt>
                <c:pt idx="10">
                  <c:v>72</c:v>
                </c:pt>
                <c:pt idx="11">
                  <c:v>80</c:v>
                </c:pt>
                <c:pt idx="12">
                  <c:v>88</c:v>
                </c:pt>
                <c:pt idx="13">
                  <c:v>92</c:v>
                </c:pt>
                <c:pt idx="14">
                  <c:v>99</c:v>
                </c:pt>
                <c:pt idx="15">
                  <c:v>107</c:v>
                </c:pt>
                <c:pt idx="16">
                  <c:v>113</c:v>
                </c:pt>
                <c:pt idx="17">
                  <c:v>123</c:v>
                </c:pt>
                <c:pt idx="18">
                  <c:v>130</c:v>
                </c:pt>
                <c:pt idx="19">
                  <c:v>136</c:v>
                </c:pt>
              </c:numCache>
            </c:numRef>
          </c:xVal>
          <c:yVal>
            <c:numRef>
              <c:f>Sheet1!$D$46:$D$65</c:f>
              <c:numCache>
                <c:formatCode>0</c:formatCode>
                <c:ptCount val="20"/>
                <c:pt idx="0">
                  <c:v>427.5</c:v>
                </c:pt>
                <c:pt idx="1">
                  <c:v>1035</c:v>
                </c:pt>
                <c:pt idx="2">
                  <c:v>1485</c:v>
                </c:pt>
                <c:pt idx="3">
                  <c:v>2940</c:v>
                </c:pt>
                <c:pt idx="4">
                  <c:v>9868.4210526315783</c:v>
                </c:pt>
                <c:pt idx="5">
                  <c:v>13636.36363636364</c:v>
                </c:pt>
                <c:pt idx="6">
                  <c:v>150000</c:v>
                </c:pt>
                <c:pt idx="7">
                  <c:v>107142.8571428571</c:v>
                </c:pt>
                <c:pt idx="8">
                  <c:v>150000</c:v>
                </c:pt>
                <c:pt idx="9">
                  <c:v>150000</c:v>
                </c:pt>
                <c:pt idx="10">
                  <c:v>83333.333333333328</c:v>
                </c:pt>
                <c:pt idx="11">
                  <c:v>75000</c:v>
                </c:pt>
                <c:pt idx="12">
                  <c:v>107142.8571428571</c:v>
                </c:pt>
                <c:pt idx="13">
                  <c:v>187500</c:v>
                </c:pt>
                <c:pt idx="14">
                  <c:v>107142.8571428571</c:v>
                </c:pt>
                <c:pt idx="15">
                  <c:v>68181.818181818177</c:v>
                </c:pt>
                <c:pt idx="16">
                  <c:v>30000</c:v>
                </c:pt>
                <c:pt idx="17">
                  <c:v>16666.666666666672</c:v>
                </c:pt>
                <c:pt idx="18">
                  <c:v>5067.5675675675702</c:v>
                </c:pt>
                <c:pt idx="19">
                  <c:v>787.5</c:v>
                </c:pt>
              </c:numCache>
            </c:numRef>
          </c:yVal>
          <c:smooth val="0"/>
        </c:ser>
        <c:dLbls>
          <c:showLegendKey val="0"/>
          <c:showVal val="0"/>
          <c:showCatName val="0"/>
          <c:showSerName val="0"/>
          <c:showPercent val="0"/>
          <c:showBubbleSize val="0"/>
        </c:dLbls>
        <c:axId val="43109760"/>
        <c:axId val="43112320"/>
      </c:scatterChart>
      <c:scatterChart>
        <c:scatterStyle val="lineMarker"/>
        <c:varyColors val="0"/>
        <c:ser>
          <c:idx val="3"/>
          <c:order val="1"/>
          <c:tx>
            <c:strRef>
              <c:f>Sheet1!$G$45</c:f>
              <c:strCache>
                <c:ptCount val="1"/>
                <c:pt idx="0">
                  <c:v>DA (ng/L)</c:v>
                </c:pt>
              </c:strCache>
            </c:strRef>
          </c:tx>
          <c:spPr>
            <a:ln w="28575">
              <a:noFill/>
            </a:ln>
          </c:spPr>
          <c:marker>
            <c:symbol val="x"/>
            <c:size val="11"/>
            <c:spPr>
              <a:ln w="25400">
                <a:solidFill>
                  <a:srgbClr val="800000"/>
                </a:solidFill>
              </a:ln>
            </c:spPr>
          </c:marker>
          <c:xVal>
            <c:numRef>
              <c:f>Sheet1!$B$46:$B$65</c:f>
              <c:numCache>
                <c:formatCode>0</c:formatCode>
                <c:ptCount val="20"/>
                <c:pt idx="0">
                  <c:v>0</c:v>
                </c:pt>
                <c:pt idx="1">
                  <c:v>9</c:v>
                </c:pt>
                <c:pt idx="2">
                  <c:v>16</c:v>
                </c:pt>
                <c:pt idx="3">
                  <c:v>23</c:v>
                </c:pt>
                <c:pt idx="4">
                  <c:v>30</c:v>
                </c:pt>
                <c:pt idx="5">
                  <c:v>37</c:v>
                </c:pt>
                <c:pt idx="6">
                  <c:v>44</c:v>
                </c:pt>
                <c:pt idx="7">
                  <c:v>51</c:v>
                </c:pt>
                <c:pt idx="8">
                  <c:v>58</c:v>
                </c:pt>
                <c:pt idx="9">
                  <c:v>65</c:v>
                </c:pt>
                <c:pt idx="10">
                  <c:v>72</c:v>
                </c:pt>
                <c:pt idx="11">
                  <c:v>80</c:v>
                </c:pt>
                <c:pt idx="12">
                  <c:v>88</c:v>
                </c:pt>
                <c:pt idx="13">
                  <c:v>92</c:v>
                </c:pt>
                <c:pt idx="14">
                  <c:v>99</c:v>
                </c:pt>
                <c:pt idx="15">
                  <c:v>107</c:v>
                </c:pt>
                <c:pt idx="16">
                  <c:v>113</c:v>
                </c:pt>
                <c:pt idx="17">
                  <c:v>123</c:v>
                </c:pt>
                <c:pt idx="18">
                  <c:v>130</c:v>
                </c:pt>
                <c:pt idx="19">
                  <c:v>136</c:v>
                </c:pt>
              </c:numCache>
            </c:numRef>
          </c:xVal>
          <c:yVal>
            <c:numRef>
              <c:f>Sheet1!$G$46:$G$65</c:f>
              <c:numCache>
                <c:formatCode>General</c:formatCode>
                <c:ptCount val="20"/>
                <c:pt idx="4">
                  <c:v>0</c:v>
                </c:pt>
                <c:pt idx="5">
                  <c:v>0</c:v>
                </c:pt>
                <c:pt idx="6">
                  <c:v>1156</c:v>
                </c:pt>
                <c:pt idx="7">
                  <c:v>375.6</c:v>
                </c:pt>
                <c:pt idx="8">
                  <c:v>573.20000000000005</c:v>
                </c:pt>
                <c:pt idx="9">
                  <c:v>357.2</c:v>
                </c:pt>
                <c:pt idx="10">
                  <c:v>378.4</c:v>
                </c:pt>
                <c:pt idx="11">
                  <c:v>121.2</c:v>
                </c:pt>
                <c:pt idx="12">
                  <c:v>75.599999999999994</c:v>
                </c:pt>
                <c:pt idx="13">
                  <c:v>120.8</c:v>
                </c:pt>
                <c:pt idx="14">
                  <c:v>82</c:v>
                </c:pt>
                <c:pt idx="15">
                  <c:v>109.2</c:v>
                </c:pt>
                <c:pt idx="16">
                  <c:v>72</c:v>
                </c:pt>
                <c:pt idx="17">
                  <c:v>0</c:v>
                </c:pt>
                <c:pt idx="18">
                  <c:v>0</c:v>
                </c:pt>
                <c:pt idx="19">
                  <c:v>0</c:v>
                </c:pt>
              </c:numCache>
            </c:numRef>
          </c:yVal>
          <c:smooth val="0"/>
        </c:ser>
        <c:dLbls>
          <c:showLegendKey val="0"/>
          <c:showVal val="0"/>
          <c:showCatName val="0"/>
          <c:showSerName val="0"/>
          <c:showPercent val="0"/>
          <c:showBubbleSize val="0"/>
        </c:dLbls>
        <c:axId val="43120128"/>
        <c:axId val="43118592"/>
      </c:scatterChart>
      <c:valAx>
        <c:axId val="43109760"/>
        <c:scaling>
          <c:orientation val="minMax"/>
        </c:scaling>
        <c:delete val="0"/>
        <c:axPos val="b"/>
        <c:title>
          <c:tx>
            <c:rich>
              <a:bodyPr/>
              <a:lstStyle/>
              <a:p>
                <a:pPr>
                  <a:defRPr/>
                </a:pPr>
                <a:r>
                  <a:rPr lang="en-US"/>
                  <a:t>Day (6/10/2013-10/24/2013)</a:t>
                </a:r>
              </a:p>
            </c:rich>
          </c:tx>
          <c:layout/>
          <c:overlay val="0"/>
        </c:title>
        <c:numFmt formatCode="0" sourceLinked="1"/>
        <c:majorTickMark val="out"/>
        <c:minorTickMark val="none"/>
        <c:tickLblPos val="nextTo"/>
        <c:spPr>
          <a:ln>
            <a:solidFill>
              <a:schemeClr val="tx1"/>
            </a:solidFill>
          </a:ln>
        </c:spPr>
        <c:crossAx val="43112320"/>
        <c:crosses val="autoZero"/>
        <c:crossBetween val="midCat"/>
      </c:valAx>
      <c:valAx>
        <c:axId val="43112320"/>
        <c:scaling>
          <c:orientation val="minMax"/>
        </c:scaling>
        <c:delete val="0"/>
        <c:axPos val="l"/>
        <c:title>
          <c:tx>
            <c:rich>
              <a:bodyPr rot="-5400000" vert="horz"/>
              <a:lstStyle/>
              <a:p>
                <a:pPr>
                  <a:defRPr>
                    <a:latin typeface="Times New Roman"/>
                    <a:cs typeface="Times New Roman"/>
                  </a:defRPr>
                </a:pPr>
                <a:r>
                  <a:rPr lang="en-US" i="1" dirty="0" smtClean="0">
                    <a:latin typeface="Times New Roman"/>
                    <a:cs typeface="Times New Roman"/>
                  </a:rPr>
                  <a:t>Pseudo-</a:t>
                </a:r>
                <a:r>
                  <a:rPr lang="en-US" i="1" dirty="0" err="1" smtClean="0">
                    <a:latin typeface="Times New Roman"/>
                    <a:cs typeface="Times New Roman"/>
                  </a:rPr>
                  <a:t>nitzschia</a:t>
                </a:r>
                <a:r>
                  <a:rPr lang="en-US" i="1" baseline="0" dirty="0" smtClean="0">
                    <a:latin typeface="Times New Roman"/>
                    <a:cs typeface="Times New Roman"/>
                  </a:rPr>
                  <a:t> </a:t>
                </a:r>
                <a:r>
                  <a:rPr lang="en-US" i="0" baseline="0" dirty="0" smtClean="0">
                    <a:latin typeface="Times New Roman"/>
                    <a:cs typeface="Times New Roman"/>
                  </a:rPr>
                  <a:t>c</a:t>
                </a:r>
                <a:r>
                  <a:rPr lang="en-US" dirty="0" smtClean="0">
                    <a:latin typeface="Times New Roman"/>
                    <a:cs typeface="Times New Roman"/>
                  </a:rPr>
                  <a:t>ells </a:t>
                </a:r>
                <a:r>
                  <a:rPr lang="en-US" dirty="0">
                    <a:latin typeface="Times New Roman"/>
                    <a:cs typeface="Times New Roman"/>
                  </a:rPr>
                  <a:t>L</a:t>
                </a:r>
                <a:r>
                  <a:rPr lang="en-US" baseline="30000" dirty="0">
                    <a:latin typeface="Times New Roman"/>
                    <a:cs typeface="Times New Roman"/>
                  </a:rPr>
                  <a:t>-1</a:t>
                </a:r>
              </a:p>
            </c:rich>
          </c:tx>
          <c:layout/>
          <c:overlay val="0"/>
        </c:title>
        <c:numFmt formatCode="0" sourceLinked="1"/>
        <c:majorTickMark val="out"/>
        <c:minorTickMark val="none"/>
        <c:tickLblPos val="nextTo"/>
        <c:spPr>
          <a:ln>
            <a:solidFill>
              <a:schemeClr val="tx1"/>
            </a:solidFill>
          </a:ln>
        </c:spPr>
        <c:txPr>
          <a:bodyPr/>
          <a:lstStyle/>
          <a:p>
            <a:pPr>
              <a:defRPr>
                <a:latin typeface="Times New Roman"/>
                <a:cs typeface="Times New Roman"/>
              </a:defRPr>
            </a:pPr>
            <a:endParaRPr lang="en-US"/>
          </a:p>
        </c:txPr>
        <c:crossAx val="43109760"/>
        <c:crosses val="autoZero"/>
        <c:crossBetween val="midCat"/>
      </c:valAx>
      <c:valAx>
        <c:axId val="43118592"/>
        <c:scaling>
          <c:orientation val="minMax"/>
        </c:scaling>
        <c:delete val="0"/>
        <c:axPos val="r"/>
        <c:numFmt formatCode="General" sourceLinked="1"/>
        <c:majorTickMark val="out"/>
        <c:minorTickMark val="none"/>
        <c:tickLblPos val="nextTo"/>
        <c:spPr>
          <a:ln>
            <a:solidFill>
              <a:schemeClr val="tx1"/>
            </a:solidFill>
          </a:ln>
        </c:spPr>
        <c:txPr>
          <a:bodyPr/>
          <a:lstStyle/>
          <a:p>
            <a:pPr>
              <a:defRPr>
                <a:latin typeface="Times New Roman"/>
                <a:cs typeface="Times New Roman"/>
              </a:defRPr>
            </a:pPr>
            <a:endParaRPr lang="en-US"/>
          </a:p>
        </c:txPr>
        <c:crossAx val="43120128"/>
        <c:crosses val="max"/>
        <c:crossBetween val="midCat"/>
      </c:valAx>
      <c:valAx>
        <c:axId val="43120128"/>
        <c:scaling>
          <c:orientation val="minMax"/>
        </c:scaling>
        <c:delete val="1"/>
        <c:axPos val="b"/>
        <c:numFmt formatCode="0" sourceLinked="1"/>
        <c:majorTickMark val="out"/>
        <c:minorTickMark val="none"/>
        <c:tickLblPos val="nextTo"/>
        <c:crossAx val="43118592"/>
        <c:crosses val="autoZero"/>
        <c:crossBetween val="midCat"/>
      </c:valAx>
      <c:spPr>
        <a:noFill/>
      </c:spPr>
    </c:plotArea>
    <c:legend>
      <c:legendPos val="r"/>
      <c:layout>
        <c:manualLayout>
          <c:xMode val="edge"/>
          <c:yMode val="edge"/>
          <c:x val="0.449321374506848"/>
          <c:y val="0.118297685386778"/>
          <c:w val="0.29931611431619898"/>
          <c:h val="0.16123097126487301"/>
        </c:manualLayout>
      </c:layout>
      <c:overlay val="0"/>
      <c:txPr>
        <a:bodyPr/>
        <a:lstStyle/>
        <a:p>
          <a:pPr>
            <a:defRPr>
              <a:solidFill>
                <a:schemeClr val="bg1"/>
              </a:solidFill>
            </a:defRPr>
          </a:pPr>
          <a:endParaRPr lang="en-US"/>
        </a:p>
      </c:txPr>
    </c:legend>
    <c:plotVisOnly val="1"/>
    <c:dispBlanksAs val="gap"/>
    <c:showDLblsOverMax val="0"/>
  </c:chart>
  <c:spPr>
    <a:noFill/>
    <a:ln>
      <a:noFill/>
    </a:ln>
  </c:spPr>
  <c:txPr>
    <a:bodyPr/>
    <a:lstStyle/>
    <a:p>
      <a:pPr>
        <a:defRPr sz="1200">
          <a:latin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Sheet5!$B$27</c:f>
              <c:strCache>
                <c:ptCount val="1"/>
                <c:pt idx="0">
                  <c:v>Corea</c:v>
                </c:pt>
              </c:strCache>
            </c:strRef>
          </c:tx>
          <c:dPt>
            <c:idx val="0"/>
            <c:bubble3D val="0"/>
            <c:spPr>
              <a:solidFill>
                <a:srgbClr val="2BBAF2"/>
              </a:solidFill>
              <a:ln>
                <a:solidFill>
                  <a:schemeClr val="tx1"/>
                </a:solidFill>
              </a:ln>
            </c:spPr>
          </c:dPt>
          <c:dPt>
            <c:idx val="7"/>
            <c:bubble3D val="0"/>
            <c:spPr>
              <a:solidFill>
                <a:srgbClr val="2EFF12"/>
              </a:solidFill>
              <a:ln>
                <a:solidFill>
                  <a:schemeClr val="tx1"/>
                </a:solidFill>
              </a:ln>
            </c:spPr>
          </c:dPt>
          <c:cat>
            <c:strRef>
              <c:f>Sheet5!$A$28:$A$37</c:f>
              <c:strCache>
                <c:ptCount val="10"/>
                <c:pt idx="0">
                  <c:v>142</c:v>
                </c:pt>
                <c:pt idx="1">
                  <c:v>151/152</c:v>
                </c:pt>
                <c:pt idx="2">
                  <c:v>157</c:v>
                </c:pt>
                <c:pt idx="3">
                  <c:v>168</c:v>
                </c:pt>
                <c:pt idx="4">
                  <c:v>195</c:v>
                </c:pt>
                <c:pt idx="5">
                  <c:v>220/221</c:v>
                </c:pt>
                <c:pt idx="6">
                  <c:v>224</c:v>
                </c:pt>
                <c:pt idx="7">
                  <c:v>226</c:v>
                </c:pt>
                <c:pt idx="8">
                  <c:v>230</c:v>
                </c:pt>
                <c:pt idx="9">
                  <c:v>233</c:v>
                </c:pt>
              </c:strCache>
            </c:strRef>
          </c:cat>
          <c:val>
            <c:numRef>
              <c:f>Sheet5!$B$28:$B$37</c:f>
              <c:numCache>
                <c:formatCode>General</c:formatCode>
                <c:ptCount val="10"/>
                <c:pt idx="0">
                  <c:v>3.08261893919895E-2</c:v>
                </c:pt>
                <c:pt idx="1">
                  <c:v>0</c:v>
                </c:pt>
                <c:pt idx="2">
                  <c:v>0</c:v>
                </c:pt>
                <c:pt idx="3">
                  <c:v>0</c:v>
                </c:pt>
                <c:pt idx="4">
                  <c:v>0</c:v>
                </c:pt>
                <c:pt idx="5">
                  <c:v>0</c:v>
                </c:pt>
                <c:pt idx="6">
                  <c:v>0</c:v>
                </c:pt>
                <c:pt idx="7">
                  <c:v>0.96917381060801</c:v>
                </c:pt>
                <c:pt idx="8">
                  <c:v>0</c:v>
                </c:pt>
                <c:pt idx="9">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Sheet5!$B$39</c:f>
              <c:strCache>
                <c:ptCount val="1"/>
                <c:pt idx="0">
                  <c:v>Wonsqueak</c:v>
                </c:pt>
              </c:strCache>
            </c:strRef>
          </c:tx>
          <c:dPt>
            <c:idx val="7"/>
            <c:bubble3D val="0"/>
            <c:spPr>
              <a:solidFill>
                <a:srgbClr val="2EFF12"/>
              </a:solidFill>
              <a:ln>
                <a:solidFill>
                  <a:schemeClr val="tx1"/>
                </a:solidFill>
              </a:ln>
            </c:spPr>
          </c:dPt>
          <c:cat>
            <c:strRef>
              <c:f>Sheet5!$A$40:$A$49</c:f>
              <c:strCache>
                <c:ptCount val="10"/>
                <c:pt idx="0">
                  <c:v>142</c:v>
                </c:pt>
                <c:pt idx="1">
                  <c:v>151/152</c:v>
                </c:pt>
                <c:pt idx="2">
                  <c:v>157</c:v>
                </c:pt>
                <c:pt idx="3">
                  <c:v>168</c:v>
                </c:pt>
                <c:pt idx="4">
                  <c:v>195</c:v>
                </c:pt>
                <c:pt idx="5">
                  <c:v>220/221</c:v>
                </c:pt>
                <c:pt idx="6">
                  <c:v>224</c:v>
                </c:pt>
                <c:pt idx="7">
                  <c:v>226</c:v>
                </c:pt>
                <c:pt idx="8">
                  <c:v>230</c:v>
                </c:pt>
                <c:pt idx="9">
                  <c:v>233</c:v>
                </c:pt>
              </c:strCache>
            </c:strRef>
          </c:cat>
          <c:val>
            <c:numRef>
              <c:f>Sheet5!$B$40:$B$49</c:f>
              <c:numCache>
                <c:formatCode>General</c:formatCode>
                <c:ptCount val="10"/>
                <c:pt idx="0">
                  <c:v>0</c:v>
                </c:pt>
                <c:pt idx="1">
                  <c:v>0</c:v>
                </c:pt>
                <c:pt idx="2">
                  <c:v>0</c:v>
                </c:pt>
                <c:pt idx="3">
                  <c:v>0</c:v>
                </c:pt>
                <c:pt idx="4">
                  <c:v>0</c:v>
                </c:pt>
                <c:pt idx="5">
                  <c:v>0</c:v>
                </c:pt>
                <c:pt idx="6">
                  <c:v>0</c:v>
                </c:pt>
                <c:pt idx="7">
                  <c:v>1</c:v>
                </c:pt>
                <c:pt idx="8">
                  <c:v>0</c:v>
                </c:pt>
                <c:pt idx="9">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Sheet14!$C$5</c:f>
              <c:strCache>
                <c:ptCount val="1"/>
                <c:pt idx="0">
                  <c:v>12_0</c:v>
                </c:pt>
              </c:strCache>
            </c:strRef>
          </c:tx>
          <c:spPr>
            <a:ln>
              <a:solidFill>
                <a:schemeClr val="tx1"/>
              </a:solidFill>
            </a:ln>
          </c:spPr>
          <c:dPt>
            <c:idx val="0"/>
            <c:bubble3D val="0"/>
            <c:spPr>
              <a:solidFill>
                <a:srgbClr val="2BBAF2"/>
              </a:solidFill>
              <a:ln>
                <a:solidFill>
                  <a:schemeClr val="tx1"/>
                </a:solidFill>
              </a:ln>
            </c:spPr>
          </c:dPt>
          <c:dPt>
            <c:idx val="4"/>
            <c:bubble3D val="0"/>
            <c:spPr>
              <a:solidFill>
                <a:srgbClr val="6948FF"/>
              </a:solidFill>
              <a:ln>
                <a:solidFill>
                  <a:schemeClr val="tx1"/>
                </a:solidFill>
              </a:ln>
            </c:spPr>
          </c:dPt>
          <c:dPt>
            <c:idx val="6"/>
            <c:bubble3D val="0"/>
            <c:spPr>
              <a:solidFill>
                <a:srgbClr val="2EFF12"/>
              </a:solidFill>
              <a:ln>
                <a:solidFill>
                  <a:schemeClr val="tx1"/>
                </a:solidFill>
              </a:ln>
            </c:spPr>
          </c:dPt>
          <c:dPt>
            <c:idx val="8"/>
            <c:bubble3D val="0"/>
            <c:spPr>
              <a:solidFill>
                <a:srgbClr val="E829FF"/>
              </a:solidFill>
              <a:ln>
                <a:solidFill>
                  <a:schemeClr val="tx1"/>
                </a:solidFill>
              </a:ln>
            </c:spPr>
          </c:dPt>
          <c:cat>
            <c:strRef>
              <c:f>Sheet14!$B$6:$B$14</c:f>
              <c:strCache>
                <c:ptCount val="9"/>
                <c:pt idx="0">
                  <c:v>a</c:v>
                </c:pt>
                <c:pt idx="1">
                  <c:v>b</c:v>
                </c:pt>
                <c:pt idx="2">
                  <c:v>c</c:v>
                </c:pt>
                <c:pt idx="3">
                  <c:v>d</c:v>
                </c:pt>
                <c:pt idx="4">
                  <c:v>e</c:v>
                </c:pt>
                <c:pt idx="5">
                  <c:v>f</c:v>
                </c:pt>
                <c:pt idx="6">
                  <c:v>g</c:v>
                </c:pt>
                <c:pt idx="7">
                  <c:v>h</c:v>
                </c:pt>
                <c:pt idx="8">
                  <c:v>i</c:v>
                </c:pt>
              </c:strCache>
            </c:strRef>
          </c:cat>
          <c:val>
            <c:numRef>
              <c:f>Sheet14!$C$6:$C$14</c:f>
              <c:numCache>
                <c:formatCode>General</c:formatCode>
                <c:ptCount val="9"/>
                <c:pt idx="0">
                  <c:v>3.9253362613230799E-2</c:v>
                </c:pt>
                <c:pt idx="1">
                  <c:v>0</c:v>
                </c:pt>
                <c:pt idx="2">
                  <c:v>0</c:v>
                </c:pt>
                <c:pt idx="3">
                  <c:v>0</c:v>
                </c:pt>
                <c:pt idx="4">
                  <c:v>3.4037880867416999E-2</c:v>
                </c:pt>
                <c:pt idx="5">
                  <c:v>0</c:v>
                </c:pt>
                <c:pt idx="6">
                  <c:v>0.87537743617897301</c:v>
                </c:pt>
                <c:pt idx="7">
                  <c:v>0</c:v>
                </c:pt>
                <c:pt idx="8">
                  <c:v>5.1331320340378801E-2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Sheet14!$G$5</c:f>
              <c:strCache>
                <c:ptCount val="1"/>
                <c:pt idx="0">
                  <c:v>25_0</c:v>
                </c:pt>
              </c:strCache>
            </c:strRef>
          </c:tx>
          <c:dPt>
            <c:idx val="0"/>
            <c:bubble3D val="0"/>
            <c:spPr>
              <a:solidFill>
                <a:srgbClr val="2BBAF2"/>
              </a:solidFill>
              <a:ln>
                <a:solidFill>
                  <a:schemeClr val="tx1"/>
                </a:solidFill>
              </a:ln>
            </c:spPr>
          </c:dPt>
          <c:dPt>
            <c:idx val="1"/>
            <c:bubble3D val="0"/>
            <c:spPr>
              <a:solidFill>
                <a:srgbClr val="FF0000"/>
              </a:solidFill>
              <a:ln>
                <a:solidFill>
                  <a:schemeClr val="tx1"/>
                </a:solidFill>
              </a:ln>
            </c:spPr>
          </c:dPt>
          <c:dPt>
            <c:idx val="2"/>
            <c:bubble3D val="0"/>
            <c:spPr>
              <a:solidFill>
                <a:srgbClr val="FFFF00"/>
              </a:solidFill>
              <a:ln>
                <a:solidFill>
                  <a:schemeClr val="tx1"/>
                </a:solidFill>
              </a:ln>
            </c:spPr>
          </c:dPt>
          <c:dPt>
            <c:idx val="4"/>
            <c:bubble3D val="0"/>
            <c:spPr>
              <a:solidFill>
                <a:srgbClr val="6948FF"/>
              </a:solidFill>
              <a:ln>
                <a:solidFill>
                  <a:schemeClr val="tx1"/>
                </a:solidFill>
              </a:ln>
            </c:spPr>
          </c:dPt>
          <c:dPt>
            <c:idx val="6"/>
            <c:bubble3D val="0"/>
            <c:spPr>
              <a:solidFill>
                <a:srgbClr val="2EFF12"/>
              </a:solidFill>
              <a:ln>
                <a:solidFill>
                  <a:schemeClr val="tx1"/>
                </a:solidFill>
              </a:ln>
            </c:spPr>
          </c:dPt>
          <c:dPt>
            <c:idx val="7"/>
            <c:bubble3D val="0"/>
            <c:spPr>
              <a:solidFill>
                <a:srgbClr val="9E16FF"/>
              </a:solidFill>
              <a:ln>
                <a:solidFill>
                  <a:schemeClr val="tx1"/>
                </a:solidFill>
              </a:ln>
            </c:spPr>
          </c:dPt>
          <c:dPt>
            <c:idx val="8"/>
            <c:bubble3D val="0"/>
            <c:spPr>
              <a:solidFill>
                <a:srgbClr val="E829FF"/>
              </a:solidFill>
              <a:ln>
                <a:solidFill>
                  <a:schemeClr val="tx1"/>
                </a:solidFill>
              </a:ln>
            </c:spPr>
          </c:dPt>
          <c:cat>
            <c:strRef>
              <c:f>Sheet14!$F$6:$F$14</c:f>
              <c:strCache>
                <c:ptCount val="9"/>
                <c:pt idx="0">
                  <c:v>a</c:v>
                </c:pt>
                <c:pt idx="1">
                  <c:v>b</c:v>
                </c:pt>
                <c:pt idx="2">
                  <c:v>c</c:v>
                </c:pt>
                <c:pt idx="3">
                  <c:v>d</c:v>
                </c:pt>
                <c:pt idx="4">
                  <c:v>e</c:v>
                </c:pt>
                <c:pt idx="5">
                  <c:v>f</c:v>
                </c:pt>
                <c:pt idx="6">
                  <c:v>g</c:v>
                </c:pt>
                <c:pt idx="7">
                  <c:v>h</c:v>
                </c:pt>
                <c:pt idx="8">
                  <c:v>i</c:v>
                </c:pt>
              </c:strCache>
            </c:strRef>
          </c:cat>
          <c:val>
            <c:numRef>
              <c:f>Sheet14!$G$6:$G$14</c:f>
              <c:numCache>
                <c:formatCode>General</c:formatCode>
                <c:ptCount val="9"/>
                <c:pt idx="0">
                  <c:v>0.17009602194787399</c:v>
                </c:pt>
                <c:pt idx="1">
                  <c:v>6.7901234567901203E-2</c:v>
                </c:pt>
                <c:pt idx="2">
                  <c:v>0.17215363511659801</c:v>
                </c:pt>
                <c:pt idx="3">
                  <c:v>0</c:v>
                </c:pt>
                <c:pt idx="4">
                  <c:v>4.4581618655692698E-2</c:v>
                </c:pt>
                <c:pt idx="5">
                  <c:v>0</c:v>
                </c:pt>
                <c:pt idx="6">
                  <c:v>0.44444444444444398</c:v>
                </c:pt>
                <c:pt idx="7">
                  <c:v>5.2126200274348403E-2</c:v>
                </c:pt>
                <c:pt idx="8">
                  <c:v>4.8696844993141301E-2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Sheet5!$B$27</c:f>
              <c:strCache>
                <c:ptCount val="1"/>
                <c:pt idx="0">
                  <c:v>Corea</c:v>
                </c:pt>
              </c:strCache>
            </c:strRef>
          </c:tx>
          <c:dPt>
            <c:idx val="0"/>
            <c:bubble3D val="0"/>
            <c:spPr>
              <a:solidFill>
                <a:srgbClr val="2BBAF2"/>
              </a:solidFill>
              <a:ln>
                <a:solidFill>
                  <a:schemeClr val="tx1"/>
                </a:solidFill>
              </a:ln>
            </c:spPr>
          </c:dPt>
          <c:dPt>
            <c:idx val="7"/>
            <c:bubble3D val="0"/>
            <c:spPr>
              <a:solidFill>
                <a:srgbClr val="2EFF12"/>
              </a:solidFill>
              <a:ln>
                <a:solidFill>
                  <a:schemeClr val="tx1"/>
                </a:solidFill>
              </a:ln>
            </c:spPr>
          </c:dPt>
          <c:cat>
            <c:strRef>
              <c:f>Sheet5!$A$28:$A$37</c:f>
              <c:strCache>
                <c:ptCount val="10"/>
                <c:pt idx="0">
                  <c:v>142</c:v>
                </c:pt>
                <c:pt idx="1">
                  <c:v>151/152</c:v>
                </c:pt>
                <c:pt idx="2">
                  <c:v>157</c:v>
                </c:pt>
                <c:pt idx="3">
                  <c:v>168</c:v>
                </c:pt>
                <c:pt idx="4">
                  <c:v>195</c:v>
                </c:pt>
                <c:pt idx="5">
                  <c:v>220/221</c:v>
                </c:pt>
                <c:pt idx="6">
                  <c:v>224</c:v>
                </c:pt>
                <c:pt idx="7">
                  <c:v>226</c:v>
                </c:pt>
                <c:pt idx="8">
                  <c:v>230</c:v>
                </c:pt>
                <c:pt idx="9">
                  <c:v>233</c:v>
                </c:pt>
              </c:strCache>
            </c:strRef>
          </c:cat>
          <c:val>
            <c:numRef>
              <c:f>Sheet5!$B$28:$B$37</c:f>
              <c:numCache>
                <c:formatCode>General</c:formatCode>
                <c:ptCount val="10"/>
                <c:pt idx="0">
                  <c:v>3.08261893919895E-2</c:v>
                </c:pt>
                <c:pt idx="1">
                  <c:v>0</c:v>
                </c:pt>
                <c:pt idx="2">
                  <c:v>0</c:v>
                </c:pt>
                <c:pt idx="3">
                  <c:v>0</c:v>
                </c:pt>
                <c:pt idx="4">
                  <c:v>0</c:v>
                </c:pt>
                <c:pt idx="5">
                  <c:v>0</c:v>
                </c:pt>
                <c:pt idx="6">
                  <c:v>0</c:v>
                </c:pt>
                <c:pt idx="7">
                  <c:v>0.96917381060801</c:v>
                </c:pt>
                <c:pt idx="8">
                  <c:v>0</c:v>
                </c:pt>
                <c:pt idx="9">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Sheet5!$B$39</c:f>
              <c:strCache>
                <c:ptCount val="1"/>
                <c:pt idx="0">
                  <c:v>Wonsqueak</c:v>
                </c:pt>
              </c:strCache>
            </c:strRef>
          </c:tx>
          <c:dPt>
            <c:idx val="7"/>
            <c:bubble3D val="0"/>
            <c:spPr>
              <a:solidFill>
                <a:srgbClr val="2EFF12"/>
              </a:solidFill>
              <a:ln>
                <a:solidFill>
                  <a:schemeClr val="tx1"/>
                </a:solidFill>
              </a:ln>
            </c:spPr>
          </c:dPt>
          <c:cat>
            <c:strRef>
              <c:f>Sheet5!$A$40:$A$49</c:f>
              <c:strCache>
                <c:ptCount val="10"/>
                <c:pt idx="0">
                  <c:v>142</c:v>
                </c:pt>
                <c:pt idx="1">
                  <c:v>151/152</c:v>
                </c:pt>
                <c:pt idx="2">
                  <c:v>157</c:v>
                </c:pt>
                <c:pt idx="3">
                  <c:v>168</c:v>
                </c:pt>
                <c:pt idx="4">
                  <c:v>195</c:v>
                </c:pt>
                <c:pt idx="5">
                  <c:v>220/221</c:v>
                </c:pt>
                <c:pt idx="6">
                  <c:v>224</c:v>
                </c:pt>
                <c:pt idx="7">
                  <c:v>226</c:v>
                </c:pt>
                <c:pt idx="8">
                  <c:v>230</c:v>
                </c:pt>
                <c:pt idx="9">
                  <c:v>233</c:v>
                </c:pt>
              </c:strCache>
            </c:strRef>
          </c:cat>
          <c:val>
            <c:numRef>
              <c:f>Sheet5!$B$40:$B$49</c:f>
              <c:numCache>
                <c:formatCode>General</c:formatCode>
                <c:ptCount val="10"/>
                <c:pt idx="0">
                  <c:v>0</c:v>
                </c:pt>
                <c:pt idx="1">
                  <c:v>0</c:v>
                </c:pt>
                <c:pt idx="2">
                  <c:v>0</c:v>
                </c:pt>
                <c:pt idx="3">
                  <c:v>0</c:v>
                </c:pt>
                <c:pt idx="4">
                  <c:v>0</c:v>
                </c:pt>
                <c:pt idx="5">
                  <c:v>0</c:v>
                </c:pt>
                <c:pt idx="6">
                  <c:v>0</c:v>
                </c:pt>
                <c:pt idx="7">
                  <c:v>1</c:v>
                </c:pt>
                <c:pt idx="8">
                  <c:v>0</c:v>
                </c:pt>
                <c:pt idx="9">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1334" y="4409758"/>
            <a:ext cx="5122333" cy="41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a:t>
            </a:fld>
            <a:endParaRPr lang="en-US"/>
          </a:p>
        </p:txBody>
      </p:sp>
    </p:spTree>
    <p:extLst>
      <p:ext uri="{BB962C8B-B14F-4D97-AF65-F5344CB8AC3E}">
        <p14:creationId xmlns:p14="http://schemas.microsoft.com/office/powerpoint/2010/main" val="384554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10</a:t>
            </a:fld>
            <a:endParaRPr lang="en-US"/>
          </a:p>
        </p:txBody>
      </p:sp>
    </p:spTree>
    <p:extLst>
      <p:ext uri="{BB962C8B-B14F-4D97-AF65-F5344CB8AC3E}">
        <p14:creationId xmlns:p14="http://schemas.microsoft.com/office/powerpoint/2010/main" val="320401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11</a:t>
            </a:fld>
            <a:endParaRPr lang="en-US"/>
          </a:p>
        </p:txBody>
      </p:sp>
    </p:spTree>
    <p:extLst>
      <p:ext uri="{BB962C8B-B14F-4D97-AF65-F5344CB8AC3E}">
        <p14:creationId xmlns:p14="http://schemas.microsoft.com/office/powerpoint/2010/main" val="288514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12</a:t>
            </a:fld>
            <a:endParaRPr lang="en-US"/>
          </a:p>
        </p:txBody>
      </p:sp>
    </p:spTree>
    <p:extLst>
      <p:ext uri="{BB962C8B-B14F-4D97-AF65-F5344CB8AC3E}">
        <p14:creationId xmlns:p14="http://schemas.microsoft.com/office/powerpoint/2010/main" val="304465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13</a:t>
            </a:fld>
            <a:endParaRPr lang="en-US"/>
          </a:p>
        </p:txBody>
      </p:sp>
    </p:spTree>
    <p:extLst>
      <p:ext uri="{BB962C8B-B14F-4D97-AF65-F5344CB8AC3E}">
        <p14:creationId xmlns:p14="http://schemas.microsoft.com/office/powerpoint/2010/main" val="21941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14</a:t>
            </a:fld>
            <a:endParaRPr lang="en-US"/>
          </a:p>
        </p:txBody>
      </p:sp>
    </p:spTree>
    <p:extLst>
      <p:ext uri="{BB962C8B-B14F-4D97-AF65-F5344CB8AC3E}">
        <p14:creationId xmlns:p14="http://schemas.microsoft.com/office/powerpoint/2010/main" val="1095477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www.alaskaoutdoorjournal.com/Articles/recordclams.html</a:t>
            </a:r>
            <a:endParaRPr lang="en-US" dirty="0" smtClean="0"/>
          </a:p>
          <a:p>
            <a:r>
              <a:rPr lang="en-US" dirty="0" smtClean="0"/>
              <a:t>http://www.q13fox.com/news/kcpq-redtides-061310,0,485967.story</a:t>
            </a:r>
            <a:endParaRPr lang="en-US" dirty="0"/>
          </a:p>
        </p:txBody>
      </p:sp>
      <p:sp>
        <p:nvSpPr>
          <p:cNvPr id="4" name="Slide Number Placeholder 3"/>
          <p:cNvSpPr>
            <a:spLocks noGrp="1"/>
          </p:cNvSpPr>
          <p:nvPr>
            <p:ph type="sldNum" sz="quarter" idx="10"/>
          </p:nvPr>
        </p:nvSpPr>
        <p:spPr/>
        <p:txBody>
          <a:bodyPr/>
          <a:lstStyle/>
          <a:p>
            <a:fld id="{CA1D311C-3885-EB4B-8625-6183BF5B715F}"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Severe toxicity event in 1987 PEI; widespread intoxication and </a:t>
            </a:r>
            <a:r>
              <a:rPr lang="en-US" smtClean="0"/>
              <a:t>several deaths</a:t>
            </a:r>
          </a:p>
          <a:p>
            <a:r>
              <a:rPr lang="en-US" smtClean="0"/>
              <a:t>Episodic </a:t>
            </a:r>
            <a:r>
              <a:rPr lang="en-US" dirty="0" smtClean="0"/>
              <a:t>phenomenon;</a:t>
            </a:r>
            <a:r>
              <a:rPr lang="en-US" baseline="0" dirty="0" smtClean="0"/>
              <a:t> </a:t>
            </a:r>
            <a:r>
              <a:rPr lang="en-US" dirty="0" smtClean="0"/>
              <a:t>5 years</a:t>
            </a:r>
            <a:r>
              <a:rPr lang="en-US" baseline="0" dirty="0" smtClean="0"/>
              <a:t> in a row of toxicity, 4 years in a row of no toxicity</a:t>
            </a:r>
          </a:p>
          <a:p>
            <a:r>
              <a:rPr lang="en-US" baseline="0" dirty="0" smtClean="0"/>
              <a:t>Management very challenging</a:t>
            </a:r>
          </a:p>
          <a:p>
            <a:r>
              <a:rPr lang="en-US" baseline="0" dirty="0" smtClean="0"/>
              <a:t>Eastern US</a:t>
            </a:r>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16</a:t>
            </a:fld>
            <a:endParaRPr lang="en-US"/>
          </a:p>
        </p:txBody>
      </p:sp>
    </p:spTree>
    <p:extLst>
      <p:ext uri="{BB962C8B-B14F-4D97-AF65-F5344CB8AC3E}">
        <p14:creationId xmlns:p14="http://schemas.microsoft.com/office/powerpoint/2010/main" val="2824660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Turgidula</a:t>
            </a:r>
            <a:r>
              <a:rPr lang="en-US" dirty="0" smtClean="0"/>
              <a:t>, </a:t>
            </a:r>
            <a:r>
              <a:rPr lang="en-US" dirty="0" err="1" smtClean="0"/>
              <a:t>hasleana</a:t>
            </a:r>
            <a:r>
              <a:rPr lang="en-US" dirty="0" smtClean="0"/>
              <a:t>, </a:t>
            </a:r>
            <a:r>
              <a:rPr lang="en-US" dirty="0" err="1" smtClean="0"/>
              <a:t>calliantha</a:t>
            </a:r>
            <a:endParaRPr lang="en-US" dirty="0"/>
          </a:p>
        </p:txBody>
      </p:sp>
      <p:sp>
        <p:nvSpPr>
          <p:cNvPr id="4" name="Slide Number Placeholder 3"/>
          <p:cNvSpPr>
            <a:spLocks noGrp="1"/>
          </p:cNvSpPr>
          <p:nvPr>
            <p:ph type="sldNum" sz="quarter" idx="10"/>
          </p:nvPr>
        </p:nvSpPr>
        <p:spPr/>
        <p:txBody>
          <a:bodyPr/>
          <a:lstStyle/>
          <a:p>
            <a:fld id="{D2D012F5-DE6B-1F46-8C20-A9C69BFEB00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9799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18</a:t>
            </a:fld>
            <a:endParaRPr lang="en-US"/>
          </a:p>
        </p:txBody>
      </p:sp>
    </p:spTree>
    <p:extLst>
      <p:ext uri="{BB962C8B-B14F-4D97-AF65-F5344CB8AC3E}">
        <p14:creationId xmlns:p14="http://schemas.microsoft.com/office/powerpoint/2010/main" val="288468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East Coast HAB array on the ESP has </a:t>
            </a:r>
            <a:r>
              <a:rPr lang="en-US" i="1" dirty="0"/>
              <a:t>Pseudo-nitzschia </a:t>
            </a:r>
            <a:r>
              <a:rPr lang="en-US" dirty="0"/>
              <a:t>probes for </a:t>
            </a:r>
            <a:r>
              <a:rPr lang="en-US" i="1" dirty="0"/>
              <a:t>P. </a:t>
            </a:r>
            <a:r>
              <a:rPr lang="en-US" i="1" dirty="0" err="1"/>
              <a:t>seriata</a:t>
            </a:r>
            <a:r>
              <a:rPr lang="en-US" i="1" dirty="0"/>
              <a:t>, P. </a:t>
            </a:r>
            <a:r>
              <a:rPr lang="en-US" i="1" dirty="0" err="1"/>
              <a:t>australis</a:t>
            </a:r>
            <a:r>
              <a:rPr lang="en-US" i="1" dirty="0"/>
              <a:t>, P. </a:t>
            </a:r>
            <a:r>
              <a:rPr lang="en-US" i="1" dirty="0" err="1"/>
              <a:t>multiseries</a:t>
            </a:r>
            <a:r>
              <a:rPr lang="en-US" i="1" dirty="0"/>
              <a:t>, </a:t>
            </a:r>
            <a:r>
              <a:rPr lang="en-US" dirty="0"/>
              <a:t>and </a:t>
            </a:r>
            <a:r>
              <a:rPr lang="en-US" i="1" dirty="0"/>
              <a:t>P. </a:t>
            </a:r>
            <a:r>
              <a:rPr lang="en-US" i="1" dirty="0" err="1"/>
              <a:t>pseudodelicatissima</a:t>
            </a:r>
            <a:r>
              <a:rPr lang="en-US" i="1" dirty="0"/>
              <a:t>. </a:t>
            </a:r>
            <a:r>
              <a:rPr lang="en-US" dirty="0"/>
              <a:t>The ESP did not detect these species during the deployments. </a:t>
            </a:r>
          </a:p>
          <a:p>
            <a:endParaRPr lang="en-US" dirty="0"/>
          </a:p>
          <a:p>
            <a:r>
              <a:rPr lang="en-US" dirty="0"/>
              <a:t>A recent publication by PIs Hubbard, Anderson, and colleagues describes the species diversity and toxicity of Gulf of Maine</a:t>
            </a:r>
            <a:r>
              <a:rPr lang="en-US" i="1" dirty="0"/>
              <a:t> Pseudo-nitzschia </a:t>
            </a:r>
            <a:r>
              <a:rPr lang="en-US" dirty="0"/>
              <a:t>isolates (see </a:t>
            </a:r>
            <a:r>
              <a:rPr lang="en-US" dirty="0" err="1"/>
              <a:t>Fernandes</a:t>
            </a:r>
            <a:r>
              <a:rPr lang="en-US" dirty="0"/>
              <a:t> et al. </a:t>
            </a:r>
            <a:r>
              <a:rPr lang="en-US" i="1" dirty="0"/>
              <a:t>in press</a:t>
            </a:r>
            <a:r>
              <a:rPr lang="en-US" dirty="0"/>
              <a:t>). In culture, higher levels of toxicity were observed in isolates of </a:t>
            </a:r>
            <a:r>
              <a:rPr lang="en-US" i="1" dirty="0"/>
              <a:t>P. </a:t>
            </a:r>
            <a:r>
              <a:rPr lang="en-US" i="1" dirty="0" err="1"/>
              <a:t>seriata</a:t>
            </a:r>
            <a:r>
              <a:rPr lang="en-US" i="1" dirty="0"/>
              <a:t> </a:t>
            </a:r>
            <a:r>
              <a:rPr lang="en-US" dirty="0"/>
              <a:t>and the recently described </a:t>
            </a:r>
            <a:r>
              <a:rPr lang="en-US" i="1" dirty="0"/>
              <a:t>P. </a:t>
            </a:r>
            <a:r>
              <a:rPr lang="en-US" i="1" dirty="0" err="1"/>
              <a:t>plurisecta</a:t>
            </a:r>
            <a:r>
              <a:rPr lang="en-US" i="1" dirty="0"/>
              <a:t>, </a:t>
            </a:r>
            <a:r>
              <a:rPr lang="en-US" dirty="0"/>
              <a:t>a member of the </a:t>
            </a:r>
            <a:r>
              <a:rPr lang="en-US" i="1" dirty="0"/>
              <a:t>P. </a:t>
            </a:r>
            <a:r>
              <a:rPr lang="en-US" i="1" dirty="0" err="1"/>
              <a:t>pseudodelicatissima</a:t>
            </a:r>
            <a:r>
              <a:rPr lang="en-US" i="1" dirty="0"/>
              <a:t> </a:t>
            </a:r>
            <a:r>
              <a:rPr lang="en-US" dirty="0"/>
              <a:t>species complex. Approximately 9 </a:t>
            </a:r>
            <a:r>
              <a:rPr lang="en-US" i="1" dirty="0"/>
              <a:t>Pseudo-nitzschia </a:t>
            </a:r>
            <a:r>
              <a:rPr lang="en-US" dirty="0"/>
              <a:t>spp. in the Gulf of Maine exhibit morphological and/or genetic features that are similar to </a:t>
            </a:r>
            <a:r>
              <a:rPr lang="en-US" i="1" dirty="0"/>
              <a:t>P. </a:t>
            </a:r>
            <a:r>
              <a:rPr lang="en-US" i="1" dirty="0" err="1"/>
              <a:t>plurisecta</a:t>
            </a:r>
            <a:r>
              <a:rPr lang="en-US" dirty="0"/>
              <a:t>. </a:t>
            </a:r>
            <a:r>
              <a:rPr lang="en-US" b="1" dirty="0"/>
              <a:t>We are in the process of calibrating and validating ESP detection of </a:t>
            </a:r>
            <a:r>
              <a:rPr lang="en-US" b="1" i="1" dirty="0"/>
              <a:t>P. </a:t>
            </a:r>
            <a:r>
              <a:rPr lang="en-US" b="1" i="1" dirty="0" err="1"/>
              <a:t>plurisecta</a:t>
            </a:r>
            <a:r>
              <a:rPr lang="en-US" dirty="0"/>
              <a:t>; it is unclear what level of resolution (species vs. species-complex) will ultimately be possible with the ESP. Accordingly, we have strengthened collaborations with local and regional monitoring groups to gain knowledge of when and where </a:t>
            </a:r>
            <a:r>
              <a:rPr lang="en-US" i="1" dirty="0"/>
              <a:t>Pseudo-nitzschia </a:t>
            </a:r>
            <a:r>
              <a:rPr lang="en-US" dirty="0"/>
              <a:t>blooms are occurring in New England waters. These collaborations allowed us to use changes in </a:t>
            </a:r>
            <a:r>
              <a:rPr lang="en-US" i="1" dirty="0"/>
              <a:t>Pseudo-nitzschia </a:t>
            </a:r>
            <a:r>
              <a:rPr lang="en-US" dirty="0"/>
              <a:t>cell abundance, positive ASP </a:t>
            </a:r>
            <a:r>
              <a:rPr lang="en-US" dirty="0" err="1"/>
              <a:t>Jellet</a:t>
            </a:r>
            <a:r>
              <a:rPr lang="en-US" dirty="0"/>
              <a:t> tests (targeting phytoplankton and shellfish), and the initiation of closures by the Maine Department of Marine Resources to trigger two separate rapid response efforts in eastern Maine aboard the R/V </a:t>
            </a:r>
            <a:r>
              <a:rPr lang="en-US" i="1" dirty="0"/>
              <a:t>Tioga</a:t>
            </a:r>
            <a:r>
              <a:rPr lang="en-US" dirty="0"/>
              <a:t>: August 4-5, 2012 (funded by NOAA CSCOR; Fig. 1) and August 4-7, 2013. We also elicited the help of colleagues and students at Mount Desert Island Biological Laboratory in archival of weekly DNA and particulate DA (</a:t>
            </a:r>
            <a:r>
              <a:rPr lang="en-US" dirty="0" err="1"/>
              <a:t>pDA</a:t>
            </a:r>
            <a:r>
              <a:rPr lang="en-US" dirty="0"/>
              <a:t>) samples at three stations in or near the closure area in eastern Maine (Fig. 2). Both time series and 2012 rapid response survey samples were analyzed in the Hubbard lab, using sensitive and quantitative detection approaches for species diversity (e.g. Automated Ribosomal </a:t>
            </a:r>
            <a:r>
              <a:rPr lang="en-US" dirty="0" err="1"/>
              <a:t>Intergenic</a:t>
            </a:r>
            <a:r>
              <a:rPr lang="en-US" dirty="0"/>
              <a:t> Spacer Analysis or ARISA) and </a:t>
            </a:r>
            <a:r>
              <a:rPr lang="en-US" dirty="0" err="1"/>
              <a:t>pDA</a:t>
            </a:r>
            <a:r>
              <a:rPr lang="en-US" dirty="0"/>
              <a:t> (LS-MS/MS).</a:t>
            </a:r>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19</a:t>
            </a:fld>
            <a:endParaRPr lang="en-US"/>
          </a:p>
        </p:txBody>
      </p:sp>
    </p:spTree>
    <p:extLst>
      <p:ext uri="{BB962C8B-B14F-4D97-AF65-F5344CB8AC3E}">
        <p14:creationId xmlns:p14="http://schemas.microsoft.com/office/powerpoint/2010/main" val="227576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a:solidFill>
                  <a:prstClr val="black"/>
                </a:solidFill>
              </a:rPr>
              <a:pPr eaLnBrk="1" hangingPunct="1"/>
              <a:t>2</a:t>
            </a:fld>
            <a:endParaRPr lang="en-US" sz="1200">
              <a:solidFill>
                <a:prstClr val="black"/>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20</a:t>
            </a:fld>
            <a:endParaRPr lang="en-US"/>
          </a:p>
        </p:txBody>
      </p:sp>
    </p:spTree>
    <p:extLst>
      <p:ext uri="{BB962C8B-B14F-4D97-AF65-F5344CB8AC3E}">
        <p14:creationId xmlns:p14="http://schemas.microsoft.com/office/powerpoint/2010/main" val="3188102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a:t>
            </a:r>
            <a:r>
              <a:rPr lang="en-US" baseline="0" dirty="0" smtClean="0"/>
              <a:t> abundance offshore, but some inshore.</a:t>
            </a:r>
          </a:p>
          <a:p>
            <a:r>
              <a:rPr lang="en-US" baseline="0" dirty="0" smtClean="0"/>
              <a:t>Note three stations with high </a:t>
            </a:r>
            <a:r>
              <a:rPr lang="en-US" baseline="0" dirty="0" err="1" smtClean="0"/>
              <a:t>abundace</a:t>
            </a:r>
            <a:r>
              <a:rPr lang="en-US" baseline="0" dirty="0" smtClean="0"/>
              <a:t>, 30K cells per liter and above;</a:t>
            </a:r>
          </a:p>
          <a:p>
            <a:r>
              <a:rPr lang="en-US" baseline="0" dirty="0" smtClean="0"/>
              <a:t>Two to the SW are high in </a:t>
            </a:r>
            <a:r>
              <a:rPr lang="en-US" baseline="0" dirty="0" err="1" smtClean="0"/>
              <a:t>pDA</a:t>
            </a:r>
            <a:r>
              <a:rPr lang="en-US" baseline="0" dirty="0" smtClean="0"/>
              <a:t>, the one to the NE is low.</a:t>
            </a:r>
            <a:endParaRPr lang="en-US" dirty="0"/>
          </a:p>
        </p:txBody>
      </p:sp>
      <p:sp>
        <p:nvSpPr>
          <p:cNvPr id="4" name="Slide Number Placeholder 3"/>
          <p:cNvSpPr>
            <a:spLocks noGrp="1"/>
          </p:cNvSpPr>
          <p:nvPr>
            <p:ph type="sldNum" sz="quarter" idx="10"/>
          </p:nvPr>
        </p:nvSpPr>
        <p:spPr/>
        <p:txBody>
          <a:bodyPr/>
          <a:lstStyle/>
          <a:p>
            <a:fld id="{2A7DD96A-B9DD-274D-B18D-361BF4742AA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45602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Plurisecta</a:t>
            </a:r>
            <a:r>
              <a:rPr lang="en-US" dirty="0" smtClean="0"/>
              <a:t> inshore, </a:t>
            </a:r>
            <a:r>
              <a:rPr lang="en-US" dirty="0" err="1" smtClean="0"/>
              <a:t>pungens</a:t>
            </a:r>
            <a:r>
              <a:rPr lang="en-US" dirty="0" smtClean="0"/>
              <a:t> offshore</a:t>
            </a:r>
          </a:p>
          <a:p>
            <a:r>
              <a:rPr lang="en-US" dirty="0" smtClean="0"/>
              <a:t>In</a:t>
            </a:r>
            <a:r>
              <a:rPr lang="en-US" baseline="0" dirty="0" smtClean="0"/>
              <a:t> the areas of high cell abundance, high toxicity </a:t>
            </a:r>
            <a:r>
              <a:rPr lang="en-US" baseline="0" dirty="0" err="1" smtClean="0"/>
              <a:t>plurisecta</a:t>
            </a:r>
            <a:r>
              <a:rPr lang="en-US" baseline="0" dirty="0" smtClean="0"/>
              <a:t> dominates</a:t>
            </a:r>
          </a:p>
          <a:p>
            <a:r>
              <a:rPr lang="en-US" baseline="0" dirty="0" smtClean="0"/>
              <a:t>Lower toxicity, more </a:t>
            </a:r>
            <a:r>
              <a:rPr lang="en-US" baseline="0" dirty="0" err="1" smtClean="0"/>
              <a:t>pungens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22</a:t>
            </a:fld>
            <a:endParaRPr lang="en-US"/>
          </a:p>
        </p:txBody>
      </p:sp>
    </p:spTree>
    <p:extLst>
      <p:ext uri="{BB962C8B-B14F-4D97-AF65-F5344CB8AC3E}">
        <p14:creationId xmlns:p14="http://schemas.microsoft.com/office/powerpoint/2010/main" val="379579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Time-series of cell concentration and </a:t>
            </a:r>
            <a:r>
              <a:rPr lang="en-US" dirty="0" err="1" smtClean="0"/>
              <a:t>pDA</a:t>
            </a:r>
            <a:r>
              <a:rPr lang="en-US" dirty="0" smtClean="0"/>
              <a:t>.</a:t>
            </a:r>
          </a:p>
          <a:p>
            <a:r>
              <a:rPr lang="en-US" dirty="0" smtClean="0"/>
              <a:t>Correlation</a:t>
            </a:r>
          </a:p>
          <a:p>
            <a:r>
              <a:rPr lang="en-US" dirty="0" smtClean="0"/>
              <a:t>1</a:t>
            </a:r>
            <a:r>
              <a:rPr lang="en-US" baseline="30000" dirty="0" smtClean="0"/>
              <a:t>st</a:t>
            </a:r>
            <a:r>
              <a:rPr lang="en-US" baseline="0" dirty="0" smtClean="0"/>
              <a:t> peak: </a:t>
            </a:r>
            <a:r>
              <a:rPr lang="en-US" baseline="0" dirty="0" err="1" smtClean="0"/>
              <a:t>plurisecta</a:t>
            </a:r>
            <a:endParaRPr lang="en-US" baseline="0" dirty="0" smtClean="0"/>
          </a:p>
          <a:p>
            <a:r>
              <a:rPr lang="en-US" baseline="0" dirty="0" smtClean="0"/>
              <a:t>2</a:t>
            </a:r>
            <a:r>
              <a:rPr lang="en-US" baseline="30000" dirty="0" smtClean="0"/>
              <a:t>nd</a:t>
            </a:r>
            <a:r>
              <a:rPr lang="en-US" baseline="0" dirty="0" smtClean="0"/>
              <a:t> peak: </a:t>
            </a:r>
            <a:r>
              <a:rPr lang="en-US" baseline="0" dirty="0" err="1" smtClean="0"/>
              <a:t>pungens</a:t>
            </a:r>
            <a:endParaRPr lang="en-US" dirty="0"/>
          </a:p>
        </p:txBody>
      </p:sp>
      <p:sp>
        <p:nvSpPr>
          <p:cNvPr id="4" name="Slide Number Placeholder 3"/>
          <p:cNvSpPr>
            <a:spLocks noGrp="1"/>
          </p:cNvSpPr>
          <p:nvPr>
            <p:ph type="sldNum" sz="quarter" idx="10"/>
          </p:nvPr>
        </p:nvSpPr>
        <p:spPr/>
        <p:txBody>
          <a:bodyPr/>
          <a:lstStyle/>
          <a:p>
            <a:fld id="{B0C77383-6395-FC4B-91D8-82C0411C567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82264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24</a:t>
            </a:fld>
            <a:endParaRPr lang="en-US"/>
          </a:p>
        </p:txBody>
      </p:sp>
    </p:spTree>
    <p:extLst>
      <p:ext uri="{BB962C8B-B14F-4D97-AF65-F5344CB8AC3E}">
        <p14:creationId xmlns:p14="http://schemas.microsoft.com/office/powerpoint/2010/main" val="1975061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25</a:t>
            </a:fld>
            <a:endParaRPr lang="en-US"/>
          </a:p>
        </p:txBody>
      </p:sp>
    </p:spTree>
    <p:extLst>
      <p:ext uri="{BB962C8B-B14F-4D97-AF65-F5344CB8AC3E}">
        <p14:creationId xmlns:p14="http://schemas.microsoft.com/office/powerpoint/2010/main" val="1975061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D012F5-DE6B-1F46-8C20-A9C69BFEB00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70795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7DD96A-B9DD-274D-B18D-361BF4742AA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9693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 of </a:t>
            </a:r>
            <a:r>
              <a:rPr lang="en-US" dirty="0" err="1" smtClean="0"/>
              <a:t>tioga</a:t>
            </a:r>
            <a:endParaRPr lang="en-US" dirty="0" smtClean="0"/>
          </a:p>
          <a:p>
            <a:r>
              <a:rPr lang="en-US" dirty="0" smtClean="0"/>
              <a:t>p. </a:t>
            </a:r>
            <a:r>
              <a:rPr lang="en-US" dirty="0" err="1" smtClean="0"/>
              <a:t>Seriata</a:t>
            </a:r>
            <a:r>
              <a:rPr lang="en-US" dirty="0" smtClean="0"/>
              <a:t> at</a:t>
            </a:r>
            <a:r>
              <a:rPr lang="en-US" baseline="0" dirty="0" smtClean="0"/>
              <a:t> depth as well…</a:t>
            </a:r>
            <a:endParaRPr lang="en-US" dirty="0"/>
          </a:p>
        </p:txBody>
      </p:sp>
      <p:sp>
        <p:nvSpPr>
          <p:cNvPr id="4" name="Slide Number Placeholder 3"/>
          <p:cNvSpPr>
            <a:spLocks noGrp="1"/>
          </p:cNvSpPr>
          <p:nvPr>
            <p:ph type="sldNum" sz="quarter" idx="10"/>
          </p:nvPr>
        </p:nvSpPr>
        <p:spPr/>
        <p:txBody>
          <a:bodyPr/>
          <a:lstStyle/>
          <a:p>
            <a:fld id="{2A7DD96A-B9DD-274D-B18D-361BF4742AA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45602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 of </a:t>
            </a:r>
            <a:r>
              <a:rPr lang="en-US" dirty="0" err="1" smtClean="0"/>
              <a:t>tioga</a:t>
            </a:r>
            <a:endParaRPr lang="en-US" dirty="0" smtClean="0"/>
          </a:p>
          <a:p>
            <a:r>
              <a:rPr lang="en-US" dirty="0" smtClean="0"/>
              <a:t>p. </a:t>
            </a:r>
            <a:r>
              <a:rPr lang="en-US" dirty="0" err="1" smtClean="0"/>
              <a:t>Seriata</a:t>
            </a:r>
            <a:r>
              <a:rPr lang="en-US" dirty="0" smtClean="0"/>
              <a:t> at</a:t>
            </a:r>
            <a:r>
              <a:rPr lang="en-US" baseline="0" dirty="0" smtClean="0"/>
              <a:t> depth as well…</a:t>
            </a:r>
            <a:endParaRPr lang="en-US" dirty="0"/>
          </a:p>
        </p:txBody>
      </p:sp>
      <p:sp>
        <p:nvSpPr>
          <p:cNvPr id="4" name="Slide Number Placeholder 3"/>
          <p:cNvSpPr>
            <a:spLocks noGrp="1"/>
          </p:cNvSpPr>
          <p:nvPr>
            <p:ph type="sldNum" sz="quarter" idx="10"/>
          </p:nvPr>
        </p:nvSpPr>
        <p:spPr/>
        <p:txBody>
          <a:bodyPr/>
          <a:lstStyle/>
          <a:p>
            <a:fld id="{2A7DD96A-B9DD-274D-B18D-361BF4742AA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4560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3</a:t>
            </a:fld>
            <a:endParaRPr lang="en-US"/>
          </a:p>
        </p:txBody>
      </p:sp>
    </p:spTree>
    <p:extLst>
      <p:ext uri="{BB962C8B-B14F-4D97-AF65-F5344CB8AC3E}">
        <p14:creationId xmlns:p14="http://schemas.microsoft.com/office/powerpoint/2010/main" val="459274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a:t>
            </a:r>
            <a:r>
              <a:rPr lang="en-US" baseline="0" dirty="0" smtClean="0"/>
              <a:t> is below 1000</a:t>
            </a:r>
          </a:p>
          <a:p>
            <a:r>
              <a:rPr lang="en-US" baseline="0" dirty="0" smtClean="0"/>
              <a:t>Orange is 1000-5000</a:t>
            </a:r>
          </a:p>
          <a:p>
            <a:endParaRPr lang="en-US" dirty="0"/>
          </a:p>
        </p:txBody>
      </p:sp>
      <p:sp>
        <p:nvSpPr>
          <p:cNvPr id="4" name="Slide Number Placeholder 3"/>
          <p:cNvSpPr>
            <a:spLocks noGrp="1"/>
          </p:cNvSpPr>
          <p:nvPr>
            <p:ph type="sldNum" sz="quarter" idx="10"/>
          </p:nvPr>
        </p:nvSpPr>
        <p:spPr/>
        <p:txBody>
          <a:bodyPr/>
          <a:lstStyle/>
          <a:p>
            <a:fld id="{D2D012F5-DE6B-1F46-8C20-A9C69BFEB00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54742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27966" eaLnBrk="0" hangingPunct="0">
              <a:defRPr sz="2800">
                <a:solidFill>
                  <a:schemeClr val="tx1"/>
                </a:solidFill>
                <a:latin typeface="Times New Roman" pitchFamily="64" charset="0"/>
              </a:defRPr>
            </a:lvl1pPr>
            <a:lvl2pPr marL="755283" indent="-290493" defTabSz="927966" eaLnBrk="0" hangingPunct="0">
              <a:defRPr sz="2800">
                <a:solidFill>
                  <a:schemeClr val="tx1"/>
                </a:solidFill>
                <a:latin typeface="Times New Roman" pitchFamily="64" charset="0"/>
              </a:defRPr>
            </a:lvl2pPr>
            <a:lvl3pPr marL="1161974" indent="-232395" defTabSz="927966" eaLnBrk="0" hangingPunct="0">
              <a:defRPr sz="2800">
                <a:solidFill>
                  <a:schemeClr val="tx1"/>
                </a:solidFill>
                <a:latin typeface="Times New Roman" pitchFamily="64" charset="0"/>
              </a:defRPr>
            </a:lvl3pPr>
            <a:lvl4pPr marL="1626763" indent="-232395" defTabSz="927966" eaLnBrk="0" hangingPunct="0">
              <a:defRPr sz="2800">
                <a:solidFill>
                  <a:schemeClr val="tx1"/>
                </a:solidFill>
                <a:latin typeface="Times New Roman" pitchFamily="64" charset="0"/>
              </a:defRPr>
            </a:lvl4pPr>
            <a:lvl5pPr marL="2091553" indent="-232395" defTabSz="927966" eaLnBrk="0" hangingPunct="0">
              <a:defRPr sz="2800">
                <a:solidFill>
                  <a:schemeClr val="tx1"/>
                </a:solidFill>
                <a:latin typeface="Times New Roman" pitchFamily="64" charset="0"/>
              </a:defRPr>
            </a:lvl5pPr>
            <a:lvl6pPr marL="2556342" indent="-232395" defTabSz="927966" eaLnBrk="0" fontAlgn="base" hangingPunct="0">
              <a:spcBef>
                <a:spcPct val="0"/>
              </a:spcBef>
              <a:spcAft>
                <a:spcPct val="0"/>
              </a:spcAft>
              <a:defRPr sz="2800">
                <a:solidFill>
                  <a:schemeClr val="tx1"/>
                </a:solidFill>
                <a:latin typeface="Times New Roman" pitchFamily="64" charset="0"/>
              </a:defRPr>
            </a:lvl6pPr>
            <a:lvl7pPr marL="3021132" indent="-232395" defTabSz="927966" eaLnBrk="0" fontAlgn="base" hangingPunct="0">
              <a:spcBef>
                <a:spcPct val="0"/>
              </a:spcBef>
              <a:spcAft>
                <a:spcPct val="0"/>
              </a:spcAft>
              <a:defRPr sz="2800">
                <a:solidFill>
                  <a:schemeClr val="tx1"/>
                </a:solidFill>
                <a:latin typeface="Times New Roman" pitchFamily="64" charset="0"/>
              </a:defRPr>
            </a:lvl7pPr>
            <a:lvl8pPr marL="3485921" indent="-232395" defTabSz="927966" eaLnBrk="0" fontAlgn="base" hangingPunct="0">
              <a:spcBef>
                <a:spcPct val="0"/>
              </a:spcBef>
              <a:spcAft>
                <a:spcPct val="0"/>
              </a:spcAft>
              <a:defRPr sz="2800">
                <a:solidFill>
                  <a:schemeClr val="tx1"/>
                </a:solidFill>
                <a:latin typeface="Times New Roman" pitchFamily="64" charset="0"/>
              </a:defRPr>
            </a:lvl8pPr>
            <a:lvl9pPr marL="3950711" indent="-232395" defTabSz="927966" eaLnBrk="0" fontAlgn="base" hangingPunct="0">
              <a:spcBef>
                <a:spcPct val="0"/>
              </a:spcBef>
              <a:spcAft>
                <a:spcPct val="0"/>
              </a:spcAft>
              <a:defRPr sz="2800">
                <a:solidFill>
                  <a:schemeClr val="tx1"/>
                </a:solidFill>
                <a:latin typeface="Times New Roman" pitchFamily="64" charset="0"/>
              </a:defRPr>
            </a:lvl9pPr>
          </a:lstStyle>
          <a:p>
            <a:pPr eaLnBrk="1" hangingPunct="1"/>
            <a:fld id="{92AD501A-BC5C-44C1-B952-13263B9C4E15}" type="slidenum">
              <a:rPr lang="en-US" sz="1200">
                <a:solidFill>
                  <a:prstClr val="black"/>
                </a:solidFill>
                <a:latin typeface="Arial" charset="0"/>
              </a:rPr>
              <a:pPr eaLnBrk="1" hangingPunct="1"/>
              <a:t>43</a:t>
            </a:fld>
            <a:endParaRPr lang="en-US" sz="1200">
              <a:solidFill>
                <a:prstClr val="black"/>
              </a:solidFill>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55283" indent="-290493" eaLnBrk="0" hangingPunct="0">
              <a:defRPr b="1">
                <a:solidFill>
                  <a:schemeClr val="tx1"/>
                </a:solidFill>
                <a:latin typeface="Arial" charset="0"/>
              </a:defRPr>
            </a:lvl2pPr>
            <a:lvl3pPr marL="1161974" indent="-232395" eaLnBrk="0" hangingPunct="0">
              <a:defRPr b="1">
                <a:solidFill>
                  <a:schemeClr val="tx1"/>
                </a:solidFill>
                <a:latin typeface="Arial" charset="0"/>
              </a:defRPr>
            </a:lvl3pPr>
            <a:lvl4pPr marL="1626763" indent="-232395" eaLnBrk="0" hangingPunct="0">
              <a:defRPr b="1">
                <a:solidFill>
                  <a:schemeClr val="tx1"/>
                </a:solidFill>
                <a:latin typeface="Arial" charset="0"/>
              </a:defRPr>
            </a:lvl4pPr>
            <a:lvl5pPr marL="2091553" indent="-232395" eaLnBrk="0" hangingPunct="0">
              <a:defRPr b="1">
                <a:solidFill>
                  <a:schemeClr val="tx1"/>
                </a:solidFill>
                <a:latin typeface="Arial" charset="0"/>
              </a:defRPr>
            </a:lvl5pPr>
            <a:lvl6pPr marL="2556342" indent="-232395" eaLnBrk="0" fontAlgn="base" hangingPunct="0">
              <a:spcBef>
                <a:spcPct val="0"/>
              </a:spcBef>
              <a:spcAft>
                <a:spcPct val="0"/>
              </a:spcAft>
              <a:defRPr b="1">
                <a:solidFill>
                  <a:schemeClr val="tx1"/>
                </a:solidFill>
                <a:latin typeface="Arial" charset="0"/>
              </a:defRPr>
            </a:lvl6pPr>
            <a:lvl7pPr marL="3021132" indent="-232395" eaLnBrk="0" fontAlgn="base" hangingPunct="0">
              <a:spcBef>
                <a:spcPct val="0"/>
              </a:spcBef>
              <a:spcAft>
                <a:spcPct val="0"/>
              </a:spcAft>
              <a:defRPr b="1">
                <a:solidFill>
                  <a:schemeClr val="tx1"/>
                </a:solidFill>
                <a:latin typeface="Arial" charset="0"/>
              </a:defRPr>
            </a:lvl7pPr>
            <a:lvl8pPr marL="3485921" indent="-232395" eaLnBrk="0" fontAlgn="base" hangingPunct="0">
              <a:spcBef>
                <a:spcPct val="0"/>
              </a:spcBef>
              <a:spcAft>
                <a:spcPct val="0"/>
              </a:spcAft>
              <a:defRPr b="1">
                <a:solidFill>
                  <a:schemeClr val="tx1"/>
                </a:solidFill>
                <a:latin typeface="Arial" charset="0"/>
              </a:defRPr>
            </a:lvl8pPr>
            <a:lvl9pPr marL="3950711" indent="-232395" eaLnBrk="0" fontAlgn="base" hangingPunct="0">
              <a:spcBef>
                <a:spcPct val="0"/>
              </a:spcBef>
              <a:spcAft>
                <a:spcPct val="0"/>
              </a:spcAft>
              <a:defRPr b="1">
                <a:solidFill>
                  <a:schemeClr val="tx1"/>
                </a:solidFill>
                <a:latin typeface="Arial" charset="0"/>
              </a:defRPr>
            </a:lvl9pPr>
          </a:lstStyle>
          <a:p>
            <a:pPr eaLnBrk="1" hangingPunct="1"/>
            <a:fld id="{A74B5652-9D1C-4E6E-8534-1DA38AC6C429}" type="slidenum">
              <a:rPr lang="zh-CN" altLang="en-US" b="0">
                <a:solidFill>
                  <a:prstClr val="black"/>
                </a:solidFill>
              </a:rPr>
              <a:pPr eaLnBrk="1" hangingPunct="1"/>
              <a:t>44</a:t>
            </a:fld>
            <a:endParaRPr lang="en-US" altLang="zh-CN" b="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283" indent="-290493" eaLnBrk="0" hangingPunct="0">
              <a:spcBef>
                <a:spcPct val="30000"/>
              </a:spcBef>
              <a:defRPr sz="1200">
                <a:solidFill>
                  <a:schemeClr val="tx1"/>
                </a:solidFill>
                <a:latin typeface="Arial" charset="0"/>
              </a:defRPr>
            </a:lvl2pPr>
            <a:lvl3pPr marL="1161974" indent="-232395" eaLnBrk="0" hangingPunct="0">
              <a:spcBef>
                <a:spcPct val="30000"/>
              </a:spcBef>
              <a:defRPr sz="1200">
                <a:solidFill>
                  <a:schemeClr val="tx1"/>
                </a:solidFill>
                <a:latin typeface="Arial" charset="0"/>
              </a:defRPr>
            </a:lvl3pPr>
            <a:lvl4pPr marL="1626763" indent="-232395" eaLnBrk="0" hangingPunct="0">
              <a:spcBef>
                <a:spcPct val="30000"/>
              </a:spcBef>
              <a:defRPr sz="1200">
                <a:solidFill>
                  <a:schemeClr val="tx1"/>
                </a:solidFill>
                <a:latin typeface="Arial" charset="0"/>
              </a:defRPr>
            </a:lvl4pPr>
            <a:lvl5pPr marL="2091553" indent="-232395" eaLnBrk="0" hangingPunct="0">
              <a:spcBef>
                <a:spcPct val="30000"/>
              </a:spcBef>
              <a:defRPr sz="1200">
                <a:solidFill>
                  <a:schemeClr val="tx1"/>
                </a:solidFill>
                <a:latin typeface="Arial" charset="0"/>
              </a:defRPr>
            </a:lvl5pPr>
            <a:lvl6pPr marL="2556342" indent="-232395" eaLnBrk="0" fontAlgn="base" hangingPunct="0">
              <a:spcBef>
                <a:spcPct val="30000"/>
              </a:spcBef>
              <a:spcAft>
                <a:spcPct val="0"/>
              </a:spcAft>
              <a:defRPr sz="1200">
                <a:solidFill>
                  <a:schemeClr val="tx1"/>
                </a:solidFill>
                <a:latin typeface="Arial" charset="0"/>
              </a:defRPr>
            </a:lvl6pPr>
            <a:lvl7pPr marL="3021132" indent="-232395" eaLnBrk="0" fontAlgn="base" hangingPunct="0">
              <a:spcBef>
                <a:spcPct val="30000"/>
              </a:spcBef>
              <a:spcAft>
                <a:spcPct val="0"/>
              </a:spcAft>
              <a:defRPr sz="1200">
                <a:solidFill>
                  <a:schemeClr val="tx1"/>
                </a:solidFill>
                <a:latin typeface="Arial" charset="0"/>
              </a:defRPr>
            </a:lvl7pPr>
            <a:lvl8pPr marL="3485921" indent="-232395" eaLnBrk="0" fontAlgn="base" hangingPunct="0">
              <a:spcBef>
                <a:spcPct val="30000"/>
              </a:spcBef>
              <a:spcAft>
                <a:spcPct val="0"/>
              </a:spcAft>
              <a:defRPr sz="1200">
                <a:solidFill>
                  <a:schemeClr val="tx1"/>
                </a:solidFill>
                <a:latin typeface="Arial" charset="0"/>
              </a:defRPr>
            </a:lvl8pPr>
            <a:lvl9pPr marL="3950711" indent="-23239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9060B9E-FAFD-4941-A3E7-2AB0B40097F5}" type="slidenum">
              <a:rPr lang="zh-CN" altLang="en-US" smtClean="0">
                <a:solidFill>
                  <a:prstClr val="black"/>
                </a:solidFill>
              </a:rPr>
              <a:pPr eaLnBrk="1" hangingPunct="1">
                <a:spcBef>
                  <a:spcPct val="0"/>
                </a:spcBef>
              </a:pPr>
              <a:t>46</a:t>
            </a:fld>
            <a:endParaRPr lang="en-US" altLang="zh-CN" smtClean="0">
              <a:solidFill>
                <a:prstClr val="black"/>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55283" indent="-290493" eaLnBrk="0" hangingPunct="0">
              <a:defRPr b="1">
                <a:solidFill>
                  <a:schemeClr val="tx1"/>
                </a:solidFill>
                <a:latin typeface="Arial" charset="0"/>
              </a:defRPr>
            </a:lvl2pPr>
            <a:lvl3pPr marL="1161974" indent="-232395" eaLnBrk="0" hangingPunct="0">
              <a:defRPr b="1">
                <a:solidFill>
                  <a:schemeClr val="tx1"/>
                </a:solidFill>
                <a:latin typeface="Arial" charset="0"/>
              </a:defRPr>
            </a:lvl3pPr>
            <a:lvl4pPr marL="1626763" indent="-232395" eaLnBrk="0" hangingPunct="0">
              <a:defRPr b="1">
                <a:solidFill>
                  <a:schemeClr val="tx1"/>
                </a:solidFill>
                <a:latin typeface="Arial" charset="0"/>
              </a:defRPr>
            </a:lvl4pPr>
            <a:lvl5pPr marL="2091553" indent="-232395" eaLnBrk="0" hangingPunct="0">
              <a:defRPr b="1">
                <a:solidFill>
                  <a:schemeClr val="tx1"/>
                </a:solidFill>
                <a:latin typeface="Arial" charset="0"/>
              </a:defRPr>
            </a:lvl5pPr>
            <a:lvl6pPr marL="2556342" indent="-232395" eaLnBrk="0" fontAlgn="base" hangingPunct="0">
              <a:spcBef>
                <a:spcPct val="0"/>
              </a:spcBef>
              <a:spcAft>
                <a:spcPct val="0"/>
              </a:spcAft>
              <a:defRPr b="1">
                <a:solidFill>
                  <a:schemeClr val="tx1"/>
                </a:solidFill>
                <a:latin typeface="Arial" charset="0"/>
              </a:defRPr>
            </a:lvl6pPr>
            <a:lvl7pPr marL="3021132" indent="-232395" eaLnBrk="0" fontAlgn="base" hangingPunct="0">
              <a:spcBef>
                <a:spcPct val="0"/>
              </a:spcBef>
              <a:spcAft>
                <a:spcPct val="0"/>
              </a:spcAft>
              <a:defRPr b="1">
                <a:solidFill>
                  <a:schemeClr val="tx1"/>
                </a:solidFill>
                <a:latin typeface="Arial" charset="0"/>
              </a:defRPr>
            </a:lvl7pPr>
            <a:lvl8pPr marL="3485921" indent="-232395" eaLnBrk="0" fontAlgn="base" hangingPunct="0">
              <a:spcBef>
                <a:spcPct val="0"/>
              </a:spcBef>
              <a:spcAft>
                <a:spcPct val="0"/>
              </a:spcAft>
              <a:defRPr b="1">
                <a:solidFill>
                  <a:schemeClr val="tx1"/>
                </a:solidFill>
                <a:latin typeface="Arial" charset="0"/>
              </a:defRPr>
            </a:lvl8pPr>
            <a:lvl9pPr marL="3950711" indent="-232395" eaLnBrk="0" fontAlgn="base" hangingPunct="0">
              <a:spcBef>
                <a:spcPct val="0"/>
              </a:spcBef>
              <a:spcAft>
                <a:spcPct val="0"/>
              </a:spcAft>
              <a:defRPr b="1">
                <a:solidFill>
                  <a:schemeClr val="tx1"/>
                </a:solidFill>
                <a:latin typeface="Arial" charset="0"/>
              </a:defRPr>
            </a:lvl9pPr>
          </a:lstStyle>
          <a:p>
            <a:pPr eaLnBrk="1" hangingPunct="1"/>
            <a:fld id="{80D66150-51F9-4BF8-9694-B0D69BC5C2D2}" type="slidenum">
              <a:rPr lang="zh-CN" altLang="en-US" b="0">
                <a:solidFill>
                  <a:prstClr val="black"/>
                </a:solidFill>
              </a:rPr>
              <a:pPr eaLnBrk="1" hangingPunct="1"/>
              <a:t>47</a:t>
            </a:fld>
            <a:endParaRPr lang="en-US" altLang="zh-CN" b="0">
              <a:solidFill>
                <a:prstClr val="black"/>
              </a:solidFill>
            </a:endParaRPr>
          </a:p>
        </p:txBody>
      </p:sp>
      <p:sp>
        <p:nvSpPr>
          <p:cNvPr id="18435" name="Rectangle 2"/>
          <p:cNvSpPr>
            <a:spLocks noGrp="1" noRot="1" noChangeAspect="1" noChangeArrowheads="1" noTextEdit="1"/>
          </p:cNvSpPr>
          <p:nvPr>
            <p:ph type="sldImg"/>
          </p:nvPr>
        </p:nvSpPr>
        <p:spPr>
          <a:xfrm>
            <a:off x="1349375" y="890588"/>
            <a:ext cx="4286250" cy="3214687"/>
          </a:xfrm>
          <a:solidFill>
            <a:srgbClr val="FFFFFF"/>
          </a:solidFill>
          <a:ln/>
        </p:spPr>
      </p:sp>
      <p:sp>
        <p:nvSpPr>
          <p:cNvPr id="18436" name="Rectangle 3"/>
          <p:cNvSpPr>
            <a:spLocks noGrp="1" noChangeArrowheads="1"/>
          </p:cNvSpPr>
          <p:nvPr>
            <p:ph type="body" idx="1"/>
          </p:nvPr>
        </p:nvSpPr>
        <p:spPr>
          <a:xfrm>
            <a:off x="1081706" y="4417817"/>
            <a:ext cx="4828058" cy="35684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64790" eaLnBrk="1" hangingPunct="1"/>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a:solidFill>
                  <a:prstClr val="black"/>
                </a:solidFill>
              </a:rPr>
              <a:pPr eaLnBrk="1" hangingPunct="1"/>
              <a:t>4</a:t>
            </a:fld>
            <a:endParaRPr lang="en-US" sz="1200">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mtClean="0"/>
              <a:t>Our approach in this modeling effort is to incorporate what is known about the population dynamics of Alexandrium into 3-d circulation models of the region.</a:t>
            </a:r>
          </a:p>
          <a:p>
            <a:pPr eaLnBrk="1" hangingPunct="1"/>
            <a:endParaRPr lang="en-US" smtClean="0"/>
          </a:p>
          <a:p>
            <a:pPr eaLnBrk="1" hangingPunct="1"/>
            <a:r>
              <a:rPr lang="en-US" smtClean="0"/>
              <a:t>Fundamental to this approach is the concept that the ecosystem in which A.f. resides is not explicitly modeled.  This is justified on the basis that, with very few exceptions, A.f. constitutes a very small fraction of the total phytoplankton species assemblage in the GOM.  As such, it does not materially affect either the ambient nutrient concentrations nor predator abundances.  Therefore these “ecosystem effects” can be parameterized through their influence on the vital rates of A.f.’s population dynamics.</a:t>
            </a:r>
          </a:p>
          <a:p>
            <a:pPr eaLnBrk="1" hangingPunct="1"/>
            <a:endParaRPr lang="en-US" smtClean="0"/>
          </a:p>
          <a:p>
            <a:pPr eaLnBrk="1" hangingPunct="1"/>
            <a:r>
              <a:rPr lang="en-US" smtClean="0"/>
              <a:t>These processes within the population dynamics are complex functions of environmental parameters, such as temperature, salinity, light and nutrients in the case of vegetative growth, and temperature, light and an endogenous clock in the case of germination. </a:t>
            </a:r>
          </a:p>
          <a:p>
            <a:pPr eaLnBrk="1" hangingPunct="1"/>
            <a:endParaRPr lang="en-US" smtClean="0"/>
          </a:p>
          <a:p>
            <a:pPr eaLnBrk="1" hangingPunct="1"/>
            <a:r>
              <a:rPr lang="en-US" smtClean="0"/>
              <a:t>All of this takes place in an complex, turbulent, three-dimensional fluid medium, some characteristics of which are evident in the sea surface temperature image on which this cartoon is overlayed.</a:t>
            </a:r>
          </a:p>
          <a:p>
            <a:pPr eaLnBrk="1" hangingPunct="1"/>
            <a:endParaRPr lang="en-US" smtClean="0"/>
          </a:p>
          <a:p>
            <a:pPr eaLnBrk="1" hangingPunct="1"/>
            <a:r>
              <a:rPr lang="en-US" smtClean="0"/>
              <a:t>What I’d like to emphasize here is that the linkage between the population dynamics of Alexandrium (or any other planktonic species for that matter) and the physical environment is twofold:  first, the rates of the population dynamics processes are influenced by environmental variables, and second, the spatial distributions of the populations themselves are constantly being stirred and rearranged the currents.  The duality of this linkage between the population dynamics and the physical environment is what makes coupled physical/biological problems in the ocean so incredibly complex.  Our hope is that the use of models will help untangle this complexity, and provide insight into what controls blooms of Alexandrium in the Gulf of Maine.</a:t>
            </a:r>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28" indent="-290472" eaLnBrk="0" hangingPunct="0">
              <a:defRPr sz="2800">
                <a:solidFill>
                  <a:schemeClr val="tx1"/>
                </a:solidFill>
                <a:latin typeface="Times New Roman" pitchFamily="64" charset="0"/>
              </a:defRPr>
            </a:lvl2pPr>
            <a:lvl3pPr marL="1161890" indent="-232378" eaLnBrk="0" hangingPunct="0">
              <a:defRPr sz="2800">
                <a:solidFill>
                  <a:schemeClr val="tx1"/>
                </a:solidFill>
                <a:latin typeface="Times New Roman" pitchFamily="64" charset="0"/>
              </a:defRPr>
            </a:lvl3pPr>
            <a:lvl4pPr marL="1626645" indent="-232378" eaLnBrk="0" hangingPunct="0">
              <a:defRPr sz="2800">
                <a:solidFill>
                  <a:schemeClr val="tx1"/>
                </a:solidFill>
                <a:latin typeface="Times New Roman" pitchFamily="64" charset="0"/>
              </a:defRPr>
            </a:lvl4pPr>
            <a:lvl5pPr marL="2091402" indent="-232378" eaLnBrk="0" hangingPunct="0">
              <a:defRPr sz="2800">
                <a:solidFill>
                  <a:schemeClr val="tx1"/>
                </a:solidFill>
                <a:latin typeface="Times New Roman" pitchFamily="64" charset="0"/>
              </a:defRPr>
            </a:lvl5pPr>
            <a:lvl6pPr marL="2556157" indent="-232378" eaLnBrk="0" fontAlgn="base" hangingPunct="0">
              <a:spcBef>
                <a:spcPct val="0"/>
              </a:spcBef>
              <a:spcAft>
                <a:spcPct val="0"/>
              </a:spcAft>
              <a:defRPr sz="2800">
                <a:solidFill>
                  <a:schemeClr val="tx1"/>
                </a:solidFill>
                <a:latin typeface="Times New Roman" pitchFamily="64" charset="0"/>
              </a:defRPr>
            </a:lvl6pPr>
            <a:lvl7pPr marL="3020913" indent="-232378" eaLnBrk="0" fontAlgn="base" hangingPunct="0">
              <a:spcBef>
                <a:spcPct val="0"/>
              </a:spcBef>
              <a:spcAft>
                <a:spcPct val="0"/>
              </a:spcAft>
              <a:defRPr sz="2800">
                <a:solidFill>
                  <a:schemeClr val="tx1"/>
                </a:solidFill>
                <a:latin typeface="Times New Roman" pitchFamily="64" charset="0"/>
              </a:defRPr>
            </a:lvl7pPr>
            <a:lvl8pPr marL="3485669" indent="-232378" eaLnBrk="0" fontAlgn="base" hangingPunct="0">
              <a:spcBef>
                <a:spcPct val="0"/>
              </a:spcBef>
              <a:spcAft>
                <a:spcPct val="0"/>
              </a:spcAft>
              <a:defRPr sz="2800">
                <a:solidFill>
                  <a:schemeClr val="tx1"/>
                </a:solidFill>
                <a:latin typeface="Times New Roman" pitchFamily="64" charset="0"/>
              </a:defRPr>
            </a:lvl8pPr>
            <a:lvl9pPr marL="3950425" indent="-232378" eaLnBrk="0" fontAlgn="base" hangingPunct="0">
              <a:spcBef>
                <a:spcPct val="0"/>
              </a:spcBef>
              <a:spcAft>
                <a:spcPct val="0"/>
              </a:spcAft>
              <a:defRPr sz="2800">
                <a:solidFill>
                  <a:schemeClr val="tx1"/>
                </a:solidFill>
                <a:latin typeface="Times New Roman" pitchFamily="64" charset="0"/>
              </a:defRPr>
            </a:lvl9pPr>
          </a:lstStyle>
          <a:p>
            <a:pPr eaLnBrk="1" hangingPunct="1"/>
            <a:fld id="{40477577-7417-44B3-BF72-63E0621ABA11}" type="slidenum">
              <a:rPr lang="en-US" sz="1200">
                <a:solidFill>
                  <a:prstClr val="black"/>
                </a:solidFill>
              </a:rPr>
              <a:pPr eaLnBrk="1" hangingPunct="1"/>
              <a:t>5</a:t>
            </a:fld>
            <a:endParaRPr lang="en-US" sz="1200">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6</a:t>
            </a:fld>
            <a:endParaRPr lang="en-US"/>
          </a:p>
        </p:txBody>
      </p:sp>
    </p:spTree>
    <p:extLst>
      <p:ext uri="{BB962C8B-B14F-4D97-AF65-F5344CB8AC3E}">
        <p14:creationId xmlns:p14="http://schemas.microsoft.com/office/powerpoint/2010/main" val="143578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55283" indent="-290493" eaLnBrk="0" hangingPunct="0">
              <a:defRPr b="1">
                <a:solidFill>
                  <a:schemeClr val="tx1"/>
                </a:solidFill>
                <a:latin typeface="Arial" charset="0"/>
              </a:defRPr>
            </a:lvl2pPr>
            <a:lvl3pPr marL="1161974" indent="-232395" eaLnBrk="0" hangingPunct="0">
              <a:defRPr b="1">
                <a:solidFill>
                  <a:schemeClr val="tx1"/>
                </a:solidFill>
                <a:latin typeface="Arial" charset="0"/>
              </a:defRPr>
            </a:lvl3pPr>
            <a:lvl4pPr marL="1626763" indent="-232395" eaLnBrk="0" hangingPunct="0">
              <a:defRPr b="1">
                <a:solidFill>
                  <a:schemeClr val="tx1"/>
                </a:solidFill>
                <a:latin typeface="Arial" charset="0"/>
              </a:defRPr>
            </a:lvl4pPr>
            <a:lvl5pPr marL="2091553" indent="-232395" eaLnBrk="0" hangingPunct="0">
              <a:defRPr b="1">
                <a:solidFill>
                  <a:schemeClr val="tx1"/>
                </a:solidFill>
                <a:latin typeface="Arial" charset="0"/>
              </a:defRPr>
            </a:lvl5pPr>
            <a:lvl6pPr marL="2556342" indent="-232395" eaLnBrk="0" fontAlgn="base" hangingPunct="0">
              <a:spcBef>
                <a:spcPct val="0"/>
              </a:spcBef>
              <a:spcAft>
                <a:spcPct val="0"/>
              </a:spcAft>
              <a:defRPr b="1">
                <a:solidFill>
                  <a:schemeClr val="tx1"/>
                </a:solidFill>
                <a:latin typeface="Arial" charset="0"/>
              </a:defRPr>
            </a:lvl6pPr>
            <a:lvl7pPr marL="3021132" indent="-232395" eaLnBrk="0" fontAlgn="base" hangingPunct="0">
              <a:spcBef>
                <a:spcPct val="0"/>
              </a:spcBef>
              <a:spcAft>
                <a:spcPct val="0"/>
              </a:spcAft>
              <a:defRPr b="1">
                <a:solidFill>
                  <a:schemeClr val="tx1"/>
                </a:solidFill>
                <a:latin typeface="Arial" charset="0"/>
              </a:defRPr>
            </a:lvl7pPr>
            <a:lvl8pPr marL="3485921" indent="-232395" eaLnBrk="0" fontAlgn="base" hangingPunct="0">
              <a:spcBef>
                <a:spcPct val="0"/>
              </a:spcBef>
              <a:spcAft>
                <a:spcPct val="0"/>
              </a:spcAft>
              <a:defRPr b="1">
                <a:solidFill>
                  <a:schemeClr val="tx1"/>
                </a:solidFill>
                <a:latin typeface="Arial" charset="0"/>
              </a:defRPr>
            </a:lvl8pPr>
            <a:lvl9pPr marL="3950711" indent="-232395" eaLnBrk="0" fontAlgn="base" hangingPunct="0">
              <a:spcBef>
                <a:spcPct val="0"/>
              </a:spcBef>
              <a:spcAft>
                <a:spcPct val="0"/>
              </a:spcAft>
              <a:defRPr b="1">
                <a:solidFill>
                  <a:schemeClr val="tx1"/>
                </a:solidFill>
                <a:latin typeface="Arial" charset="0"/>
              </a:defRPr>
            </a:lvl9pPr>
          </a:lstStyle>
          <a:p>
            <a:pPr eaLnBrk="1" hangingPunct="1"/>
            <a:fld id="{E038871D-64DA-4696-AE7D-4350ADFB6DF7}" type="slidenum">
              <a:rPr lang="zh-CN" altLang="en-US" b="0">
                <a:solidFill>
                  <a:prstClr val="black"/>
                </a:solidFill>
              </a:rPr>
              <a:pPr eaLnBrk="1" hangingPunct="1"/>
              <a:t>7</a:t>
            </a:fld>
            <a:endParaRPr lang="en-US" altLang="zh-CN" b="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fld id="{055B58AC-F252-4482-8FBD-386DCEA562F8}" type="slidenum">
              <a:rPr lang="zh-CN" altLang="en-US" sz="1200">
                <a:solidFill>
                  <a:prstClr val="black"/>
                </a:solidFill>
              </a:rPr>
              <a:pPr algn="r" eaLnBrk="1" hangingPunct="1"/>
              <a:t>8</a:t>
            </a:fld>
            <a:endParaRPr lang="en-US" altLang="zh-CN" sz="120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55283" indent="-290493" eaLnBrk="0" hangingPunct="0">
              <a:defRPr b="1">
                <a:solidFill>
                  <a:schemeClr val="tx1"/>
                </a:solidFill>
                <a:latin typeface="Arial" charset="0"/>
              </a:defRPr>
            </a:lvl2pPr>
            <a:lvl3pPr marL="1161974" indent="-232395" eaLnBrk="0" hangingPunct="0">
              <a:defRPr b="1">
                <a:solidFill>
                  <a:schemeClr val="tx1"/>
                </a:solidFill>
                <a:latin typeface="Arial" charset="0"/>
              </a:defRPr>
            </a:lvl3pPr>
            <a:lvl4pPr marL="1626763" indent="-232395" eaLnBrk="0" hangingPunct="0">
              <a:defRPr b="1">
                <a:solidFill>
                  <a:schemeClr val="tx1"/>
                </a:solidFill>
                <a:latin typeface="Arial" charset="0"/>
              </a:defRPr>
            </a:lvl4pPr>
            <a:lvl5pPr marL="2091553" indent="-232395" eaLnBrk="0" hangingPunct="0">
              <a:defRPr b="1">
                <a:solidFill>
                  <a:schemeClr val="tx1"/>
                </a:solidFill>
                <a:latin typeface="Arial" charset="0"/>
              </a:defRPr>
            </a:lvl5pPr>
            <a:lvl6pPr marL="2556342" indent="-232395" eaLnBrk="0" fontAlgn="base" hangingPunct="0">
              <a:spcBef>
                <a:spcPct val="0"/>
              </a:spcBef>
              <a:spcAft>
                <a:spcPct val="0"/>
              </a:spcAft>
              <a:defRPr b="1">
                <a:solidFill>
                  <a:schemeClr val="tx1"/>
                </a:solidFill>
                <a:latin typeface="Arial" charset="0"/>
              </a:defRPr>
            </a:lvl6pPr>
            <a:lvl7pPr marL="3021132" indent="-232395" eaLnBrk="0" fontAlgn="base" hangingPunct="0">
              <a:spcBef>
                <a:spcPct val="0"/>
              </a:spcBef>
              <a:spcAft>
                <a:spcPct val="0"/>
              </a:spcAft>
              <a:defRPr b="1">
                <a:solidFill>
                  <a:schemeClr val="tx1"/>
                </a:solidFill>
                <a:latin typeface="Arial" charset="0"/>
              </a:defRPr>
            </a:lvl7pPr>
            <a:lvl8pPr marL="3485921" indent="-232395" eaLnBrk="0" fontAlgn="base" hangingPunct="0">
              <a:spcBef>
                <a:spcPct val="0"/>
              </a:spcBef>
              <a:spcAft>
                <a:spcPct val="0"/>
              </a:spcAft>
              <a:defRPr b="1">
                <a:solidFill>
                  <a:schemeClr val="tx1"/>
                </a:solidFill>
                <a:latin typeface="Arial" charset="0"/>
              </a:defRPr>
            </a:lvl8pPr>
            <a:lvl9pPr marL="3950711" indent="-232395" eaLnBrk="0" fontAlgn="base" hangingPunct="0">
              <a:spcBef>
                <a:spcPct val="0"/>
              </a:spcBef>
              <a:spcAft>
                <a:spcPct val="0"/>
              </a:spcAft>
              <a:defRPr b="1">
                <a:solidFill>
                  <a:schemeClr val="tx1"/>
                </a:solidFill>
                <a:latin typeface="Arial" charset="0"/>
              </a:defRPr>
            </a:lvl9pPr>
          </a:lstStyle>
          <a:p>
            <a:pPr eaLnBrk="1" hangingPunct="1"/>
            <a:fld id="{A74B5652-9D1C-4E6E-8534-1DA38AC6C429}" type="slidenum">
              <a:rPr lang="zh-CN" altLang="en-US" b="0">
                <a:solidFill>
                  <a:prstClr val="black"/>
                </a:solidFill>
              </a:rPr>
              <a:pPr eaLnBrk="1" hangingPunct="1"/>
              <a:t>9</a:t>
            </a:fld>
            <a:endParaRPr lang="en-US" altLang="zh-CN" b="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6366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10056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6510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6287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89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6417234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3001816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4099622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30814847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8" name="Footer Placeholder 7"/>
          <p:cNvSpPr>
            <a:spLocks noGrp="1"/>
          </p:cNvSpPr>
          <p:nvPr>
            <p:ph type="ftr" sz="quarter" idx="11"/>
          </p:nvPr>
        </p:nvSpPr>
        <p:spPr/>
        <p:txBody>
          <a:bodyPr/>
          <a:lstStyle/>
          <a:p>
            <a:endParaRPr lang="en-US">
              <a:solidFill>
                <a:srgbClr val="DBEC99">
                  <a:tint val="75000"/>
                </a:srgbClr>
              </a:solidFill>
            </a:endParaRPr>
          </a:p>
        </p:txBody>
      </p:sp>
      <p:sp>
        <p:nvSpPr>
          <p:cNvPr id="9" name="Slide Number Placeholder 8"/>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33321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4" name="Footer Placeholder 3"/>
          <p:cNvSpPr>
            <a:spLocks noGrp="1"/>
          </p:cNvSpPr>
          <p:nvPr>
            <p:ph type="ftr" sz="quarter" idx="11"/>
          </p:nvPr>
        </p:nvSpPr>
        <p:spPr/>
        <p:txBody>
          <a:bodyPr/>
          <a:lstStyle/>
          <a:p>
            <a:endParaRPr lang="en-US">
              <a:solidFill>
                <a:srgbClr val="DBEC99">
                  <a:tint val="75000"/>
                </a:srgbClr>
              </a:solidFill>
            </a:endParaRPr>
          </a:p>
        </p:txBody>
      </p:sp>
      <p:sp>
        <p:nvSpPr>
          <p:cNvPr id="5" name="Slide Number Placeholder 4"/>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29933870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3" name="Footer Placeholder 2"/>
          <p:cNvSpPr>
            <a:spLocks noGrp="1"/>
          </p:cNvSpPr>
          <p:nvPr>
            <p:ph type="ftr" sz="quarter" idx="11"/>
          </p:nvPr>
        </p:nvSpPr>
        <p:spPr/>
        <p:txBody>
          <a:bodyPr/>
          <a:lstStyle/>
          <a:p>
            <a:endParaRPr lang="en-US">
              <a:solidFill>
                <a:srgbClr val="DBEC99">
                  <a:tint val="75000"/>
                </a:srgbClr>
              </a:solidFill>
            </a:endParaRPr>
          </a:p>
        </p:txBody>
      </p:sp>
      <p:sp>
        <p:nvSpPr>
          <p:cNvPr id="4" name="Slide Number Placeholder 3"/>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262555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5343774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626355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616106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3478536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104092-C890-FA44-BF54-BA22AFEDC4D3}" type="datetimeFigureOut">
              <a:rPr lang="en-US"/>
              <a:pPr>
                <a:defRPr/>
              </a:pPr>
              <a:t>3/31/2014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51E15B-85D4-BE47-AFB9-89252F43528E}" type="slidenum">
              <a:rPr lang="en-US"/>
              <a:pPr>
                <a:defRPr/>
              </a:pPr>
              <a:t>‹#›</a:t>
            </a:fld>
            <a:endParaRPr lang="en-US"/>
          </a:p>
        </p:txBody>
      </p:sp>
    </p:spTree>
    <p:extLst>
      <p:ext uri="{BB962C8B-B14F-4D97-AF65-F5344CB8AC3E}">
        <p14:creationId xmlns:p14="http://schemas.microsoft.com/office/powerpoint/2010/main" val="3257915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BE60A6-73AB-364D-9E17-62D34A914232}" type="datetimeFigureOut">
              <a:rPr lang="en-US"/>
              <a:pPr>
                <a:defRPr/>
              </a:pPr>
              <a:t>3/31/2014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632243-F28C-3C41-8A89-14DA942E08CC}" type="slidenum">
              <a:rPr lang="en-US"/>
              <a:pPr>
                <a:defRPr/>
              </a:pPr>
              <a:t>‹#›</a:t>
            </a:fld>
            <a:endParaRPr lang="en-US"/>
          </a:p>
        </p:txBody>
      </p:sp>
    </p:spTree>
    <p:extLst>
      <p:ext uri="{BB962C8B-B14F-4D97-AF65-F5344CB8AC3E}">
        <p14:creationId xmlns:p14="http://schemas.microsoft.com/office/powerpoint/2010/main" val="1571791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656E70-0AB8-A142-AA2C-906AD599B768}" type="datetimeFigureOut">
              <a:rPr lang="en-US"/>
              <a:pPr>
                <a:defRPr/>
              </a:pPr>
              <a:t>3/31/2014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177924-76C1-DC47-9091-9B4C9F36F108}" type="slidenum">
              <a:rPr lang="en-US"/>
              <a:pPr>
                <a:defRPr/>
              </a:pPr>
              <a:t>‹#›</a:t>
            </a:fld>
            <a:endParaRPr lang="en-US"/>
          </a:p>
        </p:txBody>
      </p:sp>
    </p:spTree>
    <p:extLst>
      <p:ext uri="{BB962C8B-B14F-4D97-AF65-F5344CB8AC3E}">
        <p14:creationId xmlns:p14="http://schemas.microsoft.com/office/powerpoint/2010/main" val="7163652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43C5C3-7C15-804C-BC13-4D189A72763B}" type="datetimeFigureOut">
              <a:rPr lang="en-US"/>
              <a:pPr>
                <a:defRPr/>
              </a:pPr>
              <a:t>3/31/2014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C2379D-511C-D24F-9163-CBD6F8231A0B}" type="slidenum">
              <a:rPr lang="en-US"/>
              <a:pPr>
                <a:defRPr/>
              </a:pPr>
              <a:t>‹#›</a:t>
            </a:fld>
            <a:endParaRPr lang="en-US"/>
          </a:p>
        </p:txBody>
      </p:sp>
    </p:spTree>
    <p:extLst>
      <p:ext uri="{BB962C8B-B14F-4D97-AF65-F5344CB8AC3E}">
        <p14:creationId xmlns:p14="http://schemas.microsoft.com/office/powerpoint/2010/main" val="128615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4241FD6-844A-A34E-844A-09373C7474CB}" type="datetimeFigureOut">
              <a:rPr lang="en-US"/>
              <a:pPr>
                <a:defRPr/>
              </a:pPr>
              <a:t>3/31/2014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57EEE0-05B8-3B43-929A-DB370D8CB99F}" type="slidenum">
              <a:rPr lang="en-US"/>
              <a:pPr>
                <a:defRPr/>
              </a:pPr>
              <a:t>‹#›</a:t>
            </a:fld>
            <a:endParaRPr lang="en-US"/>
          </a:p>
        </p:txBody>
      </p:sp>
    </p:spTree>
    <p:extLst>
      <p:ext uri="{BB962C8B-B14F-4D97-AF65-F5344CB8AC3E}">
        <p14:creationId xmlns:p14="http://schemas.microsoft.com/office/powerpoint/2010/main" val="2546221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560606-65AB-A341-8439-AA68A7F0E0D3}" type="datetimeFigureOut">
              <a:rPr lang="en-US"/>
              <a:pPr>
                <a:defRPr/>
              </a:pPr>
              <a:t>3/31/2014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DEF8A4-E1EC-4341-AAD2-BB5AA500A2E9}" type="slidenum">
              <a:rPr lang="en-US"/>
              <a:pPr>
                <a:defRPr/>
              </a:pPr>
              <a:t>‹#›</a:t>
            </a:fld>
            <a:endParaRPr lang="en-US"/>
          </a:p>
        </p:txBody>
      </p:sp>
    </p:spTree>
    <p:extLst>
      <p:ext uri="{BB962C8B-B14F-4D97-AF65-F5344CB8AC3E}">
        <p14:creationId xmlns:p14="http://schemas.microsoft.com/office/powerpoint/2010/main" val="37688593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A58F73-0747-324A-B1F8-F357853842F7}" type="datetimeFigureOut">
              <a:rPr lang="en-US"/>
              <a:pPr>
                <a:defRPr/>
              </a:pPr>
              <a:t>3/31/2014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7B3177-D881-0545-A0D8-1E2B1564AA6A}" type="slidenum">
              <a:rPr lang="en-US"/>
              <a:pPr>
                <a:defRPr/>
              </a:pPr>
              <a:t>‹#›</a:t>
            </a:fld>
            <a:endParaRPr lang="en-US"/>
          </a:p>
        </p:txBody>
      </p:sp>
    </p:spTree>
    <p:extLst>
      <p:ext uri="{BB962C8B-B14F-4D97-AF65-F5344CB8AC3E}">
        <p14:creationId xmlns:p14="http://schemas.microsoft.com/office/powerpoint/2010/main" val="13626287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9635AD-2D52-AF47-B8DB-89D9566140A1}" type="datetimeFigureOut">
              <a:rPr lang="en-US"/>
              <a:pPr>
                <a:defRPr/>
              </a:pPr>
              <a:t>3/31/2014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74198B-4D0B-DB47-B138-A5550ADDA851}" type="slidenum">
              <a:rPr lang="en-US"/>
              <a:pPr>
                <a:defRPr/>
              </a:pPr>
              <a:t>‹#›</a:t>
            </a:fld>
            <a:endParaRPr lang="en-US"/>
          </a:p>
        </p:txBody>
      </p:sp>
    </p:spTree>
    <p:extLst>
      <p:ext uri="{BB962C8B-B14F-4D97-AF65-F5344CB8AC3E}">
        <p14:creationId xmlns:p14="http://schemas.microsoft.com/office/powerpoint/2010/main" val="3925276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4C3771-6337-0641-84D1-B77B99A4B3C0}" type="datetimeFigureOut">
              <a:rPr lang="en-US"/>
              <a:pPr>
                <a:defRPr/>
              </a:pPr>
              <a:t>3/31/2014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19D812-CC40-0440-8B4E-E2740050F846}" type="slidenum">
              <a:rPr lang="en-US"/>
              <a:pPr>
                <a:defRPr/>
              </a:pPr>
              <a:t>‹#›</a:t>
            </a:fld>
            <a:endParaRPr lang="en-US"/>
          </a:p>
        </p:txBody>
      </p:sp>
    </p:spTree>
    <p:extLst>
      <p:ext uri="{BB962C8B-B14F-4D97-AF65-F5344CB8AC3E}">
        <p14:creationId xmlns:p14="http://schemas.microsoft.com/office/powerpoint/2010/main" val="2666033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69F783-014A-3D47-AD2C-7AE40EA5DE8A}" type="datetimeFigureOut">
              <a:rPr lang="en-US"/>
              <a:pPr>
                <a:defRPr/>
              </a:pPr>
              <a:t>3/31/2014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F9B340-08C6-2843-9F4D-05F1704F4D5D}" type="slidenum">
              <a:rPr lang="en-US"/>
              <a:pPr>
                <a:defRPr/>
              </a:pPr>
              <a:t>‹#›</a:t>
            </a:fld>
            <a:endParaRPr lang="en-US"/>
          </a:p>
        </p:txBody>
      </p:sp>
    </p:spTree>
    <p:extLst>
      <p:ext uri="{BB962C8B-B14F-4D97-AF65-F5344CB8AC3E}">
        <p14:creationId xmlns:p14="http://schemas.microsoft.com/office/powerpoint/2010/main" val="28886782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8ACEEE-9238-7346-9726-399A96393AC6}" type="datetimeFigureOut">
              <a:rPr lang="en-US"/>
              <a:pPr>
                <a:defRPr/>
              </a:pPr>
              <a:t>3/31/2014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37238-FFF0-6D4E-AFEA-836F085205BA}" type="slidenum">
              <a:rPr lang="en-US"/>
              <a:pPr>
                <a:defRPr/>
              </a:pPr>
              <a:t>‹#›</a:t>
            </a:fld>
            <a:endParaRPr lang="en-US"/>
          </a:p>
        </p:txBody>
      </p:sp>
    </p:spTree>
    <p:extLst>
      <p:ext uri="{BB962C8B-B14F-4D97-AF65-F5344CB8AC3E}">
        <p14:creationId xmlns:p14="http://schemas.microsoft.com/office/powerpoint/2010/main" val="1666803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568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715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68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4601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143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5680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610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7430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2017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4701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4562E-52D5-E040-9551-30D2FAA74667}"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E3FD3-A816-5342-806A-F97B1A9A3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5710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141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37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4793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4610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7656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57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337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657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676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1100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D44B3-7725-6B48-86F5-CAB6A36FC8D2}"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0A1D04-D11A-E647-AB63-BC77C51B3C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2145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960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0551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2219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0836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519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792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913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3264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3781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0066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324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474-4BAF-4A07-B9F0-C60019496BD1}"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2B8705-5B1C-4A88-893C-C6868290F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38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244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2337765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6045789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32540984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1458991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8" name="Footer Placeholder 7"/>
          <p:cNvSpPr>
            <a:spLocks noGrp="1"/>
          </p:cNvSpPr>
          <p:nvPr>
            <p:ph type="ftr" sz="quarter" idx="11"/>
          </p:nvPr>
        </p:nvSpPr>
        <p:spPr/>
        <p:txBody>
          <a:bodyPr/>
          <a:lstStyle/>
          <a:p>
            <a:endParaRPr lang="en-US">
              <a:solidFill>
                <a:srgbClr val="DBEC99">
                  <a:tint val="75000"/>
                </a:srgbClr>
              </a:solidFill>
            </a:endParaRPr>
          </a:p>
        </p:txBody>
      </p:sp>
      <p:sp>
        <p:nvSpPr>
          <p:cNvPr id="9" name="Slide Number Placeholder 8"/>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5468644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4" name="Footer Placeholder 3"/>
          <p:cNvSpPr>
            <a:spLocks noGrp="1"/>
          </p:cNvSpPr>
          <p:nvPr>
            <p:ph type="ftr" sz="quarter" idx="11"/>
          </p:nvPr>
        </p:nvSpPr>
        <p:spPr/>
        <p:txBody>
          <a:bodyPr/>
          <a:lstStyle/>
          <a:p>
            <a:endParaRPr lang="en-US">
              <a:solidFill>
                <a:srgbClr val="DBEC99">
                  <a:tint val="75000"/>
                </a:srgbClr>
              </a:solidFill>
            </a:endParaRPr>
          </a:p>
        </p:txBody>
      </p:sp>
      <p:sp>
        <p:nvSpPr>
          <p:cNvPr id="5" name="Slide Number Placeholder 4"/>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641337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3" name="Footer Placeholder 2"/>
          <p:cNvSpPr>
            <a:spLocks noGrp="1"/>
          </p:cNvSpPr>
          <p:nvPr>
            <p:ph type="ftr" sz="quarter" idx="11"/>
          </p:nvPr>
        </p:nvSpPr>
        <p:spPr/>
        <p:txBody>
          <a:bodyPr/>
          <a:lstStyle/>
          <a:p>
            <a:endParaRPr lang="en-US">
              <a:solidFill>
                <a:srgbClr val="DBEC99">
                  <a:tint val="75000"/>
                </a:srgbClr>
              </a:solidFill>
            </a:endParaRPr>
          </a:p>
        </p:txBody>
      </p:sp>
      <p:sp>
        <p:nvSpPr>
          <p:cNvPr id="4" name="Slide Number Placeholder 3"/>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3104287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27369736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6" name="Footer Placeholder 5"/>
          <p:cNvSpPr>
            <a:spLocks noGrp="1"/>
          </p:cNvSpPr>
          <p:nvPr>
            <p:ph type="ftr" sz="quarter" idx="11"/>
          </p:nvPr>
        </p:nvSpPr>
        <p:spPr/>
        <p:txBody>
          <a:bodyPr/>
          <a:lstStyle/>
          <a:p>
            <a:endParaRPr lang="en-US">
              <a:solidFill>
                <a:srgbClr val="DBEC99">
                  <a:tint val="75000"/>
                </a:srgbClr>
              </a:solidFill>
            </a:endParaRPr>
          </a:p>
        </p:txBody>
      </p:sp>
      <p:sp>
        <p:nvSpPr>
          <p:cNvPr id="7" name="Slide Number Placeholder 6"/>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7108355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25028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8185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FB315-9A6B-8B41-A57F-A0F6C5DE6E2A}" type="datetimeFigureOut">
              <a:rPr lang="en-US" smtClean="0">
                <a:solidFill>
                  <a:srgbClr val="DBEC99">
                    <a:tint val="75000"/>
                  </a:srgbClr>
                </a:solidFill>
              </a:rPr>
              <a:pPr/>
              <a:t>3/31/2014</a:t>
            </a:fld>
            <a:endParaRPr lang="en-US">
              <a:solidFill>
                <a:srgbClr val="DBEC99">
                  <a:tint val="75000"/>
                </a:srgbClr>
              </a:solidFill>
            </a:endParaRPr>
          </a:p>
        </p:txBody>
      </p:sp>
      <p:sp>
        <p:nvSpPr>
          <p:cNvPr id="5" name="Footer Placeholder 4"/>
          <p:cNvSpPr>
            <a:spLocks noGrp="1"/>
          </p:cNvSpPr>
          <p:nvPr>
            <p:ph type="ftr" sz="quarter" idx="11"/>
          </p:nvPr>
        </p:nvSpPr>
        <p:spPr/>
        <p:txBody>
          <a:bodyPr/>
          <a:lstStyle/>
          <a:p>
            <a:endParaRPr lang="en-US">
              <a:solidFill>
                <a:srgbClr val="DBEC99">
                  <a:tint val="75000"/>
                </a:srgbClr>
              </a:solidFill>
            </a:endParaRPr>
          </a:p>
        </p:txBody>
      </p:sp>
      <p:sp>
        <p:nvSpPr>
          <p:cNvPr id="6" name="Slide Number Placeholder 5"/>
          <p:cNvSpPr>
            <a:spLocks noGrp="1"/>
          </p:cNvSpPr>
          <p:nvPr>
            <p:ph type="sldNum" sz="quarter" idx="12"/>
          </p:nvPr>
        </p:nvSpPr>
        <p:spPr/>
        <p:txBody>
          <a:bodyPr/>
          <a:lstStyle/>
          <a:p>
            <a:fld id="{6BBCE10D-69EC-D64A-AB70-E245105004F5}" type="slidenum">
              <a:rPr lang="en-US" smtClean="0">
                <a:solidFill>
                  <a:srgbClr val="DBEC99">
                    <a:tint val="75000"/>
                  </a:srgbClr>
                </a:solidFill>
              </a:rPr>
              <a:pPr/>
              <a:t>‹#›</a:t>
            </a:fld>
            <a:endParaRPr lang="en-US">
              <a:solidFill>
                <a:srgbClr val="DBEC99">
                  <a:tint val="75000"/>
                </a:srgbClr>
              </a:solidFill>
            </a:endParaRPr>
          </a:p>
        </p:txBody>
      </p:sp>
    </p:spTree>
    <p:extLst>
      <p:ext uri="{BB962C8B-B14F-4D97-AF65-F5344CB8AC3E}">
        <p14:creationId xmlns:p14="http://schemas.microsoft.com/office/powerpoint/2010/main" val="15848812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8052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2788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1434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41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901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7870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2317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5553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41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1072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8603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69A69-7BCF-9E47-BB81-F2A1929DC5F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88AA3-773F-B24C-BC21-6570AE34DA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80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76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999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077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350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832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38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421BB-60C6-4C13-B7A2-8427AA97E23A}"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D08D3D-086B-495A-82C7-6AAAECA79C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663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18A11-1600-4691-A47B-F6398080070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5970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4B6F9D-5E62-486C-ACCF-48A071A45C7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91545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66252-1FDE-4DBC-9127-843E2B993E8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29779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76B77-5C02-4757-B540-43139CA70CB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710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C1C10B-AAEF-4004-A4BB-ABB1CBA385E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99850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769DE3-8557-47D4-B4E7-BA167548FE4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22588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D2FF594-E6C4-4408-BD78-2C10D6FCB9B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9263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1817E-DF6F-4D8C-9DB1-65E6F730C9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06248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ECC335-42E1-4E18-A989-B1BB3452D9E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147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5B95BB-00FE-49E5-86D8-FCD8CE4D1B8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1778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3D70D-E89A-4761-B481-C72D80652E0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2823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C9AA8E5-CD4F-40AF-963D-E5D2128E20D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3136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6EDCEB-8708-4F6B-B47F-A3D3A1FA104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3133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32786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029167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317257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894600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white">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9598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white">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19765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white">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832594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28006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211948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92665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30127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prstClr val="white">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prstClr val="white">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564593-442D-4F0A-BA4B-A74BA58DE343}" type="slidenum">
              <a:rPr lang="zh-CN" altLang="en-US">
                <a:solidFill>
                  <a:prstClr val="white">
                    <a:tint val="75000"/>
                  </a:prstClr>
                </a:solidFill>
              </a:rPr>
              <a:pPr>
                <a:defRPr/>
              </a:pPr>
              <a:t>‹#›</a:t>
            </a:fld>
            <a:endParaRPr lang="en-US" altLang="zh-CN">
              <a:solidFill>
                <a:prstClr val="white">
                  <a:tint val="75000"/>
                </a:prstClr>
              </a:solidFill>
            </a:endParaRPr>
          </a:p>
        </p:txBody>
      </p:sp>
    </p:spTree>
    <p:extLst>
      <p:ext uri="{BB962C8B-B14F-4D97-AF65-F5344CB8AC3E}">
        <p14:creationId xmlns:p14="http://schemas.microsoft.com/office/powerpoint/2010/main" val="2142216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793413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184783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678850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137984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white">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100297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white">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181111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white">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42558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061985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white">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2203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683894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white">
                    <a:tint val="75000"/>
                  </a:prstClr>
                </a:solidFill>
              </a:rPr>
              <a:pPr/>
              <a:t>2014/3/31</a:t>
            </a:fld>
            <a:endParaRPr lang="zh-CN" altLang="en-US">
              <a:solidFill>
                <a:prstClr val="white">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white">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21440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prstClr val="white">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prstClr val="white">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564593-442D-4F0A-BA4B-A74BA58DE343}" type="slidenum">
              <a:rPr lang="zh-CN" altLang="en-US">
                <a:solidFill>
                  <a:prstClr val="white">
                    <a:tint val="75000"/>
                  </a:prstClr>
                </a:solidFill>
              </a:rPr>
              <a:pPr>
                <a:defRPr/>
              </a:pPr>
              <a:t>‹#›</a:t>
            </a:fld>
            <a:endParaRPr lang="en-US" altLang="zh-CN">
              <a:solidFill>
                <a:prstClr val="white">
                  <a:tint val="75000"/>
                </a:prstClr>
              </a:solidFill>
            </a:endParaRPr>
          </a:p>
        </p:txBody>
      </p:sp>
    </p:spTree>
    <p:extLst>
      <p:ext uri="{BB962C8B-B14F-4D97-AF65-F5344CB8AC3E}">
        <p14:creationId xmlns:p14="http://schemas.microsoft.com/office/powerpoint/2010/main" val="1922362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43151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8163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0768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9871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41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4574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04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2019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4426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5326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2523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0065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1137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2355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423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979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089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53051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0651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5798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937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508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3057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178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015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9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584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5636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02546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7558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21683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3196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15203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06531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5940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823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924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100F07"/>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DBEC99">
                    <a:tint val="75000"/>
                  </a:srgbClr>
                </a:solidFill>
                <a:latin typeface="Calibri"/>
                <a:ea typeface="+mn-ea"/>
                <a:cs typeface="+mn-cs"/>
              </a:defRPr>
            </a:lvl1pPr>
          </a:lstStyle>
          <a:p>
            <a:pPr defTabSz="457200">
              <a:defRPr/>
            </a:pPr>
            <a:fld id="{01768DD6-D849-B348-BC89-67971344BA9C}" type="datetimeFigureOut">
              <a:rPr lang="en-US"/>
              <a:pPr defTabSz="457200">
                <a:defRPr/>
              </a:pPr>
              <a:t>3/31/2014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DBEC99">
                    <a:tint val="75000"/>
                  </a:srgbClr>
                </a:solidFill>
                <a:latin typeface="Calibri"/>
                <a:ea typeface="+mn-ea"/>
                <a:cs typeface="+mn-cs"/>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DBEC99">
                    <a:tint val="75000"/>
                  </a:srgbClr>
                </a:solidFill>
                <a:latin typeface="Calibri"/>
                <a:ea typeface="+mn-ea"/>
                <a:cs typeface="+mn-cs"/>
              </a:defRPr>
            </a:lvl1pPr>
          </a:lstStyle>
          <a:p>
            <a:pPr defTabSz="457200">
              <a:defRPr/>
            </a:pPr>
            <a:fld id="{16304DC1-A240-ED48-B78F-40907068C89C}" type="slidenum">
              <a:rPr lang="en-US"/>
              <a:pPr defTabSz="457200">
                <a:defRPr/>
              </a:pPr>
              <a:t>‹#›</a:t>
            </a:fld>
            <a:endParaRPr lang="en-US"/>
          </a:p>
        </p:txBody>
      </p:sp>
    </p:spTree>
    <p:extLst>
      <p:ext uri="{BB962C8B-B14F-4D97-AF65-F5344CB8AC3E}">
        <p14:creationId xmlns:p14="http://schemas.microsoft.com/office/powerpoint/2010/main" val="8356832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114562E-52D5-E040-9551-30D2FAA74667}" type="datetimeFigureOut">
              <a:rPr lang="en-US" smtClean="0">
                <a:solidFill>
                  <a:prstClr val="black">
                    <a:tint val="75000"/>
                  </a:prstClr>
                </a:solidFill>
                <a:latin typeface="Calibri"/>
              </a:rPr>
              <a:pPr defTabSz="457200" fontAlgn="auto">
                <a:spcBef>
                  <a:spcPts val="0"/>
                </a:spcBef>
                <a:spcAft>
                  <a:spcPts val="0"/>
                </a:spcAft>
              </a:pPr>
              <a:t>3/31/2014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EE3FD3-A816-5342-806A-F97B1A9A3F47}"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236335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9DD44B3-7725-6B48-86F5-CAB6A36FC8D2}" type="datetimeFigureOut">
              <a:rPr lang="en-US" smtClean="0">
                <a:solidFill>
                  <a:prstClr val="black">
                    <a:tint val="75000"/>
                  </a:prstClr>
                </a:solidFill>
                <a:latin typeface="Calibri"/>
              </a:rPr>
              <a:pPr defTabSz="457200" fontAlgn="auto">
                <a:spcBef>
                  <a:spcPts val="0"/>
                </a:spcBef>
                <a:spcAft>
                  <a:spcPts val="0"/>
                </a:spcAft>
              </a:pPr>
              <a:t>3/31/2014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D0A1D04-D11A-E647-AB63-BC77C51B3CF0}"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234490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CF7474-4BAF-4A07-B9F0-C60019496BD1}" type="datetimeFigureOut">
              <a:rPr lang="en-US" smtClean="0">
                <a:solidFill>
                  <a:prstClr val="black">
                    <a:tint val="75000"/>
                  </a:prstClr>
                </a:solidFill>
                <a:latin typeface="Calibri"/>
              </a:rPr>
              <a:pPr fontAlgn="auto">
                <a:spcBef>
                  <a:spcPts val="0"/>
                </a:spcBef>
                <a:spcAft>
                  <a:spcPts val="0"/>
                </a:spcAft>
              </a:pPr>
              <a:t>3/31/2014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C2B8705-5B1C-4A88-893C-C6868290F91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894347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100F0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87FB315-9A6B-8B41-A57F-A0F6C5DE6E2A}" type="datetimeFigureOut">
              <a:rPr lang="en-US" smtClean="0">
                <a:solidFill>
                  <a:srgbClr val="DBEC99">
                    <a:tint val="75000"/>
                  </a:srgbClr>
                </a:solidFill>
                <a:latin typeface="Calibri"/>
              </a:rPr>
              <a:pPr defTabSz="457200" fontAlgn="auto">
                <a:spcBef>
                  <a:spcPts val="0"/>
                </a:spcBef>
                <a:spcAft>
                  <a:spcPts val="0"/>
                </a:spcAft>
              </a:pPr>
              <a:t>3/31/2014</a:t>
            </a:fld>
            <a:endParaRPr lang="en-US">
              <a:solidFill>
                <a:srgbClr val="DBEC99">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srgbClr val="DBEC99">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BBCE10D-69EC-D64A-AB70-E245105004F5}" type="slidenum">
              <a:rPr lang="en-US" smtClean="0">
                <a:solidFill>
                  <a:srgbClr val="DBEC99">
                    <a:tint val="75000"/>
                  </a:srgbClr>
                </a:solidFill>
                <a:latin typeface="Calibri"/>
              </a:rPr>
              <a:pPr defTabSz="457200" fontAlgn="auto">
                <a:spcBef>
                  <a:spcPts val="0"/>
                </a:spcBef>
                <a:spcAft>
                  <a:spcPts val="0"/>
                </a:spcAft>
              </a:pPr>
              <a:t>‹#›</a:t>
            </a:fld>
            <a:endParaRPr lang="en-US">
              <a:solidFill>
                <a:srgbClr val="DBEC99">
                  <a:tint val="75000"/>
                </a:srgbClr>
              </a:solidFill>
              <a:latin typeface="Calibri"/>
            </a:endParaRPr>
          </a:p>
        </p:txBody>
      </p:sp>
    </p:spTree>
    <p:extLst>
      <p:ext uri="{BB962C8B-B14F-4D97-AF65-F5344CB8AC3E}">
        <p14:creationId xmlns:p14="http://schemas.microsoft.com/office/powerpoint/2010/main" val="11789741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4969A69-7BCF-9E47-BB81-F2A1929DC5FC}" type="datetimeFigureOut">
              <a:rPr lang="en-US" smtClean="0">
                <a:solidFill>
                  <a:prstClr val="black">
                    <a:tint val="75000"/>
                  </a:prstClr>
                </a:solidFill>
                <a:latin typeface="Calibri"/>
              </a:rPr>
              <a:pPr defTabSz="457200" fontAlgn="auto">
                <a:spcBef>
                  <a:spcPts val="0"/>
                </a:spcBef>
                <a:spcAft>
                  <a:spcPts val="0"/>
                </a:spcAft>
              </a:pPr>
              <a:t>3/31/2014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2B88AA3-773F-B24C-BC21-6570AE34DA9B}"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03580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6421BB-60C6-4C13-B7A2-8427AA97E23A}" type="datetimeFigureOut">
              <a:rPr lang="en-US" smtClean="0">
                <a:solidFill>
                  <a:prstClr val="black">
                    <a:tint val="75000"/>
                  </a:prstClr>
                </a:solidFill>
                <a:latin typeface="Calibri"/>
              </a:rPr>
              <a:pPr fontAlgn="auto">
                <a:spcBef>
                  <a:spcPts val="0"/>
                </a:spcBef>
                <a:spcAft>
                  <a:spcPts val="0"/>
                </a:spcAft>
              </a:pPr>
              <a:t>3/31/2014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1D08D3D-086B-495A-82C7-6AAAECA79C8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1621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ea typeface="宋体" pitchFamily="2" charset="-122"/>
              </a:defRPr>
            </a:lvl1pPr>
          </a:lstStyle>
          <a:p>
            <a:pPr>
              <a:defRPr/>
            </a:pPr>
            <a:endParaRPr lang="en-US" altLang="zh-CN">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ea typeface="宋体" pitchFamily="2" charset="-122"/>
              </a:defRPr>
            </a:lvl1pPr>
          </a:lstStyle>
          <a:p>
            <a:pPr>
              <a:defRPr/>
            </a:pPr>
            <a:endParaRPr lang="en-US" altLang="zh-CN">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ea typeface="宋体" pitchFamily="2" charset="-122"/>
              </a:defRPr>
            </a:lvl1pPr>
          </a:lstStyle>
          <a:p>
            <a:pPr>
              <a:defRPr/>
            </a:pPr>
            <a:fld id="{3055E400-53DF-4926-A084-38B4AE861E03}" type="slidenum">
              <a:rPr lang="zh-CN" altLang="en-US">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460059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white">
                    <a:tint val="75000"/>
                  </a:prstClr>
                </a:solidFill>
                <a:latin typeface="Calibri"/>
              </a:rPr>
              <a:pPr fontAlgn="auto">
                <a:spcBef>
                  <a:spcPts val="0"/>
                </a:spcBef>
                <a:spcAft>
                  <a:spcPts val="0"/>
                </a:spcAft>
              </a:pPr>
              <a:t>2014/3/31</a:t>
            </a:fld>
            <a:endParaRPr lang="zh-CN" altLang="en-US">
              <a:solidFill>
                <a:prstClr val="white">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white">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white">
                    <a:tint val="75000"/>
                  </a:prstClr>
                </a:solidFill>
                <a:latin typeface="Calibri"/>
              </a:rPr>
              <a:pPr fontAlgn="auto">
                <a:spcBef>
                  <a:spcPts val="0"/>
                </a:spcBef>
                <a:spcAft>
                  <a:spcPts val="0"/>
                </a:spcAft>
              </a:pPr>
              <a:t>‹#›</a:t>
            </a:fld>
            <a:endParaRPr lang="zh-CN" altLang="en-US">
              <a:solidFill>
                <a:prstClr val="white">
                  <a:tint val="75000"/>
                </a:prstClr>
              </a:solidFill>
              <a:latin typeface="Calibri"/>
            </a:endParaRPr>
          </a:p>
        </p:txBody>
      </p:sp>
    </p:spTree>
    <p:extLst>
      <p:ext uri="{BB962C8B-B14F-4D97-AF65-F5344CB8AC3E}">
        <p14:creationId xmlns:p14="http://schemas.microsoft.com/office/powerpoint/2010/main" val="134300946"/>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white">
                    <a:tint val="75000"/>
                  </a:prstClr>
                </a:solidFill>
                <a:latin typeface="Calibri"/>
              </a:rPr>
              <a:pPr fontAlgn="auto">
                <a:spcBef>
                  <a:spcPts val="0"/>
                </a:spcBef>
                <a:spcAft>
                  <a:spcPts val="0"/>
                </a:spcAft>
              </a:pPr>
              <a:t>2014/3/31</a:t>
            </a:fld>
            <a:endParaRPr lang="zh-CN" altLang="en-US">
              <a:solidFill>
                <a:prstClr val="white">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white">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white">
                    <a:tint val="75000"/>
                  </a:prstClr>
                </a:solidFill>
                <a:latin typeface="Calibri"/>
              </a:rPr>
              <a:pPr fontAlgn="auto">
                <a:spcBef>
                  <a:spcPts val="0"/>
                </a:spcBef>
                <a:spcAft>
                  <a:spcPts val="0"/>
                </a:spcAft>
              </a:pPr>
              <a:t>‹#›</a:t>
            </a:fld>
            <a:endParaRPr lang="zh-CN" altLang="en-US">
              <a:solidFill>
                <a:prstClr val="white">
                  <a:tint val="75000"/>
                </a:prstClr>
              </a:solidFill>
              <a:latin typeface="Calibri"/>
            </a:endParaRPr>
          </a:p>
        </p:txBody>
      </p:sp>
    </p:spTree>
    <p:extLst>
      <p:ext uri="{BB962C8B-B14F-4D97-AF65-F5344CB8AC3E}">
        <p14:creationId xmlns:p14="http://schemas.microsoft.com/office/powerpoint/2010/main" val="107098456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9638408"/>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6445135"/>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784077"/>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100F0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87FB315-9A6B-8B41-A57F-A0F6C5DE6E2A}" type="datetimeFigureOut">
              <a:rPr lang="en-US" smtClean="0">
                <a:solidFill>
                  <a:srgbClr val="DBEC99">
                    <a:tint val="75000"/>
                  </a:srgbClr>
                </a:solidFill>
                <a:latin typeface="Calibri"/>
              </a:rPr>
              <a:pPr defTabSz="457200" fontAlgn="auto">
                <a:spcBef>
                  <a:spcPts val="0"/>
                </a:spcBef>
                <a:spcAft>
                  <a:spcPts val="0"/>
                </a:spcAft>
              </a:pPr>
              <a:t>3/31/2014</a:t>
            </a:fld>
            <a:endParaRPr lang="en-US">
              <a:solidFill>
                <a:srgbClr val="DBEC99">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srgbClr val="DBEC99">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BBCE10D-69EC-D64A-AB70-E245105004F5}" type="slidenum">
              <a:rPr lang="en-US" smtClean="0">
                <a:solidFill>
                  <a:srgbClr val="DBEC99">
                    <a:tint val="75000"/>
                  </a:srgbClr>
                </a:solidFill>
                <a:latin typeface="Calibri"/>
              </a:rPr>
              <a:pPr defTabSz="457200" fontAlgn="auto">
                <a:spcBef>
                  <a:spcPts val="0"/>
                </a:spcBef>
                <a:spcAft>
                  <a:spcPts val="0"/>
                </a:spcAft>
              </a:pPr>
              <a:t>‹#›</a:t>
            </a:fld>
            <a:endParaRPr lang="en-US">
              <a:solidFill>
                <a:srgbClr val="DBEC99">
                  <a:tint val="75000"/>
                </a:srgbClr>
              </a:solidFill>
              <a:latin typeface="Calibri"/>
            </a:endParaRPr>
          </a:p>
        </p:txBody>
      </p:sp>
    </p:spTree>
    <p:extLst>
      <p:ext uri="{BB962C8B-B14F-4D97-AF65-F5344CB8AC3E}">
        <p14:creationId xmlns:p14="http://schemas.microsoft.com/office/powerpoint/2010/main" val="97276445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7.xml"/><Relationship Id="rId6" Type="http://schemas.microsoft.com/office/2007/relationships/hdphoto" Target="../media/hdphoto1.wdp"/><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12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22.xml"/><Relationship Id="rId4" Type="http://schemas.openxmlformats.org/officeDocument/2006/relationships/image" Target="../media/image35.tif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12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8.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5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155.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150.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133.xml"/><Relationship Id="rId6" Type="http://schemas.openxmlformats.org/officeDocument/2006/relationships/image" Target="../media/image50.jpg"/><Relationship Id="rId5" Type="http://schemas.openxmlformats.org/officeDocument/2006/relationships/image" Target="../media/image49.tiff"/><Relationship Id="rId4" Type="http://schemas.openxmlformats.org/officeDocument/2006/relationships/image" Target="../media/image48.jpe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155.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2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chart" Target="../charts/chart4.xml"/><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55.xml"/><Relationship Id="rId6" Type="http://schemas.openxmlformats.org/officeDocument/2006/relationships/chart" Target="../charts/chart7.xml"/><Relationship Id="rId5" Type="http://schemas.openxmlformats.org/officeDocument/2006/relationships/chart" Target="../charts/chart6.xml"/><Relationship Id="rId10" Type="http://schemas.microsoft.com/office/2007/relationships/hdphoto" Target="../media/hdphoto7.wdp"/><Relationship Id="rId4" Type="http://schemas.openxmlformats.org/officeDocument/2006/relationships/chart" Target="../charts/chart5.xml"/><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chart" Target="../charts/chart8.xml"/><Relationship Id="rId7"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55.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 Id="rId9"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33.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150.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50.xml"/><Relationship Id="rId5" Type="http://schemas.openxmlformats.org/officeDocument/2006/relationships/image" Target="../media/image74.emf"/><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4.jpe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image" Target="../media/image75.JPG"/><Relationship Id="rId1" Type="http://schemas.openxmlformats.org/officeDocument/2006/relationships/slideLayout" Target="../slideLayouts/slideLayout155.xml"/><Relationship Id="rId6" Type="http://schemas.openxmlformats.org/officeDocument/2006/relationships/image" Target="../media/image78.png"/><Relationship Id="rId11" Type="http://schemas.openxmlformats.org/officeDocument/2006/relationships/image" Target="../media/image82.png"/><Relationship Id="rId5" Type="http://schemas.microsoft.com/office/2007/relationships/hdphoto" Target="../media/hdphoto9.wdp"/><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gif"/><Relationship Id="rId14" Type="http://schemas.openxmlformats.org/officeDocument/2006/relationships/image" Target="../media/image85.jpeg"/></Relationships>
</file>

<file path=ppt/slides/_rels/slide37.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91.png"/><Relationship Id="rId18" Type="http://schemas.microsoft.com/office/2007/relationships/hdphoto" Target="../media/hdphoto17.wdp"/><Relationship Id="rId3" Type="http://schemas.openxmlformats.org/officeDocument/2006/relationships/image" Target="../media/image28.png"/><Relationship Id="rId21" Type="http://schemas.openxmlformats.org/officeDocument/2006/relationships/image" Target="../media/image30.png"/><Relationship Id="rId7" Type="http://schemas.openxmlformats.org/officeDocument/2006/relationships/image" Target="../media/image88.png"/><Relationship Id="rId12" Type="http://schemas.microsoft.com/office/2007/relationships/hdphoto" Target="../media/hdphoto14.wdp"/><Relationship Id="rId17" Type="http://schemas.openxmlformats.org/officeDocument/2006/relationships/image" Target="../media/image93.png"/><Relationship Id="rId2" Type="http://schemas.openxmlformats.org/officeDocument/2006/relationships/image" Target="../media/image86.jpeg"/><Relationship Id="rId16" Type="http://schemas.microsoft.com/office/2007/relationships/hdphoto" Target="../media/hdphoto16.wdp"/><Relationship Id="rId20" Type="http://schemas.microsoft.com/office/2007/relationships/hdphoto" Target="../media/hdphoto18.wdp"/><Relationship Id="rId1" Type="http://schemas.openxmlformats.org/officeDocument/2006/relationships/slideLayout" Target="../slideLayouts/slideLayout106.xml"/><Relationship Id="rId6" Type="http://schemas.microsoft.com/office/2007/relationships/hdphoto" Target="../media/hdphoto11.wdp"/><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microsoft.com/office/2007/relationships/hdphoto" Target="../media/hdphoto13.wdp"/><Relationship Id="rId19" Type="http://schemas.openxmlformats.org/officeDocument/2006/relationships/image" Target="../media/image94.png"/><Relationship Id="rId4" Type="http://schemas.microsoft.com/office/2007/relationships/hdphoto" Target="../media/hdphoto1.wdp"/><Relationship Id="rId9" Type="http://schemas.openxmlformats.org/officeDocument/2006/relationships/image" Target="../media/image89.png"/><Relationship Id="rId14" Type="http://schemas.microsoft.com/office/2007/relationships/hdphoto" Target="../media/hdphoto15.wdp"/><Relationship Id="rId22"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5.jpeg"/><Relationship Id="rId1" Type="http://schemas.openxmlformats.org/officeDocument/2006/relationships/slideLayout" Target="../slideLayouts/slideLayout133.xml"/><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hyperlink" Target="http://omglnx3.meas.ncsu.edu/yli/13ensemble_2d/dino_13ensemble.htm"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3.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omglnx3.meas.ncsu.edu/yli/13ensemble_2d/dino_13ensemble.ht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SP and mooring system 2011.jpg"/>
          <p:cNvPicPr>
            <a:picLocks noChangeAspect="1"/>
          </p:cNvPicPr>
          <p:nvPr/>
        </p:nvPicPr>
        <p:blipFill>
          <a:blip r:embed="rId3">
            <a:extLst>
              <a:ext uri="{28A0092B-C50C-407E-A947-70E740481C1C}">
                <a14:useLocalDpi xmlns:a14="http://schemas.microsoft.com/office/drawing/2010/main" val="0"/>
              </a:ext>
            </a:extLst>
          </a:blip>
          <a:srcRect l="-190951" r="-190951"/>
          <a:stretch>
            <a:fillRect/>
          </a:stretch>
        </p:blipFill>
        <p:spPr>
          <a:xfrm>
            <a:off x="-5181600" y="0"/>
            <a:ext cx="13104172" cy="6858000"/>
          </a:xfrm>
          <a:prstGeom prst="rect">
            <a:avLst/>
          </a:prstGeom>
        </p:spPr>
      </p:pic>
      <p:sp>
        <p:nvSpPr>
          <p:cNvPr id="2" name="TextBox 1"/>
          <p:cNvSpPr txBox="1"/>
          <p:nvPr/>
        </p:nvSpPr>
        <p:spPr>
          <a:xfrm>
            <a:off x="1676400" y="97640"/>
            <a:ext cx="8763000" cy="2185214"/>
          </a:xfrm>
          <a:prstGeom prst="rect">
            <a:avLst/>
          </a:prstGeom>
          <a:noFill/>
        </p:spPr>
        <p:txBody>
          <a:bodyPr wrap="square" rtlCol="0">
            <a:spAutoFit/>
          </a:bodyPr>
          <a:lstStyle/>
          <a:p>
            <a:pPr algn="ctr"/>
            <a:r>
              <a:rPr lang="en-US" b="1" dirty="0" smtClean="0"/>
              <a:t>Dynamics </a:t>
            </a:r>
            <a:r>
              <a:rPr lang="en-US" b="1" dirty="0"/>
              <a:t>of harmful algal blooms: </a:t>
            </a:r>
            <a:endParaRPr lang="en-US" b="1" dirty="0" smtClean="0"/>
          </a:p>
          <a:p>
            <a:pPr algn="ctr"/>
            <a:r>
              <a:rPr lang="en-US" b="1" dirty="0" smtClean="0"/>
              <a:t>rapid </a:t>
            </a:r>
            <a:r>
              <a:rPr lang="en-US" b="1" dirty="0"/>
              <a:t>response sampling of key </a:t>
            </a:r>
            <a:r>
              <a:rPr lang="en-US" b="1" dirty="0" smtClean="0"/>
              <a:t>processes</a:t>
            </a:r>
            <a:r>
              <a:rPr lang="en-US" b="1" dirty="0"/>
              <a:t>  </a:t>
            </a:r>
            <a:endParaRPr lang="en-US" dirty="0"/>
          </a:p>
          <a:p>
            <a:pPr algn="ctr"/>
            <a:endParaRPr lang="en-US" sz="2000" b="1" dirty="0" smtClean="0"/>
          </a:p>
          <a:p>
            <a:pPr algn="ctr"/>
            <a:r>
              <a:rPr lang="en-US" sz="2000" b="1" dirty="0" smtClean="0"/>
              <a:t>Dennis </a:t>
            </a:r>
            <a:r>
              <a:rPr lang="en-US" sz="2000" b="1" dirty="0"/>
              <a:t>J. McGillicuddy, Jr., Project PI</a:t>
            </a:r>
            <a:endParaRPr lang="en-US" sz="2000" dirty="0"/>
          </a:p>
          <a:p>
            <a:pPr algn="ctr"/>
            <a:r>
              <a:rPr lang="en-US" sz="2000" b="1" dirty="0"/>
              <a:t>Donald M. Anderson, Co-Investigator</a:t>
            </a:r>
            <a:endParaRPr lang="en-US" sz="2000" dirty="0"/>
          </a:p>
          <a:p>
            <a:pPr algn="ctr"/>
            <a:r>
              <a:rPr lang="en-US" sz="2000" b="1" dirty="0"/>
              <a:t>Katherine A. Hubbard, Co-Investigator</a:t>
            </a:r>
            <a:endParaRPr lang="en-US" sz="2000" dirty="0"/>
          </a:p>
        </p:txBody>
      </p:sp>
      <p:pic>
        <p:nvPicPr>
          <p:cNvPr id="3" name="Picture 2" descr="IMG_0180_sciencecr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2895600"/>
            <a:ext cx="2743200" cy="3657600"/>
          </a:xfrm>
          <a:prstGeom prst="rect">
            <a:avLst/>
          </a:prstGeom>
        </p:spPr>
      </p:pic>
      <p:pic>
        <p:nvPicPr>
          <p:cNvPr id="4" name="Picture 3" descr="IMG_0193_ESPdeploy2.jpg"/>
          <p:cNvPicPr>
            <a:picLocks noChangeAspect="1"/>
          </p:cNvPicPr>
          <p:nvPr/>
        </p:nvPicPr>
        <p:blipFill rotWithShape="1">
          <a:blip r:embed="rId5" cstate="print">
            <a:extLst>
              <a:ext uri="{28A0092B-C50C-407E-A947-70E740481C1C}">
                <a14:useLocalDpi xmlns:a14="http://schemas.microsoft.com/office/drawing/2010/main" val="0"/>
              </a:ext>
            </a:extLst>
          </a:blip>
          <a:srcRect l="10326" t="13022" r="7065" b="4766"/>
          <a:stretch/>
        </p:blipFill>
        <p:spPr>
          <a:xfrm>
            <a:off x="6248400" y="2971800"/>
            <a:ext cx="2641600" cy="3505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2720752"/>
            <a:ext cx="5760720" cy="4137248"/>
          </a:xfrm>
          <a:prstGeom prst="rect">
            <a:avLst/>
          </a:prstGeom>
        </p:spPr>
      </p:pic>
    </p:spTree>
    <p:extLst>
      <p:ext uri="{BB962C8B-B14F-4D97-AF65-F5344CB8AC3E}">
        <p14:creationId xmlns:p14="http://schemas.microsoft.com/office/powerpoint/2010/main" val="11333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omglnx3.meas.ncsu.edu/yli/Redtide_obs/2013/esp_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91" y="2519015"/>
            <a:ext cx="8592889" cy="3043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0848" y="457200"/>
            <a:ext cx="7148752" cy="1446550"/>
          </a:xfrm>
          <a:prstGeom prst="rect">
            <a:avLst/>
          </a:prstGeom>
          <a:noFill/>
        </p:spPr>
        <p:txBody>
          <a:bodyPr wrap="none" rtlCol="0">
            <a:spAutoFit/>
          </a:bodyPr>
          <a:lstStyle/>
          <a:p>
            <a:pPr algn="ctr" fontAlgn="auto">
              <a:spcBef>
                <a:spcPts val="0"/>
              </a:spcBef>
              <a:spcAft>
                <a:spcPts val="0"/>
              </a:spcAft>
            </a:pPr>
            <a:r>
              <a:rPr lang="en-US" sz="4400" dirty="0" smtClean="0">
                <a:solidFill>
                  <a:srgbClr val="FFFF00"/>
                </a:solidFill>
                <a:latin typeface="+mj-lt"/>
              </a:rPr>
              <a:t>ESP observations and </a:t>
            </a:r>
          </a:p>
          <a:p>
            <a:pPr algn="ctr" fontAlgn="auto">
              <a:spcBef>
                <a:spcPts val="0"/>
              </a:spcBef>
              <a:spcAft>
                <a:spcPts val="0"/>
              </a:spcAft>
            </a:pPr>
            <a:r>
              <a:rPr lang="en-US" sz="4400" dirty="0" smtClean="0">
                <a:solidFill>
                  <a:srgbClr val="FFFF00"/>
                </a:solidFill>
                <a:latin typeface="+mj-lt"/>
              </a:rPr>
              <a:t>model forecast concentrations</a:t>
            </a:r>
            <a:endParaRPr lang="en-US" sz="4400" dirty="0">
              <a:solidFill>
                <a:srgbClr val="FFFF00"/>
              </a:solidFill>
              <a:latin typeface="+mj-lt"/>
            </a:endParaRPr>
          </a:p>
        </p:txBody>
      </p:sp>
      <p:sp>
        <p:nvSpPr>
          <p:cNvPr id="4" name="TextBox 3"/>
          <p:cNvSpPr txBox="1"/>
          <p:nvPr/>
        </p:nvSpPr>
        <p:spPr>
          <a:xfrm>
            <a:off x="2231980" y="2819400"/>
            <a:ext cx="1120820" cy="523220"/>
          </a:xfrm>
          <a:prstGeom prst="rect">
            <a:avLst/>
          </a:prstGeom>
          <a:noFill/>
        </p:spPr>
        <p:txBody>
          <a:bodyPr wrap="none" rtlCol="0">
            <a:spAutoFit/>
          </a:bodyPr>
          <a:lstStyle/>
          <a:p>
            <a:r>
              <a:rPr lang="en-US" dirty="0" smtClean="0">
                <a:solidFill>
                  <a:schemeClr val="tx1">
                    <a:lumMod val="50000"/>
                  </a:schemeClr>
                </a:solidFill>
              </a:rPr>
              <a:t>Model</a:t>
            </a:r>
            <a:endParaRPr lang="en-US" dirty="0">
              <a:solidFill>
                <a:schemeClr val="tx1">
                  <a:lumMod val="50000"/>
                </a:schemeClr>
              </a:solidFill>
            </a:endParaRPr>
          </a:p>
        </p:txBody>
      </p:sp>
    </p:spTree>
    <p:extLst>
      <p:ext uri="{BB962C8B-B14F-4D97-AF65-F5344CB8AC3E}">
        <p14:creationId xmlns:p14="http://schemas.microsoft.com/office/powerpoint/2010/main" val="2400360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914400" y="-76200"/>
            <a:ext cx="8229600" cy="1143000"/>
          </a:xfrm>
        </p:spPr>
        <p:txBody>
          <a:bodyPr/>
          <a:lstStyle/>
          <a:p>
            <a:pPr eaLnBrk="1" hangingPunct="1"/>
            <a:r>
              <a:rPr lang="en-US" dirty="0" smtClean="0"/>
              <a:t>WGOM water mass characteristics</a:t>
            </a:r>
            <a:endParaRPr lang="en-US" sz="3200"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727" r="31239"/>
          <a:stretch/>
        </p:blipFill>
        <p:spPr>
          <a:xfrm>
            <a:off x="2362200" y="914400"/>
            <a:ext cx="4537910" cy="5943600"/>
          </a:xfrm>
          <a:prstGeom prst="rect">
            <a:avLst/>
          </a:prstGeom>
        </p:spPr>
      </p:pic>
      <p:grpSp>
        <p:nvGrpSpPr>
          <p:cNvPr id="8" name="Group 7"/>
          <p:cNvGrpSpPr/>
          <p:nvPr/>
        </p:nvGrpSpPr>
        <p:grpSpPr>
          <a:xfrm>
            <a:off x="2246829" y="901700"/>
            <a:ext cx="4768651" cy="5943600"/>
            <a:chOff x="-3276600" y="914400"/>
            <a:chExt cx="4768651" cy="594360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0083" r="29950"/>
            <a:stretch/>
          </p:blipFill>
          <p:spPr>
            <a:xfrm>
              <a:off x="-3276600" y="914400"/>
              <a:ext cx="4768651" cy="5943600"/>
            </a:xfrm>
            <a:prstGeom prst="rect">
              <a:avLst/>
            </a:prstGeom>
          </p:spPr>
        </p:pic>
        <p:sp>
          <p:nvSpPr>
            <p:cNvPr id="9" name="TextBox 8"/>
            <p:cNvSpPr txBox="1"/>
            <p:nvPr/>
          </p:nvSpPr>
          <p:spPr>
            <a:xfrm>
              <a:off x="-76200" y="2644914"/>
              <a:ext cx="1066318" cy="707886"/>
            </a:xfrm>
            <a:prstGeom prst="rect">
              <a:avLst/>
            </a:prstGeom>
            <a:noFill/>
          </p:spPr>
          <p:txBody>
            <a:bodyPr wrap="none" rtlCol="0">
              <a:spAutoFit/>
            </a:bodyPr>
            <a:lstStyle/>
            <a:p>
              <a:pPr algn="ctr"/>
              <a:r>
                <a:rPr lang="en-US" sz="2000" dirty="0" smtClean="0">
                  <a:solidFill>
                    <a:schemeClr val="bg2"/>
                  </a:solidFill>
                </a:rPr>
                <a:t>2010</a:t>
              </a:r>
            </a:p>
            <a:p>
              <a:pPr algn="ctr"/>
              <a:r>
                <a:rPr lang="en-US" sz="2000" dirty="0" smtClean="0">
                  <a:solidFill>
                    <a:schemeClr val="bg2"/>
                  </a:solidFill>
                </a:rPr>
                <a:t>anomaly</a:t>
              </a:r>
              <a:endParaRPr lang="en-US" sz="2000" dirty="0">
                <a:solidFill>
                  <a:schemeClr val="bg2"/>
                </a:solidFill>
              </a:endParaRPr>
            </a:p>
          </p:txBody>
        </p:sp>
      </p:grpSp>
      <p:sp>
        <p:nvSpPr>
          <p:cNvPr id="7" name="TextBox 6"/>
          <p:cNvSpPr txBox="1"/>
          <p:nvPr/>
        </p:nvSpPr>
        <p:spPr>
          <a:xfrm>
            <a:off x="5715000" y="3406914"/>
            <a:ext cx="1136850" cy="707886"/>
          </a:xfrm>
          <a:prstGeom prst="rect">
            <a:avLst/>
          </a:prstGeom>
          <a:noFill/>
        </p:spPr>
        <p:txBody>
          <a:bodyPr wrap="none" rtlCol="0">
            <a:spAutoFit/>
          </a:bodyPr>
          <a:lstStyle/>
          <a:p>
            <a:pPr algn="ctr"/>
            <a:r>
              <a:rPr lang="en-US" sz="2000" dirty="0" smtClean="0">
                <a:solidFill>
                  <a:schemeClr val="bg2"/>
                </a:solidFill>
              </a:rPr>
              <a:t>2008</a:t>
            </a:r>
          </a:p>
          <a:p>
            <a:pPr algn="ctr"/>
            <a:r>
              <a:rPr lang="en-US" sz="2000" dirty="0" smtClean="0">
                <a:solidFill>
                  <a:schemeClr val="bg2"/>
                </a:solidFill>
              </a:rPr>
              <a:t>“normal”</a:t>
            </a:r>
            <a:endParaRPr lang="en-US" sz="2000" dirty="0">
              <a:solidFill>
                <a:schemeClr val="bg2"/>
              </a:solidFill>
            </a:endParaRPr>
          </a:p>
        </p:txBody>
      </p:sp>
      <p:grpSp>
        <p:nvGrpSpPr>
          <p:cNvPr id="16" name="Group 15"/>
          <p:cNvGrpSpPr/>
          <p:nvPr/>
        </p:nvGrpSpPr>
        <p:grpSpPr>
          <a:xfrm>
            <a:off x="2400658" y="927100"/>
            <a:ext cx="4614822" cy="5943600"/>
            <a:chOff x="7979348" y="792371"/>
            <a:chExt cx="4614822" cy="594360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587" r="29735"/>
            <a:stretch/>
          </p:blipFill>
          <p:spPr>
            <a:xfrm>
              <a:off x="7979348" y="792371"/>
              <a:ext cx="4614822" cy="5943600"/>
            </a:xfrm>
            <a:prstGeom prst="rect">
              <a:avLst/>
            </a:prstGeom>
          </p:spPr>
        </p:pic>
        <p:sp>
          <p:nvSpPr>
            <p:cNvPr id="11" name="TextBox 10"/>
            <p:cNvSpPr txBox="1"/>
            <p:nvPr/>
          </p:nvSpPr>
          <p:spPr>
            <a:xfrm>
              <a:off x="10503773" y="1371600"/>
              <a:ext cx="697627" cy="400110"/>
            </a:xfrm>
            <a:prstGeom prst="rect">
              <a:avLst/>
            </a:prstGeom>
            <a:noFill/>
          </p:spPr>
          <p:txBody>
            <a:bodyPr wrap="none" rtlCol="0">
              <a:spAutoFit/>
            </a:bodyPr>
            <a:lstStyle/>
            <a:p>
              <a:pPr algn="ctr"/>
              <a:r>
                <a:rPr lang="en-US" sz="2000" dirty="0" smtClean="0">
                  <a:solidFill>
                    <a:schemeClr val="bg2"/>
                  </a:solidFill>
                </a:rPr>
                <a:t>2013</a:t>
              </a:r>
            </a:p>
          </p:txBody>
        </p:sp>
        <p:sp>
          <p:nvSpPr>
            <p:cNvPr id="15" name="TextBox 14"/>
            <p:cNvSpPr txBox="1"/>
            <p:nvPr/>
          </p:nvSpPr>
          <p:spPr>
            <a:xfrm>
              <a:off x="11049481" y="2514600"/>
              <a:ext cx="1066319" cy="707886"/>
            </a:xfrm>
            <a:prstGeom prst="rect">
              <a:avLst/>
            </a:prstGeom>
            <a:noFill/>
          </p:spPr>
          <p:txBody>
            <a:bodyPr wrap="none" rtlCol="0">
              <a:spAutoFit/>
            </a:bodyPr>
            <a:lstStyle/>
            <a:p>
              <a:pPr algn="ctr"/>
              <a:r>
                <a:rPr lang="en-US" sz="2000" dirty="0" smtClean="0">
                  <a:solidFill>
                    <a:schemeClr val="bg2"/>
                  </a:solidFill>
                </a:rPr>
                <a:t>2010</a:t>
              </a:r>
            </a:p>
            <a:p>
              <a:pPr algn="ctr"/>
              <a:r>
                <a:rPr lang="en-US" sz="2000" dirty="0" smtClean="0">
                  <a:solidFill>
                    <a:schemeClr val="bg2"/>
                  </a:solidFill>
                </a:rPr>
                <a:t>anomaly</a:t>
              </a:r>
            </a:p>
          </p:txBody>
        </p:sp>
        <p:sp>
          <p:nvSpPr>
            <p:cNvPr id="17" name="TextBox 16"/>
            <p:cNvSpPr txBox="1"/>
            <p:nvPr/>
          </p:nvSpPr>
          <p:spPr>
            <a:xfrm>
              <a:off x="11293367" y="3330714"/>
              <a:ext cx="1127233" cy="707886"/>
            </a:xfrm>
            <a:prstGeom prst="rect">
              <a:avLst/>
            </a:prstGeom>
            <a:noFill/>
          </p:spPr>
          <p:txBody>
            <a:bodyPr wrap="none" rtlCol="0">
              <a:spAutoFit/>
            </a:bodyPr>
            <a:lstStyle/>
            <a:p>
              <a:pPr algn="ctr"/>
              <a:r>
                <a:rPr lang="en-US" sz="2000" dirty="0" smtClean="0">
                  <a:solidFill>
                    <a:schemeClr val="bg2"/>
                  </a:solidFill>
                </a:rPr>
                <a:t>2008</a:t>
              </a:r>
            </a:p>
            <a:p>
              <a:pPr algn="ctr"/>
              <a:r>
                <a:rPr lang="en-US" sz="2000" dirty="0" smtClean="0">
                  <a:solidFill>
                    <a:schemeClr val="bg2"/>
                  </a:solidFill>
                </a:rPr>
                <a:t>“normal”</a:t>
              </a:r>
            </a:p>
          </p:txBody>
        </p:sp>
      </p:grpSp>
    </p:spTree>
    <p:extLst>
      <p:ext uri="{BB962C8B-B14F-4D97-AF65-F5344CB8AC3E}">
        <p14:creationId xmlns:p14="http://schemas.microsoft.com/office/powerpoint/2010/main" val="13138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99124" y="762000"/>
            <a:ext cx="5033860" cy="5575300"/>
            <a:chOff x="1899124" y="673100"/>
            <a:chExt cx="5033860" cy="5575300"/>
          </a:xfrm>
        </p:grpSpPr>
        <p:pic>
          <p:nvPicPr>
            <p:cNvPr id="4" name="Picture 3" descr="fig9_WGOM_oc460_oc445_nuts_bw_v2_and_ti670.png"/>
            <p:cNvPicPr>
              <a:picLocks noChangeAspect="1"/>
            </p:cNvPicPr>
            <p:nvPr/>
          </p:nvPicPr>
          <p:blipFill rotWithShape="1">
            <a:blip r:embed="rId3" cstate="print"/>
            <a:srcRect t="2922" r="50000" b="52846"/>
            <a:stretch/>
          </p:blipFill>
          <p:spPr>
            <a:xfrm>
              <a:off x="1899124" y="673100"/>
              <a:ext cx="5033860" cy="5575300"/>
            </a:xfrm>
            <a:prstGeom prst="rect">
              <a:avLst/>
            </a:prstGeom>
          </p:spPr>
        </p:pic>
        <p:sp>
          <p:nvSpPr>
            <p:cNvPr id="3" name="TextBox 2"/>
            <p:cNvSpPr txBox="1"/>
            <p:nvPr/>
          </p:nvSpPr>
          <p:spPr>
            <a:xfrm>
              <a:off x="5209716" y="2052935"/>
              <a:ext cx="1419684"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lumMod val="50000"/>
                      <a:lumOff val="50000"/>
                    </a:prstClr>
                  </a:solidFill>
                  <a:latin typeface="Calibri"/>
                </a:rPr>
                <a:t>May 2008</a:t>
              </a:r>
              <a:endParaRPr lang="en-US" sz="2400" dirty="0">
                <a:solidFill>
                  <a:prstClr val="black">
                    <a:lumMod val="50000"/>
                    <a:lumOff val="50000"/>
                  </a:prstClr>
                </a:solidFill>
                <a:latin typeface="Calibri"/>
              </a:endParaRPr>
            </a:p>
          </p:txBody>
        </p:sp>
        <p:cxnSp>
          <p:nvCxnSpPr>
            <p:cNvPr id="6" name="Straight Arrow Connector 5"/>
            <p:cNvCxnSpPr/>
            <p:nvPr/>
          </p:nvCxnSpPr>
          <p:spPr>
            <a:xfrm flipH="1">
              <a:off x="4953000" y="2286000"/>
              <a:ext cx="304800" cy="228600"/>
            </a:xfrm>
            <a:prstGeom prst="straightConnector1">
              <a:avLst/>
            </a:prstGeom>
            <a:ln>
              <a:solidFill>
                <a:schemeClr val="bg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38600" y="4648200"/>
              <a:ext cx="1419684"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alibri"/>
                </a:rPr>
                <a:t>May 2010</a:t>
              </a:r>
              <a:endParaRPr lang="en-US" sz="2400" dirty="0">
                <a:solidFill>
                  <a:prstClr val="black"/>
                </a:solidFill>
                <a:latin typeface="Calibri"/>
              </a:endParaRPr>
            </a:p>
          </p:txBody>
        </p:sp>
        <p:cxnSp>
          <p:nvCxnSpPr>
            <p:cNvPr id="9" name="Straight Arrow Connector 8"/>
            <p:cNvCxnSpPr/>
            <p:nvPr/>
          </p:nvCxnSpPr>
          <p:spPr>
            <a:xfrm flipV="1">
              <a:off x="5113818" y="4191000"/>
              <a:ext cx="3810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71911" y="2759501"/>
              <a:ext cx="806631" cy="830997"/>
            </a:xfrm>
            <a:prstGeom prst="rect">
              <a:avLst/>
            </a:prstGeom>
            <a:noFill/>
          </p:spPr>
          <p:txBody>
            <a:bodyPr wrap="none" rtlCol="0">
              <a:spAutoFit/>
            </a:bodyPr>
            <a:lstStyle/>
            <a:p>
              <a:pPr fontAlgn="auto">
                <a:spcBef>
                  <a:spcPts val="0"/>
                </a:spcBef>
                <a:spcAft>
                  <a:spcPts val="0"/>
                </a:spcAft>
              </a:pPr>
              <a:r>
                <a:rPr lang="en-US" sz="2400" dirty="0" smtClean="0">
                  <a:solidFill>
                    <a:srgbClr val="FF0000"/>
                  </a:solidFill>
                  <a:latin typeface="Calibri"/>
                </a:rPr>
                <a:t>May</a:t>
              </a:r>
            </a:p>
            <a:p>
              <a:pPr fontAlgn="auto">
                <a:spcBef>
                  <a:spcPts val="0"/>
                </a:spcBef>
                <a:spcAft>
                  <a:spcPts val="0"/>
                </a:spcAft>
              </a:pPr>
              <a:r>
                <a:rPr lang="en-US" sz="2400" dirty="0" smtClean="0">
                  <a:solidFill>
                    <a:srgbClr val="FF0000"/>
                  </a:solidFill>
                  <a:latin typeface="Calibri"/>
                </a:rPr>
                <a:t>2013</a:t>
              </a:r>
              <a:endParaRPr lang="en-US" sz="2400" dirty="0">
                <a:solidFill>
                  <a:srgbClr val="FF0000"/>
                </a:solidFill>
                <a:latin typeface="Calibri"/>
              </a:endParaRPr>
            </a:p>
          </p:txBody>
        </p:sp>
        <p:cxnSp>
          <p:nvCxnSpPr>
            <p:cNvPr id="12" name="Straight Arrow Connector 11"/>
            <p:cNvCxnSpPr/>
            <p:nvPr/>
          </p:nvCxnSpPr>
          <p:spPr>
            <a:xfrm>
              <a:off x="4191000" y="3124200"/>
              <a:ext cx="4572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124200" y="6334780"/>
            <a:ext cx="3353803" cy="523220"/>
          </a:xfrm>
          <a:prstGeom prst="rect">
            <a:avLst/>
          </a:prstGeom>
          <a:noFill/>
        </p:spPr>
        <p:txBody>
          <a:bodyPr wrap="none" rtlCol="0">
            <a:spAutoFit/>
          </a:bodyPr>
          <a:lstStyle/>
          <a:p>
            <a:r>
              <a:rPr lang="en-US" dirty="0" smtClean="0"/>
              <a:t>Nitrate + Nitrite (µM)</a:t>
            </a:r>
            <a:endParaRPr lang="en-US" dirty="0"/>
          </a:p>
        </p:txBody>
      </p:sp>
      <p:sp>
        <p:nvSpPr>
          <p:cNvPr id="8" name="Title 7"/>
          <p:cNvSpPr>
            <a:spLocks noGrp="1"/>
          </p:cNvSpPr>
          <p:nvPr>
            <p:ph type="title"/>
          </p:nvPr>
        </p:nvSpPr>
        <p:spPr>
          <a:xfrm>
            <a:off x="685800" y="-152400"/>
            <a:ext cx="7772400" cy="1143000"/>
          </a:xfrm>
        </p:spPr>
        <p:txBody>
          <a:bodyPr/>
          <a:lstStyle/>
          <a:p>
            <a:r>
              <a:rPr lang="en-US" dirty="0" smtClean="0"/>
              <a:t>WGOM nutrient concentrations</a:t>
            </a:r>
            <a:endParaRPr lang="en-US" dirty="0"/>
          </a:p>
        </p:txBody>
      </p:sp>
      <p:cxnSp>
        <p:nvCxnSpPr>
          <p:cNvPr id="13" name="Straight Arrow Connector 12"/>
          <p:cNvCxnSpPr>
            <a:stCxn id="7" idx="0"/>
          </p:cNvCxnSpPr>
          <p:nvPr/>
        </p:nvCxnSpPr>
        <p:spPr>
          <a:xfrm flipV="1">
            <a:off x="4748442" y="4114800"/>
            <a:ext cx="709842" cy="62230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24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7398"/>
            <a:ext cx="9144000" cy="3255367"/>
          </a:xfrm>
          <a:prstGeom prst="rect">
            <a:avLst/>
          </a:prstGeom>
        </p:spPr>
      </p:pic>
      <p:sp>
        <p:nvSpPr>
          <p:cNvPr id="5" name="TextBox 4"/>
          <p:cNvSpPr txBox="1"/>
          <p:nvPr/>
        </p:nvSpPr>
        <p:spPr>
          <a:xfrm>
            <a:off x="1035131" y="533400"/>
            <a:ext cx="7240188" cy="1446550"/>
          </a:xfrm>
          <a:prstGeom prst="rect">
            <a:avLst/>
          </a:prstGeom>
          <a:noFill/>
        </p:spPr>
        <p:txBody>
          <a:bodyPr wrap="none" rtlCol="0">
            <a:spAutoFit/>
          </a:bodyPr>
          <a:lstStyle/>
          <a:p>
            <a:pPr algn="ctr" fontAlgn="auto">
              <a:spcBef>
                <a:spcPts val="0"/>
              </a:spcBef>
              <a:spcAft>
                <a:spcPts val="0"/>
              </a:spcAft>
            </a:pPr>
            <a:r>
              <a:rPr lang="en-US" sz="4400" dirty="0" smtClean="0">
                <a:solidFill>
                  <a:srgbClr val="FFFF00"/>
                </a:solidFill>
                <a:latin typeface="Times New Roman" panose="02020603050405020304" pitchFamily="18" charset="0"/>
                <a:cs typeface="Times New Roman" panose="02020603050405020304" pitchFamily="18" charset="0"/>
              </a:rPr>
              <a:t>ESP observations and </a:t>
            </a:r>
          </a:p>
          <a:p>
            <a:pPr algn="ctr" fontAlgn="auto">
              <a:spcBef>
                <a:spcPts val="0"/>
              </a:spcBef>
              <a:spcAft>
                <a:spcPts val="0"/>
              </a:spcAft>
            </a:pPr>
            <a:r>
              <a:rPr lang="en-US" sz="4400" dirty="0" smtClean="0">
                <a:solidFill>
                  <a:srgbClr val="FFFF00"/>
                </a:solidFill>
                <a:latin typeface="Times New Roman" panose="02020603050405020304" pitchFamily="18" charset="0"/>
                <a:cs typeface="Times New Roman" panose="02020603050405020304" pitchFamily="18" charset="0"/>
              </a:rPr>
              <a:t>model hindcast concentrations</a:t>
            </a: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7200" y="2362200"/>
            <a:ext cx="5508752" cy="1815882"/>
          </a:xfrm>
          <a:prstGeom prst="rect">
            <a:avLst/>
          </a:prstGeom>
          <a:noFill/>
        </p:spPr>
        <p:txBody>
          <a:bodyPr wrap="none" rtlCol="0">
            <a:spAutoFit/>
          </a:bodyPr>
          <a:lstStyle/>
          <a:p>
            <a:r>
              <a:rPr lang="en-US" dirty="0" smtClean="0">
                <a:solidFill>
                  <a:schemeClr val="bg1"/>
                </a:solidFill>
              </a:rPr>
              <a:t>   </a:t>
            </a:r>
          </a:p>
          <a:p>
            <a:r>
              <a:rPr lang="en-US" dirty="0">
                <a:solidFill>
                  <a:schemeClr val="bg1"/>
                </a:solidFill>
              </a:rPr>
              <a:t>	</a:t>
            </a:r>
            <a:r>
              <a:rPr lang="en-US" dirty="0" smtClean="0">
                <a:solidFill>
                  <a:schemeClr val="bg1"/>
                </a:solidFill>
              </a:rPr>
              <a:t>	    Hindcast T, 50% NO</a:t>
            </a:r>
            <a:r>
              <a:rPr lang="en-US" baseline="-25000" dirty="0" smtClean="0">
                <a:solidFill>
                  <a:schemeClr val="bg1"/>
                </a:solidFill>
              </a:rPr>
              <a:t>3</a:t>
            </a:r>
          </a:p>
          <a:p>
            <a:r>
              <a:rPr lang="en-US" dirty="0">
                <a:solidFill>
                  <a:schemeClr val="bg1"/>
                </a:solidFill>
              </a:rPr>
              <a:t>	 </a:t>
            </a:r>
            <a:r>
              <a:rPr lang="en-US" dirty="0" smtClean="0">
                <a:solidFill>
                  <a:schemeClr val="bg1"/>
                </a:solidFill>
              </a:rPr>
              <a:t>	    Hindcast </a:t>
            </a:r>
            <a:r>
              <a:rPr lang="en-US" dirty="0">
                <a:solidFill>
                  <a:schemeClr val="bg1"/>
                </a:solidFill>
              </a:rPr>
              <a:t>T, </a:t>
            </a:r>
            <a:r>
              <a:rPr lang="en-US" dirty="0" smtClean="0">
                <a:solidFill>
                  <a:schemeClr val="bg1"/>
                </a:solidFill>
              </a:rPr>
              <a:t>25% </a:t>
            </a:r>
            <a:r>
              <a:rPr lang="en-US" dirty="0">
                <a:solidFill>
                  <a:schemeClr val="bg1"/>
                </a:solidFill>
              </a:rPr>
              <a:t>NO</a:t>
            </a:r>
            <a:r>
              <a:rPr lang="en-US" baseline="-25000" dirty="0">
                <a:solidFill>
                  <a:schemeClr val="bg1"/>
                </a:solidFill>
              </a:rPr>
              <a:t>3</a:t>
            </a:r>
            <a:endParaRPr lang="en-US" dirty="0" smtClean="0">
              <a:solidFill>
                <a:schemeClr val="bg1"/>
              </a:solidFill>
            </a:endParaRPr>
          </a:p>
          <a:p>
            <a:r>
              <a:rPr lang="en-US" dirty="0" smtClean="0">
                <a:solidFill>
                  <a:schemeClr val="bg1"/>
                </a:solidFill>
              </a:rPr>
              <a:t>		    Hindcast </a:t>
            </a:r>
            <a:r>
              <a:rPr lang="en-US" dirty="0">
                <a:solidFill>
                  <a:schemeClr val="bg1"/>
                </a:solidFill>
              </a:rPr>
              <a:t>T, </a:t>
            </a:r>
            <a:r>
              <a:rPr lang="en-US" dirty="0" smtClean="0">
                <a:solidFill>
                  <a:schemeClr val="bg1"/>
                </a:solidFill>
              </a:rPr>
              <a:t>10</a:t>
            </a:r>
            <a:r>
              <a:rPr lang="en-US" dirty="0">
                <a:solidFill>
                  <a:schemeClr val="bg1"/>
                </a:solidFill>
              </a:rPr>
              <a:t>% </a:t>
            </a:r>
            <a:r>
              <a:rPr lang="en-US" dirty="0" smtClean="0">
                <a:solidFill>
                  <a:schemeClr val="bg1"/>
                </a:solidFill>
              </a:rPr>
              <a:t>NO</a:t>
            </a:r>
            <a:r>
              <a:rPr lang="en-US" baseline="-25000" dirty="0" smtClean="0">
                <a:solidFill>
                  <a:schemeClr val="bg1"/>
                </a:solidFill>
              </a:rPr>
              <a:t>3</a:t>
            </a:r>
            <a:endParaRPr lang="en-US" dirty="0">
              <a:solidFill>
                <a:schemeClr val="bg1"/>
              </a:solidFill>
            </a:endParaRPr>
          </a:p>
        </p:txBody>
      </p:sp>
      <p:sp>
        <p:nvSpPr>
          <p:cNvPr id="6" name="TextBox 5"/>
          <p:cNvSpPr txBox="1"/>
          <p:nvPr/>
        </p:nvSpPr>
        <p:spPr>
          <a:xfrm>
            <a:off x="7402779" y="2381071"/>
            <a:ext cx="1817421" cy="1200329"/>
          </a:xfrm>
          <a:prstGeom prst="rect">
            <a:avLst/>
          </a:prstGeom>
          <a:solidFill>
            <a:schemeClr val="tx1"/>
          </a:solidFill>
        </p:spPr>
        <p:txBody>
          <a:bodyPr wrap="none" rtlCol="0">
            <a:spAutoFit/>
          </a:bodyPr>
          <a:lstStyle/>
          <a:p>
            <a:r>
              <a:rPr lang="en-US" sz="1200" dirty="0" smtClean="0">
                <a:solidFill>
                  <a:schemeClr val="bg1"/>
                </a:solidFill>
              </a:rPr>
              <a:t>ESP</a:t>
            </a:r>
          </a:p>
          <a:p>
            <a:r>
              <a:rPr lang="en-US" sz="1200" dirty="0" smtClean="0">
                <a:solidFill>
                  <a:schemeClr val="bg1"/>
                </a:solidFill>
              </a:rPr>
              <a:t>Forecast</a:t>
            </a:r>
          </a:p>
          <a:p>
            <a:r>
              <a:rPr lang="en-US" sz="1200" dirty="0" smtClean="0">
                <a:solidFill>
                  <a:schemeClr val="bg1"/>
                </a:solidFill>
              </a:rPr>
              <a:t>Hindcast T bias, 50% NO</a:t>
            </a:r>
            <a:r>
              <a:rPr lang="en-US" sz="1200" baseline="-25000" dirty="0" smtClean="0">
                <a:solidFill>
                  <a:schemeClr val="bg1"/>
                </a:solidFill>
              </a:rPr>
              <a:t>3</a:t>
            </a:r>
            <a:endParaRPr lang="en-US" sz="1200" dirty="0">
              <a:solidFill>
                <a:schemeClr val="bg1"/>
              </a:solidFill>
            </a:endParaRPr>
          </a:p>
          <a:p>
            <a:r>
              <a:rPr lang="en-US" sz="1200" dirty="0">
                <a:solidFill>
                  <a:schemeClr val="bg1"/>
                </a:solidFill>
              </a:rPr>
              <a:t>Hindcast T bias, </a:t>
            </a:r>
            <a:r>
              <a:rPr lang="en-US" sz="1200" dirty="0" smtClean="0">
                <a:solidFill>
                  <a:schemeClr val="bg1"/>
                </a:solidFill>
              </a:rPr>
              <a:t>25% </a:t>
            </a:r>
            <a:r>
              <a:rPr lang="en-US" sz="1200" dirty="0">
                <a:solidFill>
                  <a:schemeClr val="bg1"/>
                </a:solidFill>
              </a:rPr>
              <a:t>NO</a:t>
            </a:r>
            <a:r>
              <a:rPr lang="en-US" sz="1200" baseline="-25000" dirty="0">
                <a:solidFill>
                  <a:schemeClr val="bg1"/>
                </a:solidFill>
              </a:rPr>
              <a:t>3</a:t>
            </a:r>
            <a:endParaRPr lang="en-US" sz="1200" dirty="0">
              <a:solidFill>
                <a:schemeClr val="bg1"/>
              </a:solidFill>
            </a:endParaRPr>
          </a:p>
          <a:p>
            <a:r>
              <a:rPr lang="en-US" sz="1200" dirty="0">
                <a:solidFill>
                  <a:schemeClr val="bg1"/>
                </a:solidFill>
              </a:rPr>
              <a:t>Hindcast T bias, </a:t>
            </a:r>
            <a:r>
              <a:rPr lang="en-US" sz="1200" dirty="0" smtClean="0">
                <a:solidFill>
                  <a:schemeClr val="bg1"/>
                </a:solidFill>
              </a:rPr>
              <a:t>10</a:t>
            </a:r>
            <a:r>
              <a:rPr lang="en-US" sz="1200" dirty="0">
                <a:solidFill>
                  <a:schemeClr val="bg1"/>
                </a:solidFill>
              </a:rPr>
              <a:t>% NO</a:t>
            </a:r>
            <a:r>
              <a:rPr lang="en-US" sz="1200" baseline="-25000" dirty="0">
                <a:solidFill>
                  <a:schemeClr val="bg1"/>
                </a:solidFill>
              </a:rPr>
              <a:t>3</a:t>
            </a:r>
            <a:endParaRPr lang="en-US" sz="1200" dirty="0">
              <a:solidFill>
                <a:schemeClr val="bg1"/>
              </a:solidFill>
            </a:endParaRPr>
          </a:p>
          <a:p>
            <a:r>
              <a:rPr lang="en-US" sz="1200" dirty="0" smtClean="0">
                <a:solidFill>
                  <a:schemeClr val="bg1"/>
                </a:solidFill>
              </a:rPr>
              <a:t>ESP Detection limit</a:t>
            </a:r>
            <a:endParaRPr lang="en-US" sz="1200" dirty="0">
              <a:solidFill>
                <a:schemeClr val="bg1"/>
              </a:solidFill>
            </a:endParaRPr>
          </a:p>
        </p:txBody>
      </p:sp>
      <p:cxnSp>
        <p:nvCxnSpPr>
          <p:cNvPr id="10" name="Straight Arrow Connector 9"/>
          <p:cNvCxnSpPr/>
          <p:nvPr/>
        </p:nvCxnSpPr>
        <p:spPr>
          <a:xfrm flipH="1">
            <a:off x="1905000" y="3124200"/>
            <a:ext cx="7620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828800" y="3505200"/>
            <a:ext cx="838200" cy="67288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81200" y="3962400"/>
            <a:ext cx="685800" cy="685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5800" y="2209800"/>
            <a:ext cx="1399742" cy="523220"/>
          </a:xfrm>
          <a:prstGeom prst="rect">
            <a:avLst/>
          </a:prstGeom>
          <a:noFill/>
        </p:spPr>
        <p:txBody>
          <a:bodyPr wrap="none" rtlCol="0">
            <a:spAutoFit/>
          </a:bodyPr>
          <a:lstStyle/>
          <a:p>
            <a:r>
              <a:rPr lang="en-US" dirty="0" smtClean="0">
                <a:solidFill>
                  <a:schemeClr val="bg1"/>
                </a:solidFill>
              </a:rPr>
              <a:t>Forecast</a:t>
            </a:r>
            <a:endParaRPr lang="en-US" dirty="0">
              <a:solidFill>
                <a:schemeClr val="bg1"/>
              </a:solidFill>
            </a:endParaRPr>
          </a:p>
        </p:txBody>
      </p:sp>
    </p:spTree>
    <p:extLst>
      <p:ext uri="{BB962C8B-B14F-4D97-AF65-F5344CB8AC3E}">
        <p14:creationId xmlns:p14="http://schemas.microsoft.com/office/powerpoint/2010/main" val="2801667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3246"/>
            <a:ext cx="9144000" cy="6124754"/>
          </a:xfrm>
          <a:prstGeom prst="rect">
            <a:avLst/>
          </a:prstGeom>
          <a:noFill/>
        </p:spPr>
        <p:txBody>
          <a:bodyPr wrap="square" rtlCol="0">
            <a:spAutoFit/>
          </a:bodyPr>
          <a:lstStyle/>
          <a:p>
            <a:r>
              <a:rPr lang="en-US" dirty="0" smtClean="0"/>
              <a:t>Fall 2012 cyst abundance suggested a moderate bloom of </a:t>
            </a:r>
            <a:r>
              <a:rPr lang="en-US" i="1" dirty="0" smtClean="0"/>
              <a:t>A. fundyense </a:t>
            </a:r>
            <a:r>
              <a:rPr lang="en-US" dirty="0" smtClean="0"/>
              <a:t>in spring 2013, all other things equal</a:t>
            </a:r>
          </a:p>
          <a:p>
            <a:endParaRPr lang="en-US" dirty="0"/>
          </a:p>
          <a:p>
            <a:r>
              <a:rPr lang="en-US" dirty="0" smtClean="0"/>
              <a:t>Water mass anomaly similar to 2010 led to unfavorable growing conditions; potential for moderate bloom not realized</a:t>
            </a:r>
          </a:p>
          <a:p>
            <a:endParaRPr lang="en-US" dirty="0"/>
          </a:p>
          <a:p>
            <a:r>
              <a:rPr lang="en-US" dirty="0" smtClean="0"/>
              <a:t>Hindcast simulations (warmer, lower nutrients) more consistent with observations</a:t>
            </a:r>
          </a:p>
          <a:p>
            <a:endParaRPr lang="en-US" dirty="0"/>
          </a:p>
          <a:p>
            <a:r>
              <a:rPr lang="en-US" dirty="0" smtClean="0"/>
              <a:t>ESP data stream essential in assessing offshore abundance of  </a:t>
            </a:r>
            <a:r>
              <a:rPr lang="en-US" i="1" dirty="0" smtClean="0"/>
              <a:t>A. fundyense</a:t>
            </a:r>
            <a:endParaRPr lang="en-US" dirty="0"/>
          </a:p>
          <a:p>
            <a:endParaRPr lang="en-US" i="1" dirty="0" smtClean="0"/>
          </a:p>
          <a:p>
            <a:r>
              <a:rPr lang="en-US" dirty="0" smtClean="0"/>
              <a:t>COHH rapid-response sampling essential for measurement of oceanographic conditions.</a:t>
            </a:r>
            <a:endParaRPr lang="en-US" dirty="0"/>
          </a:p>
        </p:txBody>
      </p:sp>
      <p:sp>
        <p:nvSpPr>
          <p:cNvPr id="3" name="Title 2"/>
          <p:cNvSpPr>
            <a:spLocks noGrp="1"/>
          </p:cNvSpPr>
          <p:nvPr>
            <p:ph type="title" idx="4294967295"/>
          </p:nvPr>
        </p:nvSpPr>
        <p:spPr>
          <a:xfrm>
            <a:off x="0" y="-228600"/>
            <a:ext cx="8229600" cy="1143000"/>
          </a:xfrm>
        </p:spPr>
        <p:txBody>
          <a:bodyPr/>
          <a:lstStyle/>
          <a:p>
            <a:r>
              <a:rPr lang="en-US" dirty="0" smtClean="0">
                <a:latin typeface="Times New Roman" panose="02020603050405020304" pitchFamily="18" charset="0"/>
                <a:cs typeface="Times New Roman" panose="02020603050405020304" pitchFamily="18" charset="0"/>
              </a:rPr>
              <a:t>Summary: </a:t>
            </a:r>
            <a:r>
              <a:rPr lang="en-US" i="1" dirty="0" smtClean="0">
                <a:latin typeface="Times New Roman" panose="02020603050405020304" pitchFamily="18" charset="0"/>
                <a:cs typeface="Times New Roman" panose="02020603050405020304" pitchFamily="18" charset="0"/>
              </a:rPr>
              <a:t>A. fundyense </a:t>
            </a:r>
            <a:r>
              <a:rPr lang="en-US" dirty="0" smtClean="0">
                <a:latin typeface="Times New Roman" panose="02020603050405020304" pitchFamily="18" charset="0"/>
                <a:cs typeface="Times New Roman" panose="02020603050405020304" pitchFamily="18" charset="0"/>
              </a:rPr>
              <a:t>in 2013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868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94658" y="-714507"/>
            <a:ext cx="8957590" cy="8402021"/>
            <a:chOff x="3594658" y="-714507"/>
            <a:chExt cx="8957590" cy="8402021"/>
          </a:xfrm>
        </p:grpSpPr>
        <p:grpSp>
          <p:nvGrpSpPr>
            <p:cNvPr id="17" name="Group 16"/>
            <p:cNvGrpSpPr/>
            <p:nvPr/>
          </p:nvGrpSpPr>
          <p:grpSpPr>
            <a:xfrm>
              <a:off x="3594658" y="-714507"/>
              <a:ext cx="8957590" cy="8402021"/>
              <a:chOff x="3154400" y="-714507"/>
              <a:chExt cx="8957590" cy="8402021"/>
            </a:xfrm>
          </p:grpSpPr>
          <p:pic>
            <p:nvPicPr>
              <p:cNvPr id="13" name="Picture 12" descr="pix2.jpg"/>
              <p:cNvPicPr>
                <a:picLocks noChangeAspect="1"/>
              </p:cNvPicPr>
              <p:nvPr/>
            </p:nvPicPr>
            <p:blipFill>
              <a:blip r:embed="rId3"/>
              <a:stretch>
                <a:fillRect/>
              </a:stretch>
            </p:blipFill>
            <p:spPr>
              <a:xfrm>
                <a:off x="4778174" y="98373"/>
                <a:ext cx="5143500" cy="6858000"/>
              </a:xfrm>
              <a:prstGeom prst="rect">
                <a:avLst/>
              </a:prstGeom>
              <a:scene3d>
                <a:camera prst="orthographicFront">
                  <a:rot lat="0" lon="0" rev="1380000"/>
                </a:camera>
                <a:lightRig rig="threePt" dir="t"/>
              </a:scene3d>
            </p:spPr>
          </p:pic>
          <p:sp>
            <p:nvSpPr>
              <p:cNvPr id="14" name="Rectangle 13"/>
              <p:cNvSpPr/>
              <p:nvPr/>
            </p:nvSpPr>
            <p:spPr>
              <a:xfrm>
                <a:off x="3154400" y="-104823"/>
                <a:ext cx="3809857" cy="7792337"/>
              </a:xfrm>
              <a:prstGeom prst="rect">
                <a:avLst/>
              </a:prstGeom>
              <a:solidFill>
                <a:schemeClr val="tx1"/>
              </a:solidFill>
              <a:ln>
                <a:noFill/>
              </a:ln>
              <a:scene3d>
                <a:camera prst="orthographicFront">
                  <a:rot lat="0" lon="0" rev="18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5" name="Rectangle 14"/>
              <p:cNvSpPr/>
              <p:nvPr/>
            </p:nvSpPr>
            <p:spPr>
              <a:xfrm>
                <a:off x="8302133" y="-714507"/>
                <a:ext cx="3809857" cy="7792337"/>
              </a:xfrm>
              <a:prstGeom prst="rect">
                <a:avLst/>
              </a:prstGeom>
              <a:solidFill>
                <a:schemeClr val="tx1"/>
              </a:solidFill>
              <a:ln>
                <a:noFill/>
              </a:ln>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cxnSp>
          <p:nvCxnSpPr>
            <p:cNvPr id="21" name="Straight Connector 20"/>
            <p:cNvCxnSpPr/>
            <p:nvPr/>
          </p:nvCxnSpPr>
          <p:spPr>
            <a:xfrm rot="16200000" flipH="1">
              <a:off x="6651544" y="1724285"/>
              <a:ext cx="745067" cy="321733"/>
            </a:xfrm>
            <a:prstGeom prst="line">
              <a:avLst/>
            </a:prstGeom>
            <a:ln w="38100" cap="flat" cmpd="sng" algn="ctr">
              <a:solidFill>
                <a:srgbClr val="FFFFFF"/>
              </a:solidFill>
              <a:prstDash val="solid"/>
              <a:round/>
              <a:headEnd type="none" w="med" len="med"/>
              <a:tailEnd type="none" w="med" len="med"/>
            </a:ln>
            <a:scene3d>
              <a:camera prst="orthographicFront">
                <a:rot lat="0" lon="0" rev="20220000"/>
              </a:camera>
              <a:lightRig rig="threePt" dir="t"/>
            </a:scene3d>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5602155" y="896302"/>
              <a:ext cx="2353733"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white"/>
                  </a:solidFill>
                  <a:latin typeface="Times New Roman"/>
                  <a:cs typeface="Times New Roman"/>
                </a:rPr>
                <a:t>2 </a:t>
              </a:r>
              <a:r>
                <a:rPr lang="en-US" sz="1800" dirty="0" err="1">
                  <a:solidFill>
                    <a:prstClr val="white"/>
                  </a:solidFill>
                  <a:latin typeface="Times New Roman"/>
                  <a:cs typeface="Times New Roman"/>
                </a:rPr>
                <a:t>μm</a:t>
              </a:r>
              <a:endParaRPr lang="en-US" sz="1800" dirty="0">
                <a:solidFill>
                  <a:prstClr val="white"/>
                </a:solidFill>
                <a:latin typeface="Times New Roman"/>
                <a:cs typeface="Times New Roman"/>
              </a:endParaRPr>
            </a:p>
          </p:txBody>
        </p:sp>
      </p:grpSp>
      <p:sp>
        <p:nvSpPr>
          <p:cNvPr id="26" name="TextBox 25"/>
          <p:cNvSpPr txBox="1"/>
          <p:nvPr/>
        </p:nvSpPr>
        <p:spPr>
          <a:xfrm>
            <a:off x="134680" y="2481542"/>
            <a:ext cx="6542744" cy="461665"/>
          </a:xfrm>
          <a:prstGeom prst="rect">
            <a:avLst/>
          </a:prstGeom>
          <a:noFill/>
        </p:spPr>
        <p:txBody>
          <a:bodyPr wrap="square" rtlCol="0">
            <a:spAutoFit/>
          </a:bodyPr>
          <a:lstStyle/>
          <a:p>
            <a:pPr defTabSz="457200" fontAlgn="auto">
              <a:spcBef>
                <a:spcPts val="0"/>
              </a:spcBef>
              <a:spcAft>
                <a:spcPts val="0"/>
              </a:spcAft>
            </a:pPr>
            <a:r>
              <a:rPr lang="en-US" sz="2400" dirty="0">
                <a:solidFill>
                  <a:srgbClr val="FFFFFF"/>
                </a:solidFill>
                <a:latin typeface="Times New Roman"/>
                <a:cs typeface="Times New Roman"/>
              </a:rPr>
              <a:t>Currently &gt;40 described species in genus</a:t>
            </a:r>
          </a:p>
        </p:txBody>
      </p:sp>
      <p:grpSp>
        <p:nvGrpSpPr>
          <p:cNvPr id="20" name="Group 19"/>
          <p:cNvGrpSpPr/>
          <p:nvPr/>
        </p:nvGrpSpPr>
        <p:grpSpPr>
          <a:xfrm>
            <a:off x="134680" y="4669101"/>
            <a:ext cx="7377497" cy="1723705"/>
            <a:chOff x="0" y="4313198"/>
            <a:chExt cx="7377497" cy="1723705"/>
          </a:xfrm>
        </p:grpSpPr>
        <p:sp>
          <p:nvSpPr>
            <p:cNvPr id="12" name="TextBox 11"/>
            <p:cNvSpPr txBox="1"/>
            <p:nvPr/>
          </p:nvSpPr>
          <p:spPr>
            <a:xfrm>
              <a:off x="1209344" y="5113850"/>
              <a:ext cx="3040034" cy="369332"/>
            </a:xfrm>
            <a:prstGeom prst="rect">
              <a:avLst/>
            </a:prstGeom>
            <a:noFill/>
          </p:spPr>
          <p:txBody>
            <a:bodyPr wrap="square" rtlCol="0">
              <a:spAutoFit/>
            </a:bodyPr>
            <a:lstStyle/>
            <a:p>
              <a:pPr defTabSz="457200" fontAlgn="auto">
                <a:spcBef>
                  <a:spcPts val="0"/>
                </a:spcBef>
                <a:spcAft>
                  <a:spcPts val="0"/>
                </a:spcAft>
              </a:pPr>
              <a:r>
                <a:rPr lang="en-US" sz="1800" dirty="0" err="1">
                  <a:solidFill>
                    <a:srgbClr val="FFFFFF"/>
                  </a:solidFill>
                  <a:latin typeface="Times New Roman"/>
                  <a:cs typeface="Times New Roman"/>
                </a:rPr>
                <a:t>Domoic</a:t>
              </a:r>
              <a:r>
                <a:rPr lang="en-US" sz="1800" dirty="0">
                  <a:solidFill>
                    <a:srgbClr val="FFFFFF"/>
                  </a:solidFill>
                  <a:latin typeface="Times New Roman"/>
                  <a:cs typeface="Times New Roman"/>
                </a:rPr>
                <a:t> acid</a:t>
              </a:r>
            </a:p>
          </p:txBody>
        </p:sp>
        <p:sp>
          <p:nvSpPr>
            <p:cNvPr id="30" name="TextBox 29"/>
            <p:cNvSpPr txBox="1"/>
            <p:nvPr/>
          </p:nvSpPr>
          <p:spPr>
            <a:xfrm>
              <a:off x="0" y="4313198"/>
              <a:ext cx="7377497" cy="461665"/>
            </a:xfrm>
            <a:prstGeom prst="rect">
              <a:avLst/>
            </a:prstGeom>
            <a:noFill/>
          </p:spPr>
          <p:txBody>
            <a:bodyPr wrap="square" rtlCol="0">
              <a:spAutoFit/>
            </a:bodyPr>
            <a:lstStyle/>
            <a:p>
              <a:pPr defTabSz="457200" fontAlgn="auto">
                <a:spcBef>
                  <a:spcPts val="0"/>
                </a:spcBef>
                <a:spcAft>
                  <a:spcPts val="0"/>
                </a:spcAft>
              </a:pPr>
              <a:r>
                <a:rPr lang="en-US" sz="2400" dirty="0">
                  <a:solidFill>
                    <a:srgbClr val="FFFFFF"/>
                  </a:solidFill>
                  <a:latin typeface="Times New Roman"/>
                  <a:cs typeface="Times New Roman"/>
                </a:rPr>
                <a:t>Some species produce neurotoxin </a:t>
              </a:r>
              <a:r>
                <a:rPr lang="en-US" sz="2400" dirty="0" err="1">
                  <a:solidFill>
                    <a:srgbClr val="FFFFFF"/>
                  </a:solidFill>
                  <a:latin typeface="Times New Roman"/>
                  <a:cs typeface="Times New Roman"/>
                </a:rPr>
                <a:t>domoic</a:t>
              </a:r>
              <a:r>
                <a:rPr lang="en-US" sz="2400" dirty="0">
                  <a:solidFill>
                    <a:srgbClr val="FFFFFF"/>
                  </a:solidFill>
                  <a:latin typeface="Times New Roman"/>
                  <a:cs typeface="Times New Roman"/>
                </a:rPr>
                <a:t> acid (DA)…</a:t>
              </a:r>
            </a:p>
          </p:txBody>
        </p:sp>
        <p:pic>
          <p:nvPicPr>
            <p:cNvPr id="11" name="Picture 10" descr="Dablack.png"/>
            <p:cNvPicPr>
              <a:picLocks noChangeAspect="1"/>
            </p:cNvPicPr>
            <p:nvPr/>
          </p:nvPicPr>
          <p:blipFill>
            <a:blip r:embed="rId4"/>
            <a:stretch>
              <a:fillRect/>
            </a:stretch>
          </p:blipFill>
          <p:spPr>
            <a:xfrm>
              <a:off x="2729361" y="4814976"/>
              <a:ext cx="1647092" cy="1221927"/>
            </a:xfrm>
            <a:prstGeom prst="rect">
              <a:avLst/>
            </a:prstGeom>
          </p:spPr>
        </p:pic>
      </p:grpSp>
      <p:sp>
        <p:nvSpPr>
          <p:cNvPr id="2" name="TextBox 1"/>
          <p:cNvSpPr txBox="1"/>
          <p:nvPr/>
        </p:nvSpPr>
        <p:spPr>
          <a:xfrm>
            <a:off x="0" y="0"/>
            <a:ext cx="9143999" cy="584776"/>
          </a:xfrm>
          <a:prstGeom prst="rect">
            <a:avLst/>
          </a:prstGeom>
          <a:noFill/>
          <a:ln>
            <a:noFill/>
          </a:ln>
        </p:spPr>
        <p:txBody>
          <a:bodyPr wrap="square" rtlCol="0">
            <a:spAutoFit/>
          </a:bodyPr>
          <a:lstStyle/>
          <a:p>
            <a:pPr defTabSz="457200" fontAlgn="auto">
              <a:spcBef>
                <a:spcPts val="0"/>
              </a:spcBef>
              <a:spcAft>
                <a:spcPts val="0"/>
              </a:spcAft>
            </a:pPr>
            <a:r>
              <a:rPr lang="en-US" sz="3200" dirty="0">
                <a:solidFill>
                  <a:srgbClr val="F0FFA3"/>
                </a:solidFill>
                <a:latin typeface="Times New Roman"/>
                <a:cs typeface="Times New Roman"/>
              </a:rPr>
              <a:t>The </a:t>
            </a:r>
            <a:r>
              <a:rPr lang="en-US" sz="3200" dirty="0" err="1">
                <a:solidFill>
                  <a:srgbClr val="F0FFA3"/>
                </a:solidFill>
                <a:latin typeface="Times New Roman"/>
                <a:cs typeface="Times New Roman"/>
              </a:rPr>
              <a:t>toxigenic</a:t>
            </a:r>
            <a:r>
              <a:rPr lang="en-US" sz="3200" dirty="0">
                <a:solidFill>
                  <a:srgbClr val="F0FFA3"/>
                </a:solidFill>
                <a:latin typeface="Times New Roman"/>
                <a:cs typeface="Times New Roman"/>
              </a:rPr>
              <a:t> diatom </a:t>
            </a:r>
            <a:r>
              <a:rPr lang="en-US" sz="3200" i="1" dirty="0">
                <a:solidFill>
                  <a:srgbClr val="F0FFA3"/>
                </a:solidFill>
                <a:latin typeface="Times New Roman"/>
                <a:cs typeface="Times New Roman"/>
              </a:rPr>
              <a:t>Pseudo-</a:t>
            </a:r>
            <a:r>
              <a:rPr lang="en-US" sz="3200" i="1" dirty="0" err="1">
                <a:solidFill>
                  <a:srgbClr val="F0FFA3"/>
                </a:solidFill>
                <a:latin typeface="Times New Roman"/>
                <a:cs typeface="Times New Roman"/>
              </a:rPr>
              <a:t>nitzschia</a:t>
            </a:r>
            <a:endParaRPr lang="en-US" sz="3200" i="1" dirty="0">
              <a:solidFill>
                <a:srgbClr val="F0FFA3"/>
              </a:solidFill>
              <a:latin typeface="Times New Roman"/>
              <a:cs typeface="Times New Roman"/>
            </a:endParaRPr>
          </a:p>
        </p:txBody>
      </p:sp>
      <p:sp>
        <p:nvSpPr>
          <p:cNvPr id="27" name="TextBox 26"/>
          <p:cNvSpPr txBox="1"/>
          <p:nvPr/>
        </p:nvSpPr>
        <p:spPr>
          <a:xfrm>
            <a:off x="134680" y="584776"/>
            <a:ext cx="6542744" cy="1938992"/>
          </a:xfrm>
          <a:prstGeom prst="rect">
            <a:avLst/>
          </a:prstGeom>
          <a:noFill/>
        </p:spPr>
        <p:txBody>
          <a:bodyPr wrap="square" rtlCol="0">
            <a:spAutoFit/>
          </a:bodyPr>
          <a:lstStyle/>
          <a:p>
            <a:pPr defTabSz="457200" fontAlgn="auto">
              <a:spcBef>
                <a:spcPts val="0"/>
              </a:spcBef>
              <a:spcAft>
                <a:spcPts val="0"/>
              </a:spcAft>
            </a:pPr>
            <a:r>
              <a:rPr lang="en-US" sz="2400" dirty="0">
                <a:solidFill>
                  <a:srgbClr val="FFFFFF"/>
                </a:solidFill>
                <a:latin typeface="Times New Roman"/>
                <a:cs typeface="Times New Roman"/>
              </a:rPr>
              <a:t>Broadly distributed</a:t>
            </a:r>
          </a:p>
          <a:p>
            <a:pPr lvl="1" defTabSz="457200" fontAlgn="auto">
              <a:spcBef>
                <a:spcPts val="0"/>
              </a:spcBef>
              <a:spcAft>
                <a:spcPts val="0"/>
              </a:spcAft>
              <a:buFont typeface="Arial"/>
              <a:buChar char="•"/>
            </a:pPr>
            <a:r>
              <a:rPr lang="en-US" sz="2400" dirty="0">
                <a:solidFill>
                  <a:srgbClr val="FFFFFF"/>
                </a:solidFill>
                <a:latin typeface="Times New Roman"/>
                <a:cs typeface="Times New Roman"/>
              </a:rPr>
              <a:t> In all major oceans</a:t>
            </a:r>
          </a:p>
          <a:p>
            <a:pPr lvl="1" defTabSz="457200" fontAlgn="auto">
              <a:spcBef>
                <a:spcPts val="0"/>
              </a:spcBef>
              <a:spcAft>
                <a:spcPts val="0"/>
              </a:spcAft>
              <a:buFont typeface="Arial"/>
              <a:buChar char="•"/>
            </a:pPr>
            <a:r>
              <a:rPr lang="en-US" sz="2400" dirty="0">
                <a:solidFill>
                  <a:srgbClr val="FFFFFF"/>
                </a:solidFill>
                <a:latin typeface="Times New Roman"/>
                <a:cs typeface="Times New Roman"/>
              </a:rPr>
              <a:t> From the equator to the poles</a:t>
            </a:r>
          </a:p>
          <a:p>
            <a:pPr lvl="1" defTabSz="457200" fontAlgn="auto">
              <a:spcBef>
                <a:spcPts val="0"/>
              </a:spcBef>
              <a:spcAft>
                <a:spcPts val="0"/>
              </a:spcAft>
              <a:buFont typeface="Arial"/>
              <a:buChar char="•"/>
            </a:pPr>
            <a:r>
              <a:rPr lang="en-US" sz="2400" dirty="0">
                <a:solidFill>
                  <a:srgbClr val="FFFFFF"/>
                </a:solidFill>
                <a:latin typeface="Times New Roman"/>
                <a:cs typeface="Times New Roman"/>
              </a:rPr>
              <a:t> Toxic blooms and shellfish harvest closures common on US West Coast; 1</a:t>
            </a:r>
            <a:r>
              <a:rPr lang="en-US" sz="2400" baseline="30000" dirty="0">
                <a:solidFill>
                  <a:srgbClr val="FFFFFF"/>
                </a:solidFill>
                <a:latin typeface="Times New Roman"/>
                <a:cs typeface="Times New Roman"/>
              </a:rPr>
              <a:t>st</a:t>
            </a:r>
            <a:r>
              <a:rPr lang="en-US" sz="2400" dirty="0">
                <a:solidFill>
                  <a:srgbClr val="FFFFFF"/>
                </a:solidFill>
                <a:latin typeface="Times New Roman"/>
                <a:cs typeface="Times New Roman"/>
              </a:rPr>
              <a:t> FL closure 2013 </a:t>
            </a:r>
          </a:p>
        </p:txBody>
      </p:sp>
      <p:sp>
        <p:nvSpPr>
          <p:cNvPr id="16" name="TextBox 15"/>
          <p:cNvSpPr txBox="1"/>
          <p:nvPr/>
        </p:nvSpPr>
        <p:spPr>
          <a:xfrm>
            <a:off x="2291744" y="6392806"/>
            <a:ext cx="7377497" cy="461665"/>
          </a:xfrm>
          <a:prstGeom prst="rect">
            <a:avLst/>
          </a:prstGeom>
          <a:noFill/>
        </p:spPr>
        <p:txBody>
          <a:bodyPr wrap="square" rtlCol="0">
            <a:spAutoFit/>
          </a:bodyPr>
          <a:lstStyle/>
          <a:p>
            <a:pPr defTabSz="457200" fontAlgn="auto">
              <a:spcBef>
                <a:spcPts val="0"/>
              </a:spcBef>
              <a:spcAft>
                <a:spcPts val="0"/>
              </a:spcAft>
            </a:pPr>
            <a:r>
              <a:rPr lang="en-US" sz="2400" dirty="0">
                <a:solidFill>
                  <a:srgbClr val="FFFFFF"/>
                </a:solidFill>
                <a:latin typeface="Times New Roman"/>
                <a:cs typeface="Times New Roman"/>
              </a:rPr>
              <a:t>but toxin production is not constitutive.</a:t>
            </a:r>
          </a:p>
        </p:txBody>
      </p:sp>
      <p:sp>
        <p:nvSpPr>
          <p:cNvPr id="18" name="Oval 17"/>
          <p:cNvSpPr>
            <a:spLocks noChangeAspect="1"/>
          </p:cNvSpPr>
          <p:nvPr/>
        </p:nvSpPr>
        <p:spPr>
          <a:xfrm>
            <a:off x="4436512" y="2999164"/>
            <a:ext cx="1543981" cy="154398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en-US" sz="1800">
              <a:solidFill>
                <a:prstClr val="black"/>
              </a:solidFill>
              <a:latin typeface="Times New Roman"/>
              <a:cs typeface="Times New Roman"/>
            </a:endParaRPr>
          </a:p>
        </p:txBody>
      </p:sp>
      <p:grpSp>
        <p:nvGrpSpPr>
          <p:cNvPr id="19" name="Group 18"/>
          <p:cNvGrpSpPr/>
          <p:nvPr/>
        </p:nvGrpSpPr>
        <p:grpSpPr>
          <a:xfrm>
            <a:off x="239205" y="2950283"/>
            <a:ext cx="1581912" cy="1581912"/>
            <a:chOff x="260941" y="5062796"/>
            <a:chExt cx="1581912" cy="1581912"/>
          </a:xfrm>
        </p:grpSpPr>
        <p:sp>
          <p:nvSpPr>
            <p:cNvPr id="24" name="Oval 23"/>
            <p:cNvSpPr>
              <a:spLocks noChangeAspect="1"/>
            </p:cNvSpPr>
            <p:nvPr/>
          </p:nvSpPr>
          <p:spPr>
            <a:xfrm>
              <a:off x="273642" y="5063015"/>
              <a:ext cx="1543981" cy="154398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en-US" sz="1800">
                <a:solidFill>
                  <a:prstClr val="black"/>
                </a:solidFill>
                <a:latin typeface="Times New Roman"/>
                <a:cs typeface="Times New Roman"/>
              </a:endParaRPr>
            </a:p>
          </p:txBody>
        </p:sp>
        <p:pic>
          <p:nvPicPr>
            <p:cNvPr id="25" name="Picture 24" descr="try.tif"/>
            <p:cNvPicPr>
              <a:picLocks/>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0941" y="5062796"/>
              <a:ext cx="1581912" cy="1581912"/>
            </a:xfrm>
            <a:prstGeom prst="rect">
              <a:avLst/>
            </a:prstGeom>
            <a:ln w="76200" cmpd="sng">
              <a:noFill/>
            </a:ln>
          </p:spPr>
        </p:pic>
      </p:grpSp>
      <p:pic>
        <p:nvPicPr>
          <p:cNvPr id="28" name="Picture 27" descr="www.tif"/>
          <p:cNvPicPr>
            <a:picLocks/>
          </p:cNvPicPr>
          <p:nvPr/>
        </p:nvPicPr>
        <p:blipFill>
          <a:blip r:embed="rId7" cstate="print">
            <a:alphaModFix/>
            <a:extLst>
              <a:ext uri="{BEBA8EAE-BF5A-486C-A8C5-ECC9F3942E4B}">
                <a14:imgProps xmlns:a14="http://schemas.microsoft.com/office/drawing/2010/main">
                  <a14:imgLayer r:embed="rId8">
                    <a14:imgEffect>
                      <a14:backgroundRemoval t="178" b="99467" l="0" r="100000"/>
                    </a14:imgEffect>
                  </a14:imgLayer>
                </a14:imgProps>
              </a:ext>
              <a:ext uri="{28A0092B-C50C-407E-A947-70E740481C1C}">
                <a14:useLocalDpi xmlns:a14="http://schemas.microsoft.com/office/drawing/2010/main" val="0"/>
              </a:ext>
            </a:extLst>
          </a:blip>
          <a:stretch>
            <a:fillRect/>
          </a:stretch>
        </p:blipFill>
        <p:spPr>
          <a:xfrm>
            <a:off x="2387667" y="2965294"/>
            <a:ext cx="1581912" cy="1581912"/>
          </a:xfrm>
          <a:prstGeom prst="rect">
            <a:avLst/>
          </a:prstGeom>
        </p:spPr>
      </p:pic>
      <p:pic>
        <p:nvPicPr>
          <p:cNvPr id="29" name="Picture 28" descr="6.tif"/>
          <p:cNvPicPr>
            <a:picLocks/>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40021" y="2965294"/>
            <a:ext cx="1581912" cy="1581912"/>
          </a:xfrm>
          <a:prstGeom prst="rect">
            <a:avLst/>
          </a:prstGeom>
        </p:spPr>
      </p:pic>
      <p:sp>
        <p:nvSpPr>
          <p:cNvPr id="31" name="Oval 30"/>
          <p:cNvSpPr/>
          <p:nvPr/>
        </p:nvSpPr>
        <p:spPr>
          <a:xfrm>
            <a:off x="4440021" y="2982227"/>
            <a:ext cx="1591733" cy="1591734"/>
          </a:xfrm>
          <a:prstGeom prst="ellipse">
            <a:avLst/>
          </a:prstGeom>
          <a:no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 name="Oval 2"/>
          <p:cNvSpPr/>
          <p:nvPr/>
        </p:nvSpPr>
        <p:spPr>
          <a:xfrm>
            <a:off x="251906" y="2986464"/>
            <a:ext cx="1543981" cy="1542939"/>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2" name="Oval 31"/>
          <p:cNvSpPr/>
          <p:nvPr/>
        </p:nvSpPr>
        <p:spPr>
          <a:xfrm>
            <a:off x="2398206" y="2986464"/>
            <a:ext cx="1543981" cy="1542939"/>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3" name="Oval 32"/>
          <p:cNvSpPr/>
          <p:nvPr/>
        </p:nvSpPr>
        <p:spPr>
          <a:xfrm>
            <a:off x="4455606" y="3024564"/>
            <a:ext cx="1543981" cy="1542939"/>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 name="TextBox 3"/>
          <p:cNvSpPr txBox="1"/>
          <p:nvPr/>
        </p:nvSpPr>
        <p:spPr>
          <a:xfrm>
            <a:off x="5638800" y="2438400"/>
            <a:ext cx="1689515" cy="830997"/>
          </a:xfrm>
          <a:prstGeom prst="rect">
            <a:avLst/>
          </a:prstGeom>
          <a:noFill/>
          <a:ln>
            <a:solidFill>
              <a:schemeClr val="bg1"/>
            </a:solidFill>
          </a:ln>
        </p:spPr>
        <p:txBody>
          <a:bodyPr wrap="square" rtlCol="0">
            <a:spAutoFit/>
          </a:bodyPr>
          <a:lstStyle/>
          <a:p>
            <a:r>
              <a:rPr lang="en-US" sz="2400" dirty="0" smtClean="0">
                <a:solidFill>
                  <a:schemeClr val="bg1"/>
                </a:solidFill>
              </a:rPr>
              <a:t>O’Dea et al. poster</a:t>
            </a:r>
            <a:endParaRPr lang="en-US" sz="2400" dirty="0">
              <a:solidFill>
                <a:schemeClr val="bg1"/>
              </a:solidFill>
            </a:endParaRPr>
          </a:p>
        </p:txBody>
      </p:sp>
    </p:spTree>
    <p:extLst>
      <p:ext uri="{BB962C8B-B14F-4D97-AF65-F5344CB8AC3E}">
        <p14:creationId xmlns:p14="http://schemas.microsoft.com/office/powerpoint/2010/main" val="721652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 y="0"/>
            <a:ext cx="9144000" cy="461665"/>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white"/>
                </a:solidFill>
                <a:latin typeface="Times New Roman"/>
                <a:cs typeface="Times New Roman"/>
              </a:rPr>
              <a:t>Historical perspective of regional </a:t>
            </a:r>
            <a:r>
              <a:rPr lang="en-US" sz="2400" i="1" dirty="0" smtClean="0">
                <a:solidFill>
                  <a:prstClr val="white"/>
                </a:solidFill>
                <a:latin typeface="Times New Roman"/>
                <a:cs typeface="Times New Roman"/>
              </a:rPr>
              <a:t>Pseudo-</a:t>
            </a:r>
            <a:r>
              <a:rPr lang="en-US" sz="2400" i="1" dirty="0" err="1" smtClean="0">
                <a:solidFill>
                  <a:prstClr val="white"/>
                </a:solidFill>
                <a:latin typeface="Times New Roman"/>
                <a:cs typeface="Times New Roman"/>
              </a:rPr>
              <a:t>nitzschia</a:t>
            </a:r>
            <a:r>
              <a:rPr lang="en-US" sz="2400" i="1" dirty="0" smtClean="0">
                <a:solidFill>
                  <a:prstClr val="white"/>
                </a:solidFill>
                <a:latin typeface="Times New Roman"/>
                <a:cs typeface="Times New Roman"/>
              </a:rPr>
              <a:t> </a:t>
            </a:r>
            <a:r>
              <a:rPr lang="en-US" sz="2400" dirty="0" smtClean="0">
                <a:solidFill>
                  <a:prstClr val="white"/>
                </a:solidFill>
                <a:latin typeface="Times New Roman"/>
                <a:cs typeface="Times New Roman"/>
              </a:rPr>
              <a:t>blooms</a:t>
            </a:r>
            <a:endParaRPr lang="en-US" sz="2400" dirty="0">
              <a:solidFill>
                <a:prstClr val="white"/>
              </a:solidFill>
              <a:latin typeface="Times New Roman"/>
              <a:cs typeface="Times New Roman"/>
            </a:endParaRPr>
          </a:p>
        </p:txBody>
      </p:sp>
      <p:grpSp>
        <p:nvGrpSpPr>
          <p:cNvPr id="25" name="Group 24"/>
          <p:cNvGrpSpPr/>
          <p:nvPr/>
        </p:nvGrpSpPr>
        <p:grpSpPr>
          <a:xfrm>
            <a:off x="571501" y="1572367"/>
            <a:ext cx="8080248" cy="155448"/>
            <a:chOff x="762000" y="1674876"/>
            <a:chExt cx="8080248" cy="155448"/>
          </a:xfrm>
        </p:grpSpPr>
        <p:sp>
          <p:nvSpPr>
            <p:cNvPr id="26" name="Rounded Rectangle 25"/>
            <p:cNvSpPr/>
            <p:nvPr/>
          </p:nvSpPr>
          <p:spPr>
            <a:xfrm>
              <a:off x="774700" y="1727200"/>
              <a:ext cx="8064500" cy="45719"/>
            </a:xfrm>
            <a:prstGeom prst="roundRect">
              <a:avLst/>
            </a:prstGeom>
            <a:solidFill>
              <a:schemeClr val="accent3">
                <a:lumMod val="40000"/>
                <a:lumOff val="60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grpSp>
          <p:nvGrpSpPr>
            <p:cNvPr id="27" name="Group 26"/>
            <p:cNvGrpSpPr/>
            <p:nvPr/>
          </p:nvGrpSpPr>
          <p:grpSpPr>
            <a:xfrm>
              <a:off x="762000" y="1674876"/>
              <a:ext cx="8080248" cy="155448"/>
              <a:chOff x="762000" y="1674876"/>
              <a:chExt cx="8080248" cy="155448"/>
            </a:xfrm>
          </p:grpSpPr>
          <p:sp>
            <p:nvSpPr>
              <p:cNvPr id="28" name="Oval 27"/>
              <p:cNvSpPr/>
              <p:nvPr/>
            </p:nvSpPr>
            <p:spPr>
              <a:xfrm>
                <a:off x="7620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29" name="Oval 28"/>
              <p:cNvSpPr/>
              <p:nvPr/>
            </p:nvSpPr>
            <p:spPr>
              <a:xfrm>
                <a:off x="1066800" y="1674876"/>
                <a:ext cx="155448"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0" name="Oval 29"/>
              <p:cNvSpPr/>
              <p:nvPr/>
            </p:nvSpPr>
            <p:spPr>
              <a:xfrm>
                <a:off x="13716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2" name="Oval 31"/>
              <p:cNvSpPr/>
              <p:nvPr/>
            </p:nvSpPr>
            <p:spPr>
              <a:xfrm>
                <a:off x="16764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4" name="Oval 33"/>
              <p:cNvSpPr/>
              <p:nvPr/>
            </p:nvSpPr>
            <p:spPr>
              <a:xfrm>
                <a:off x="1981200" y="1674876"/>
                <a:ext cx="155448" cy="155448"/>
              </a:xfrm>
              <a:prstGeom prst="ellipse">
                <a:avLst/>
              </a:prstGeom>
              <a:solidFill>
                <a:schemeClr val="bg1">
                  <a:lumMod val="75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6" name="Oval 35"/>
              <p:cNvSpPr/>
              <p:nvPr/>
            </p:nvSpPr>
            <p:spPr>
              <a:xfrm>
                <a:off x="22860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8" name="Oval 37"/>
              <p:cNvSpPr/>
              <p:nvPr/>
            </p:nvSpPr>
            <p:spPr>
              <a:xfrm>
                <a:off x="2590800" y="1674876"/>
                <a:ext cx="155448" cy="155448"/>
              </a:xfrm>
              <a:prstGeom prst="ellipse">
                <a:avLst/>
              </a:prstGeom>
              <a:solidFill>
                <a:schemeClr val="bg1">
                  <a:lumMod val="75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39" name="Oval 38"/>
              <p:cNvSpPr/>
              <p:nvPr/>
            </p:nvSpPr>
            <p:spPr>
              <a:xfrm>
                <a:off x="28956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0" name="Oval 39"/>
              <p:cNvSpPr/>
              <p:nvPr/>
            </p:nvSpPr>
            <p:spPr>
              <a:xfrm>
                <a:off x="32004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1" name="Oval 40"/>
              <p:cNvSpPr/>
              <p:nvPr/>
            </p:nvSpPr>
            <p:spPr>
              <a:xfrm>
                <a:off x="3505200" y="1674876"/>
                <a:ext cx="155448" cy="155448"/>
              </a:xfrm>
              <a:prstGeom prst="ellipse">
                <a:avLst/>
              </a:prstGeom>
              <a:solidFill>
                <a:schemeClr val="bg1">
                  <a:lumMod val="75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2" name="Oval 41"/>
              <p:cNvSpPr/>
              <p:nvPr/>
            </p:nvSpPr>
            <p:spPr>
              <a:xfrm>
                <a:off x="3810000" y="1674876"/>
                <a:ext cx="155448" cy="155448"/>
              </a:xfrm>
              <a:prstGeom prst="ellipse">
                <a:avLst/>
              </a:prstGeom>
              <a:solidFill>
                <a:schemeClr val="bg1">
                  <a:lumMod val="75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3" name="Oval 42"/>
              <p:cNvSpPr/>
              <p:nvPr/>
            </p:nvSpPr>
            <p:spPr>
              <a:xfrm>
                <a:off x="41148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5" name="Oval 44"/>
              <p:cNvSpPr/>
              <p:nvPr/>
            </p:nvSpPr>
            <p:spPr>
              <a:xfrm>
                <a:off x="44196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6" name="Oval 45"/>
              <p:cNvSpPr/>
              <p:nvPr/>
            </p:nvSpPr>
            <p:spPr>
              <a:xfrm>
                <a:off x="4724400" y="1674876"/>
                <a:ext cx="155448"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8" name="Oval 47"/>
              <p:cNvSpPr/>
              <p:nvPr/>
            </p:nvSpPr>
            <p:spPr>
              <a:xfrm>
                <a:off x="5029200" y="1674876"/>
                <a:ext cx="155448"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49" name="Oval 48"/>
              <p:cNvSpPr/>
              <p:nvPr/>
            </p:nvSpPr>
            <p:spPr>
              <a:xfrm>
                <a:off x="5334000" y="1674876"/>
                <a:ext cx="155448"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0" name="Oval 49"/>
              <p:cNvSpPr/>
              <p:nvPr/>
            </p:nvSpPr>
            <p:spPr>
              <a:xfrm>
                <a:off x="56388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1" name="Oval 50"/>
              <p:cNvSpPr/>
              <p:nvPr/>
            </p:nvSpPr>
            <p:spPr>
              <a:xfrm>
                <a:off x="59436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2" name="Oval 51"/>
              <p:cNvSpPr/>
              <p:nvPr/>
            </p:nvSpPr>
            <p:spPr>
              <a:xfrm>
                <a:off x="62484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3" name="Oval 52"/>
              <p:cNvSpPr/>
              <p:nvPr/>
            </p:nvSpPr>
            <p:spPr>
              <a:xfrm>
                <a:off x="65532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4" name="Oval 53"/>
              <p:cNvSpPr/>
              <p:nvPr/>
            </p:nvSpPr>
            <p:spPr>
              <a:xfrm>
                <a:off x="68580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5" name="Oval 54"/>
              <p:cNvSpPr/>
              <p:nvPr/>
            </p:nvSpPr>
            <p:spPr>
              <a:xfrm>
                <a:off x="7162800" y="1674876"/>
                <a:ext cx="155448"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6" name="Oval 55"/>
              <p:cNvSpPr/>
              <p:nvPr/>
            </p:nvSpPr>
            <p:spPr>
              <a:xfrm>
                <a:off x="74676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7" name="Oval 56"/>
              <p:cNvSpPr/>
              <p:nvPr/>
            </p:nvSpPr>
            <p:spPr>
              <a:xfrm>
                <a:off x="77724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8" name="Oval 57"/>
              <p:cNvSpPr/>
              <p:nvPr/>
            </p:nvSpPr>
            <p:spPr>
              <a:xfrm>
                <a:off x="80772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59" name="Oval 58"/>
              <p:cNvSpPr/>
              <p:nvPr/>
            </p:nvSpPr>
            <p:spPr>
              <a:xfrm>
                <a:off x="8382000" y="1674876"/>
                <a:ext cx="155448" cy="155448"/>
              </a:xfrm>
              <a:prstGeom prst="ellipse">
                <a:avLst/>
              </a:prstGeom>
              <a:solidFill>
                <a:srgbClr val="BFBFB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60" name="Oval 59"/>
              <p:cNvSpPr/>
              <p:nvPr/>
            </p:nvSpPr>
            <p:spPr>
              <a:xfrm>
                <a:off x="8686800" y="1674876"/>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grpSp>
      </p:grpSp>
      <p:grpSp>
        <p:nvGrpSpPr>
          <p:cNvPr id="61" name="Group 60"/>
          <p:cNvGrpSpPr/>
          <p:nvPr/>
        </p:nvGrpSpPr>
        <p:grpSpPr>
          <a:xfrm>
            <a:off x="419101" y="1180191"/>
            <a:ext cx="8382000" cy="369332"/>
            <a:chOff x="609600" y="1282700"/>
            <a:chExt cx="8382000" cy="369332"/>
          </a:xfrm>
        </p:grpSpPr>
        <p:sp>
          <p:nvSpPr>
            <p:cNvPr id="62" name="TextBox 61"/>
            <p:cNvSpPr txBox="1"/>
            <p:nvPr/>
          </p:nvSpPr>
          <p:spPr>
            <a:xfrm>
              <a:off x="609600" y="1282700"/>
              <a:ext cx="6096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87</a:t>
              </a:r>
            </a:p>
          </p:txBody>
        </p:sp>
        <p:sp>
          <p:nvSpPr>
            <p:cNvPr id="67" name="TextBox 66"/>
            <p:cNvSpPr txBox="1"/>
            <p:nvPr/>
          </p:nvSpPr>
          <p:spPr>
            <a:xfrm>
              <a:off x="9144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88</a:t>
              </a:r>
            </a:p>
          </p:txBody>
        </p:sp>
        <p:sp>
          <p:nvSpPr>
            <p:cNvPr id="71" name="TextBox 70"/>
            <p:cNvSpPr txBox="1"/>
            <p:nvPr/>
          </p:nvSpPr>
          <p:spPr>
            <a:xfrm>
              <a:off x="12192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89</a:t>
              </a:r>
            </a:p>
          </p:txBody>
        </p:sp>
        <p:sp>
          <p:nvSpPr>
            <p:cNvPr id="72" name="TextBox 71"/>
            <p:cNvSpPr txBox="1"/>
            <p:nvPr/>
          </p:nvSpPr>
          <p:spPr>
            <a:xfrm>
              <a:off x="1524000" y="1282700"/>
              <a:ext cx="6096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90</a:t>
              </a:r>
            </a:p>
          </p:txBody>
        </p:sp>
        <p:sp>
          <p:nvSpPr>
            <p:cNvPr id="73" name="TextBox 72"/>
            <p:cNvSpPr txBox="1"/>
            <p:nvPr/>
          </p:nvSpPr>
          <p:spPr>
            <a:xfrm>
              <a:off x="18415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91</a:t>
              </a:r>
            </a:p>
          </p:txBody>
        </p:sp>
        <p:sp>
          <p:nvSpPr>
            <p:cNvPr id="74" name="TextBox 73"/>
            <p:cNvSpPr txBox="1"/>
            <p:nvPr/>
          </p:nvSpPr>
          <p:spPr>
            <a:xfrm>
              <a:off x="21336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92</a:t>
              </a:r>
            </a:p>
          </p:txBody>
        </p:sp>
        <p:sp>
          <p:nvSpPr>
            <p:cNvPr id="75" name="TextBox 74"/>
            <p:cNvSpPr txBox="1"/>
            <p:nvPr/>
          </p:nvSpPr>
          <p:spPr>
            <a:xfrm>
              <a:off x="24511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93</a:t>
              </a:r>
            </a:p>
          </p:txBody>
        </p:sp>
        <p:sp>
          <p:nvSpPr>
            <p:cNvPr id="76" name="TextBox 75"/>
            <p:cNvSpPr txBox="1"/>
            <p:nvPr/>
          </p:nvSpPr>
          <p:spPr>
            <a:xfrm>
              <a:off x="27432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94</a:t>
              </a:r>
            </a:p>
          </p:txBody>
        </p:sp>
        <p:sp>
          <p:nvSpPr>
            <p:cNvPr id="77" name="TextBox 76"/>
            <p:cNvSpPr txBox="1"/>
            <p:nvPr/>
          </p:nvSpPr>
          <p:spPr>
            <a:xfrm>
              <a:off x="30480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95</a:t>
              </a:r>
            </a:p>
          </p:txBody>
        </p:sp>
        <p:sp>
          <p:nvSpPr>
            <p:cNvPr id="78" name="TextBox 77"/>
            <p:cNvSpPr txBox="1"/>
            <p:nvPr/>
          </p:nvSpPr>
          <p:spPr>
            <a:xfrm>
              <a:off x="33528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96</a:t>
              </a:r>
            </a:p>
          </p:txBody>
        </p:sp>
        <p:sp>
          <p:nvSpPr>
            <p:cNvPr id="79" name="TextBox 78"/>
            <p:cNvSpPr txBox="1"/>
            <p:nvPr/>
          </p:nvSpPr>
          <p:spPr>
            <a:xfrm>
              <a:off x="36576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97</a:t>
              </a:r>
            </a:p>
          </p:txBody>
        </p:sp>
        <p:sp>
          <p:nvSpPr>
            <p:cNvPr id="80" name="TextBox 79"/>
            <p:cNvSpPr txBox="1"/>
            <p:nvPr/>
          </p:nvSpPr>
          <p:spPr>
            <a:xfrm>
              <a:off x="39624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98</a:t>
              </a:r>
            </a:p>
          </p:txBody>
        </p:sp>
        <p:sp>
          <p:nvSpPr>
            <p:cNvPr id="81" name="TextBox 80"/>
            <p:cNvSpPr txBox="1"/>
            <p:nvPr/>
          </p:nvSpPr>
          <p:spPr>
            <a:xfrm>
              <a:off x="42672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99</a:t>
              </a:r>
            </a:p>
          </p:txBody>
        </p:sp>
        <p:sp>
          <p:nvSpPr>
            <p:cNvPr id="82" name="TextBox 81"/>
            <p:cNvSpPr txBox="1"/>
            <p:nvPr/>
          </p:nvSpPr>
          <p:spPr>
            <a:xfrm>
              <a:off x="45720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00</a:t>
              </a:r>
            </a:p>
          </p:txBody>
        </p:sp>
        <p:sp>
          <p:nvSpPr>
            <p:cNvPr id="83" name="TextBox 82"/>
            <p:cNvSpPr txBox="1"/>
            <p:nvPr/>
          </p:nvSpPr>
          <p:spPr>
            <a:xfrm>
              <a:off x="48768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01</a:t>
              </a:r>
            </a:p>
          </p:txBody>
        </p:sp>
        <p:sp>
          <p:nvSpPr>
            <p:cNvPr id="84" name="TextBox 83"/>
            <p:cNvSpPr txBox="1"/>
            <p:nvPr/>
          </p:nvSpPr>
          <p:spPr>
            <a:xfrm>
              <a:off x="51816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02</a:t>
              </a:r>
            </a:p>
          </p:txBody>
        </p:sp>
        <p:sp>
          <p:nvSpPr>
            <p:cNvPr id="85" name="TextBox 84"/>
            <p:cNvSpPr txBox="1"/>
            <p:nvPr/>
          </p:nvSpPr>
          <p:spPr>
            <a:xfrm>
              <a:off x="54864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03</a:t>
              </a:r>
            </a:p>
          </p:txBody>
        </p:sp>
        <p:sp>
          <p:nvSpPr>
            <p:cNvPr id="86" name="TextBox 85"/>
            <p:cNvSpPr txBox="1"/>
            <p:nvPr/>
          </p:nvSpPr>
          <p:spPr>
            <a:xfrm>
              <a:off x="57912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04</a:t>
              </a:r>
            </a:p>
          </p:txBody>
        </p:sp>
        <p:sp>
          <p:nvSpPr>
            <p:cNvPr id="87" name="TextBox 86"/>
            <p:cNvSpPr txBox="1"/>
            <p:nvPr/>
          </p:nvSpPr>
          <p:spPr>
            <a:xfrm>
              <a:off x="79248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11</a:t>
              </a:r>
            </a:p>
          </p:txBody>
        </p:sp>
        <p:sp>
          <p:nvSpPr>
            <p:cNvPr id="88" name="TextBox 87"/>
            <p:cNvSpPr txBox="1"/>
            <p:nvPr/>
          </p:nvSpPr>
          <p:spPr>
            <a:xfrm>
              <a:off x="85344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13</a:t>
              </a:r>
            </a:p>
          </p:txBody>
        </p:sp>
        <p:sp>
          <p:nvSpPr>
            <p:cNvPr id="89" name="TextBox 88"/>
            <p:cNvSpPr txBox="1"/>
            <p:nvPr/>
          </p:nvSpPr>
          <p:spPr>
            <a:xfrm>
              <a:off x="82296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12</a:t>
              </a:r>
            </a:p>
          </p:txBody>
        </p:sp>
        <p:sp>
          <p:nvSpPr>
            <p:cNvPr id="90" name="TextBox 89"/>
            <p:cNvSpPr txBox="1"/>
            <p:nvPr/>
          </p:nvSpPr>
          <p:spPr>
            <a:xfrm>
              <a:off x="76073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10</a:t>
              </a:r>
            </a:p>
          </p:txBody>
        </p:sp>
        <p:sp>
          <p:nvSpPr>
            <p:cNvPr id="91" name="TextBox 90"/>
            <p:cNvSpPr txBox="1"/>
            <p:nvPr/>
          </p:nvSpPr>
          <p:spPr>
            <a:xfrm>
              <a:off x="67056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07</a:t>
              </a:r>
            </a:p>
          </p:txBody>
        </p:sp>
        <p:sp>
          <p:nvSpPr>
            <p:cNvPr id="92" name="TextBox 91"/>
            <p:cNvSpPr txBox="1"/>
            <p:nvPr/>
          </p:nvSpPr>
          <p:spPr>
            <a:xfrm>
              <a:off x="69977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08</a:t>
              </a:r>
            </a:p>
          </p:txBody>
        </p:sp>
        <p:sp>
          <p:nvSpPr>
            <p:cNvPr id="93" name="TextBox 92"/>
            <p:cNvSpPr txBox="1"/>
            <p:nvPr/>
          </p:nvSpPr>
          <p:spPr>
            <a:xfrm>
              <a:off x="73152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09</a:t>
              </a:r>
            </a:p>
          </p:txBody>
        </p:sp>
        <p:sp>
          <p:nvSpPr>
            <p:cNvPr id="94" name="TextBox 93"/>
            <p:cNvSpPr txBox="1"/>
            <p:nvPr/>
          </p:nvSpPr>
          <p:spPr>
            <a:xfrm>
              <a:off x="64008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06</a:t>
              </a:r>
            </a:p>
          </p:txBody>
        </p:sp>
        <p:sp>
          <p:nvSpPr>
            <p:cNvPr id="95" name="TextBox 94"/>
            <p:cNvSpPr txBox="1"/>
            <p:nvPr/>
          </p:nvSpPr>
          <p:spPr>
            <a:xfrm>
              <a:off x="6096000" y="1282700"/>
              <a:ext cx="457200" cy="369332"/>
            </a:xfrm>
            <a:prstGeom prst="rect">
              <a:avLst/>
            </a:prstGeom>
            <a:noFill/>
          </p:spPr>
          <p:txBody>
            <a:bodyPr wrap="square" rtlCol="0">
              <a:spAutoFit/>
            </a:bodyPr>
            <a:lstStyle/>
            <a:p>
              <a:pPr fontAlgn="auto">
                <a:spcBef>
                  <a:spcPts val="0"/>
                </a:spcBef>
                <a:spcAft>
                  <a:spcPts val="0"/>
                </a:spcAft>
              </a:pPr>
              <a:r>
                <a:rPr lang="en-US" sz="1800" dirty="0">
                  <a:solidFill>
                    <a:srgbClr val="DBEEF4"/>
                  </a:solidFill>
                  <a:latin typeface="Times New Roman"/>
                  <a:cs typeface="Times New Roman"/>
                </a:rPr>
                <a:t>05</a:t>
              </a:r>
            </a:p>
          </p:txBody>
        </p:sp>
      </p:grpSp>
      <p:sp>
        <p:nvSpPr>
          <p:cNvPr id="96" name="TextBox 95"/>
          <p:cNvSpPr txBox="1"/>
          <p:nvPr/>
        </p:nvSpPr>
        <p:spPr>
          <a:xfrm>
            <a:off x="-25398" y="673715"/>
            <a:ext cx="9105422"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40000"/>
                    <a:lumOff val="60000"/>
                  </a:srgbClr>
                </a:solidFill>
                <a:latin typeface="Times New Roman"/>
                <a:cs typeface="Times New Roman"/>
              </a:rPr>
              <a:t>ASP Closures </a:t>
            </a:r>
            <a:r>
              <a:rPr lang="en-US" sz="2400" dirty="0">
                <a:solidFill>
                  <a:srgbClr val="4BACC6">
                    <a:lumMod val="40000"/>
                    <a:lumOff val="60000"/>
                  </a:srgbClr>
                </a:solidFill>
                <a:latin typeface="Times New Roman"/>
                <a:cs typeface="Times New Roman"/>
              </a:rPr>
              <a:t>in eastern Canadian </a:t>
            </a:r>
            <a:r>
              <a:rPr lang="en-US" sz="2400" dirty="0" smtClean="0">
                <a:solidFill>
                  <a:srgbClr val="4BACC6">
                    <a:lumMod val="40000"/>
                    <a:lumOff val="60000"/>
                  </a:srgbClr>
                </a:solidFill>
                <a:latin typeface="Times New Roman"/>
                <a:cs typeface="Times New Roman"/>
              </a:rPr>
              <a:t>provinces (&gt; 20 ppm in shellfish) </a:t>
            </a:r>
            <a:endParaRPr lang="en-US" sz="2400" dirty="0">
              <a:solidFill>
                <a:srgbClr val="4BACC6">
                  <a:lumMod val="40000"/>
                  <a:lumOff val="60000"/>
                </a:srgbClr>
              </a:solidFill>
              <a:latin typeface="Times New Roman"/>
              <a:cs typeface="Times New Roman"/>
            </a:endParaRPr>
          </a:p>
        </p:txBody>
      </p:sp>
      <p:sp>
        <p:nvSpPr>
          <p:cNvPr id="97" name="Oval 96"/>
          <p:cNvSpPr/>
          <p:nvPr/>
        </p:nvSpPr>
        <p:spPr>
          <a:xfrm>
            <a:off x="1485901" y="1998825"/>
            <a:ext cx="155448" cy="155448"/>
          </a:xfrm>
          <a:prstGeom prst="ellipse">
            <a:avLst/>
          </a:prstGeom>
          <a:solidFill>
            <a:srgbClr val="FF800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98" name="Oval 97"/>
          <p:cNvSpPr/>
          <p:nvPr/>
        </p:nvSpPr>
        <p:spPr>
          <a:xfrm>
            <a:off x="4457702" y="1998825"/>
            <a:ext cx="153414" cy="155448"/>
          </a:xfrm>
          <a:prstGeom prst="ellipse">
            <a:avLst/>
          </a:prstGeom>
          <a:solidFill>
            <a:srgbClr val="FF0080"/>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a:cs typeface="Times New Roman"/>
            </a:endParaRPr>
          </a:p>
        </p:txBody>
      </p:sp>
      <p:sp>
        <p:nvSpPr>
          <p:cNvPr id="99" name="TextBox 98"/>
          <p:cNvSpPr txBox="1"/>
          <p:nvPr/>
        </p:nvSpPr>
        <p:spPr>
          <a:xfrm>
            <a:off x="1600201" y="1891883"/>
            <a:ext cx="2552700" cy="369332"/>
          </a:xfrm>
          <a:prstGeom prst="rect">
            <a:avLst/>
          </a:prstGeom>
          <a:noFill/>
        </p:spPr>
        <p:txBody>
          <a:bodyPr wrap="square" rtlCol="0">
            <a:spAutoFit/>
          </a:bodyPr>
          <a:lstStyle/>
          <a:p>
            <a:pPr fontAlgn="auto">
              <a:spcBef>
                <a:spcPts val="0"/>
              </a:spcBef>
              <a:spcAft>
                <a:spcPts val="0"/>
              </a:spcAft>
            </a:pPr>
            <a:r>
              <a:rPr lang="en-US" sz="1800" dirty="0">
                <a:solidFill>
                  <a:srgbClr val="4BACC6">
                    <a:lumMod val="40000"/>
                    <a:lumOff val="60000"/>
                  </a:srgbClr>
                </a:solidFill>
                <a:latin typeface="Times New Roman"/>
                <a:cs typeface="Times New Roman"/>
              </a:rPr>
              <a:t>Closures in one province</a:t>
            </a:r>
          </a:p>
        </p:txBody>
      </p:sp>
      <p:sp>
        <p:nvSpPr>
          <p:cNvPr id="100" name="TextBox 99"/>
          <p:cNvSpPr txBox="1"/>
          <p:nvPr/>
        </p:nvSpPr>
        <p:spPr>
          <a:xfrm>
            <a:off x="4686301" y="1891883"/>
            <a:ext cx="4191000" cy="369332"/>
          </a:xfrm>
          <a:prstGeom prst="rect">
            <a:avLst/>
          </a:prstGeom>
          <a:noFill/>
        </p:spPr>
        <p:txBody>
          <a:bodyPr wrap="square" rtlCol="0">
            <a:spAutoFit/>
          </a:bodyPr>
          <a:lstStyle/>
          <a:p>
            <a:pPr fontAlgn="auto">
              <a:spcBef>
                <a:spcPts val="0"/>
              </a:spcBef>
              <a:spcAft>
                <a:spcPts val="0"/>
              </a:spcAft>
            </a:pPr>
            <a:r>
              <a:rPr lang="en-US" sz="1800" dirty="0">
                <a:solidFill>
                  <a:srgbClr val="4BACC6">
                    <a:lumMod val="40000"/>
                    <a:lumOff val="60000"/>
                  </a:srgbClr>
                </a:solidFill>
                <a:latin typeface="Times New Roman"/>
                <a:cs typeface="Times New Roman"/>
              </a:rPr>
              <a:t>Closures in more than one province</a:t>
            </a:r>
          </a:p>
        </p:txBody>
      </p:sp>
      <p:grpSp>
        <p:nvGrpSpPr>
          <p:cNvPr id="2" name="Group 1"/>
          <p:cNvGrpSpPr/>
          <p:nvPr/>
        </p:nvGrpSpPr>
        <p:grpSpPr>
          <a:xfrm>
            <a:off x="-355614" y="2496536"/>
            <a:ext cx="4306608" cy="3243290"/>
            <a:chOff x="-355600" y="2572484"/>
            <a:chExt cx="4949520" cy="3462209"/>
          </a:xfrm>
        </p:grpSpPr>
        <p:pic>
          <p:nvPicPr>
            <p:cNvPr id="103" name="Picture 102" descr="entire region.tiff"/>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2654" r="2919" b="3387"/>
            <a:stretch/>
          </p:blipFill>
          <p:spPr>
            <a:xfrm>
              <a:off x="133826" y="2572484"/>
              <a:ext cx="4271627" cy="3462209"/>
            </a:xfrm>
            <a:prstGeom prst="rect">
              <a:avLst/>
            </a:prstGeom>
            <a:ln w="57150" cmpd="sng">
              <a:solidFill>
                <a:srgbClr val="100F07"/>
              </a:solidFill>
            </a:ln>
            <a:effectLst/>
          </p:spPr>
        </p:pic>
        <p:sp>
          <p:nvSpPr>
            <p:cNvPr id="104" name="TextBox 103"/>
            <p:cNvSpPr txBox="1"/>
            <p:nvPr/>
          </p:nvSpPr>
          <p:spPr>
            <a:xfrm>
              <a:off x="408578" y="3974771"/>
              <a:ext cx="1947095" cy="328552"/>
            </a:xfrm>
            <a:prstGeom prst="rect">
              <a:avLst/>
            </a:prstGeom>
            <a:noFill/>
          </p:spPr>
          <p:txBody>
            <a:bodyPr wrap="square" rtlCol="0">
              <a:spAutoFit/>
            </a:bodyPr>
            <a:lstStyle/>
            <a:p>
              <a:pPr algn="ctr" fontAlgn="auto">
                <a:spcBef>
                  <a:spcPts val="0"/>
                </a:spcBef>
                <a:spcAft>
                  <a:spcPts val="0"/>
                </a:spcAft>
              </a:pPr>
              <a:r>
                <a:rPr lang="en-US" sz="1400" dirty="0">
                  <a:solidFill>
                    <a:prstClr val="white"/>
                  </a:solidFill>
                  <a:latin typeface="Times New Roman"/>
                  <a:cs typeface="Times New Roman"/>
                </a:rPr>
                <a:t>New Brunswick</a:t>
              </a:r>
            </a:p>
          </p:txBody>
        </p:sp>
        <p:sp>
          <p:nvSpPr>
            <p:cNvPr id="105" name="TextBox 104"/>
            <p:cNvSpPr txBox="1"/>
            <p:nvPr/>
          </p:nvSpPr>
          <p:spPr>
            <a:xfrm>
              <a:off x="1182227" y="3783380"/>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PEI</a:t>
              </a:r>
              <a:endParaRPr lang="en-US" sz="1400" dirty="0">
                <a:solidFill>
                  <a:prstClr val="white"/>
                </a:solidFill>
                <a:latin typeface="Times New Roman"/>
                <a:cs typeface="Times New Roman"/>
              </a:endParaRPr>
            </a:p>
          </p:txBody>
        </p:sp>
        <p:sp>
          <p:nvSpPr>
            <p:cNvPr id="106" name="TextBox 105"/>
            <p:cNvSpPr txBox="1"/>
            <p:nvPr/>
          </p:nvSpPr>
          <p:spPr>
            <a:xfrm>
              <a:off x="1131389" y="4312657"/>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Nova Scotia</a:t>
              </a:r>
              <a:endParaRPr lang="en-US" sz="1400" dirty="0">
                <a:solidFill>
                  <a:prstClr val="white"/>
                </a:solidFill>
                <a:latin typeface="Times New Roman"/>
                <a:cs typeface="Times New Roman"/>
              </a:endParaRPr>
            </a:p>
          </p:txBody>
        </p:sp>
        <p:sp>
          <p:nvSpPr>
            <p:cNvPr id="107" name="TextBox 106"/>
            <p:cNvSpPr txBox="1"/>
            <p:nvPr/>
          </p:nvSpPr>
          <p:spPr>
            <a:xfrm>
              <a:off x="2646825" y="3287558"/>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Newfoundland</a:t>
              </a:r>
              <a:endParaRPr lang="en-US" sz="1400" dirty="0">
                <a:solidFill>
                  <a:prstClr val="white"/>
                </a:solidFill>
                <a:latin typeface="Times New Roman"/>
                <a:cs typeface="Times New Roman"/>
              </a:endParaRPr>
            </a:p>
          </p:txBody>
        </p:sp>
        <p:sp>
          <p:nvSpPr>
            <p:cNvPr id="108" name="TextBox 107"/>
            <p:cNvSpPr txBox="1"/>
            <p:nvPr/>
          </p:nvSpPr>
          <p:spPr>
            <a:xfrm>
              <a:off x="1091076" y="2572485"/>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Quebec</a:t>
              </a:r>
              <a:endParaRPr lang="en-US" sz="1400" dirty="0">
                <a:solidFill>
                  <a:prstClr val="white"/>
                </a:solidFill>
                <a:latin typeface="Times New Roman"/>
                <a:cs typeface="Times New Roman"/>
              </a:endParaRPr>
            </a:p>
          </p:txBody>
        </p:sp>
        <p:sp>
          <p:nvSpPr>
            <p:cNvPr id="109" name="TextBox 108"/>
            <p:cNvSpPr txBox="1"/>
            <p:nvPr/>
          </p:nvSpPr>
          <p:spPr>
            <a:xfrm>
              <a:off x="-266701" y="4662759"/>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ME</a:t>
              </a:r>
              <a:endParaRPr lang="en-US" sz="1400" dirty="0">
                <a:solidFill>
                  <a:prstClr val="white"/>
                </a:solidFill>
                <a:latin typeface="Times New Roman"/>
                <a:cs typeface="Times New Roman"/>
              </a:endParaRPr>
            </a:p>
          </p:txBody>
        </p:sp>
        <p:sp>
          <p:nvSpPr>
            <p:cNvPr id="110" name="TextBox 109"/>
            <p:cNvSpPr txBox="1"/>
            <p:nvPr/>
          </p:nvSpPr>
          <p:spPr>
            <a:xfrm>
              <a:off x="-355600" y="4965158"/>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NH</a:t>
              </a:r>
              <a:endParaRPr lang="en-US" sz="1400" dirty="0">
                <a:solidFill>
                  <a:prstClr val="white"/>
                </a:solidFill>
                <a:latin typeface="Times New Roman"/>
                <a:cs typeface="Times New Roman"/>
              </a:endParaRPr>
            </a:p>
          </p:txBody>
        </p:sp>
        <p:sp>
          <p:nvSpPr>
            <p:cNvPr id="111" name="TextBox 110"/>
            <p:cNvSpPr txBox="1"/>
            <p:nvPr/>
          </p:nvSpPr>
          <p:spPr>
            <a:xfrm>
              <a:off x="-203200" y="5358858"/>
              <a:ext cx="1947095" cy="328552"/>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MA</a:t>
              </a:r>
            </a:p>
          </p:txBody>
        </p:sp>
        <p:sp>
          <p:nvSpPr>
            <p:cNvPr id="112" name="TextBox 111"/>
            <p:cNvSpPr txBox="1"/>
            <p:nvPr/>
          </p:nvSpPr>
          <p:spPr>
            <a:xfrm>
              <a:off x="211846" y="4843143"/>
              <a:ext cx="1947095" cy="558537"/>
            </a:xfrm>
            <a:prstGeom prst="rect">
              <a:avLst/>
            </a:prstGeom>
            <a:noFill/>
          </p:spPr>
          <p:txBody>
            <a:bodyPr wrap="square" rtlCol="0">
              <a:spAutoFit/>
            </a:bodyPr>
            <a:lstStyle/>
            <a:p>
              <a:pPr algn="ctr" fontAlgn="auto">
                <a:spcBef>
                  <a:spcPts val="0"/>
                </a:spcBef>
                <a:spcAft>
                  <a:spcPts val="0"/>
                </a:spcAft>
              </a:pPr>
              <a:r>
                <a:rPr lang="en-US" sz="1400" b="1" dirty="0" smtClean="0">
                  <a:solidFill>
                    <a:srgbClr val="4BACC6">
                      <a:lumMod val="40000"/>
                      <a:lumOff val="60000"/>
                    </a:srgbClr>
                  </a:solidFill>
                  <a:latin typeface="Times New Roman"/>
                  <a:cs typeface="Times New Roman"/>
                </a:rPr>
                <a:t>Gulf of </a:t>
              </a:r>
            </a:p>
            <a:p>
              <a:pPr algn="ctr" fontAlgn="auto">
                <a:spcBef>
                  <a:spcPts val="0"/>
                </a:spcBef>
                <a:spcAft>
                  <a:spcPts val="0"/>
                </a:spcAft>
              </a:pPr>
              <a:r>
                <a:rPr lang="en-US" sz="1400" b="1" dirty="0" smtClean="0">
                  <a:solidFill>
                    <a:srgbClr val="4BACC6">
                      <a:lumMod val="40000"/>
                      <a:lumOff val="60000"/>
                    </a:srgbClr>
                  </a:solidFill>
                  <a:latin typeface="Times New Roman"/>
                  <a:cs typeface="Times New Roman"/>
                </a:rPr>
                <a:t>Maine</a:t>
              </a:r>
              <a:endParaRPr lang="en-US" sz="1400" b="1" dirty="0">
                <a:solidFill>
                  <a:srgbClr val="4BACC6">
                    <a:lumMod val="40000"/>
                    <a:lumOff val="60000"/>
                  </a:srgbClr>
                </a:solidFill>
                <a:latin typeface="Times New Roman"/>
                <a:cs typeface="Times New Roman"/>
              </a:endParaRPr>
            </a:p>
          </p:txBody>
        </p:sp>
      </p:grpSp>
      <p:sp>
        <p:nvSpPr>
          <p:cNvPr id="24" name="Rectangle 23"/>
          <p:cNvSpPr/>
          <p:nvPr/>
        </p:nvSpPr>
        <p:spPr>
          <a:xfrm>
            <a:off x="3810001" y="3490999"/>
            <a:ext cx="12088876" cy="3785652"/>
          </a:xfrm>
          <a:prstGeom prst="rect">
            <a:avLst/>
          </a:prstGeom>
        </p:spPr>
        <p:txBody>
          <a:bodyPr wrap="square">
            <a:spAutoFit/>
          </a:bodyPr>
          <a:lstStyle/>
          <a:p>
            <a:pPr defTabSz="457200" fontAlgn="auto">
              <a:spcBef>
                <a:spcPts val="0"/>
              </a:spcBef>
              <a:spcAft>
                <a:spcPts val="0"/>
              </a:spcAft>
            </a:pPr>
            <a:r>
              <a:rPr lang="en-US" sz="1600" dirty="0" smtClean="0">
                <a:solidFill>
                  <a:srgbClr val="FFFFFF"/>
                </a:solidFill>
                <a:latin typeface="Times New Roman"/>
                <a:cs typeface="Times New Roman"/>
              </a:rPr>
              <a:t>Regulatory testing not routinely conducted</a:t>
            </a:r>
          </a:p>
          <a:p>
            <a:pPr defTabSz="457200" fontAlgn="auto">
              <a:spcBef>
                <a:spcPts val="0"/>
              </a:spcBef>
              <a:spcAft>
                <a:spcPts val="0"/>
              </a:spcAft>
            </a:pPr>
            <a:endParaRPr lang="en-US" sz="1600" b="1" u="sng" dirty="0">
              <a:solidFill>
                <a:srgbClr val="FFFFFF"/>
              </a:solidFill>
              <a:latin typeface="Times New Roman"/>
              <a:cs typeface="Times New Roman"/>
            </a:endParaRPr>
          </a:p>
          <a:p>
            <a:pPr defTabSz="457200" fontAlgn="auto">
              <a:spcBef>
                <a:spcPts val="0"/>
              </a:spcBef>
              <a:spcAft>
                <a:spcPts val="0"/>
              </a:spcAft>
            </a:pPr>
            <a:r>
              <a:rPr lang="en-US" sz="1600" b="1" u="sng" dirty="0" smtClean="0">
                <a:solidFill>
                  <a:srgbClr val="FFFFFF"/>
                </a:solidFill>
                <a:latin typeface="Times New Roman"/>
                <a:cs typeface="Times New Roman"/>
              </a:rPr>
              <a:t>Low levels (trace or below regulatory limit 20 ppm)</a:t>
            </a:r>
          </a:p>
          <a:p>
            <a:pPr defTabSz="457200" fontAlgn="auto">
              <a:spcBef>
                <a:spcPts val="0"/>
              </a:spcBef>
              <a:spcAft>
                <a:spcPts val="0"/>
              </a:spcAft>
            </a:pPr>
            <a:r>
              <a:rPr lang="en-US" sz="1600" dirty="0" smtClean="0">
                <a:solidFill>
                  <a:srgbClr val="FFFFFF"/>
                </a:solidFill>
                <a:latin typeface="Times New Roman"/>
                <a:cs typeface="Times New Roman"/>
              </a:rPr>
              <a:t>1991 Shellfish, Nantucket Shoals (</a:t>
            </a:r>
            <a:r>
              <a:rPr lang="en-US" sz="1600" dirty="0" err="1" smtClean="0">
                <a:solidFill>
                  <a:srgbClr val="FFFFFF"/>
                </a:solidFill>
                <a:latin typeface="Times New Roman"/>
                <a:cs typeface="Times New Roman"/>
              </a:rPr>
              <a:t>Nassif</a:t>
            </a:r>
            <a:r>
              <a:rPr lang="en-US" sz="1600" dirty="0" smtClean="0">
                <a:solidFill>
                  <a:srgbClr val="FFFFFF"/>
                </a:solidFill>
                <a:latin typeface="Times New Roman"/>
                <a:cs typeface="Times New Roman"/>
              </a:rPr>
              <a:t> and </a:t>
            </a:r>
            <a:r>
              <a:rPr lang="en-US" sz="1600" dirty="0" err="1" smtClean="0">
                <a:solidFill>
                  <a:srgbClr val="FFFFFF"/>
                </a:solidFill>
                <a:latin typeface="Times New Roman"/>
                <a:cs typeface="Times New Roman"/>
              </a:rPr>
              <a:t>Timperi</a:t>
            </a:r>
            <a:r>
              <a:rPr lang="en-US" sz="1600" dirty="0" smtClean="0">
                <a:solidFill>
                  <a:srgbClr val="FFFFFF"/>
                </a:solidFill>
                <a:latin typeface="Times New Roman"/>
                <a:cs typeface="Times New Roman"/>
              </a:rPr>
              <a:t> 1993)</a:t>
            </a:r>
          </a:p>
          <a:p>
            <a:pPr defTabSz="457200" fontAlgn="auto">
              <a:spcBef>
                <a:spcPts val="0"/>
              </a:spcBef>
              <a:spcAft>
                <a:spcPts val="0"/>
              </a:spcAft>
            </a:pPr>
            <a:r>
              <a:rPr lang="en-US" sz="1600" dirty="0" smtClean="0">
                <a:solidFill>
                  <a:srgbClr val="FFFFFF"/>
                </a:solidFill>
                <a:latin typeface="Times New Roman"/>
                <a:cs typeface="Times New Roman"/>
              </a:rPr>
              <a:t>2003 N/A; Whale mortalities (NOAA NEFSC 2003)</a:t>
            </a:r>
          </a:p>
          <a:p>
            <a:pPr defTabSz="457200" fontAlgn="auto">
              <a:spcBef>
                <a:spcPts val="0"/>
              </a:spcBef>
              <a:spcAft>
                <a:spcPts val="0"/>
              </a:spcAft>
            </a:pPr>
            <a:r>
              <a:rPr lang="en-US" sz="1600" dirty="0" smtClean="0">
                <a:solidFill>
                  <a:srgbClr val="FFFFFF"/>
                </a:solidFill>
                <a:latin typeface="Times New Roman"/>
                <a:cs typeface="Times New Roman"/>
              </a:rPr>
              <a:t>2004-2006 </a:t>
            </a:r>
            <a:r>
              <a:rPr lang="en-US" sz="1600" dirty="0">
                <a:solidFill>
                  <a:srgbClr val="FFFFFF"/>
                </a:solidFill>
                <a:latin typeface="Times New Roman"/>
                <a:cs typeface="Times New Roman"/>
              </a:rPr>
              <a:t>S</a:t>
            </a:r>
            <a:r>
              <a:rPr lang="en-US" sz="1600" dirty="0" smtClean="0">
                <a:solidFill>
                  <a:srgbClr val="FFFFFF"/>
                </a:solidFill>
                <a:latin typeface="Times New Roman"/>
                <a:cs typeface="Times New Roman"/>
              </a:rPr>
              <a:t>callop study, Georges Bank (Day et al. 2008)</a:t>
            </a:r>
          </a:p>
          <a:p>
            <a:pPr defTabSz="457200" fontAlgn="auto">
              <a:spcBef>
                <a:spcPts val="0"/>
              </a:spcBef>
              <a:spcAft>
                <a:spcPts val="0"/>
              </a:spcAft>
            </a:pPr>
            <a:r>
              <a:rPr lang="en-US" sz="1600" dirty="0" smtClean="0">
                <a:solidFill>
                  <a:srgbClr val="FFFFFF"/>
                </a:solidFill>
                <a:latin typeface="Times New Roman"/>
                <a:cs typeface="Times New Roman"/>
              </a:rPr>
              <a:t>2005-2006 </a:t>
            </a:r>
            <a:r>
              <a:rPr lang="en-US" sz="1600" dirty="0">
                <a:solidFill>
                  <a:srgbClr val="FFFFFF"/>
                </a:solidFill>
                <a:latin typeface="Times New Roman"/>
                <a:cs typeface="Times New Roman"/>
              </a:rPr>
              <a:t>W</a:t>
            </a:r>
            <a:r>
              <a:rPr lang="en-US" sz="1600" dirty="0" smtClean="0">
                <a:solidFill>
                  <a:srgbClr val="FFFFFF"/>
                </a:solidFill>
                <a:latin typeface="Times New Roman"/>
                <a:cs typeface="Times New Roman"/>
              </a:rPr>
              <a:t>hale feces, krill (Leandro et al. 2010 )</a:t>
            </a:r>
          </a:p>
          <a:p>
            <a:pPr defTabSz="457200" fontAlgn="auto">
              <a:spcBef>
                <a:spcPts val="0"/>
              </a:spcBef>
              <a:spcAft>
                <a:spcPts val="0"/>
              </a:spcAft>
            </a:pPr>
            <a:r>
              <a:rPr lang="en-US" sz="1600" dirty="0" smtClean="0">
                <a:solidFill>
                  <a:srgbClr val="FFFFFF"/>
                </a:solidFill>
                <a:latin typeface="Times New Roman"/>
                <a:cs typeface="Times New Roman"/>
              </a:rPr>
              <a:t>2012, 2013 Eastern ME Precautionary DA closures</a:t>
            </a:r>
          </a:p>
          <a:p>
            <a:pPr defTabSz="457200" fontAlgn="auto">
              <a:spcBef>
                <a:spcPts val="0"/>
              </a:spcBef>
              <a:spcAft>
                <a:spcPts val="0"/>
              </a:spcAft>
              <a:buFont typeface="Arial"/>
              <a:buChar char="•"/>
            </a:pPr>
            <a:endParaRPr lang="en-US" sz="1600" dirty="0">
              <a:solidFill>
                <a:srgbClr val="FFFFFF"/>
              </a:solidFill>
              <a:latin typeface="Times New Roman"/>
              <a:cs typeface="Times New Roman"/>
            </a:endParaRPr>
          </a:p>
          <a:p>
            <a:pPr defTabSz="457200" fontAlgn="auto">
              <a:spcBef>
                <a:spcPts val="0"/>
              </a:spcBef>
              <a:spcAft>
                <a:spcPts val="0"/>
              </a:spcAft>
            </a:pPr>
            <a:r>
              <a:rPr lang="en-US" sz="1600" b="1" u="sng" dirty="0" smtClean="0">
                <a:solidFill>
                  <a:srgbClr val="FF0080"/>
                </a:solidFill>
                <a:latin typeface="Times New Roman"/>
                <a:cs typeface="Times New Roman"/>
              </a:rPr>
              <a:t>Toxic levels</a:t>
            </a:r>
            <a:endParaRPr lang="en-US" sz="1600" b="1" u="sng" dirty="0">
              <a:solidFill>
                <a:srgbClr val="FFFFFF"/>
              </a:solidFill>
              <a:latin typeface="Times New Roman"/>
              <a:cs typeface="Times New Roman"/>
            </a:endParaRPr>
          </a:p>
          <a:p>
            <a:pPr defTabSz="457200" fontAlgn="auto">
              <a:spcBef>
                <a:spcPts val="0"/>
              </a:spcBef>
              <a:spcAft>
                <a:spcPts val="0"/>
              </a:spcAft>
            </a:pPr>
            <a:r>
              <a:rPr lang="en-US" sz="1600" dirty="0">
                <a:solidFill>
                  <a:srgbClr val="FF0080"/>
                </a:solidFill>
                <a:latin typeface="Times New Roman"/>
                <a:cs typeface="Times New Roman"/>
              </a:rPr>
              <a:t>1995 Scallops, Browns and Georges Banks (Stewart et al. 1997)</a:t>
            </a:r>
          </a:p>
          <a:p>
            <a:pPr defTabSz="457200" fontAlgn="auto">
              <a:spcBef>
                <a:spcPts val="0"/>
              </a:spcBef>
              <a:spcAft>
                <a:spcPts val="0"/>
              </a:spcAft>
              <a:buFont typeface="Arial"/>
              <a:buChar char="•"/>
            </a:pPr>
            <a:endParaRPr lang="en-US" sz="1600" dirty="0" smtClean="0">
              <a:solidFill>
                <a:srgbClr val="FFFFFF"/>
              </a:solidFill>
              <a:latin typeface="Times New Roman"/>
              <a:cs typeface="Times New Roman"/>
            </a:endParaRPr>
          </a:p>
          <a:p>
            <a:pPr defTabSz="457200" fontAlgn="auto">
              <a:spcBef>
                <a:spcPts val="0"/>
              </a:spcBef>
              <a:spcAft>
                <a:spcPts val="0"/>
              </a:spcAft>
            </a:pPr>
            <a:endParaRPr lang="en-US" sz="1600" dirty="0" smtClean="0">
              <a:solidFill>
                <a:srgbClr val="FFFFFF"/>
              </a:solidFill>
              <a:latin typeface="Times New Roman"/>
              <a:cs typeface="Times New Roman"/>
            </a:endParaRPr>
          </a:p>
          <a:p>
            <a:pPr defTabSz="457200" fontAlgn="auto">
              <a:spcBef>
                <a:spcPts val="0"/>
              </a:spcBef>
              <a:spcAft>
                <a:spcPts val="0"/>
              </a:spcAft>
            </a:pPr>
            <a:endParaRPr lang="en-US" sz="1600" dirty="0" smtClean="0">
              <a:solidFill>
                <a:srgbClr val="FFFFFF"/>
              </a:solidFill>
              <a:latin typeface="Times New Roman"/>
              <a:cs typeface="Times New Roman"/>
            </a:endParaRPr>
          </a:p>
          <a:p>
            <a:pPr defTabSz="457200" fontAlgn="auto">
              <a:spcBef>
                <a:spcPts val="0"/>
              </a:spcBef>
              <a:spcAft>
                <a:spcPts val="0"/>
              </a:spcAft>
            </a:pPr>
            <a:endParaRPr lang="en-US" sz="1600" dirty="0">
              <a:solidFill>
                <a:srgbClr val="FFFFFF"/>
              </a:solidFill>
              <a:latin typeface="Times New Roman"/>
              <a:cs typeface="Times New Roman"/>
            </a:endParaRPr>
          </a:p>
        </p:txBody>
      </p:sp>
      <p:sp>
        <p:nvSpPr>
          <p:cNvPr id="113" name="TextBox 112"/>
          <p:cNvSpPr txBox="1"/>
          <p:nvPr/>
        </p:nvSpPr>
        <p:spPr>
          <a:xfrm>
            <a:off x="3810001" y="3063340"/>
            <a:ext cx="69342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40000"/>
                    <a:lumOff val="60000"/>
                  </a:srgbClr>
                </a:solidFill>
                <a:latin typeface="Times New Roman"/>
                <a:cs typeface="Times New Roman"/>
              </a:rPr>
              <a:t>DA observations in </a:t>
            </a:r>
            <a:r>
              <a:rPr lang="en-US" sz="2400" dirty="0">
                <a:solidFill>
                  <a:srgbClr val="4BACC6">
                    <a:lumMod val="40000"/>
                    <a:lumOff val="60000"/>
                  </a:srgbClr>
                </a:solidFill>
                <a:latin typeface="Times New Roman"/>
                <a:cs typeface="Times New Roman"/>
              </a:rPr>
              <a:t>eastern </a:t>
            </a:r>
            <a:r>
              <a:rPr lang="en-US" sz="2400" dirty="0" smtClean="0">
                <a:solidFill>
                  <a:srgbClr val="4BACC6">
                    <a:lumMod val="40000"/>
                    <a:lumOff val="60000"/>
                  </a:srgbClr>
                </a:solidFill>
                <a:latin typeface="Times New Roman"/>
                <a:cs typeface="Times New Roman"/>
              </a:rPr>
              <a:t>US</a:t>
            </a:r>
            <a:endParaRPr lang="en-US" sz="2400" dirty="0">
              <a:solidFill>
                <a:srgbClr val="4BACC6">
                  <a:lumMod val="40000"/>
                  <a:lumOff val="60000"/>
                </a:srgbClr>
              </a:solidFill>
              <a:latin typeface="Times New Roman"/>
              <a:cs typeface="Times New Roman"/>
            </a:endParaRPr>
          </a:p>
        </p:txBody>
      </p:sp>
    </p:spTree>
    <p:extLst>
      <p:ext uri="{BB962C8B-B14F-4D97-AF65-F5344CB8AC3E}">
        <p14:creationId xmlns:p14="http://schemas.microsoft.com/office/powerpoint/2010/main" val="2936001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1234" t="1318" r="1057" b="11751"/>
          <a:stretch/>
        </p:blipFill>
        <p:spPr>
          <a:xfrm rot="10800000">
            <a:off x="6058980" y="750547"/>
            <a:ext cx="2854028" cy="4152900"/>
          </a:xfrm>
          <a:prstGeom prst="rect">
            <a:avLst/>
          </a:prstGeom>
        </p:spPr>
      </p:pic>
      <p:graphicFrame>
        <p:nvGraphicFramePr>
          <p:cNvPr id="2" name="Chart 1"/>
          <p:cNvGraphicFramePr>
            <a:graphicFrameLocks/>
          </p:cNvGraphicFramePr>
          <p:nvPr>
            <p:extLst>
              <p:ext uri="{D42A27DB-BD31-4B8C-83A1-F6EECF244321}">
                <p14:modId xmlns:p14="http://schemas.microsoft.com/office/powerpoint/2010/main" val="3149171265"/>
              </p:ext>
            </p:extLst>
          </p:nvPr>
        </p:nvGraphicFramePr>
        <p:xfrm>
          <a:off x="184118" y="558536"/>
          <a:ext cx="5874862" cy="491802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2882900" y="5492176"/>
            <a:ext cx="4457700" cy="523220"/>
          </a:xfrm>
          <a:prstGeom prst="rect">
            <a:avLst/>
          </a:prstGeom>
          <a:noFill/>
        </p:spPr>
        <p:txBody>
          <a:bodyPr wrap="square" rtlCol="0">
            <a:spAutoFit/>
          </a:bodyPr>
          <a:lstStyle/>
          <a:p>
            <a:pPr defTabSz="457200" fontAlgn="auto">
              <a:spcBef>
                <a:spcPts val="0"/>
              </a:spcBef>
              <a:spcAft>
                <a:spcPts val="0"/>
              </a:spcAft>
            </a:pPr>
            <a:r>
              <a:rPr lang="en-US" b="1" dirty="0" smtClean="0">
                <a:solidFill>
                  <a:srgbClr val="FFFFFF"/>
                </a:solidFill>
                <a:latin typeface="Times New Roman"/>
                <a:cs typeface="Times New Roman"/>
              </a:rPr>
              <a:t>Cell volume (</a:t>
            </a:r>
            <a:r>
              <a:rPr lang="en-US" dirty="0" smtClean="0">
                <a:solidFill>
                  <a:srgbClr val="FFFFFF"/>
                </a:solidFill>
                <a:latin typeface="Times New Roman"/>
                <a:cs typeface="Times New Roman"/>
              </a:rPr>
              <a:t>μm</a:t>
            </a:r>
            <a:r>
              <a:rPr lang="en-US" baseline="30000" dirty="0" smtClean="0">
                <a:solidFill>
                  <a:srgbClr val="FFFFFF"/>
                </a:solidFill>
                <a:latin typeface="Times New Roman"/>
                <a:cs typeface="Times New Roman"/>
              </a:rPr>
              <a:t>3</a:t>
            </a:r>
            <a:r>
              <a:rPr lang="en-US" b="1" dirty="0" smtClean="0">
                <a:solidFill>
                  <a:srgbClr val="FFFFFF"/>
                </a:solidFill>
                <a:latin typeface="Times New Roman"/>
                <a:cs typeface="Times New Roman"/>
              </a:rPr>
              <a:t>)</a:t>
            </a:r>
            <a:endParaRPr lang="en-US" b="1" dirty="0">
              <a:solidFill>
                <a:srgbClr val="FFFFFF"/>
              </a:solidFill>
              <a:latin typeface="Times New Roman"/>
              <a:cs typeface="Times New Roman"/>
            </a:endParaRPr>
          </a:p>
        </p:txBody>
      </p:sp>
      <p:sp>
        <p:nvSpPr>
          <p:cNvPr id="15" name="TextBox 14"/>
          <p:cNvSpPr txBox="1"/>
          <p:nvPr/>
        </p:nvSpPr>
        <p:spPr>
          <a:xfrm>
            <a:off x="0" y="0"/>
            <a:ext cx="7988468" cy="523220"/>
          </a:xfrm>
          <a:prstGeom prst="rect">
            <a:avLst/>
          </a:prstGeom>
          <a:noFill/>
        </p:spPr>
        <p:txBody>
          <a:bodyPr wrap="square" rtlCol="0">
            <a:spAutoFit/>
          </a:bodyPr>
          <a:lstStyle/>
          <a:p>
            <a:pPr defTabSz="457200" fontAlgn="auto">
              <a:spcBef>
                <a:spcPts val="0"/>
              </a:spcBef>
              <a:spcAft>
                <a:spcPts val="0"/>
              </a:spcAft>
            </a:pPr>
            <a:r>
              <a:rPr lang="en-US" dirty="0" smtClean="0">
                <a:solidFill>
                  <a:srgbClr val="9BBB59">
                    <a:lumMod val="40000"/>
                    <a:lumOff val="60000"/>
                  </a:srgbClr>
                </a:solidFill>
                <a:latin typeface="Times New Roman"/>
                <a:cs typeface="Times New Roman"/>
              </a:rPr>
              <a:t>Cell size variability in GOM </a:t>
            </a:r>
            <a:r>
              <a:rPr lang="en-US" i="1" dirty="0" smtClean="0">
                <a:solidFill>
                  <a:srgbClr val="9BBB59">
                    <a:lumMod val="40000"/>
                    <a:lumOff val="60000"/>
                  </a:srgbClr>
                </a:solidFill>
                <a:latin typeface="Times New Roman"/>
                <a:cs typeface="Times New Roman"/>
              </a:rPr>
              <a:t>P-n</a:t>
            </a:r>
            <a:r>
              <a:rPr lang="en-US" i="1" dirty="0">
                <a:solidFill>
                  <a:srgbClr val="9BBB59">
                    <a:lumMod val="40000"/>
                    <a:lumOff val="60000"/>
                  </a:srgbClr>
                </a:solidFill>
                <a:latin typeface="Times New Roman"/>
                <a:cs typeface="Times New Roman"/>
              </a:rPr>
              <a:t> </a:t>
            </a:r>
            <a:r>
              <a:rPr lang="en-US" dirty="0" smtClean="0">
                <a:solidFill>
                  <a:srgbClr val="9BBB59">
                    <a:lumMod val="40000"/>
                    <a:lumOff val="60000"/>
                  </a:srgbClr>
                </a:solidFill>
                <a:latin typeface="Times New Roman"/>
                <a:cs typeface="Times New Roman"/>
              </a:rPr>
              <a:t>species</a:t>
            </a:r>
            <a:endParaRPr lang="en-US" dirty="0">
              <a:solidFill>
                <a:srgbClr val="9BBB59">
                  <a:lumMod val="40000"/>
                  <a:lumOff val="60000"/>
                </a:srgbClr>
              </a:solidFill>
              <a:latin typeface="Times New Roman"/>
              <a:cs typeface="Times New Roman"/>
            </a:endParaRPr>
          </a:p>
        </p:txBody>
      </p:sp>
      <p:sp>
        <p:nvSpPr>
          <p:cNvPr id="26" name="TextBox 25"/>
          <p:cNvSpPr txBox="1"/>
          <p:nvPr/>
        </p:nvSpPr>
        <p:spPr>
          <a:xfrm>
            <a:off x="1066800" y="4240549"/>
            <a:ext cx="1612900" cy="400110"/>
          </a:xfrm>
          <a:prstGeom prst="rect">
            <a:avLst/>
          </a:prstGeom>
          <a:solidFill>
            <a:srgbClr val="100F07"/>
          </a:solidFill>
          <a:ln>
            <a:solidFill>
              <a:srgbClr val="008000"/>
            </a:solidFill>
          </a:ln>
        </p:spPr>
        <p:txBody>
          <a:bodyPr wrap="square" rtlCol="0">
            <a:spAutoFit/>
          </a:bodyPr>
          <a:lstStyle/>
          <a:p>
            <a:pPr algn="r" defTabSz="457200" fontAlgn="auto">
              <a:spcBef>
                <a:spcPts val="0"/>
              </a:spcBef>
              <a:spcAft>
                <a:spcPts val="0"/>
              </a:spcAft>
            </a:pPr>
            <a:r>
              <a:rPr lang="en-US" sz="2000" i="1" dirty="0" smtClean="0">
                <a:solidFill>
                  <a:prstClr val="white"/>
                </a:solidFill>
                <a:latin typeface="Times New Roman"/>
                <a:cs typeface="Times New Roman"/>
              </a:rPr>
              <a:t>P. </a:t>
            </a:r>
            <a:r>
              <a:rPr lang="en-US" sz="2000" i="1" dirty="0" err="1" smtClean="0">
                <a:solidFill>
                  <a:prstClr val="white"/>
                </a:solidFill>
                <a:latin typeface="Times New Roman"/>
                <a:cs typeface="Times New Roman"/>
              </a:rPr>
              <a:t>plurisecta</a:t>
            </a:r>
            <a:endParaRPr lang="en-US" sz="2000" i="1" dirty="0">
              <a:solidFill>
                <a:prstClr val="white"/>
              </a:solidFill>
              <a:latin typeface="Times New Roman"/>
              <a:cs typeface="Times New Roman"/>
            </a:endParaRPr>
          </a:p>
        </p:txBody>
      </p:sp>
      <p:sp>
        <p:nvSpPr>
          <p:cNvPr id="27" name="TextBox 26"/>
          <p:cNvSpPr txBox="1"/>
          <p:nvPr/>
        </p:nvSpPr>
        <p:spPr>
          <a:xfrm>
            <a:off x="1485900" y="609592"/>
            <a:ext cx="1181100" cy="400110"/>
          </a:xfrm>
          <a:prstGeom prst="rect">
            <a:avLst/>
          </a:prstGeom>
          <a:solidFill>
            <a:srgbClr val="100F07"/>
          </a:solidFill>
          <a:ln>
            <a:solidFill>
              <a:srgbClr val="FF0000"/>
            </a:solidFill>
          </a:ln>
        </p:spPr>
        <p:txBody>
          <a:bodyPr wrap="square" rtlCol="0">
            <a:spAutoFit/>
          </a:bodyPr>
          <a:lstStyle/>
          <a:p>
            <a:pPr algn="r" defTabSz="457200" fontAlgn="auto">
              <a:spcBef>
                <a:spcPts val="0"/>
              </a:spcBef>
              <a:spcAft>
                <a:spcPts val="0"/>
              </a:spcAft>
            </a:pPr>
            <a:r>
              <a:rPr lang="en-US" sz="2000" i="1" dirty="0" smtClean="0">
                <a:solidFill>
                  <a:prstClr val="white"/>
                </a:solidFill>
                <a:latin typeface="Times New Roman"/>
                <a:cs typeface="Times New Roman"/>
              </a:rPr>
              <a:t>P. </a:t>
            </a:r>
            <a:r>
              <a:rPr lang="en-US" sz="2000" i="1" dirty="0" err="1" smtClean="0">
                <a:solidFill>
                  <a:prstClr val="white"/>
                </a:solidFill>
                <a:latin typeface="Times New Roman"/>
                <a:cs typeface="Times New Roman"/>
              </a:rPr>
              <a:t>seriata</a:t>
            </a:r>
            <a:endParaRPr lang="en-US" sz="2000" i="1" dirty="0">
              <a:solidFill>
                <a:prstClr val="white"/>
              </a:solidFill>
              <a:latin typeface="Times New Roman"/>
              <a:cs typeface="Times New Roman"/>
            </a:endParaRPr>
          </a:p>
        </p:txBody>
      </p:sp>
      <p:grpSp>
        <p:nvGrpSpPr>
          <p:cNvPr id="36" name="Group 35"/>
          <p:cNvGrpSpPr>
            <a:grpSpLocks noChangeAspect="1"/>
          </p:cNvGrpSpPr>
          <p:nvPr/>
        </p:nvGrpSpPr>
        <p:grpSpPr>
          <a:xfrm>
            <a:off x="9785212" y="0"/>
            <a:ext cx="1055828" cy="7132320"/>
            <a:chOff x="7581456" y="-924522"/>
            <a:chExt cx="1353620" cy="9144000"/>
          </a:xfrm>
        </p:grpSpPr>
        <p:pic>
          <p:nvPicPr>
            <p:cNvPr id="37" name="Picture 36" descr="plurisecta.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572250" y="5135420"/>
              <a:ext cx="2164461" cy="146050"/>
            </a:xfrm>
            <a:prstGeom prst="rect">
              <a:avLst/>
            </a:prstGeom>
          </p:spPr>
        </p:pic>
        <p:pic>
          <p:nvPicPr>
            <p:cNvPr id="38" name="Picture 37" descr="seri.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54099" y="3238500"/>
              <a:ext cx="9144000" cy="817955"/>
            </a:xfrm>
            <a:prstGeom prst="rect">
              <a:avLst/>
            </a:prstGeom>
          </p:spPr>
        </p:pic>
      </p:grpSp>
      <p:cxnSp>
        <p:nvCxnSpPr>
          <p:cNvPr id="4" name="Straight Arrow Connector 3"/>
          <p:cNvCxnSpPr/>
          <p:nvPr/>
        </p:nvCxnSpPr>
        <p:spPr>
          <a:xfrm>
            <a:off x="5912174" y="1009702"/>
            <a:ext cx="717226" cy="3957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934926" y="3032640"/>
            <a:ext cx="1405674" cy="6926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descr="name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544" y="576298"/>
            <a:ext cx="2638020" cy="4410570"/>
          </a:xfrm>
          <a:prstGeom prst="rect">
            <a:avLst/>
          </a:prstGeom>
        </p:spPr>
      </p:pic>
      <p:cxnSp>
        <p:nvCxnSpPr>
          <p:cNvPr id="25" name="Straight Connector 24"/>
          <p:cNvCxnSpPr/>
          <p:nvPr/>
        </p:nvCxnSpPr>
        <p:spPr>
          <a:xfrm>
            <a:off x="5928828" y="3012068"/>
            <a:ext cx="0" cy="1911085"/>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60000">
            <a:off x="5917200" y="1503199"/>
            <a:ext cx="12700" cy="576072"/>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21540000" flipH="1">
            <a:off x="5914928" y="712516"/>
            <a:ext cx="12700" cy="561747"/>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60000">
            <a:off x="5917200" y="2265199"/>
            <a:ext cx="12700" cy="576072"/>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6150114"/>
            <a:ext cx="3924300" cy="707886"/>
          </a:xfrm>
          <a:prstGeom prst="rect">
            <a:avLst/>
          </a:prstGeom>
          <a:noFill/>
        </p:spPr>
        <p:txBody>
          <a:bodyPr wrap="square" rtlCol="0">
            <a:spAutoFit/>
          </a:bodyPr>
          <a:lstStyle/>
          <a:p>
            <a:pPr defTabSz="457200" fontAlgn="auto">
              <a:spcBef>
                <a:spcPts val="0"/>
              </a:spcBef>
              <a:spcAft>
                <a:spcPts val="0"/>
              </a:spcAft>
            </a:pPr>
            <a:r>
              <a:rPr lang="en-US" sz="2000" b="1" dirty="0" err="1" smtClean="0">
                <a:solidFill>
                  <a:srgbClr val="FFFFFF"/>
                </a:solidFill>
                <a:latin typeface="Times New Roman"/>
                <a:cs typeface="Times New Roman"/>
              </a:rPr>
              <a:t>Lundholm</a:t>
            </a:r>
            <a:r>
              <a:rPr lang="en-US" sz="2000" b="1" dirty="0" smtClean="0">
                <a:solidFill>
                  <a:srgbClr val="FFFFFF"/>
                </a:solidFill>
                <a:latin typeface="Times New Roman"/>
                <a:cs typeface="Times New Roman"/>
              </a:rPr>
              <a:t> et al. (2006) </a:t>
            </a:r>
          </a:p>
          <a:p>
            <a:pPr defTabSz="457200" fontAlgn="auto">
              <a:spcBef>
                <a:spcPts val="0"/>
              </a:spcBef>
              <a:spcAft>
                <a:spcPts val="0"/>
              </a:spcAft>
            </a:pPr>
            <a:r>
              <a:rPr lang="en-US" sz="2000" b="1" dirty="0" err="1" smtClean="0">
                <a:solidFill>
                  <a:srgbClr val="FFFFFF"/>
                </a:solidFill>
                <a:latin typeface="Times New Roman"/>
                <a:cs typeface="Times New Roman"/>
              </a:rPr>
              <a:t>Fernandes</a:t>
            </a:r>
            <a:r>
              <a:rPr lang="en-US" sz="2000" b="1" dirty="0" smtClean="0">
                <a:solidFill>
                  <a:srgbClr val="FFFFFF"/>
                </a:solidFill>
                <a:latin typeface="Times New Roman"/>
                <a:cs typeface="Times New Roman"/>
              </a:rPr>
              <a:t> et al. (2014)</a:t>
            </a:r>
            <a:endParaRPr lang="en-US" sz="2000" b="1" dirty="0">
              <a:solidFill>
                <a:srgbClr val="FFFFFF"/>
              </a:solidFill>
              <a:latin typeface="Times New Roman"/>
              <a:cs typeface="Times New Roman"/>
            </a:endParaRPr>
          </a:p>
        </p:txBody>
      </p:sp>
    </p:spTree>
    <p:extLst>
      <p:ext uri="{BB962C8B-B14F-4D97-AF65-F5344CB8AC3E}">
        <p14:creationId xmlns:p14="http://schemas.microsoft.com/office/powerpoint/2010/main" val="2735021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158071690"/>
              </p:ext>
            </p:extLst>
          </p:nvPr>
        </p:nvGraphicFramePr>
        <p:xfrm>
          <a:off x="127174" y="279293"/>
          <a:ext cx="5765789" cy="92877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66800" y="4240549"/>
            <a:ext cx="1612900" cy="400110"/>
          </a:xfrm>
          <a:prstGeom prst="rect">
            <a:avLst/>
          </a:prstGeom>
          <a:solidFill>
            <a:srgbClr val="100F07"/>
          </a:solidFill>
          <a:ln>
            <a:solidFill>
              <a:srgbClr val="008000"/>
            </a:solidFill>
          </a:ln>
        </p:spPr>
        <p:txBody>
          <a:bodyPr wrap="square" rtlCol="0">
            <a:spAutoFit/>
          </a:bodyPr>
          <a:lstStyle/>
          <a:p>
            <a:pPr algn="r" defTabSz="457200" fontAlgn="auto">
              <a:spcBef>
                <a:spcPts val="0"/>
              </a:spcBef>
              <a:spcAft>
                <a:spcPts val="0"/>
              </a:spcAft>
            </a:pPr>
            <a:r>
              <a:rPr lang="en-US" sz="2000" i="1" dirty="0" smtClean="0">
                <a:solidFill>
                  <a:prstClr val="white"/>
                </a:solidFill>
                <a:latin typeface="Times New Roman"/>
                <a:cs typeface="Times New Roman"/>
              </a:rPr>
              <a:t>P. </a:t>
            </a:r>
            <a:r>
              <a:rPr lang="en-US" sz="2000" i="1" dirty="0" err="1" smtClean="0">
                <a:solidFill>
                  <a:prstClr val="white"/>
                </a:solidFill>
                <a:latin typeface="Times New Roman"/>
                <a:cs typeface="Times New Roman"/>
              </a:rPr>
              <a:t>plurisecta</a:t>
            </a:r>
            <a:endParaRPr lang="en-US" sz="2000" i="1" dirty="0">
              <a:solidFill>
                <a:prstClr val="white"/>
              </a:solidFill>
              <a:latin typeface="Times New Roman"/>
              <a:cs typeface="Times New Roman"/>
            </a:endParaRPr>
          </a:p>
        </p:txBody>
      </p:sp>
      <p:sp>
        <p:nvSpPr>
          <p:cNvPr id="4" name="TextBox 3"/>
          <p:cNvSpPr txBox="1"/>
          <p:nvPr/>
        </p:nvSpPr>
        <p:spPr>
          <a:xfrm>
            <a:off x="1485900" y="609592"/>
            <a:ext cx="1181100" cy="400110"/>
          </a:xfrm>
          <a:prstGeom prst="rect">
            <a:avLst/>
          </a:prstGeom>
          <a:solidFill>
            <a:srgbClr val="100F07"/>
          </a:solidFill>
          <a:ln>
            <a:solidFill>
              <a:srgbClr val="FF0000"/>
            </a:solidFill>
          </a:ln>
        </p:spPr>
        <p:txBody>
          <a:bodyPr wrap="square" rtlCol="0">
            <a:spAutoFit/>
          </a:bodyPr>
          <a:lstStyle/>
          <a:p>
            <a:pPr algn="r" defTabSz="457200" fontAlgn="auto">
              <a:spcBef>
                <a:spcPts val="0"/>
              </a:spcBef>
              <a:spcAft>
                <a:spcPts val="0"/>
              </a:spcAft>
            </a:pPr>
            <a:r>
              <a:rPr lang="en-US" sz="2000" i="1" dirty="0" smtClean="0">
                <a:solidFill>
                  <a:prstClr val="white"/>
                </a:solidFill>
                <a:latin typeface="Times New Roman"/>
                <a:cs typeface="Times New Roman"/>
              </a:rPr>
              <a:t>P. </a:t>
            </a:r>
            <a:r>
              <a:rPr lang="en-US" sz="2000" i="1" dirty="0" err="1" smtClean="0">
                <a:solidFill>
                  <a:prstClr val="white"/>
                </a:solidFill>
                <a:latin typeface="Times New Roman"/>
                <a:cs typeface="Times New Roman"/>
              </a:rPr>
              <a:t>seriata</a:t>
            </a:r>
            <a:endParaRPr lang="en-US" sz="2000" i="1" dirty="0">
              <a:solidFill>
                <a:prstClr val="white"/>
              </a:solidFill>
              <a:latin typeface="Times New Roman"/>
              <a:cs typeface="Times New Roman"/>
            </a:endParaRPr>
          </a:p>
        </p:txBody>
      </p:sp>
      <p:sp>
        <p:nvSpPr>
          <p:cNvPr id="5" name="TextBox 4"/>
          <p:cNvSpPr txBox="1"/>
          <p:nvPr/>
        </p:nvSpPr>
        <p:spPr>
          <a:xfrm>
            <a:off x="3327400" y="5492176"/>
            <a:ext cx="4457700" cy="523220"/>
          </a:xfrm>
          <a:prstGeom prst="rect">
            <a:avLst/>
          </a:prstGeom>
          <a:noFill/>
        </p:spPr>
        <p:txBody>
          <a:bodyPr wrap="square" rtlCol="0">
            <a:spAutoFit/>
          </a:bodyPr>
          <a:lstStyle/>
          <a:p>
            <a:pPr defTabSz="457200" fontAlgn="auto">
              <a:spcBef>
                <a:spcPts val="0"/>
              </a:spcBef>
              <a:spcAft>
                <a:spcPts val="0"/>
              </a:spcAft>
            </a:pPr>
            <a:r>
              <a:rPr lang="en-US" b="1" dirty="0" err="1" smtClean="0">
                <a:solidFill>
                  <a:srgbClr val="FFFFFF"/>
                </a:solidFill>
                <a:latin typeface="Times New Roman"/>
                <a:cs typeface="Times New Roman"/>
              </a:rPr>
              <a:t>fg</a:t>
            </a:r>
            <a:r>
              <a:rPr lang="en-US" b="1" dirty="0" smtClean="0">
                <a:solidFill>
                  <a:srgbClr val="FFFFFF"/>
                </a:solidFill>
                <a:latin typeface="Times New Roman"/>
                <a:cs typeface="Times New Roman"/>
              </a:rPr>
              <a:t> DA cell</a:t>
            </a:r>
            <a:r>
              <a:rPr lang="en-US" b="1" baseline="30000" dirty="0" smtClean="0">
                <a:solidFill>
                  <a:srgbClr val="FFFFFF"/>
                </a:solidFill>
                <a:latin typeface="Times New Roman"/>
                <a:cs typeface="Times New Roman"/>
              </a:rPr>
              <a:t>-1</a:t>
            </a:r>
            <a:endParaRPr lang="en-US" b="1" baseline="30000" dirty="0">
              <a:solidFill>
                <a:srgbClr val="FFFFFF"/>
              </a:solidFill>
              <a:latin typeface="Times New Roman"/>
              <a:cs typeface="Times New Roman"/>
            </a:endParaRPr>
          </a:p>
        </p:txBody>
      </p:sp>
      <p:sp>
        <p:nvSpPr>
          <p:cNvPr id="6" name="TextBox 5"/>
          <p:cNvSpPr txBox="1"/>
          <p:nvPr/>
        </p:nvSpPr>
        <p:spPr>
          <a:xfrm>
            <a:off x="0" y="0"/>
            <a:ext cx="7988468" cy="523220"/>
          </a:xfrm>
          <a:prstGeom prst="rect">
            <a:avLst/>
          </a:prstGeom>
          <a:noFill/>
        </p:spPr>
        <p:txBody>
          <a:bodyPr wrap="square" rtlCol="0">
            <a:spAutoFit/>
          </a:bodyPr>
          <a:lstStyle/>
          <a:p>
            <a:pPr defTabSz="457200" fontAlgn="auto">
              <a:spcBef>
                <a:spcPts val="0"/>
              </a:spcBef>
              <a:spcAft>
                <a:spcPts val="0"/>
              </a:spcAft>
            </a:pPr>
            <a:r>
              <a:rPr lang="en-US" dirty="0" err="1" smtClean="0">
                <a:solidFill>
                  <a:srgbClr val="9BBB59">
                    <a:lumMod val="40000"/>
                    <a:lumOff val="60000"/>
                  </a:srgbClr>
                </a:solidFill>
                <a:latin typeface="Times New Roman"/>
                <a:cs typeface="Times New Roman"/>
              </a:rPr>
              <a:t>Domoic</a:t>
            </a:r>
            <a:r>
              <a:rPr lang="en-US" dirty="0" smtClean="0">
                <a:solidFill>
                  <a:srgbClr val="9BBB59">
                    <a:lumMod val="40000"/>
                    <a:lumOff val="60000"/>
                  </a:srgbClr>
                </a:solidFill>
                <a:latin typeface="Times New Roman"/>
                <a:cs typeface="Times New Roman"/>
              </a:rPr>
              <a:t> acid variability in GOM </a:t>
            </a:r>
            <a:r>
              <a:rPr lang="en-US" i="1" dirty="0" smtClean="0">
                <a:solidFill>
                  <a:srgbClr val="9BBB59">
                    <a:lumMod val="40000"/>
                    <a:lumOff val="60000"/>
                  </a:srgbClr>
                </a:solidFill>
                <a:latin typeface="Times New Roman"/>
                <a:cs typeface="Times New Roman"/>
              </a:rPr>
              <a:t>P-n</a:t>
            </a:r>
            <a:r>
              <a:rPr lang="en-US" i="1" dirty="0">
                <a:solidFill>
                  <a:srgbClr val="9BBB59">
                    <a:lumMod val="40000"/>
                    <a:lumOff val="60000"/>
                  </a:srgbClr>
                </a:solidFill>
                <a:latin typeface="Times New Roman"/>
                <a:cs typeface="Times New Roman"/>
              </a:rPr>
              <a:t> </a:t>
            </a:r>
            <a:r>
              <a:rPr lang="en-US" dirty="0" smtClean="0">
                <a:solidFill>
                  <a:srgbClr val="9BBB59">
                    <a:lumMod val="40000"/>
                    <a:lumOff val="60000"/>
                  </a:srgbClr>
                </a:solidFill>
                <a:latin typeface="Times New Roman"/>
                <a:cs typeface="Times New Roman"/>
              </a:rPr>
              <a:t>species</a:t>
            </a:r>
            <a:endParaRPr lang="en-US" dirty="0">
              <a:solidFill>
                <a:srgbClr val="9BBB59">
                  <a:lumMod val="40000"/>
                  <a:lumOff val="60000"/>
                </a:srgbClr>
              </a:solidFill>
              <a:latin typeface="Times New Roman"/>
              <a:cs typeface="Times New Roman"/>
            </a:endParaRPr>
          </a:p>
        </p:txBody>
      </p:sp>
      <p:sp>
        <p:nvSpPr>
          <p:cNvPr id="7" name="TextBox 6"/>
          <p:cNvSpPr txBox="1"/>
          <p:nvPr/>
        </p:nvSpPr>
        <p:spPr>
          <a:xfrm>
            <a:off x="5935297" y="3541439"/>
            <a:ext cx="2971800"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srgbClr val="FFFFFF"/>
                </a:solidFill>
                <a:latin typeface="Times New Roman"/>
                <a:cs typeface="Times New Roman"/>
              </a:rPr>
              <a:t>0-200 μm</a:t>
            </a:r>
            <a:r>
              <a:rPr lang="en-US" sz="1600" baseline="30000" dirty="0" smtClean="0">
                <a:solidFill>
                  <a:srgbClr val="FFFFFF"/>
                </a:solidFill>
                <a:latin typeface="Times New Roman"/>
                <a:cs typeface="Times New Roman"/>
              </a:rPr>
              <a:t>3</a:t>
            </a:r>
          </a:p>
          <a:p>
            <a:pPr defTabSz="457200" fontAlgn="auto">
              <a:spcBef>
                <a:spcPts val="0"/>
              </a:spcBef>
              <a:spcAft>
                <a:spcPts val="0"/>
              </a:spcAft>
            </a:pPr>
            <a:endParaRPr lang="en-US" sz="1600" dirty="0">
              <a:solidFill>
                <a:srgbClr val="FFFFFF"/>
              </a:solidFill>
              <a:latin typeface="Times New Roman"/>
              <a:cs typeface="Times New Roman"/>
            </a:endParaRPr>
          </a:p>
        </p:txBody>
      </p:sp>
      <p:sp>
        <p:nvSpPr>
          <p:cNvPr id="8" name="TextBox 7"/>
          <p:cNvSpPr txBox="1"/>
          <p:nvPr/>
        </p:nvSpPr>
        <p:spPr>
          <a:xfrm>
            <a:off x="5922597" y="2392616"/>
            <a:ext cx="2524252"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srgbClr val="FFFFFF"/>
                </a:solidFill>
                <a:latin typeface="Times New Roman"/>
                <a:cs typeface="Times New Roman"/>
              </a:rPr>
              <a:t>200-600 μm</a:t>
            </a:r>
            <a:r>
              <a:rPr lang="en-US" sz="1600" baseline="30000" dirty="0" smtClean="0">
                <a:solidFill>
                  <a:srgbClr val="FFFFFF"/>
                </a:solidFill>
                <a:latin typeface="Times New Roman"/>
                <a:cs typeface="Times New Roman"/>
              </a:rPr>
              <a:t>3</a:t>
            </a:r>
          </a:p>
          <a:p>
            <a:pPr defTabSz="457200" fontAlgn="auto">
              <a:spcBef>
                <a:spcPts val="0"/>
              </a:spcBef>
              <a:spcAft>
                <a:spcPts val="0"/>
              </a:spcAft>
            </a:pPr>
            <a:endParaRPr lang="en-US" sz="1600" dirty="0">
              <a:solidFill>
                <a:srgbClr val="FFFFFF"/>
              </a:solidFill>
              <a:latin typeface="Times New Roman"/>
              <a:cs typeface="Times New Roman"/>
            </a:endParaRPr>
          </a:p>
        </p:txBody>
      </p:sp>
      <p:sp>
        <p:nvSpPr>
          <p:cNvPr id="9" name="TextBox 8"/>
          <p:cNvSpPr txBox="1"/>
          <p:nvPr/>
        </p:nvSpPr>
        <p:spPr>
          <a:xfrm>
            <a:off x="5922597" y="1623440"/>
            <a:ext cx="2428683"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srgbClr val="FFFFFF"/>
                </a:solidFill>
                <a:latin typeface="Times New Roman"/>
                <a:cs typeface="Times New Roman"/>
              </a:rPr>
              <a:t>600- 1200 μm</a:t>
            </a:r>
            <a:r>
              <a:rPr lang="en-US" sz="1600" baseline="30000" dirty="0" smtClean="0">
                <a:solidFill>
                  <a:srgbClr val="FFFFFF"/>
                </a:solidFill>
                <a:latin typeface="Times New Roman"/>
                <a:cs typeface="Times New Roman"/>
              </a:rPr>
              <a:t>3</a:t>
            </a:r>
          </a:p>
          <a:p>
            <a:pPr defTabSz="457200" fontAlgn="auto">
              <a:spcBef>
                <a:spcPts val="0"/>
              </a:spcBef>
              <a:spcAft>
                <a:spcPts val="0"/>
              </a:spcAft>
            </a:pPr>
            <a:endParaRPr lang="en-US" sz="1600" dirty="0">
              <a:solidFill>
                <a:srgbClr val="FFFFFF"/>
              </a:solidFill>
              <a:latin typeface="Times New Roman"/>
              <a:cs typeface="Times New Roman"/>
            </a:endParaRPr>
          </a:p>
        </p:txBody>
      </p:sp>
      <p:cxnSp>
        <p:nvCxnSpPr>
          <p:cNvPr id="10" name="Straight Connector 9"/>
          <p:cNvCxnSpPr/>
          <p:nvPr/>
        </p:nvCxnSpPr>
        <p:spPr>
          <a:xfrm>
            <a:off x="5928828" y="3012068"/>
            <a:ext cx="0" cy="1911085"/>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60000">
            <a:off x="5917200" y="1503199"/>
            <a:ext cx="12700" cy="576072"/>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540000" flipH="1">
            <a:off x="5914928" y="712516"/>
            <a:ext cx="12700" cy="561747"/>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22600" y="797959"/>
            <a:ext cx="2428683"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srgbClr val="FFFFFF"/>
                </a:solidFill>
                <a:latin typeface="Times New Roman"/>
                <a:cs typeface="Times New Roman"/>
              </a:rPr>
              <a:t>&gt;1200 μm</a:t>
            </a:r>
            <a:r>
              <a:rPr lang="en-US" sz="1600" baseline="30000" dirty="0" smtClean="0">
                <a:solidFill>
                  <a:srgbClr val="FFFFFF"/>
                </a:solidFill>
                <a:latin typeface="Times New Roman"/>
                <a:cs typeface="Times New Roman"/>
              </a:rPr>
              <a:t>3</a:t>
            </a:r>
          </a:p>
          <a:p>
            <a:pPr defTabSz="457200" fontAlgn="auto">
              <a:spcBef>
                <a:spcPts val="0"/>
              </a:spcBef>
              <a:spcAft>
                <a:spcPts val="0"/>
              </a:spcAft>
            </a:pPr>
            <a:endParaRPr lang="en-US" sz="1600" dirty="0">
              <a:solidFill>
                <a:srgbClr val="FFFFFF"/>
              </a:solidFill>
              <a:latin typeface="Times New Roman"/>
              <a:cs typeface="Times New Roman"/>
            </a:endParaRPr>
          </a:p>
        </p:txBody>
      </p:sp>
      <p:cxnSp>
        <p:nvCxnSpPr>
          <p:cNvPr id="14" name="Straight Connector 13"/>
          <p:cNvCxnSpPr/>
          <p:nvPr/>
        </p:nvCxnSpPr>
        <p:spPr>
          <a:xfrm rot="60000">
            <a:off x="5917200" y="2265199"/>
            <a:ext cx="12700" cy="576072"/>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33735" y="6010427"/>
            <a:ext cx="9728200" cy="1138773"/>
          </a:xfrm>
          <a:prstGeom prst="rect">
            <a:avLst/>
          </a:prstGeom>
          <a:noFill/>
        </p:spPr>
        <p:txBody>
          <a:bodyPr wrap="square" rtlCol="0">
            <a:spAutoFit/>
          </a:bodyPr>
          <a:lstStyle/>
          <a:p>
            <a:pPr defTabSz="457200" fontAlgn="auto">
              <a:spcBef>
                <a:spcPts val="0"/>
              </a:spcBef>
              <a:spcAft>
                <a:spcPts val="0"/>
              </a:spcAft>
            </a:pPr>
            <a:r>
              <a:rPr lang="en-US" sz="2400" dirty="0" smtClean="0">
                <a:solidFill>
                  <a:srgbClr val="DBEC99"/>
                </a:solidFill>
                <a:latin typeface="Calibri"/>
              </a:rPr>
              <a:t>DA production in the field is complex</a:t>
            </a:r>
            <a:r>
              <a:rPr lang="en-US" sz="2400" dirty="0" smtClean="0">
                <a:solidFill>
                  <a:srgbClr val="DBEC99"/>
                </a:solidFill>
                <a:latin typeface="Calibri"/>
                <a:sym typeface="Wingdings"/>
              </a:rPr>
              <a:t> </a:t>
            </a:r>
          </a:p>
          <a:p>
            <a:pPr defTabSz="457200" fontAlgn="auto">
              <a:spcBef>
                <a:spcPts val="0"/>
              </a:spcBef>
              <a:spcAft>
                <a:spcPts val="0"/>
              </a:spcAft>
            </a:pPr>
            <a:r>
              <a:rPr lang="en-US" sz="2000" dirty="0" smtClean="0">
                <a:solidFill>
                  <a:srgbClr val="FFFFFF"/>
                </a:solidFill>
                <a:latin typeface="Calibri"/>
                <a:sym typeface="Wingdings"/>
              </a:rPr>
              <a:t>Species, strain</a:t>
            </a:r>
            <a:r>
              <a:rPr lang="en-US" sz="2000" dirty="0" smtClean="0">
                <a:solidFill>
                  <a:srgbClr val="FFFFFF"/>
                </a:solidFill>
                <a:latin typeface="Calibri"/>
              </a:rPr>
              <a:t>, </a:t>
            </a:r>
            <a:r>
              <a:rPr lang="en-US" sz="2000" dirty="0">
                <a:solidFill>
                  <a:srgbClr val="FFFFFF"/>
                </a:solidFill>
                <a:latin typeface="Calibri"/>
              </a:rPr>
              <a:t>life cycle, nutrients, </a:t>
            </a:r>
            <a:r>
              <a:rPr lang="en-US" sz="2000" dirty="0" smtClean="0">
                <a:solidFill>
                  <a:srgbClr val="FFFFFF"/>
                </a:solidFill>
                <a:latin typeface="Calibri"/>
              </a:rPr>
              <a:t>temperature, salinity, trace </a:t>
            </a:r>
            <a:r>
              <a:rPr lang="en-US" sz="2000" dirty="0">
                <a:solidFill>
                  <a:srgbClr val="FFFFFF"/>
                </a:solidFill>
                <a:latin typeface="Calibri"/>
              </a:rPr>
              <a:t>metals, </a:t>
            </a:r>
            <a:r>
              <a:rPr lang="en-US" sz="2000" dirty="0" smtClean="0">
                <a:solidFill>
                  <a:srgbClr val="FFFFFF"/>
                </a:solidFill>
                <a:latin typeface="Calibri"/>
              </a:rPr>
              <a:t>vitamins, pH </a:t>
            </a:r>
            <a:endParaRPr lang="en-US" sz="2000" dirty="0">
              <a:solidFill>
                <a:srgbClr val="FFFFFF"/>
              </a:solidFill>
              <a:latin typeface="Calibri"/>
            </a:endParaRPr>
          </a:p>
          <a:p>
            <a:pPr defTabSz="457200" fontAlgn="auto">
              <a:spcBef>
                <a:spcPts val="0"/>
              </a:spcBef>
              <a:spcAft>
                <a:spcPts val="0"/>
              </a:spcAft>
            </a:pPr>
            <a:endParaRPr lang="en-US" sz="2400" dirty="0">
              <a:solidFill>
                <a:srgbClr val="DBEC99"/>
              </a:solidFill>
              <a:latin typeface="Calibri"/>
            </a:endParaRPr>
          </a:p>
        </p:txBody>
      </p:sp>
      <p:sp>
        <p:nvSpPr>
          <p:cNvPr id="16" name="TextBox 15"/>
          <p:cNvSpPr txBox="1"/>
          <p:nvPr/>
        </p:nvSpPr>
        <p:spPr>
          <a:xfrm>
            <a:off x="2887123" y="2239731"/>
            <a:ext cx="1456266"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srgbClr val="FFFFFF"/>
                </a:solidFill>
                <a:latin typeface="Times New Roman"/>
                <a:cs typeface="Times New Roman"/>
              </a:rPr>
              <a:t>Not tested</a:t>
            </a:r>
            <a:endParaRPr lang="en-US" sz="1400" dirty="0">
              <a:solidFill>
                <a:srgbClr val="FFFFFF"/>
              </a:solidFill>
              <a:latin typeface="Times New Roman"/>
              <a:cs typeface="Times New Roman"/>
            </a:endParaRPr>
          </a:p>
        </p:txBody>
      </p:sp>
      <p:sp>
        <p:nvSpPr>
          <p:cNvPr id="17" name="TextBox 16"/>
          <p:cNvSpPr txBox="1"/>
          <p:nvPr/>
        </p:nvSpPr>
        <p:spPr>
          <a:xfrm>
            <a:off x="2887117" y="2637674"/>
            <a:ext cx="1456266"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srgbClr val="FFFFFF"/>
                </a:solidFill>
                <a:latin typeface="Times New Roman"/>
                <a:cs typeface="Times New Roman"/>
              </a:rPr>
              <a:t>Not tested</a:t>
            </a:r>
            <a:endParaRPr lang="en-US" sz="1400" dirty="0">
              <a:solidFill>
                <a:srgbClr val="FFFFFF"/>
              </a:solidFill>
              <a:latin typeface="Times New Roman"/>
              <a:cs typeface="Times New Roman"/>
            </a:endParaRPr>
          </a:p>
        </p:txBody>
      </p:sp>
      <p:sp>
        <p:nvSpPr>
          <p:cNvPr id="18" name="TextBox 17"/>
          <p:cNvSpPr txBox="1"/>
          <p:nvPr/>
        </p:nvSpPr>
        <p:spPr>
          <a:xfrm>
            <a:off x="2887114" y="3458941"/>
            <a:ext cx="1456266"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srgbClr val="FFFFFF"/>
                </a:solidFill>
                <a:latin typeface="Times New Roman"/>
                <a:cs typeface="Times New Roman"/>
              </a:rPr>
              <a:t>Not toxic</a:t>
            </a:r>
            <a:endParaRPr lang="en-US" sz="1400" dirty="0">
              <a:solidFill>
                <a:srgbClr val="FFFFFF"/>
              </a:solidFill>
              <a:latin typeface="Times New Roman"/>
              <a:cs typeface="Times New Roman"/>
            </a:endParaRPr>
          </a:p>
        </p:txBody>
      </p:sp>
      <p:pic>
        <p:nvPicPr>
          <p:cNvPr id="21" name="Picture 20" descr="names.tiff"/>
          <p:cNvPicPr>
            <a:picLocks noChangeAspect="1"/>
          </p:cNvPicPr>
          <p:nvPr/>
        </p:nvPicPr>
        <p:blipFill rotWithShape="1">
          <a:blip r:embed="rId4">
            <a:extLst>
              <a:ext uri="{28A0092B-C50C-407E-A947-70E740481C1C}">
                <a14:useLocalDpi xmlns:a14="http://schemas.microsoft.com/office/drawing/2010/main" val="0"/>
              </a:ext>
            </a:extLst>
          </a:blip>
          <a:srcRect r="2754"/>
          <a:stretch/>
        </p:blipFill>
        <p:spPr>
          <a:xfrm>
            <a:off x="245544" y="576298"/>
            <a:ext cx="2565389" cy="4410570"/>
          </a:xfrm>
          <a:prstGeom prst="rect">
            <a:avLst/>
          </a:prstGeom>
        </p:spPr>
      </p:pic>
      <p:sp>
        <p:nvSpPr>
          <p:cNvPr id="20" name="TextBox 19"/>
          <p:cNvSpPr txBox="1"/>
          <p:nvPr/>
        </p:nvSpPr>
        <p:spPr>
          <a:xfrm>
            <a:off x="5222573" y="4876800"/>
            <a:ext cx="3924300" cy="707886"/>
          </a:xfrm>
          <a:prstGeom prst="rect">
            <a:avLst/>
          </a:prstGeom>
          <a:noFill/>
        </p:spPr>
        <p:txBody>
          <a:bodyPr wrap="square" rtlCol="0">
            <a:spAutoFit/>
          </a:bodyPr>
          <a:lstStyle/>
          <a:p>
            <a:pPr algn="r" defTabSz="457200" fontAlgn="auto">
              <a:spcBef>
                <a:spcPts val="0"/>
              </a:spcBef>
              <a:spcAft>
                <a:spcPts val="0"/>
              </a:spcAft>
            </a:pPr>
            <a:r>
              <a:rPr lang="en-US" sz="2000" b="1" dirty="0" smtClean="0">
                <a:solidFill>
                  <a:srgbClr val="FFFFFF"/>
                </a:solidFill>
                <a:latin typeface="Times New Roman"/>
                <a:cs typeface="Times New Roman"/>
              </a:rPr>
              <a:t>Trainer et al. (2012) </a:t>
            </a:r>
          </a:p>
          <a:p>
            <a:pPr algn="r" defTabSz="457200" fontAlgn="auto">
              <a:spcBef>
                <a:spcPts val="0"/>
              </a:spcBef>
              <a:spcAft>
                <a:spcPts val="0"/>
              </a:spcAft>
            </a:pPr>
            <a:r>
              <a:rPr lang="en-US" sz="2000" b="1" dirty="0" err="1" smtClean="0">
                <a:solidFill>
                  <a:srgbClr val="FFFFFF"/>
                </a:solidFill>
                <a:latin typeface="Times New Roman"/>
                <a:cs typeface="Times New Roman"/>
              </a:rPr>
              <a:t>Fernandes</a:t>
            </a:r>
            <a:r>
              <a:rPr lang="en-US" sz="2000" b="1" dirty="0" smtClean="0">
                <a:solidFill>
                  <a:srgbClr val="FFFFFF"/>
                </a:solidFill>
                <a:latin typeface="Times New Roman"/>
                <a:cs typeface="Times New Roman"/>
              </a:rPr>
              <a:t> et al. (2014)</a:t>
            </a:r>
            <a:endParaRPr lang="en-US" sz="2000" b="1" dirty="0">
              <a:solidFill>
                <a:srgbClr val="FFFFFF"/>
              </a:solidFill>
              <a:latin typeface="Times New Roman"/>
              <a:cs typeface="Times New Roman"/>
            </a:endParaRPr>
          </a:p>
        </p:txBody>
      </p:sp>
    </p:spTree>
    <p:extLst>
      <p:ext uri="{BB962C8B-B14F-4D97-AF65-F5344CB8AC3E}">
        <p14:creationId xmlns:p14="http://schemas.microsoft.com/office/powerpoint/2010/main" val="1931391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7670" y="1542872"/>
            <a:ext cx="6488973" cy="1453965"/>
            <a:chOff x="-1973852" y="664219"/>
            <a:chExt cx="6488973" cy="1453965"/>
          </a:xfrm>
        </p:grpSpPr>
        <p:sp>
          <p:nvSpPr>
            <p:cNvPr id="3" name="TextBox 2"/>
            <p:cNvSpPr txBox="1"/>
            <p:nvPr/>
          </p:nvSpPr>
          <p:spPr>
            <a:xfrm>
              <a:off x="-1852295" y="664219"/>
              <a:ext cx="5345973" cy="369331"/>
            </a:xfrm>
            <a:prstGeom prst="rect">
              <a:avLst/>
            </a:prstGeom>
            <a:noFill/>
          </p:spPr>
          <p:txBody>
            <a:bodyPr wrap="square" rtlCol="0">
              <a:spAutoFit/>
            </a:bodyPr>
            <a:lstStyle/>
            <a:p>
              <a:pPr defTabSz="457200" fontAlgn="auto">
                <a:spcBef>
                  <a:spcPts val="0"/>
                </a:spcBef>
                <a:spcAft>
                  <a:spcPts val="0"/>
                </a:spcAft>
              </a:pPr>
              <a:r>
                <a:rPr lang="en-US" sz="1800" i="1" dirty="0" err="1">
                  <a:solidFill>
                    <a:srgbClr val="FF0C15"/>
                  </a:solidFill>
                  <a:latin typeface="Times New Roman"/>
                  <a:cs typeface="Times New Roman"/>
                </a:rPr>
                <a:t>Alexandrium</a:t>
              </a:r>
              <a:r>
                <a:rPr lang="en-US" sz="1800" i="1" dirty="0">
                  <a:solidFill>
                    <a:srgbClr val="FF0C15"/>
                  </a:solidFill>
                  <a:latin typeface="Times New Roman"/>
                  <a:cs typeface="Times New Roman"/>
                </a:rPr>
                <a:t> </a:t>
              </a:r>
              <a:r>
                <a:rPr lang="en-US" sz="1800" i="1" dirty="0" err="1">
                  <a:solidFill>
                    <a:srgbClr val="FF0C15"/>
                  </a:solidFill>
                  <a:latin typeface="Times New Roman"/>
                  <a:cs typeface="Times New Roman"/>
                </a:rPr>
                <a:t>tamarense</a:t>
              </a:r>
              <a:r>
                <a:rPr lang="en-US" sz="1800" dirty="0">
                  <a:solidFill>
                    <a:srgbClr val="FF0C15"/>
                  </a:solidFill>
                  <a:latin typeface="Times New Roman"/>
                  <a:cs typeface="Times New Roman"/>
                </a:rPr>
                <a:t> </a:t>
              </a:r>
            </a:p>
          </p:txBody>
        </p:sp>
        <p:sp>
          <p:nvSpPr>
            <p:cNvPr id="4" name="TextBox 3"/>
            <p:cNvSpPr txBox="1"/>
            <p:nvPr/>
          </p:nvSpPr>
          <p:spPr>
            <a:xfrm>
              <a:off x="-1973852" y="947320"/>
              <a:ext cx="5345973" cy="369331"/>
            </a:xfrm>
            <a:prstGeom prst="rect">
              <a:avLst/>
            </a:prstGeom>
            <a:noFill/>
          </p:spPr>
          <p:txBody>
            <a:bodyPr wrap="square" rtlCol="0">
              <a:spAutoFit/>
            </a:bodyPr>
            <a:lstStyle/>
            <a:p>
              <a:pPr defTabSz="457200" fontAlgn="auto">
                <a:spcBef>
                  <a:spcPts val="0"/>
                </a:spcBef>
                <a:spcAft>
                  <a:spcPts val="0"/>
                </a:spcAft>
              </a:pPr>
              <a:r>
                <a:rPr lang="en-US" sz="1800" i="1" dirty="0">
                  <a:solidFill>
                    <a:srgbClr val="FFBC52">
                      <a:lumMod val="75000"/>
                    </a:srgbClr>
                  </a:solidFill>
                  <a:latin typeface="Times New Roman"/>
                  <a:cs typeface="Times New Roman"/>
                </a:rPr>
                <a:t>Pseudo-</a:t>
              </a:r>
              <a:r>
                <a:rPr lang="en-US" sz="1800" i="1" dirty="0" err="1">
                  <a:solidFill>
                    <a:srgbClr val="FFBC52">
                      <a:lumMod val="75000"/>
                    </a:srgbClr>
                  </a:solidFill>
                  <a:latin typeface="Times New Roman"/>
                  <a:cs typeface="Times New Roman"/>
                </a:rPr>
                <a:t>nitzschia</a:t>
              </a:r>
              <a:r>
                <a:rPr lang="en-US" sz="1800" i="1" dirty="0">
                  <a:solidFill>
                    <a:srgbClr val="FFBC52">
                      <a:lumMod val="75000"/>
                    </a:srgbClr>
                  </a:solidFill>
                  <a:latin typeface="Times New Roman"/>
                  <a:cs typeface="Times New Roman"/>
                </a:rPr>
                <a:t> </a:t>
              </a:r>
              <a:r>
                <a:rPr lang="en-US" sz="1800" i="1" dirty="0" err="1">
                  <a:solidFill>
                    <a:srgbClr val="FFBC52">
                      <a:lumMod val="75000"/>
                    </a:srgbClr>
                  </a:solidFill>
                  <a:latin typeface="Times New Roman"/>
                  <a:cs typeface="Times New Roman"/>
                </a:rPr>
                <a:t>australis</a:t>
              </a:r>
              <a:endParaRPr lang="en-US" sz="1800" dirty="0">
                <a:solidFill>
                  <a:srgbClr val="FFBC52">
                    <a:lumMod val="75000"/>
                  </a:srgbClr>
                </a:solidFill>
                <a:latin typeface="Times New Roman"/>
                <a:cs typeface="Times New Roman"/>
              </a:endParaRPr>
            </a:p>
          </p:txBody>
        </p:sp>
        <p:sp>
          <p:nvSpPr>
            <p:cNvPr id="5" name="TextBox 4"/>
            <p:cNvSpPr txBox="1"/>
            <p:nvPr/>
          </p:nvSpPr>
          <p:spPr>
            <a:xfrm>
              <a:off x="-462550" y="1231711"/>
              <a:ext cx="1620159" cy="369331"/>
            </a:xfrm>
            <a:prstGeom prst="rect">
              <a:avLst/>
            </a:prstGeom>
            <a:noFill/>
          </p:spPr>
          <p:txBody>
            <a:bodyPr wrap="square" rtlCol="0">
              <a:spAutoFit/>
            </a:bodyPr>
            <a:lstStyle/>
            <a:p>
              <a:pPr defTabSz="457200" fontAlgn="auto">
                <a:spcBef>
                  <a:spcPts val="0"/>
                </a:spcBef>
                <a:spcAft>
                  <a:spcPts val="0"/>
                </a:spcAft>
              </a:pPr>
              <a:r>
                <a:rPr lang="en-US" sz="1800" i="1" dirty="0" smtClean="0">
                  <a:solidFill>
                    <a:srgbClr val="F1FF2D">
                      <a:lumMod val="60000"/>
                      <a:lumOff val="40000"/>
                    </a:srgbClr>
                  </a:solidFill>
                  <a:latin typeface="Times New Roman"/>
                  <a:cs typeface="Times New Roman"/>
                </a:rPr>
                <a:t>P. </a:t>
              </a:r>
              <a:r>
                <a:rPr lang="en-US" sz="1800" i="1" dirty="0" err="1" smtClean="0">
                  <a:solidFill>
                    <a:srgbClr val="F1FF2D">
                      <a:lumMod val="60000"/>
                      <a:lumOff val="40000"/>
                    </a:srgbClr>
                  </a:solidFill>
                  <a:latin typeface="Times New Roman"/>
                  <a:cs typeface="Times New Roman"/>
                </a:rPr>
                <a:t>seriata</a:t>
              </a:r>
              <a:endParaRPr lang="en-US" sz="1800" i="1" dirty="0">
                <a:solidFill>
                  <a:srgbClr val="F1FF2D">
                    <a:lumMod val="60000"/>
                    <a:lumOff val="40000"/>
                  </a:srgbClr>
                </a:solidFill>
                <a:latin typeface="Times New Roman"/>
                <a:cs typeface="Times New Roman"/>
              </a:endParaRPr>
            </a:p>
          </p:txBody>
        </p:sp>
        <p:sp>
          <p:nvSpPr>
            <p:cNvPr id="6" name="TextBox 5"/>
            <p:cNvSpPr txBox="1"/>
            <p:nvPr/>
          </p:nvSpPr>
          <p:spPr>
            <a:xfrm>
              <a:off x="-830852" y="1514811"/>
              <a:ext cx="5345973" cy="369331"/>
            </a:xfrm>
            <a:prstGeom prst="rect">
              <a:avLst/>
            </a:prstGeom>
            <a:noFill/>
          </p:spPr>
          <p:txBody>
            <a:bodyPr wrap="square" rtlCol="0">
              <a:spAutoFit/>
            </a:bodyPr>
            <a:lstStyle/>
            <a:p>
              <a:pPr defTabSz="457200" fontAlgn="auto">
                <a:spcBef>
                  <a:spcPts val="0"/>
                </a:spcBef>
                <a:spcAft>
                  <a:spcPts val="0"/>
                </a:spcAft>
              </a:pPr>
              <a:r>
                <a:rPr lang="en-US" sz="1800" i="1" dirty="0">
                  <a:solidFill>
                    <a:srgbClr val="3ADC6D">
                      <a:lumMod val="75000"/>
                    </a:srgbClr>
                  </a:solidFill>
                  <a:latin typeface="Times New Roman"/>
                  <a:cs typeface="Times New Roman"/>
                </a:rPr>
                <a:t>P. </a:t>
              </a:r>
              <a:r>
                <a:rPr lang="en-US" sz="1800" i="1" dirty="0" err="1">
                  <a:solidFill>
                    <a:srgbClr val="3ADC6D">
                      <a:lumMod val="75000"/>
                    </a:srgbClr>
                  </a:solidFill>
                  <a:latin typeface="Times New Roman"/>
                  <a:cs typeface="Times New Roman"/>
                </a:rPr>
                <a:t>multiseries</a:t>
              </a:r>
              <a:endParaRPr lang="en-US" sz="1800" dirty="0">
                <a:solidFill>
                  <a:srgbClr val="3ADC6D">
                    <a:lumMod val="75000"/>
                  </a:srgbClr>
                </a:solidFill>
                <a:latin typeface="Times New Roman"/>
                <a:cs typeface="Times New Roman"/>
              </a:endParaRPr>
            </a:p>
          </p:txBody>
        </p:sp>
        <p:sp>
          <p:nvSpPr>
            <p:cNvPr id="7" name="TextBox 6"/>
            <p:cNvSpPr txBox="1"/>
            <p:nvPr/>
          </p:nvSpPr>
          <p:spPr>
            <a:xfrm>
              <a:off x="-1665786" y="1748853"/>
              <a:ext cx="2607491" cy="369331"/>
            </a:xfrm>
            <a:prstGeom prst="rect">
              <a:avLst/>
            </a:prstGeom>
            <a:noFill/>
          </p:spPr>
          <p:txBody>
            <a:bodyPr wrap="square" rtlCol="0">
              <a:spAutoFit/>
            </a:bodyPr>
            <a:lstStyle/>
            <a:p>
              <a:pPr defTabSz="457200" fontAlgn="auto">
                <a:spcBef>
                  <a:spcPts val="0"/>
                </a:spcBef>
                <a:spcAft>
                  <a:spcPts val="0"/>
                </a:spcAft>
              </a:pPr>
              <a:r>
                <a:rPr lang="en-US" sz="1800" i="1" dirty="0">
                  <a:solidFill>
                    <a:srgbClr val="69D4F7">
                      <a:lumMod val="75000"/>
                    </a:srgbClr>
                  </a:solidFill>
                  <a:latin typeface="Times New Roman"/>
                  <a:cs typeface="Times New Roman"/>
                </a:rPr>
                <a:t>P. </a:t>
              </a:r>
              <a:r>
                <a:rPr lang="en-US" sz="1800" i="1" dirty="0" err="1">
                  <a:solidFill>
                    <a:srgbClr val="69D4F7">
                      <a:lumMod val="75000"/>
                    </a:srgbClr>
                  </a:solidFill>
                  <a:latin typeface="Times New Roman"/>
                  <a:cs typeface="Times New Roman"/>
                </a:rPr>
                <a:t>pseudodelicatissima</a:t>
              </a:r>
              <a:endParaRPr lang="en-US" sz="1800" dirty="0">
                <a:solidFill>
                  <a:srgbClr val="69D4F7">
                    <a:lumMod val="75000"/>
                  </a:srgbClr>
                </a:solidFill>
                <a:latin typeface="Times New Roman"/>
                <a:cs typeface="Times New Roman"/>
              </a:endParaRPr>
            </a:p>
          </p:txBody>
        </p:sp>
      </p:grpSp>
      <p:grpSp>
        <p:nvGrpSpPr>
          <p:cNvPr id="8" name="Group 7"/>
          <p:cNvGrpSpPr>
            <a:grpSpLocks noChangeAspect="1"/>
          </p:cNvGrpSpPr>
          <p:nvPr/>
        </p:nvGrpSpPr>
        <p:grpSpPr>
          <a:xfrm>
            <a:off x="3399499" y="1199878"/>
            <a:ext cx="2345664" cy="2281534"/>
            <a:chOff x="766337" y="2250768"/>
            <a:chExt cx="2606294" cy="2535037"/>
          </a:xfrm>
        </p:grpSpPr>
        <p:sp>
          <p:nvSpPr>
            <p:cNvPr id="9" name="Oval 8"/>
            <p:cNvSpPr/>
            <p:nvPr/>
          </p:nvSpPr>
          <p:spPr>
            <a:xfrm>
              <a:off x="766337" y="2250768"/>
              <a:ext cx="2606294" cy="2535037"/>
            </a:xfrm>
            <a:prstGeom prst="ellipse">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 name="Oval 9"/>
            <p:cNvSpPr/>
            <p:nvPr/>
          </p:nvSpPr>
          <p:spPr>
            <a:xfrm>
              <a:off x="1917123" y="2450688"/>
              <a:ext cx="94488" cy="94488"/>
            </a:xfrm>
            <a:prstGeom prst="ellipse">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1" name="Oval 10"/>
            <p:cNvSpPr/>
            <p:nvPr/>
          </p:nvSpPr>
          <p:spPr>
            <a:xfrm>
              <a:off x="2200587" y="2450688"/>
              <a:ext cx="94488" cy="94488"/>
            </a:xfrm>
            <a:prstGeom prst="ellipse">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2" name="Rectangle 11"/>
            <p:cNvSpPr/>
            <p:nvPr/>
          </p:nvSpPr>
          <p:spPr>
            <a:xfrm>
              <a:off x="980117" y="2797144"/>
              <a:ext cx="2181098" cy="2362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3" name="Rectangle 12"/>
            <p:cNvSpPr/>
            <p:nvPr/>
          </p:nvSpPr>
          <p:spPr>
            <a:xfrm>
              <a:off x="980117" y="3104230"/>
              <a:ext cx="2181098" cy="236220"/>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4" name="Rectangle 13"/>
            <p:cNvSpPr/>
            <p:nvPr/>
          </p:nvSpPr>
          <p:spPr>
            <a:xfrm>
              <a:off x="980117" y="3387694"/>
              <a:ext cx="2181098" cy="236220"/>
            </a:xfrm>
            <a:prstGeom prst="rect">
              <a:avLst/>
            </a:prstGeom>
            <a:no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5" name="Rectangle 14"/>
            <p:cNvSpPr/>
            <p:nvPr/>
          </p:nvSpPr>
          <p:spPr>
            <a:xfrm>
              <a:off x="980117" y="3671158"/>
              <a:ext cx="2181098" cy="236220"/>
            </a:xfrm>
            <a:prstGeom prst="rect">
              <a:avLst/>
            </a:pr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6" name="Rectangle 15"/>
            <p:cNvSpPr/>
            <p:nvPr/>
          </p:nvSpPr>
          <p:spPr>
            <a:xfrm>
              <a:off x="980117" y="3946748"/>
              <a:ext cx="2181098" cy="236220"/>
            </a:xfrm>
            <a:prstGeom prst="rect">
              <a:avLst/>
            </a:prstGeom>
            <a:noFill/>
            <a:ln>
              <a:solidFill>
                <a:srgbClr val="46BEE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nvGrpSpPr>
            <p:cNvPr id="17" name="Group 16"/>
            <p:cNvGrpSpPr/>
            <p:nvPr/>
          </p:nvGrpSpPr>
          <p:grpSpPr>
            <a:xfrm>
              <a:off x="1306888" y="4053047"/>
              <a:ext cx="532282" cy="28346"/>
              <a:chOff x="3587750" y="4432300"/>
              <a:chExt cx="858519" cy="45719"/>
            </a:xfrm>
          </p:grpSpPr>
          <p:sp>
            <p:nvSpPr>
              <p:cNvPr id="101" name="Oval 12"/>
              <p:cNvSpPr/>
              <p:nvPr/>
            </p:nvSpPr>
            <p:spPr>
              <a:xfrm>
                <a:off x="358775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2" name="Oval 13"/>
              <p:cNvSpPr/>
              <p:nvPr/>
            </p:nvSpPr>
            <p:spPr>
              <a:xfrm>
                <a:off x="3703864"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3" name="Oval 14"/>
              <p:cNvSpPr/>
              <p:nvPr/>
            </p:nvSpPr>
            <p:spPr>
              <a:xfrm>
                <a:off x="3819978"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4" name="Oval 15"/>
              <p:cNvSpPr/>
              <p:nvPr/>
            </p:nvSpPr>
            <p:spPr>
              <a:xfrm>
                <a:off x="3936092"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5" name="Oval 16"/>
              <p:cNvSpPr/>
              <p:nvPr/>
            </p:nvSpPr>
            <p:spPr>
              <a:xfrm>
                <a:off x="4052206"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6" name="Oval 17"/>
              <p:cNvSpPr/>
              <p:nvPr/>
            </p:nvSpPr>
            <p:spPr>
              <a:xfrm>
                <a:off x="416832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7" name="Oval 18"/>
              <p:cNvSpPr/>
              <p:nvPr/>
            </p:nvSpPr>
            <p:spPr>
              <a:xfrm>
                <a:off x="4284434"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8" name="Oval 19"/>
              <p:cNvSpPr/>
              <p:nvPr/>
            </p:nvSpPr>
            <p:spPr>
              <a:xfrm>
                <a:off x="440055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18" name="Group 20"/>
            <p:cNvGrpSpPr/>
            <p:nvPr/>
          </p:nvGrpSpPr>
          <p:grpSpPr>
            <a:xfrm>
              <a:off x="2390689" y="4053047"/>
              <a:ext cx="532282" cy="28346"/>
              <a:chOff x="3587750" y="4432300"/>
              <a:chExt cx="858519" cy="45719"/>
            </a:xfrm>
          </p:grpSpPr>
          <p:sp>
            <p:nvSpPr>
              <p:cNvPr id="93" name="Oval 92"/>
              <p:cNvSpPr/>
              <p:nvPr/>
            </p:nvSpPr>
            <p:spPr>
              <a:xfrm>
                <a:off x="358775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4" name="Oval 93"/>
              <p:cNvSpPr/>
              <p:nvPr/>
            </p:nvSpPr>
            <p:spPr>
              <a:xfrm>
                <a:off x="3703864"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5" name="Oval 94"/>
              <p:cNvSpPr/>
              <p:nvPr/>
            </p:nvSpPr>
            <p:spPr>
              <a:xfrm>
                <a:off x="3819978"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6" name="Oval 95"/>
              <p:cNvSpPr/>
              <p:nvPr/>
            </p:nvSpPr>
            <p:spPr>
              <a:xfrm>
                <a:off x="3936092"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7" name="Oval 96"/>
              <p:cNvSpPr/>
              <p:nvPr/>
            </p:nvSpPr>
            <p:spPr>
              <a:xfrm>
                <a:off x="4052206"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8" name="Oval 97"/>
              <p:cNvSpPr/>
              <p:nvPr/>
            </p:nvSpPr>
            <p:spPr>
              <a:xfrm>
                <a:off x="416832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9" name="Oval 98"/>
              <p:cNvSpPr/>
              <p:nvPr/>
            </p:nvSpPr>
            <p:spPr>
              <a:xfrm>
                <a:off x="4284434"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0" name="Oval 99"/>
              <p:cNvSpPr/>
              <p:nvPr/>
            </p:nvSpPr>
            <p:spPr>
              <a:xfrm>
                <a:off x="4400550" y="4432300"/>
                <a:ext cx="45719" cy="45719"/>
              </a:xfrm>
              <a:prstGeom prst="ellipse">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19" name="Group 29"/>
            <p:cNvGrpSpPr/>
            <p:nvPr/>
          </p:nvGrpSpPr>
          <p:grpSpPr>
            <a:xfrm>
              <a:off x="1307562" y="3785331"/>
              <a:ext cx="532282" cy="28346"/>
              <a:chOff x="3587750" y="4432300"/>
              <a:chExt cx="858519" cy="45719"/>
            </a:xfrm>
            <a:solidFill>
              <a:schemeClr val="accent5">
                <a:lumMod val="75000"/>
              </a:schemeClr>
            </a:solidFill>
          </p:grpSpPr>
          <p:sp>
            <p:nvSpPr>
              <p:cNvPr id="85" name="Oval 84"/>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6" name="Oval 85"/>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7" name="Oval 86"/>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8" name="Oval 87"/>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9" name="Oval 88"/>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0" name="Oval 89"/>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1" name="Oval 90"/>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2" name="Oval 91"/>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0" name="Group 38"/>
            <p:cNvGrpSpPr/>
            <p:nvPr/>
          </p:nvGrpSpPr>
          <p:grpSpPr>
            <a:xfrm>
              <a:off x="2391363" y="3785331"/>
              <a:ext cx="532282" cy="28346"/>
              <a:chOff x="3587750" y="4432300"/>
              <a:chExt cx="858519" cy="45719"/>
            </a:xfrm>
            <a:solidFill>
              <a:schemeClr val="accent5">
                <a:lumMod val="75000"/>
              </a:schemeClr>
            </a:solidFill>
          </p:grpSpPr>
          <p:sp>
            <p:nvSpPr>
              <p:cNvPr id="77" name="Oval 76"/>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8" name="Oval 77"/>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9" name="Oval 78"/>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0" name="Oval 79"/>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1" name="Oval 80"/>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2" name="Oval 81"/>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3" name="Oval 82"/>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4" name="Oval 83"/>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1" name="Group 47"/>
            <p:cNvGrpSpPr/>
            <p:nvPr/>
          </p:nvGrpSpPr>
          <p:grpSpPr>
            <a:xfrm>
              <a:off x="1308236" y="3482182"/>
              <a:ext cx="532282" cy="28346"/>
              <a:chOff x="3587750" y="4432300"/>
              <a:chExt cx="858519" cy="45719"/>
            </a:xfrm>
            <a:solidFill>
              <a:schemeClr val="accent3">
                <a:lumMod val="60000"/>
                <a:lumOff val="40000"/>
              </a:schemeClr>
            </a:solidFill>
          </p:grpSpPr>
          <p:sp>
            <p:nvSpPr>
              <p:cNvPr id="69" name="Oval 68"/>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0" name="Oval 69"/>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1" name="Oval 70"/>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2" name="Oval 71"/>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3" name="Oval 72"/>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4" name="Oval 73"/>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5" name="Oval 74"/>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6" name="Oval 75"/>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2" name="Group 56"/>
            <p:cNvGrpSpPr/>
            <p:nvPr/>
          </p:nvGrpSpPr>
          <p:grpSpPr>
            <a:xfrm>
              <a:off x="2392037" y="3482182"/>
              <a:ext cx="532282" cy="28346"/>
              <a:chOff x="3587750" y="4432300"/>
              <a:chExt cx="858519" cy="45719"/>
            </a:xfrm>
            <a:solidFill>
              <a:schemeClr val="accent3">
                <a:lumMod val="60000"/>
                <a:lumOff val="40000"/>
              </a:schemeClr>
            </a:solidFill>
          </p:grpSpPr>
          <p:sp>
            <p:nvSpPr>
              <p:cNvPr id="61" name="Oval 60"/>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2" name="Oval 61"/>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3" name="Oval 62"/>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4" name="Oval 63"/>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5" name="Oval 64"/>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6" name="Oval 65"/>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7" name="Oval 66"/>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8" name="Oval 67"/>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3" name="Group 65"/>
            <p:cNvGrpSpPr/>
            <p:nvPr/>
          </p:nvGrpSpPr>
          <p:grpSpPr>
            <a:xfrm>
              <a:off x="1306888" y="3202655"/>
              <a:ext cx="532282" cy="28346"/>
              <a:chOff x="3587750" y="4432300"/>
              <a:chExt cx="858519" cy="45719"/>
            </a:xfrm>
            <a:solidFill>
              <a:schemeClr val="accent2">
                <a:lumMod val="75000"/>
              </a:schemeClr>
            </a:solidFill>
          </p:grpSpPr>
          <p:sp>
            <p:nvSpPr>
              <p:cNvPr id="53" name="Oval 52"/>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4" name="Oval 53"/>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5" name="Oval 54"/>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6" name="Oval 55"/>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7" name="Oval 56"/>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8" name="Oval 57"/>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9" name="Oval 58"/>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0" name="Oval 59"/>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4" name="Group 74"/>
            <p:cNvGrpSpPr/>
            <p:nvPr/>
          </p:nvGrpSpPr>
          <p:grpSpPr>
            <a:xfrm>
              <a:off x="2390689" y="3202655"/>
              <a:ext cx="532282" cy="28346"/>
              <a:chOff x="3587750" y="4432300"/>
              <a:chExt cx="858519" cy="45719"/>
            </a:xfrm>
            <a:solidFill>
              <a:schemeClr val="accent2">
                <a:lumMod val="75000"/>
              </a:schemeClr>
            </a:solidFill>
          </p:grpSpPr>
          <p:sp>
            <p:nvSpPr>
              <p:cNvPr id="45" name="Oval 44"/>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6" name="Oval 45"/>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7" name="Oval 46"/>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8" name="Oval 47"/>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9" name="Oval 48"/>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0" name="Oval 49"/>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1" name="Oval 50"/>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2" name="Oval 51"/>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5" name="Group 83"/>
            <p:cNvGrpSpPr/>
            <p:nvPr/>
          </p:nvGrpSpPr>
          <p:grpSpPr>
            <a:xfrm>
              <a:off x="1377922" y="2930215"/>
              <a:ext cx="532282" cy="28346"/>
              <a:chOff x="3587750" y="4432300"/>
              <a:chExt cx="858519" cy="45719"/>
            </a:xfrm>
            <a:solidFill>
              <a:schemeClr val="accent1">
                <a:lumMod val="75000"/>
              </a:schemeClr>
            </a:solidFill>
          </p:grpSpPr>
          <p:sp>
            <p:nvSpPr>
              <p:cNvPr id="37" name="Oval 36"/>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8" name="Oval 37"/>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9" name="Oval 38"/>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0" name="Oval 39"/>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1" name="Oval 40"/>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2" name="Oval 41"/>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3" name="Oval 42"/>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4" name="Oval 43"/>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grpSp>
          <p:nvGrpSpPr>
            <p:cNvPr id="26" name="Group 92"/>
            <p:cNvGrpSpPr/>
            <p:nvPr/>
          </p:nvGrpSpPr>
          <p:grpSpPr>
            <a:xfrm>
              <a:off x="2341644" y="2930215"/>
              <a:ext cx="532282" cy="28346"/>
              <a:chOff x="3587750" y="4432300"/>
              <a:chExt cx="858519" cy="45719"/>
            </a:xfrm>
            <a:solidFill>
              <a:schemeClr val="accent1">
                <a:lumMod val="75000"/>
              </a:schemeClr>
            </a:solidFill>
          </p:grpSpPr>
          <p:sp>
            <p:nvSpPr>
              <p:cNvPr id="29" name="Oval 28"/>
              <p:cNvSpPr/>
              <p:nvPr/>
            </p:nvSpPr>
            <p:spPr>
              <a:xfrm>
                <a:off x="35877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0" name="Oval 29"/>
              <p:cNvSpPr/>
              <p:nvPr/>
            </p:nvSpPr>
            <p:spPr>
              <a:xfrm>
                <a:off x="370386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1" name="Oval 30"/>
              <p:cNvSpPr/>
              <p:nvPr/>
            </p:nvSpPr>
            <p:spPr>
              <a:xfrm>
                <a:off x="3819978"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2" name="Oval 31"/>
              <p:cNvSpPr/>
              <p:nvPr/>
            </p:nvSpPr>
            <p:spPr>
              <a:xfrm>
                <a:off x="3936092"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3" name="Oval 32"/>
              <p:cNvSpPr/>
              <p:nvPr/>
            </p:nvSpPr>
            <p:spPr>
              <a:xfrm>
                <a:off x="4052206"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4" name="Oval 33"/>
              <p:cNvSpPr/>
              <p:nvPr/>
            </p:nvSpPr>
            <p:spPr>
              <a:xfrm>
                <a:off x="416832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5" name="Oval 34"/>
              <p:cNvSpPr/>
              <p:nvPr/>
            </p:nvSpPr>
            <p:spPr>
              <a:xfrm>
                <a:off x="4284434"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6" name="Oval 35"/>
              <p:cNvSpPr/>
              <p:nvPr/>
            </p:nvSpPr>
            <p:spPr>
              <a:xfrm>
                <a:off x="4400550" y="4432300"/>
                <a:ext cx="45719" cy="45719"/>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sp>
          <p:nvSpPr>
            <p:cNvPr id="27" name="Oval 26"/>
            <p:cNvSpPr/>
            <p:nvPr/>
          </p:nvSpPr>
          <p:spPr>
            <a:xfrm>
              <a:off x="2062792" y="3454623"/>
              <a:ext cx="94488" cy="94488"/>
            </a:xfrm>
            <a:prstGeom prst="ellipse">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8" name="Oval 27"/>
            <p:cNvSpPr/>
            <p:nvPr/>
          </p:nvSpPr>
          <p:spPr>
            <a:xfrm>
              <a:off x="1305088" y="2932184"/>
              <a:ext cx="28346" cy="28346"/>
            </a:xfrm>
            <a:prstGeom prst="ellipse">
              <a:avLst/>
            </a:prstGeom>
            <a:solidFill>
              <a:schemeClr val="accent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grpSp>
      <p:sp>
        <p:nvSpPr>
          <p:cNvPr id="109" name="TextBox 108"/>
          <p:cNvSpPr txBox="1"/>
          <p:nvPr/>
        </p:nvSpPr>
        <p:spPr>
          <a:xfrm>
            <a:off x="-15643" y="705700"/>
            <a:ext cx="9144000" cy="400110"/>
          </a:xfrm>
          <a:prstGeom prst="rect">
            <a:avLst/>
          </a:prstGeom>
          <a:noFill/>
          <a:ln>
            <a:noFill/>
          </a:ln>
        </p:spPr>
        <p:txBody>
          <a:bodyPr wrap="square" rtlCol="0">
            <a:spAutoFit/>
          </a:bodyPr>
          <a:lstStyle/>
          <a:p>
            <a:pPr algn="ctr" defTabSz="457200" fontAlgn="auto">
              <a:spcBef>
                <a:spcPts val="0"/>
              </a:spcBef>
              <a:spcAft>
                <a:spcPts val="0"/>
              </a:spcAft>
            </a:pPr>
            <a:r>
              <a:rPr lang="en-US" sz="2000" dirty="0" smtClean="0">
                <a:solidFill>
                  <a:prstClr val="white"/>
                </a:solidFill>
                <a:latin typeface="Times New Roman"/>
                <a:cs typeface="Times New Roman"/>
              </a:rPr>
              <a:t>Environmental Sample Processor HAB Array for GOM</a:t>
            </a:r>
            <a:endParaRPr lang="en-US" sz="2000" dirty="0">
              <a:solidFill>
                <a:prstClr val="white"/>
              </a:solidFill>
              <a:latin typeface="Times New Roman"/>
              <a:cs typeface="Times New Roman"/>
            </a:endParaRPr>
          </a:p>
        </p:txBody>
      </p:sp>
      <p:pic>
        <p:nvPicPr>
          <p:cNvPr id="110" name="Content Placeholder 3" descr="ESP-Chris_in=frame-DMA.jpg"/>
          <p:cNvPicPr>
            <a:picLocks noChangeAspect="1"/>
          </p:cNvPicPr>
          <p:nvPr/>
        </p:nvPicPr>
        <p:blipFill>
          <a:blip r:embed="rId3"/>
          <a:srcRect l="5329"/>
          <a:stretch>
            <a:fillRect/>
          </a:stretch>
        </p:blipFill>
        <p:spPr>
          <a:xfrm>
            <a:off x="5922296" y="1131831"/>
            <a:ext cx="2969691" cy="2352639"/>
          </a:xfrm>
          <a:prstGeom prst="rect">
            <a:avLst/>
          </a:prstGeom>
        </p:spPr>
      </p:pic>
      <p:sp>
        <p:nvSpPr>
          <p:cNvPr id="111" name="TextBox 110"/>
          <p:cNvSpPr txBox="1"/>
          <p:nvPr/>
        </p:nvSpPr>
        <p:spPr>
          <a:xfrm>
            <a:off x="391678" y="2996837"/>
            <a:ext cx="3601005"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white"/>
                </a:solidFill>
                <a:latin typeface="Times New Roman"/>
                <a:cs typeface="Times New Roman"/>
              </a:rPr>
              <a:t>**No probe for </a:t>
            </a:r>
            <a:r>
              <a:rPr lang="en-US" sz="1800" i="1" dirty="0" smtClean="0">
                <a:solidFill>
                  <a:prstClr val="white"/>
                </a:solidFill>
                <a:latin typeface="Times New Roman"/>
                <a:cs typeface="Times New Roman"/>
              </a:rPr>
              <a:t>P. </a:t>
            </a:r>
            <a:r>
              <a:rPr lang="en-US" sz="1800" i="1" dirty="0" err="1" smtClean="0">
                <a:solidFill>
                  <a:prstClr val="white"/>
                </a:solidFill>
                <a:latin typeface="Times New Roman"/>
                <a:cs typeface="Times New Roman"/>
              </a:rPr>
              <a:t>plurisecta</a:t>
            </a:r>
            <a:r>
              <a:rPr lang="en-US" sz="1800" i="1" dirty="0" smtClean="0">
                <a:solidFill>
                  <a:prstClr val="white"/>
                </a:solidFill>
                <a:latin typeface="Times New Roman"/>
                <a:cs typeface="Times New Roman"/>
              </a:rPr>
              <a:t> </a:t>
            </a:r>
            <a:r>
              <a:rPr lang="en-US" sz="1800" dirty="0" smtClean="0">
                <a:solidFill>
                  <a:prstClr val="white"/>
                </a:solidFill>
                <a:latin typeface="Times New Roman"/>
                <a:cs typeface="Times New Roman"/>
              </a:rPr>
              <a:t>yet</a:t>
            </a:r>
            <a:endParaRPr lang="en-US" sz="1800" dirty="0">
              <a:solidFill>
                <a:prstClr val="white"/>
              </a:solidFill>
              <a:latin typeface="Times New Roman"/>
              <a:cs typeface="Times New Roman"/>
            </a:endParaRPr>
          </a:p>
        </p:txBody>
      </p:sp>
      <p:sp>
        <p:nvSpPr>
          <p:cNvPr id="113" name="TextBox 112"/>
          <p:cNvSpPr txBox="1"/>
          <p:nvPr/>
        </p:nvSpPr>
        <p:spPr>
          <a:xfrm>
            <a:off x="160361" y="3594100"/>
            <a:ext cx="9652000"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Times New Roman"/>
                <a:cs typeface="Times New Roman"/>
              </a:rPr>
              <a:t>Weekly phytoplankton monitoring in Maine/ New Hampshire and limited DA testing</a:t>
            </a:r>
            <a:endParaRPr lang="en-US" sz="2000" dirty="0">
              <a:solidFill>
                <a:srgbClr val="FFFFFF"/>
              </a:solidFill>
              <a:latin typeface="Times New Roman"/>
              <a:cs typeface="Times New Roman"/>
            </a:endParaRPr>
          </a:p>
        </p:txBody>
      </p:sp>
      <p:sp>
        <p:nvSpPr>
          <p:cNvPr id="115" name="TextBox 114"/>
          <p:cNvSpPr txBox="1"/>
          <p:nvPr/>
        </p:nvSpPr>
        <p:spPr>
          <a:xfrm>
            <a:off x="-15643" y="0"/>
            <a:ext cx="9144000" cy="461665"/>
          </a:xfrm>
          <a:prstGeom prst="rect">
            <a:avLst/>
          </a:prstGeom>
          <a:noFill/>
          <a:ln>
            <a:noFill/>
          </a:ln>
        </p:spPr>
        <p:txBody>
          <a:bodyPr wrap="square" rtlCol="0">
            <a:spAutoFit/>
          </a:bodyPr>
          <a:lstStyle/>
          <a:p>
            <a:pPr defTabSz="457200" fontAlgn="auto">
              <a:spcBef>
                <a:spcPts val="0"/>
              </a:spcBef>
              <a:spcAft>
                <a:spcPts val="0"/>
              </a:spcAft>
            </a:pPr>
            <a:r>
              <a:rPr lang="en-US" sz="2400" dirty="0" smtClean="0">
                <a:solidFill>
                  <a:prstClr val="white"/>
                </a:solidFill>
                <a:latin typeface="Times New Roman"/>
                <a:cs typeface="Times New Roman"/>
              </a:rPr>
              <a:t>Triggering rapid response for </a:t>
            </a:r>
            <a:r>
              <a:rPr lang="en-US" sz="2400" i="1" dirty="0" smtClean="0">
                <a:solidFill>
                  <a:prstClr val="white"/>
                </a:solidFill>
                <a:latin typeface="Times New Roman"/>
                <a:cs typeface="Times New Roman"/>
              </a:rPr>
              <a:t>Pseudo-</a:t>
            </a:r>
            <a:r>
              <a:rPr lang="en-US" sz="2400" i="1" dirty="0" err="1" smtClean="0">
                <a:solidFill>
                  <a:prstClr val="white"/>
                </a:solidFill>
                <a:latin typeface="Times New Roman"/>
                <a:cs typeface="Times New Roman"/>
              </a:rPr>
              <a:t>nitzschia</a:t>
            </a:r>
            <a:endParaRPr lang="en-US" sz="2400" dirty="0">
              <a:solidFill>
                <a:prstClr val="white"/>
              </a:solidFill>
              <a:latin typeface="Times New Roman"/>
              <a:cs typeface="Times New Roman"/>
            </a:endParaRPr>
          </a:p>
        </p:txBody>
      </p:sp>
      <p:sp>
        <p:nvSpPr>
          <p:cNvPr id="116" name="TextBox 115"/>
          <p:cNvSpPr txBox="1"/>
          <p:nvPr/>
        </p:nvSpPr>
        <p:spPr>
          <a:xfrm>
            <a:off x="6583822" y="4345519"/>
            <a:ext cx="2308165" cy="1754327"/>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Times New Roman"/>
                <a:cs typeface="Times New Roman"/>
              </a:rPr>
              <a:t>Event response cruises during 2012/2013 triggered by precautionary ASP closures to shellfish harvests </a:t>
            </a:r>
            <a:r>
              <a:rPr lang="en-US" sz="1800" dirty="0">
                <a:solidFill>
                  <a:srgbClr val="FFFFFF"/>
                </a:solidFill>
                <a:latin typeface="Times New Roman"/>
                <a:cs typeface="Times New Roman"/>
              </a:rPr>
              <a:t>(</a:t>
            </a:r>
            <a:r>
              <a:rPr lang="en-US" sz="1800" dirty="0" smtClean="0">
                <a:solidFill>
                  <a:srgbClr val="FFFFFF"/>
                </a:solidFill>
                <a:latin typeface="Times New Roman"/>
                <a:cs typeface="Times New Roman"/>
              </a:rPr>
              <a:t>ME DMR)</a:t>
            </a:r>
          </a:p>
        </p:txBody>
      </p:sp>
      <p:pic>
        <p:nvPicPr>
          <p:cNvPr id="117" name="Picture 116" descr="ASP MDIBL (22G) 7-23-2013.JPG"/>
          <p:cNvPicPr>
            <a:picLocks noChangeAspect="1"/>
          </p:cNvPicPr>
          <p:nvPr/>
        </p:nvPicPr>
        <p:blipFill>
          <a:blip r:embed="rId4"/>
          <a:stretch>
            <a:fillRect/>
          </a:stretch>
        </p:blipFill>
        <p:spPr>
          <a:xfrm rot="5400000">
            <a:off x="4111301" y="4470515"/>
            <a:ext cx="2591239" cy="1943429"/>
          </a:xfrm>
          <a:prstGeom prst="rect">
            <a:avLst/>
          </a:prstGeom>
        </p:spPr>
      </p:pic>
      <p:pic>
        <p:nvPicPr>
          <p:cNvPr id="118" name="Picture 117" descr="me and contraption.pdf"/>
          <p:cNvPicPr>
            <a:picLocks noChangeAspect="1"/>
          </p:cNvPicPr>
          <p:nvPr/>
        </p:nvPicPr>
        <p:blipFill>
          <a:blip r:embed="rId5"/>
          <a:srcRect l="3026" t="22593" r="3505" b="22778"/>
          <a:stretch>
            <a:fillRect/>
          </a:stretch>
        </p:blipFill>
        <p:spPr>
          <a:xfrm>
            <a:off x="517277" y="4345519"/>
            <a:ext cx="2222487" cy="1681112"/>
          </a:xfrm>
          <a:prstGeom prst="roundRect">
            <a:avLst/>
          </a:prstGeom>
          <a:ln>
            <a:solidFill>
              <a:schemeClr val="tx1"/>
            </a:solidFill>
          </a:ln>
        </p:spPr>
      </p:pic>
      <p:pic>
        <p:nvPicPr>
          <p:cNvPr id="119" name="Picture 118"/>
          <p:cNvPicPr>
            <a:picLocks noChangeAspect="1"/>
          </p:cNvPicPr>
          <p:nvPr/>
        </p:nvPicPr>
        <p:blipFill>
          <a:blip r:embed="rId6">
            <a:extLst>
              <a:ext uri="{BEBA8EAE-BF5A-486C-A8C5-ECC9F3942E4B}">
                <a14:imgProps xmlns:a14="http://schemas.microsoft.com/office/drawing/2010/main">
                  <a14:imgLayer r:embed="rId7">
                    <a14:imgEffect>
                      <a14:backgroundRemoval t="2035" b="96512" l="3745" r="97004">
                        <a14:foregroundMark x1="55431" y1="28634" x2="69101" y2="31541"/>
                        <a14:foregroundMark x1="70974" y1="39099" x2="73970" y2="39099"/>
                      </a14:backgroundRemoval>
                    </a14:imgEffect>
                  </a14:imgLayer>
                </a14:imgProps>
              </a:ext>
            </a:extLst>
          </a:blip>
          <a:stretch>
            <a:fillRect/>
          </a:stretch>
        </p:blipFill>
        <p:spPr>
          <a:xfrm>
            <a:off x="3058505" y="4345519"/>
            <a:ext cx="1304817" cy="1681112"/>
          </a:xfrm>
          <a:prstGeom prst="rect">
            <a:avLst/>
          </a:prstGeom>
        </p:spPr>
      </p:pic>
      <p:sp>
        <p:nvSpPr>
          <p:cNvPr id="112" name="TextBox 111"/>
          <p:cNvSpPr txBox="1"/>
          <p:nvPr/>
        </p:nvSpPr>
        <p:spPr>
          <a:xfrm>
            <a:off x="391678" y="6324600"/>
            <a:ext cx="3544496" cy="523220"/>
          </a:xfrm>
          <a:prstGeom prst="rect">
            <a:avLst/>
          </a:prstGeom>
          <a:noFill/>
        </p:spPr>
        <p:txBody>
          <a:bodyPr wrap="none" rtlCol="0">
            <a:spAutoFit/>
          </a:bodyPr>
          <a:lstStyle/>
          <a:p>
            <a:r>
              <a:rPr lang="en-US" dirty="0" err="1" smtClean="0">
                <a:solidFill>
                  <a:schemeClr val="bg1"/>
                </a:solidFill>
              </a:rPr>
              <a:t>Mogensen</a:t>
            </a:r>
            <a:r>
              <a:rPr lang="en-US" dirty="0" smtClean="0">
                <a:solidFill>
                  <a:schemeClr val="bg1"/>
                </a:solidFill>
              </a:rPr>
              <a:t> et al. poster</a:t>
            </a:r>
            <a:endParaRPr lang="en-US" dirty="0">
              <a:solidFill>
                <a:schemeClr val="bg1"/>
              </a:solidFill>
            </a:endParaRPr>
          </a:p>
        </p:txBody>
      </p:sp>
    </p:spTree>
    <p:extLst>
      <p:ext uri="{BB962C8B-B14F-4D97-AF65-F5344CB8AC3E}">
        <p14:creationId xmlns:p14="http://schemas.microsoft.com/office/powerpoint/2010/main" val="402045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dirty="0" smtClean="0">
                <a:effectLst>
                  <a:outerShdw blurRad="38100" dist="38100" dir="2700000" algn="tl">
                    <a:srgbClr val="000000"/>
                  </a:outerShdw>
                </a:effectLst>
              </a:rPr>
              <a:t>Environmental Sample Processor (C. </a:t>
            </a:r>
            <a:r>
              <a:rPr lang="en-US" sz="3600" dirty="0" err="1" smtClean="0">
                <a:effectLst>
                  <a:outerShdw blurRad="38100" dist="38100" dir="2700000" algn="tl">
                    <a:srgbClr val="000000"/>
                  </a:outerShdw>
                </a:effectLst>
              </a:rPr>
              <a:t>Scholin</a:t>
            </a:r>
            <a:r>
              <a:rPr lang="en-US" sz="3600" dirty="0" smtClean="0">
                <a:effectLst>
                  <a:outerShdw blurRad="38100" dist="38100" dir="2700000" algn="tl">
                    <a:srgbClr val="000000"/>
                  </a:outerShdw>
                </a:effectLst>
              </a:rPr>
              <a:t>)</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0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60" fill="hold"/>
                                        <p:tgtEl>
                                          <p:spTgt spid="3768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76855"/>
                </p:tgtEl>
              </p:cMediaNode>
            </p:video>
            <p:seq concurrent="1" nextAc="seek">
              <p:cTn id="8" restart="whenNotActive" fill="hold" evtFilter="cancelBubble" nodeType="interactiveSeq">
                <p:stCondLst>
                  <p:cond evt="onClick" delay="0">
                    <p:tgtEl>
                      <p:spTgt spid="3768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6855"/>
                                        </p:tgtEl>
                                      </p:cBhvr>
                                    </p:cmd>
                                  </p:childTnLst>
                                </p:cTn>
                              </p:par>
                            </p:childTnLst>
                          </p:cTn>
                        </p:par>
                      </p:childTnLst>
                    </p:cTn>
                  </p:par>
                </p:childTnLst>
              </p:cTn>
              <p:nextCondLst>
                <p:cond evt="onClick" delay="0">
                  <p:tgtEl>
                    <p:spTgt spid="3768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148"/>
          <p:cNvSpPr>
            <a:spLocks noChangeArrowheads="1"/>
          </p:cNvSpPr>
          <p:nvPr/>
        </p:nvSpPr>
        <p:spPr bwMode="auto">
          <a:xfrm>
            <a:off x="4819651" y="520700"/>
            <a:ext cx="4229100" cy="6353175"/>
          </a:xfrm>
          <a:prstGeom prst="rect">
            <a:avLst/>
          </a:prstGeom>
          <a:solidFill>
            <a:schemeClr val="accent5">
              <a:lumMod val="20000"/>
              <a:lumOff val="80000"/>
            </a:schemeClr>
          </a:solidFill>
          <a:ln>
            <a:noFill/>
          </a:ln>
        </p:spPr>
        <p:txBody>
          <a:bodyPr vert="eaVert" wrap="none" anchor="ctr"/>
          <a:lstStyle/>
          <a:p>
            <a:pPr defTabSz="457200" eaLnBrk="0" fontAlgn="auto" hangingPunct="0">
              <a:spcBef>
                <a:spcPts val="0"/>
              </a:spcBef>
              <a:spcAft>
                <a:spcPts val="0"/>
              </a:spcAft>
            </a:pPr>
            <a:endParaRPr lang="en-US" sz="2400">
              <a:solidFill>
                <a:prstClr val="black"/>
              </a:solidFill>
              <a:latin typeface="Calibri"/>
            </a:endParaRPr>
          </a:p>
        </p:txBody>
      </p:sp>
      <p:sp>
        <p:nvSpPr>
          <p:cNvPr id="10" name="Rectangle 150"/>
          <p:cNvSpPr>
            <a:spLocks noChangeArrowheads="1"/>
          </p:cNvSpPr>
          <p:nvPr/>
        </p:nvSpPr>
        <p:spPr bwMode="auto">
          <a:xfrm>
            <a:off x="4659313" y="168275"/>
            <a:ext cx="4387850" cy="481012"/>
          </a:xfrm>
          <a:prstGeom prst="rect">
            <a:avLst/>
          </a:prstGeom>
          <a:solidFill>
            <a:schemeClr val="accent5">
              <a:lumMod val="20000"/>
              <a:lumOff val="80000"/>
            </a:schemeClr>
          </a:solidFill>
          <a:ln>
            <a:noFill/>
          </a:ln>
        </p:spPr>
        <p:txBody>
          <a:bodyPr vert="eaVert" wrap="none" anchor="ctr"/>
          <a:lstStyle/>
          <a:p>
            <a:pPr defTabSz="457200" eaLnBrk="0" fontAlgn="auto" hangingPunct="0">
              <a:spcBef>
                <a:spcPts val="0"/>
              </a:spcBef>
              <a:spcAft>
                <a:spcPts val="0"/>
              </a:spcAft>
            </a:pPr>
            <a:endParaRPr lang="en-US" sz="2400">
              <a:solidFill>
                <a:prstClr val="black"/>
              </a:solidFill>
              <a:latin typeface="Calibri"/>
            </a:endParaRPr>
          </a:p>
        </p:txBody>
      </p:sp>
      <p:pic>
        <p:nvPicPr>
          <p:cNvPr id="11" name="Picture 264" descr="arisapeaks.tiff                                                0073D813CLAIRE                         BE112C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639762"/>
            <a:ext cx="42672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49"/>
          <p:cNvSpPr>
            <a:spLocks noChangeArrowheads="1"/>
          </p:cNvSpPr>
          <p:nvPr/>
        </p:nvSpPr>
        <p:spPr bwMode="auto">
          <a:xfrm>
            <a:off x="4106673" y="168275"/>
            <a:ext cx="844550" cy="6705600"/>
          </a:xfrm>
          <a:prstGeom prst="rect">
            <a:avLst/>
          </a:prstGeom>
          <a:solidFill>
            <a:schemeClr val="accent5">
              <a:lumMod val="20000"/>
              <a:lumOff val="80000"/>
            </a:schemeClr>
          </a:solidFill>
          <a:ln>
            <a:noFill/>
          </a:ln>
        </p:spPr>
        <p:txBody>
          <a:bodyPr vert="eaVert" wrap="none" anchor="ctr"/>
          <a:lstStyle/>
          <a:p>
            <a:pPr defTabSz="457200" eaLnBrk="0" fontAlgn="auto" hangingPunct="0">
              <a:spcBef>
                <a:spcPts val="0"/>
              </a:spcBef>
              <a:spcAft>
                <a:spcPts val="0"/>
              </a:spcAft>
            </a:pPr>
            <a:endParaRPr lang="en-US" sz="2400">
              <a:solidFill>
                <a:prstClr val="black"/>
              </a:solidFill>
              <a:latin typeface="Calibri"/>
            </a:endParaRPr>
          </a:p>
        </p:txBody>
      </p:sp>
      <p:grpSp>
        <p:nvGrpSpPr>
          <p:cNvPr id="13" name="Group 265"/>
          <p:cNvGrpSpPr>
            <a:grpSpLocks/>
          </p:cNvGrpSpPr>
          <p:nvPr/>
        </p:nvGrpSpPr>
        <p:grpSpPr bwMode="auto">
          <a:xfrm>
            <a:off x="4322763" y="642937"/>
            <a:ext cx="4578350" cy="6229350"/>
            <a:chOff x="59399" y="-19836"/>
            <a:chExt cx="3929" cy="5084"/>
          </a:xfrm>
        </p:grpSpPr>
        <p:sp>
          <p:nvSpPr>
            <p:cNvPr id="14" name="Line 172"/>
            <p:cNvSpPr>
              <a:spLocks noChangeShapeType="1"/>
            </p:cNvSpPr>
            <p:nvPr/>
          </p:nvSpPr>
          <p:spPr bwMode="auto">
            <a:xfrm>
              <a:off x="59968" y="-19836"/>
              <a:ext cx="0" cy="49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15" name="Line 189"/>
            <p:cNvSpPr>
              <a:spLocks noChangeShapeType="1"/>
            </p:cNvSpPr>
            <p:nvPr/>
          </p:nvSpPr>
          <p:spPr bwMode="auto">
            <a:xfrm flipH="1">
              <a:off x="59832" y="-14878"/>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16" name="Line 188"/>
            <p:cNvSpPr>
              <a:spLocks noChangeShapeType="1"/>
            </p:cNvSpPr>
            <p:nvPr/>
          </p:nvSpPr>
          <p:spPr bwMode="auto">
            <a:xfrm flipH="1">
              <a:off x="59832" y="-15286"/>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17" name="Line 187"/>
            <p:cNvSpPr>
              <a:spLocks noChangeShapeType="1"/>
            </p:cNvSpPr>
            <p:nvPr/>
          </p:nvSpPr>
          <p:spPr bwMode="auto">
            <a:xfrm flipH="1">
              <a:off x="59832" y="-15702"/>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18" name="Line 186"/>
            <p:cNvSpPr>
              <a:spLocks noChangeShapeType="1"/>
            </p:cNvSpPr>
            <p:nvPr/>
          </p:nvSpPr>
          <p:spPr bwMode="auto">
            <a:xfrm flipH="1">
              <a:off x="59832" y="-16111"/>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19" name="Line 185"/>
            <p:cNvSpPr>
              <a:spLocks noChangeShapeType="1"/>
            </p:cNvSpPr>
            <p:nvPr/>
          </p:nvSpPr>
          <p:spPr bwMode="auto">
            <a:xfrm flipH="1">
              <a:off x="59832" y="-16521"/>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0" name="Line 184"/>
            <p:cNvSpPr>
              <a:spLocks noChangeShapeType="1"/>
            </p:cNvSpPr>
            <p:nvPr/>
          </p:nvSpPr>
          <p:spPr bwMode="auto">
            <a:xfrm flipH="1">
              <a:off x="59826" y="-16942"/>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1" name="Line 183"/>
            <p:cNvSpPr>
              <a:spLocks noChangeShapeType="1"/>
            </p:cNvSpPr>
            <p:nvPr/>
          </p:nvSpPr>
          <p:spPr bwMode="auto">
            <a:xfrm flipH="1" flipV="1">
              <a:off x="59832" y="-17347"/>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2" name="Line 182"/>
            <p:cNvSpPr>
              <a:spLocks noChangeShapeType="1"/>
            </p:cNvSpPr>
            <p:nvPr/>
          </p:nvSpPr>
          <p:spPr bwMode="auto">
            <a:xfrm flipH="1">
              <a:off x="59832" y="-17772"/>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3" name="Line 181"/>
            <p:cNvSpPr>
              <a:spLocks noChangeShapeType="1"/>
            </p:cNvSpPr>
            <p:nvPr/>
          </p:nvSpPr>
          <p:spPr bwMode="auto">
            <a:xfrm flipH="1">
              <a:off x="59832" y="-18177"/>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4" name="Line 180"/>
            <p:cNvSpPr>
              <a:spLocks noChangeShapeType="1"/>
            </p:cNvSpPr>
            <p:nvPr/>
          </p:nvSpPr>
          <p:spPr bwMode="auto">
            <a:xfrm flipH="1">
              <a:off x="59832" y="-18588"/>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5" name="Line 179"/>
            <p:cNvSpPr>
              <a:spLocks noChangeShapeType="1"/>
            </p:cNvSpPr>
            <p:nvPr/>
          </p:nvSpPr>
          <p:spPr bwMode="auto">
            <a:xfrm flipH="1">
              <a:off x="59832" y="-18999"/>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6" name="Line 178"/>
            <p:cNvSpPr>
              <a:spLocks noChangeShapeType="1"/>
            </p:cNvSpPr>
            <p:nvPr/>
          </p:nvSpPr>
          <p:spPr bwMode="auto">
            <a:xfrm flipH="1" flipV="1">
              <a:off x="59832" y="-19418"/>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7" name="Line 171"/>
            <p:cNvSpPr>
              <a:spLocks noChangeShapeType="1"/>
            </p:cNvSpPr>
            <p:nvPr/>
          </p:nvSpPr>
          <p:spPr bwMode="auto">
            <a:xfrm>
              <a:off x="59824" y="-19836"/>
              <a:ext cx="3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Calibri"/>
              </a:endParaRPr>
            </a:p>
          </p:txBody>
        </p:sp>
        <p:sp>
          <p:nvSpPr>
            <p:cNvPr id="28" name="Text Box 209"/>
            <p:cNvSpPr txBox="1">
              <a:spLocks noChangeArrowheads="1"/>
            </p:cNvSpPr>
            <p:nvPr/>
          </p:nvSpPr>
          <p:spPr bwMode="auto">
            <a:xfrm>
              <a:off x="59400" y="-19192"/>
              <a:ext cx="81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b="1">
                  <a:solidFill>
                    <a:prstClr val="black"/>
                  </a:solidFill>
                  <a:latin typeface="Calibri"/>
                </a:rPr>
                <a:t>150</a:t>
              </a:r>
              <a:endParaRPr lang="en-US" sz="2400">
                <a:solidFill>
                  <a:prstClr val="black"/>
                </a:solidFill>
                <a:latin typeface="Calibri"/>
              </a:endParaRPr>
            </a:p>
          </p:txBody>
        </p:sp>
        <p:sp>
          <p:nvSpPr>
            <p:cNvPr id="29" name="Text Box 210"/>
            <p:cNvSpPr txBox="1">
              <a:spLocks noChangeArrowheads="1"/>
            </p:cNvSpPr>
            <p:nvPr/>
          </p:nvSpPr>
          <p:spPr bwMode="auto">
            <a:xfrm>
              <a:off x="59399" y="-17136"/>
              <a:ext cx="81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b="1">
                  <a:solidFill>
                    <a:prstClr val="black"/>
                  </a:solidFill>
                  <a:latin typeface="Calibri"/>
                </a:rPr>
                <a:t>200</a:t>
              </a:r>
              <a:endParaRPr lang="en-US" sz="2400">
                <a:solidFill>
                  <a:prstClr val="black"/>
                </a:solidFill>
                <a:latin typeface="Calibri"/>
              </a:endParaRPr>
            </a:p>
          </p:txBody>
        </p:sp>
        <p:sp>
          <p:nvSpPr>
            <p:cNvPr id="30" name="Text Box 211"/>
            <p:cNvSpPr txBox="1">
              <a:spLocks noChangeArrowheads="1"/>
            </p:cNvSpPr>
            <p:nvPr/>
          </p:nvSpPr>
          <p:spPr bwMode="auto">
            <a:xfrm>
              <a:off x="59400" y="-15076"/>
              <a:ext cx="81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b="1">
                  <a:solidFill>
                    <a:prstClr val="black"/>
                  </a:solidFill>
                  <a:latin typeface="Calibri"/>
                </a:rPr>
                <a:t>250</a:t>
              </a:r>
              <a:endParaRPr lang="en-US" sz="2400">
                <a:solidFill>
                  <a:prstClr val="black"/>
                </a:solidFill>
                <a:latin typeface="Calibri"/>
              </a:endParaRPr>
            </a:p>
          </p:txBody>
        </p:sp>
      </p:grpSp>
      <p:sp>
        <p:nvSpPr>
          <p:cNvPr id="31" name="Line 153"/>
          <p:cNvSpPr>
            <a:spLocks noChangeShapeType="1"/>
          </p:cNvSpPr>
          <p:nvPr/>
        </p:nvSpPr>
        <p:spPr bwMode="auto">
          <a:xfrm>
            <a:off x="5291138" y="1050925"/>
            <a:ext cx="2903538" cy="0"/>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2" name="Line 155"/>
          <p:cNvSpPr>
            <a:spLocks noChangeShapeType="1"/>
          </p:cNvSpPr>
          <p:nvPr/>
        </p:nvSpPr>
        <p:spPr bwMode="auto">
          <a:xfrm>
            <a:off x="5175251" y="1193800"/>
            <a:ext cx="3019425" cy="0"/>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3" name="Line 157"/>
          <p:cNvSpPr>
            <a:spLocks noChangeShapeType="1"/>
          </p:cNvSpPr>
          <p:nvPr/>
        </p:nvSpPr>
        <p:spPr bwMode="auto">
          <a:xfrm>
            <a:off x="5291138" y="1739900"/>
            <a:ext cx="2903538" cy="15875"/>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4" name="Line 159"/>
          <p:cNvSpPr>
            <a:spLocks noChangeShapeType="1"/>
          </p:cNvSpPr>
          <p:nvPr/>
        </p:nvSpPr>
        <p:spPr bwMode="auto">
          <a:xfrm>
            <a:off x="6137276" y="2571750"/>
            <a:ext cx="2060575" cy="7937"/>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5" name="Line 161"/>
          <p:cNvSpPr>
            <a:spLocks noChangeShapeType="1"/>
          </p:cNvSpPr>
          <p:nvPr/>
        </p:nvSpPr>
        <p:spPr bwMode="auto">
          <a:xfrm>
            <a:off x="6716713" y="5226050"/>
            <a:ext cx="1477963" cy="0"/>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6" name="Line 167"/>
          <p:cNvSpPr>
            <a:spLocks noChangeShapeType="1"/>
          </p:cNvSpPr>
          <p:nvPr/>
        </p:nvSpPr>
        <p:spPr bwMode="auto">
          <a:xfrm flipV="1">
            <a:off x="5287963" y="5697537"/>
            <a:ext cx="2908300" cy="17463"/>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7" name="Text Box 151"/>
          <p:cNvSpPr txBox="1">
            <a:spLocks noChangeArrowheads="1"/>
          </p:cNvSpPr>
          <p:nvPr/>
        </p:nvSpPr>
        <p:spPr bwMode="auto">
          <a:xfrm>
            <a:off x="5384801" y="157162"/>
            <a:ext cx="559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b="1" dirty="0">
                <a:solidFill>
                  <a:prstClr val="black"/>
                </a:solidFill>
                <a:latin typeface="Times New Roman"/>
                <a:cs typeface="Times New Roman"/>
              </a:rPr>
              <a:t>Relative </a:t>
            </a:r>
            <a:r>
              <a:rPr lang="en-US" sz="2000" b="1" dirty="0" smtClean="0">
                <a:solidFill>
                  <a:prstClr val="black"/>
                </a:solidFill>
                <a:latin typeface="Times New Roman"/>
                <a:cs typeface="Times New Roman"/>
              </a:rPr>
              <a:t>fluorescence </a:t>
            </a:r>
            <a:r>
              <a:rPr lang="en-US" sz="2000" b="1" dirty="0">
                <a:solidFill>
                  <a:prstClr val="black"/>
                </a:solidFill>
                <a:latin typeface="Times New Roman"/>
                <a:cs typeface="Times New Roman"/>
              </a:rPr>
              <a:t>units</a:t>
            </a:r>
          </a:p>
        </p:txBody>
      </p:sp>
      <p:sp>
        <p:nvSpPr>
          <p:cNvPr id="38" name="Line 161"/>
          <p:cNvSpPr>
            <a:spLocks noChangeShapeType="1"/>
          </p:cNvSpPr>
          <p:nvPr/>
        </p:nvSpPr>
        <p:spPr bwMode="auto">
          <a:xfrm>
            <a:off x="5224463" y="5070475"/>
            <a:ext cx="2970213" cy="0"/>
          </a:xfrm>
          <a:prstGeom prst="line">
            <a:avLst/>
          </a:prstGeom>
          <a:noFill/>
          <a:ln w="9525">
            <a:solidFill>
              <a:schemeClr val="bg1">
                <a:lumMod val="65000"/>
              </a:schemeClr>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39" name="Line 161"/>
          <p:cNvSpPr>
            <a:spLocks noChangeShapeType="1"/>
          </p:cNvSpPr>
          <p:nvPr/>
        </p:nvSpPr>
        <p:spPr bwMode="auto">
          <a:xfrm>
            <a:off x="8140701" y="5461000"/>
            <a:ext cx="55562" cy="0"/>
          </a:xfrm>
          <a:prstGeom prst="line">
            <a:avLst/>
          </a:prstGeom>
          <a:noFill/>
          <a:ln w="9525">
            <a:solidFill>
              <a:srgbClr val="404040"/>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auto">
              <a:spcBef>
                <a:spcPts val="0"/>
              </a:spcBef>
              <a:spcAft>
                <a:spcPts val="0"/>
              </a:spcAft>
            </a:pPr>
            <a:endParaRPr lang="en-US" sz="1800">
              <a:solidFill>
                <a:prstClr val="black"/>
              </a:solidFill>
              <a:latin typeface="Times New Roman"/>
              <a:cs typeface="Times New Roman"/>
            </a:endParaRPr>
          </a:p>
        </p:txBody>
      </p:sp>
      <p:sp>
        <p:nvSpPr>
          <p:cNvPr id="40" name="Text Box 162"/>
          <p:cNvSpPr txBox="1">
            <a:spLocks noChangeArrowheads="1"/>
          </p:cNvSpPr>
          <p:nvPr/>
        </p:nvSpPr>
        <p:spPr bwMode="auto">
          <a:xfrm>
            <a:off x="8169276" y="4984750"/>
            <a:ext cx="212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220 bp</a:t>
            </a:r>
            <a:endParaRPr lang="en-US" sz="2400">
              <a:solidFill>
                <a:prstClr val="black"/>
              </a:solidFill>
              <a:latin typeface="Times New Roman"/>
              <a:cs typeface="Times New Roman"/>
            </a:endParaRPr>
          </a:p>
        </p:txBody>
      </p:sp>
      <p:sp>
        <p:nvSpPr>
          <p:cNvPr id="41" name="Text Box 154"/>
          <p:cNvSpPr txBox="1">
            <a:spLocks noChangeArrowheads="1"/>
          </p:cNvSpPr>
          <p:nvPr/>
        </p:nvSpPr>
        <p:spPr bwMode="auto">
          <a:xfrm>
            <a:off x="8148638" y="773112"/>
            <a:ext cx="185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138 bp</a:t>
            </a:r>
            <a:endParaRPr lang="en-US" sz="2400">
              <a:solidFill>
                <a:prstClr val="black"/>
              </a:solidFill>
              <a:latin typeface="Times New Roman"/>
              <a:cs typeface="Times New Roman"/>
            </a:endParaRPr>
          </a:p>
        </p:txBody>
      </p:sp>
      <p:sp>
        <p:nvSpPr>
          <p:cNvPr id="42" name="Text Box 156"/>
          <p:cNvSpPr txBox="1">
            <a:spLocks noChangeArrowheads="1"/>
          </p:cNvSpPr>
          <p:nvPr/>
        </p:nvSpPr>
        <p:spPr bwMode="auto">
          <a:xfrm rot="18745">
            <a:off x="8148638" y="998537"/>
            <a:ext cx="1570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142 bp</a:t>
            </a:r>
            <a:endParaRPr lang="en-US" sz="2400">
              <a:solidFill>
                <a:prstClr val="black"/>
              </a:solidFill>
              <a:latin typeface="Times New Roman"/>
              <a:cs typeface="Times New Roman"/>
            </a:endParaRPr>
          </a:p>
        </p:txBody>
      </p:sp>
      <p:sp>
        <p:nvSpPr>
          <p:cNvPr id="43" name="Text Box 158"/>
          <p:cNvSpPr txBox="1">
            <a:spLocks noChangeArrowheads="1"/>
          </p:cNvSpPr>
          <p:nvPr/>
        </p:nvSpPr>
        <p:spPr bwMode="auto">
          <a:xfrm>
            <a:off x="8142288" y="1528762"/>
            <a:ext cx="2122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151 bp</a:t>
            </a:r>
            <a:endParaRPr lang="en-US" sz="2400">
              <a:solidFill>
                <a:prstClr val="black"/>
              </a:solidFill>
              <a:latin typeface="Times New Roman"/>
              <a:cs typeface="Times New Roman"/>
            </a:endParaRPr>
          </a:p>
        </p:txBody>
      </p:sp>
      <p:sp>
        <p:nvSpPr>
          <p:cNvPr id="44" name="Text Box 160"/>
          <p:cNvSpPr txBox="1">
            <a:spLocks noChangeArrowheads="1"/>
          </p:cNvSpPr>
          <p:nvPr/>
        </p:nvSpPr>
        <p:spPr bwMode="auto">
          <a:xfrm>
            <a:off x="8140701" y="2370137"/>
            <a:ext cx="2119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168 bp</a:t>
            </a:r>
            <a:endParaRPr lang="en-US" sz="2400">
              <a:solidFill>
                <a:prstClr val="black"/>
              </a:solidFill>
              <a:latin typeface="Times New Roman"/>
              <a:cs typeface="Times New Roman"/>
            </a:endParaRPr>
          </a:p>
        </p:txBody>
      </p:sp>
      <p:sp>
        <p:nvSpPr>
          <p:cNvPr id="45" name="Text Box 164"/>
          <p:cNvSpPr txBox="1">
            <a:spLocks noChangeArrowheads="1"/>
          </p:cNvSpPr>
          <p:nvPr/>
        </p:nvSpPr>
        <p:spPr bwMode="auto">
          <a:xfrm>
            <a:off x="8186738" y="5222875"/>
            <a:ext cx="212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226 bp</a:t>
            </a:r>
            <a:endParaRPr lang="en-US" sz="2400">
              <a:solidFill>
                <a:prstClr val="black"/>
              </a:solidFill>
              <a:latin typeface="Times New Roman"/>
              <a:cs typeface="Times New Roman"/>
            </a:endParaRPr>
          </a:p>
        </p:txBody>
      </p:sp>
      <p:sp>
        <p:nvSpPr>
          <p:cNvPr id="46" name="Text Box 169"/>
          <p:cNvSpPr txBox="1">
            <a:spLocks noChangeArrowheads="1"/>
          </p:cNvSpPr>
          <p:nvPr/>
        </p:nvSpPr>
        <p:spPr bwMode="auto">
          <a:xfrm>
            <a:off x="8175626" y="5470525"/>
            <a:ext cx="1165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dirty="0" smtClean="0">
                <a:solidFill>
                  <a:prstClr val="black"/>
                </a:solidFill>
                <a:latin typeface="Times New Roman"/>
                <a:cs typeface="Times New Roman"/>
              </a:rPr>
              <a:t>230 </a:t>
            </a:r>
            <a:r>
              <a:rPr lang="en-US" sz="2000" dirty="0" err="1">
                <a:solidFill>
                  <a:prstClr val="black"/>
                </a:solidFill>
                <a:latin typeface="Times New Roman"/>
                <a:cs typeface="Times New Roman"/>
              </a:rPr>
              <a:t>bp</a:t>
            </a:r>
            <a:endParaRPr lang="en-US" sz="2000" dirty="0">
              <a:solidFill>
                <a:prstClr val="black"/>
              </a:solidFill>
              <a:latin typeface="Times New Roman"/>
              <a:cs typeface="Times New Roman"/>
            </a:endParaRPr>
          </a:p>
        </p:txBody>
      </p:sp>
      <p:sp>
        <p:nvSpPr>
          <p:cNvPr id="47" name="Text Box 162"/>
          <p:cNvSpPr txBox="1">
            <a:spLocks noChangeArrowheads="1"/>
          </p:cNvSpPr>
          <p:nvPr/>
        </p:nvSpPr>
        <p:spPr bwMode="auto">
          <a:xfrm>
            <a:off x="8164513" y="4754562"/>
            <a:ext cx="2122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a:solidFill>
                  <a:prstClr val="black"/>
                </a:solidFill>
                <a:latin typeface="Times New Roman"/>
                <a:cs typeface="Times New Roman"/>
              </a:rPr>
              <a:t>218 bp</a:t>
            </a:r>
            <a:endParaRPr lang="en-US" sz="2400">
              <a:solidFill>
                <a:prstClr val="black"/>
              </a:solidFill>
              <a:latin typeface="Times New Roman"/>
              <a:cs typeface="Times New Roman"/>
            </a:endParaRPr>
          </a:p>
        </p:txBody>
      </p:sp>
      <p:sp>
        <p:nvSpPr>
          <p:cNvPr id="48" name="TextBox 257"/>
          <p:cNvSpPr txBox="1">
            <a:spLocks noChangeArrowheads="1"/>
          </p:cNvSpPr>
          <p:nvPr/>
        </p:nvSpPr>
        <p:spPr bwMode="auto">
          <a:xfrm>
            <a:off x="5040312" y="6249687"/>
            <a:ext cx="3933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algn="ctr" defTabSz="457200" fontAlgn="auto">
              <a:spcBef>
                <a:spcPts val="0"/>
              </a:spcBef>
              <a:spcAft>
                <a:spcPts val="0"/>
              </a:spcAft>
            </a:pPr>
            <a:r>
              <a:rPr lang="en-US" sz="2400" b="1" dirty="0">
                <a:solidFill>
                  <a:prstClr val="black"/>
                </a:solidFill>
                <a:latin typeface="Times New Roman"/>
                <a:cs typeface="Times New Roman"/>
              </a:rPr>
              <a:t>ARISA profile </a:t>
            </a:r>
            <a:r>
              <a:rPr lang="en-US" sz="2400" b="1" dirty="0" smtClean="0">
                <a:solidFill>
                  <a:prstClr val="black"/>
                </a:solidFill>
                <a:latin typeface="Times New Roman"/>
                <a:cs typeface="Times New Roman"/>
              </a:rPr>
              <a:t>from GOM</a:t>
            </a:r>
            <a:endParaRPr lang="en-US" sz="2400" b="1" dirty="0">
              <a:solidFill>
                <a:prstClr val="black"/>
              </a:solidFill>
              <a:latin typeface="Times New Roman"/>
              <a:cs typeface="Times New Roman"/>
            </a:endParaRPr>
          </a:p>
        </p:txBody>
      </p:sp>
      <p:sp>
        <p:nvSpPr>
          <p:cNvPr id="49" name="Rounded Rectangle 48"/>
          <p:cNvSpPr/>
          <p:nvPr/>
        </p:nvSpPr>
        <p:spPr bwMode="auto">
          <a:xfrm>
            <a:off x="497997" y="840350"/>
            <a:ext cx="3125736" cy="1816640"/>
          </a:xfrm>
          <a:prstGeom prst="round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a:lstStyle/>
          <a:p>
            <a:pPr defTabSz="4597400" fontAlgn="auto">
              <a:spcBef>
                <a:spcPts val="0"/>
              </a:spcBef>
              <a:spcAft>
                <a:spcPts val="0"/>
              </a:spcAft>
            </a:pPr>
            <a:r>
              <a:rPr lang="en-US" sz="2000" b="1" dirty="0" smtClean="0">
                <a:solidFill>
                  <a:srgbClr val="FFFFFF"/>
                </a:solidFill>
                <a:latin typeface="Times New Roman"/>
                <a:cs typeface="Times New Roman"/>
              </a:rPr>
              <a:t>Automated Ribosomal </a:t>
            </a:r>
            <a:r>
              <a:rPr lang="en-US" sz="2000" b="1" dirty="0" err="1" smtClean="0">
                <a:solidFill>
                  <a:srgbClr val="FFFFFF"/>
                </a:solidFill>
                <a:latin typeface="Times New Roman"/>
                <a:cs typeface="Times New Roman"/>
              </a:rPr>
              <a:t>Intergenic</a:t>
            </a:r>
            <a:r>
              <a:rPr lang="en-US" sz="2000" b="1" dirty="0" smtClean="0">
                <a:solidFill>
                  <a:srgbClr val="FFFFFF"/>
                </a:solidFill>
                <a:latin typeface="Times New Roman"/>
                <a:cs typeface="Times New Roman"/>
              </a:rPr>
              <a:t> Spacer Analysis (ARISA) </a:t>
            </a:r>
            <a:r>
              <a:rPr lang="en-US" sz="2000" dirty="0" smtClean="0">
                <a:solidFill>
                  <a:srgbClr val="FFFFFF"/>
                </a:solidFill>
                <a:latin typeface="Times New Roman"/>
                <a:cs typeface="Times New Roman"/>
              </a:rPr>
              <a:t>used to ID and quantify species</a:t>
            </a:r>
          </a:p>
        </p:txBody>
      </p:sp>
      <p:sp>
        <p:nvSpPr>
          <p:cNvPr id="52" name="Down Arrow 51"/>
          <p:cNvSpPr/>
          <p:nvPr/>
        </p:nvSpPr>
        <p:spPr>
          <a:xfrm rot="16200000">
            <a:off x="1011827" y="1875536"/>
            <a:ext cx="1968322" cy="3722607"/>
          </a:xfrm>
          <a:prstGeom prst="downArrow">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3" name="TextBox 52"/>
          <p:cNvSpPr txBox="1"/>
          <p:nvPr/>
        </p:nvSpPr>
        <p:spPr>
          <a:xfrm>
            <a:off x="125464" y="3288601"/>
            <a:ext cx="1096701" cy="830997"/>
          </a:xfrm>
          <a:prstGeom prst="rect">
            <a:avLst/>
          </a:prstGeom>
          <a:noFill/>
        </p:spPr>
        <p:txBody>
          <a:bodyPr wrap="square" rtlCol="0">
            <a:spAutoFit/>
          </a:bodyPr>
          <a:lstStyle/>
          <a:p>
            <a:pPr defTabSz="457200" fontAlgn="auto">
              <a:spcBef>
                <a:spcPts val="0"/>
              </a:spcBef>
              <a:spcAft>
                <a:spcPts val="0"/>
              </a:spcAft>
            </a:pPr>
            <a:r>
              <a:rPr lang="en-US" sz="2400" dirty="0" smtClean="0">
                <a:solidFill>
                  <a:prstClr val="black"/>
                </a:solidFill>
                <a:latin typeface="Times New Roman"/>
                <a:cs typeface="Times New Roman"/>
              </a:rPr>
              <a:t>Extract DNA</a:t>
            </a:r>
            <a:endParaRPr lang="en-US" sz="2400" dirty="0">
              <a:solidFill>
                <a:prstClr val="black"/>
              </a:solidFill>
              <a:latin typeface="Times New Roman"/>
              <a:cs typeface="Times New Roman"/>
            </a:endParaRPr>
          </a:p>
        </p:txBody>
      </p:sp>
      <p:sp>
        <p:nvSpPr>
          <p:cNvPr id="54" name="TextBox 53"/>
          <p:cNvSpPr txBox="1"/>
          <p:nvPr/>
        </p:nvSpPr>
        <p:spPr>
          <a:xfrm>
            <a:off x="1355304" y="3460245"/>
            <a:ext cx="1096701" cy="461665"/>
          </a:xfrm>
          <a:prstGeom prst="rect">
            <a:avLst/>
          </a:prstGeom>
          <a:noFill/>
        </p:spPr>
        <p:txBody>
          <a:bodyPr wrap="square" rtlCol="0">
            <a:spAutoFit/>
          </a:bodyPr>
          <a:lstStyle/>
          <a:p>
            <a:pPr defTabSz="457200" fontAlgn="auto">
              <a:spcBef>
                <a:spcPts val="0"/>
              </a:spcBef>
              <a:spcAft>
                <a:spcPts val="0"/>
              </a:spcAft>
            </a:pPr>
            <a:r>
              <a:rPr lang="en-US" sz="2400" dirty="0" smtClean="0">
                <a:solidFill>
                  <a:prstClr val="black"/>
                </a:solidFill>
                <a:latin typeface="Times New Roman"/>
                <a:cs typeface="Times New Roman"/>
              </a:rPr>
              <a:t>PCR</a:t>
            </a:r>
            <a:endParaRPr lang="en-US" sz="2400" dirty="0">
              <a:solidFill>
                <a:prstClr val="black"/>
              </a:solidFill>
              <a:latin typeface="Times New Roman"/>
              <a:cs typeface="Times New Roman"/>
            </a:endParaRPr>
          </a:p>
        </p:txBody>
      </p:sp>
      <p:sp>
        <p:nvSpPr>
          <p:cNvPr id="55" name="TextBox 54"/>
          <p:cNvSpPr txBox="1"/>
          <p:nvPr/>
        </p:nvSpPr>
        <p:spPr>
          <a:xfrm>
            <a:off x="2258063" y="3445993"/>
            <a:ext cx="1814579" cy="461665"/>
          </a:xfrm>
          <a:prstGeom prst="rect">
            <a:avLst/>
          </a:prstGeom>
          <a:noFill/>
        </p:spPr>
        <p:txBody>
          <a:bodyPr wrap="square" rtlCol="0">
            <a:spAutoFit/>
          </a:bodyPr>
          <a:lstStyle/>
          <a:p>
            <a:pPr defTabSz="457200" fontAlgn="auto">
              <a:spcBef>
                <a:spcPts val="0"/>
              </a:spcBef>
              <a:spcAft>
                <a:spcPts val="0"/>
              </a:spcAft>
            </a:pPr>
            <a:r>
              <a:rPr lang="en-US" sz="2400" dirty="0" smtClean="0">
                <a:solidFill>
                  <a:prstClr val="black"/>
                </a:solidFill>
                <a:latin typeface="Times New Roman"/>
                <a:cs typeface="Times New Roman"/>
              </a:rPr>
              <a:t>purification</a:t>
            </a:r>
            <a:endParaRPr lang="en-US" sz="2400" dirty="0">
              <a:solidFill>
                <a:prstClr val="black"/>
              </a:solidFill>
              <a:latin typeface="Times New Roman"/>
              <a:cs typeface="Times New Roman"/>
            </a:endParaRPr>
          </a:p>
        </p:txBody>
      </p:sp>
      <p:sp>
        <p:nvSpPr>
          <p:cNvPr id="56" name="TextBox 55"/>
          <p:cNvSpPr txBox="1"/>
          <p:nvPr/>
        </p:nvSpPr>
        <p:spPr>
          <a:xfrm>
            <a:off x="-12304" y="6537880"/>
            <a:ext cx="3097703" cy="338554"/>
          </a:xfrm>
          <a:prstGeom prst="rect">
            <a:avLst/>
          </a:prstGeom>
          <a:noFill/>
        </p:spPr>
        <p:txBody>
          <a:bodyPr wrap="square" rtlCol="0">
            <a:spAutoFit/>
          </a:bodyPr>
          <a:lstStyle/>
          <a:p>
            <a:pPr defTabSz="457200" fontAlgn="auto">
              <a:spcBef>
                <a:spcPts val="0"/>
              </a:spcBef>
              <a:spcAft>
                <a:spcPts val="0"/>
              </a:spcAft>
            </a:pPr>
            <a:r>
              <a:rPr lang="en-US" sz="1600" dirty="0" smtClean="0">
                <a:solidFill>
                  <a:srgbClr val="DBEEF4"/>
                </a:solidFill>
                <a:latin typeface="Times New Roman"/>
                <a:cs typeface="Times New Roman"/>
              </a:rPr>
              <a:t>Hubbard et al. 2008</a:t>
            </a:r>
            <a:endParaRPr lang="en-US" sz="1600" dirty="0">
              <a:solidFill>
                <a:srgbClr val="DBEEF4"/>
              </a:solidFill>
              <a:latin typeface="Times New Roman"/>
              <a:cs typeface="Times New Roman"/>
            </a:endParaRPr>
          </a:p>
        </p:txBody>
      </p:sp>
      <p:sp>
        <p:nvSpPr>
          <p:cNvPr id="2" name="TextBox 1"/>
          <p:cNvSpPr txBox="1"/>
          <p:nvPr/>
        </p:nvSpPr>
        <p:spPr>
          <a:xfrm>
            <a:off x="165100" y="5118100"/>
            <a:ext cx="3907542"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4BACC6">
                    <a:lumMod val="20000"/>
                    <a:lumOff val="80000"/>
                  </a:srgbClr>
                </a:solidFill>
                <a:latin typeface="Times New Roman"/>
                <a:cs typeface="Times New Roman"/>
              </a:rPr>
              <a:t>Small </a:t>
            </a:r>
            <a:r>
              <a:rPr lang="en-US" sz="1800" i="1" dirty="0" smtClean="0">
                <a:solidFill>
                  <a:srgbClr val="4BACC6">
                    <a:lumMod val="20000"/>
                    <a:lumOff val="80000"/>
                  </a:srgbClr>
                </a:solidFill>
                <a:latin typeface="Times New Roman"/>
                <a:cs typeface="Times New Roman"/>
              </a:rPr>
              <a:t>P-n.</a:t>
            </a:r>
            <a:r>
              <a:rPr lang="en-US" sz="1800" dirty="0" smtClean="0">
                <a:solidFill>
                  <a:srgbClr val="4BACC6">
                    <a:lumMod val="20000"/>
                    <a:lumOff val="80000"/>
                  </a:srgbClr>
                </a:solidFill>
                <a:latin typeface="Times New Roman"/>
                <a:cs typeface="Times New Roman"/>
              </a:rPr>
              <a:t> cells have less DNA and fewer ITS1 copies than large </a:t>
            </a:r>
            <a:r>
              <a:rPr lang="en-US" sz="1800" i="1" dirty="0" smtClean="0">
                <a:solidFill>
                  <a:srgbClr val="4BACC6">
                    <a:lumMod val="20000"/>
                    <a:lumOff val="80000"/>
                  </a:srgbClr>
                </a:solidFill>
                <a:latin typeface="Times New Roman"/>
                <a:cs typeface="Times New Roman"/>
              </a:rPr>
              <a:t>P-n.</a:t>
            </a:r>
            <a:r>
              <a:rPr lang="en-US" sz="1800" dirty="0" smtClean="0">
                <a:solidFill>
                  <a:srgbClr val="4BACC6">
                    <a:lumMod val="20000"/>
                    <a:lumOff val="80000"/>
                  </a:srgbClr>
                </a:solidFill>
                <a:latin typeface="Times New Roman"/>
                <a:cs typeface="Times New Roman"/>
              </a:rPr>
              <a:t> cells. </a:t>
            </a:r>
            <a:endParaRPr lang="en-US" sz="1800" dirty="0">
              <a:solidFill>
                <a:srgbClr val="4BACC6">
                  <a:lumMod val="20000"/>
                  <a:lumOff val="80000"/>
                </a:srgbClr>
              </a:solidFill>
              <a:latin typeface="Times New Roman"/>
              <a:cs typeface="Times New Roman"/>
            </a:endParaRPr>
          </a:p>
        </p:txBody>
      </p:sp>
      <p:sp>
        <p:nvSpPr>
          <p:cNvPr id="3" name="TextBox 2"/>
          <p:cNvSpPr txBox="1"/>
          <p:nvPr/>
        </p:nvSpPr>
        <p:spPr>
          <a:xfrm>
            <a:off x="7086600" y="984805"/>
            <a:ext cx="1320801"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pungens</a:t>
            </a:r>
            <a:endParaRPr lang="en-US" sz="1800" i="1" dirty="0">
              <a:solidFill>
                <a:prstClr val="black"/>
              </a:solidFill>
              <a:latin typeface="Times New Roman"/>
              <a:cs typeface="Times New Roman"/>
            </a:endParaRPr>
          </a:p>
        </p:txBody>
      </p:sp>
      <p:sp>
        <p:nvSpPr>
          <p:cNvPr id="50" name="TextBox 49"/>
          <p:cNvSpPr txBox="1"/>
          <p:nvPr/>
        </p:nvSpPr>
        <p:spPr>
          <a:xfrm>
            <a:off x="7226300" y="1530905"/>
            <a:ext cx="1320801"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seriata</a:t>
            </a:r>
            <a:endParaRPr lang="en-US" sz="1800" i="1" dirty="0">
              <a:solidFill>
                <a:prstClr val="black"/>
              </a:solidFill>
              <a:latin typeface="Times New Roman"/>
              <a:cs typeface="Times New Roman"/>
            </a:endParaRPr>
          </a:p>
        </p:txBody>
      </p:sp>
      <p:sp>
        <p:nvSpPr>
          <p:cNvPr id="51" name="TextBox 50"/>
          <p:cNvSpPr txBox="1"/>
          <p:nvPr/>
        </p:nvSpPr>
        <p:spPr>
          <a:xfrm>
            <a:off x="6680200" y="2357437"/>
            <a:ext cx="1622427"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delicatissima</a:t>
            </a:r>
            <a:endParaRPr lang="en-US" sz="1800" i="1" dirty="0">
              <a:solidFill>
                <a:prstClr val="black"/>
              </a:solidFill>
              <a:latin typeface="Times New Roman"/>
              <a:cs typeface="Times New Roman"/>
            </a:endParaRPr>
          </a:p>
        </p:txBody>
      </p:sp>
      <p:sp>
        <p:nvSpPr>
          <p:cNvPr id="57" name="TextBox 56"/>
          <p:cNvSpPr txBox="1"/>
          <p:nvPr/>
        </p:nvSpPr>
        <p:spPr>
          <a:xfrm>
            <a:off x="7199313" y="4832905"/>
            <a:ext cx="1622427"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Unknown</a:t>
            </a:r>
            <a:endParaRPr lang="en-US" sz="1800" i="1" dirty="0">
              <a:solidFill>
                <a:prstClr val="black"/>
              </a:solidFill>
              <a:latin typeface="Times New Roman"/>
              <a:cs typeface="Times New Roman"/>
            </a:endParaRPr>
          </a:p>
        </p:txBody>
      </p:sp>
      <p:sp>
        <p:nvSpPr>
          <p:cNvPr id="58" name="TextBox 57"/>
          <p:cNvSpPr txBox="1"/>
          <p:nvPr/>
        </p:nvSpPr>
        <p:spPr>
          <a:xfrm>
            <a:off x="7199313" y="4998005"/>
            <a:ext cx="1622427"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Unknown</a:t>
            </a:r>
            <a:endParaRPr lang="en-US" sz="1800" i="1" dirty="0">
              <a:solidFill>
                <a:prstClr val="black"/>
              </a:solidFill>
              <a:latin typeface="Times New Roman"/>
              <a:cs typeface="Times New Roman"/>
            </a:endParaRPr>
          </a:p>
        </p:txBody>
      </p:sp>
      <p:sp>
        <p:nvSpPr>
          <p:cNvPr id="59" name="TextBox 58"/>
          <p:cNvSpPr txBox="1"/>
          <p:nvPr/>
        </p:nvSpPr>
        <p:spPr>
          <a:xfrm>
            <a:off x="6946900" y="5171297"/>
            <a:ext cx="1622427"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plurisecta</a:t>
            </a:r>
            <a:endParaRPr lang="en-US" sz="1800" i="1" dirty="0">
              <a:solidFill>
                <a:prstClr val="black"/>
              </a:solidFill>
              <a:latin typeface="Times New Roman"/>
              <a:cs typeface="Times New Roman"/>
            </a:endParaRPr>
          </a:p>
        </p:txBody>
      </p:sp>
      <p:sp>
        <p:nvSpPr>
          <p:cNvPr id="60" name="TextBox 59"/>
          <p:cNvSpPr txBox="1"/>
          <p:nvPr/>
        </p:nvSpPr>
        <p:spPr>
          <a:xfrm>
            <a:off x="5997576" y="5463397"/>
            <a:ext cx="2432051"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pseudodelicatissima</a:t>
            </a:r>
            <a:endParaRPr lang="en-US" sz="1800" i="1" dirty="0">
              <a:solidFill>
                <a:prstClr val="black"/>
              </a:solidFill>
              <a:latin typeface="Times New Roman"/>
              <a:cs typeface="Times New Roman"/>
            </a:endParaRPr>
          </a:p>
        </p:txBody>
      </p:sp>
      <p:sp>
        <p:nvSpPr>
          <p:cNvPr id="61" name="TextBox 60"/>
          <p:cNvSpPr txBox="1"/>
          <p:nvPr/>
        </p:nvSpPr>
        <p:spPr>
          <a:xfrm>
            <a:off x="7199314" y="840350"/>
            <a:ext cx="1622427"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Unknown</a:t>
            </a:r>
            <a:endParaRPr lang="en-US" sz="1800" i="1" dirty="0">
              <a:solidFill>
                <a:prstClr val="black"/>
              </a:solidFill>
              <a:latin typeface="Times New Roman"/>
              <a:cs typeface="Times New Roman"/>
            </a:endParaRPr>
          </a:p>
        </p:txBody>
      </p:sp>
      <p:sp>
        <p:nvSpPr>
          <p:cNvPr id="4" name="TextBox 3"/>
          <p:cNvSpPr txBox="1"/>
          <p:nvPr/>
        </p:nvSpPr>
        <p:spPr>
          <a:xfrm>
            <a:off x="125464" y="157162"/>
            <a:ext cx="3947178"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prstClr val="white"/>
                </a:solidFill>
                <a:latin typeface="Times New Roman"/>
                <a:cs typeface="Times New Roman"/>
              </a:rPr>
              <a:t>Species identification</a:t>
            </a:r>
            <a:endParaRPr lang="en-US" sz="2400" b="1" dirty="0">
              <a:solidFill>
                <a:prstClr val="white"/>
              </a:solidFill>
              <a:latin typeface="Times New Roman"/>
              <a:cs typeface="Times New Roman"/>
            </a:endParaRPr>
          </a:p>
        </p:txBody>
      </p:sp>
      <p:sp>
        <p:nvSpPr>
          <p:cNvPr id="62" name="Text Box 151"/>
          <p:cNvSpPr txBox="1">
            <a:spLocks noChangeArrowheads="1"/>
          </p:cNvSpPr>
          <p:nvPr/>
        </p:nvSpPr>
        <p:spPr bwMode="auto">
          <a:xfrm rot="16200000">
            <a:off x="3277791" y="3427809"/>
            <a:ext cx="191849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defTabSz="457200" fontAlgn="auto">
              <a:spcBef>
                <a:spcPct val="50000"/>
              </a:spcBef>
              <a:spcAft>
                <a:spcPts val="0"/>
              </a:spcAft>
            </a:pPr>
            <a:r>
              <a:rPr lang="en-US" sz="2000" b="1" dirty="0" smtClean="0">
                <a:solidFill>
                  <a:prstClr val="black"/>
                </a:solidFill>
                <a:latin typeface="Times New Roman"/>
                <a:cs typeface="Times New Roman"/>
              </a:rPr>
              <a:t>DNA base pairs</a:t>
            </a:r>
            <a:endParaRPr lang="en-US" sz="2000" b="1" dirty="0">
              <a:solidFill>
                <a:prstClr val="black"/>
              </a:solidFill>
              <a:latin typeface="Times New Roman"/>
              <a:cs typeface="Times New Roman"/>
            </a:endParaRPr>
          </a:p>
        </p:txBody>
      </p:sp>
    </p:spTree>
    <p:extLst>
      <p:ext uri="{BB962C8B-B14F-4D97-AF65-F5344CB8AC3E}">
        <p14:creationId xmlns:p14="http://schemas.microsoft.com/office/powerpoint/2010/main" val="3824999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p:cNvSpPr/>
          <p:nvPr/>
        </p:nvSpPr>
        <p:spPr>
          <a:xfrm>
            <a:off x="-304800" y="685800"/>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0" name="TextBox 79"/>
          <p:cNvSpPr txBox="1"/>
          <p:nvPr/>
        </p:nvSpPr>
        <p:spPr>
          <a:xfrm>
            <a:off x="0" y="0"/>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Calibri"/>
              </a:rPr>
              <a:t>Surface variability in </a:t>
            </a:r>
            <a:r>
              <a:rPr lang="en-US" sz="2400" dirty="0" err="1" smtClean="0">
                <a:solidFill>
                  <a:srgbClr val="4BACC6">
                    <a:lumMod val="20000"/>
                    <a:lumOff val="80000"/>
                  </a:srgbClr>
                </a:solidFill>
                <a:latin typeface="Calibri"/>
              </a:rPr>
              <a:t>domoic</a:t>
            </a:r>
            <a:r>
              <a:rPr lang="en-US" sz="2400" dirty="0" smtClean="0">
                <a:solidFill>
                  <a:srgbClr val="4BACC6">
                    <a:lumMod val="20000"/>
                    <a:lumOff val="80000"/>
                  </a:srgbClr>
                </a:solidFill>
                <a:latin typeface="Calibri"/>
              </a:rPr>
              <a:t> </a:t>
            </a:r>
            <a:r>
              <a:rPr lang="en-US" sz="2400" dirty="0">
                <a:solidFill>
                  <a:srgbClr val="4BACC6">
                    <a:lumMod val="20000"/>
                    <a:lumOff val="80000"/>
                  </a:srgbClr>
                </a:solidFill>
                <a:latin typeface="Calibri"/>
              </a:rPr>
              <a:t>acid and </a:t>
            </a:r>
            <a:r>
              <a:rPr lang="en-US" sz="2400" i="1" dirty="0">
                <a:solidFill>
                  <a:srgbClr val="4BACC6">
                    <a:lumMod val="20000"/>
                    <a:lumOff val="80000"/>
                  </a:srgbClr>
                </a:solidFill>
                <a:latin typeface="Calibri"/>
              </a:rPr>
              <a:t>Pseudo-</a:t>
            </a:r>
            <a:r>
              <a:rPr lang="en-US" sz="2400" i="1" dirty="0" err="1">
                <a:solidFill>
                  <a:srgbClr val="4BACC6">
                    <a:lumMod val="20000"/>
                    <a:lumOff val="80000"/>
                  </a:srgbClr>
                </a:solidFill>
                <a:latin typeface="Calibri"/>
              </a:rPr>
              <a:t>nitzschia</a:t>
            </a:r>
            <a:r>
              <a:rPr lang="en-US" sz="2400" i="1" dirty="0">
                <a:solidFill>
                  <a:srgbClr val="4BACC6">
                    <a:lumMod val="20000"/>
                    <a:lumOff val="80000"/>
                  </a:srgbClr>
                </a:solidFill>
                <a:latin typeface="Calibri"/>
              </a:rPr>
              <a:t> </a:t>
            </a:r>
            <a:r>
              <a:rPr lang="en-US" sz="2400" dirty="0" smtClean="0">
                <a:solidFill>
                  <a:srgbClr val="4BACC6">
                    <a:lumMod val="20000"/>
                    <a:lumOff val="80000"/>
                  </a:srgbClr>
                </a:solidFill>
                <a:latin typeface="Calibri"/>
              </a:rPr>
              <a:t>cell abundance </a:t>
            </a:r>
            <a:endParaRPr lang="en-US" sz="2400" dirty="0">
              <a:solidFill>
                <a:prstClr val="black"/>
              </a:solidFill>
              <a:latin typeface="Calibri"/>
            </a:endParaRPr>
          </a:p>
        </p:txBody>
      </p:sp>
      <p:grpSp>
        <p:nvGrpSpPr>
          <p:cNvPr id="9" name="Group 8"/>
          <p:cNvGrpSpPr/>
          <p:nvPr/>
        </p:nvGrpSpPr>
        <p:grpSpPr>
          <a:xfrm>
            <a:off x="4737100" y="647700"/>
            <a:ext cx="4699000" cy="6481465"/>
            <a:chOff x="304800" y="698500"/>
            <a:chExt cx="4699000" cy="6481465"/>
          </a:xfrm>
        </p:grpSpPr>
        <p:pic>
          <p:nvPicPr>
            <p:cNvPr id="6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905" t="8030" b="17367"/>
            <a:stretch/>
          </p:blipFill>
          <p:spPr bwMode="auto">
            <a:xfrm>
              <a:off x="304800" y="698500"/>
              <a:ext cx="46990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05" t="14174"/>
            <a:stretch/>
          </p:blipFill>
          <p:spPr bwMode="auto">
            <a:xfrm>
              <a:off x="304800" y="3746500"/>
              <a:ext cx="4699000" cy="343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7500" y="959534"/>
              <a:ext cx="3441700" cy="646331"/>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Calibri"/>
                </a:rPr>
                <a:t>Pseudo-</a:t>
              </a:r>
              <a:r>
                <a:rPr lang="en-US" sz="1800" i="1" dirty="0" err="1" smtClean="0">
                  <a:solidFill>
                    <a:prstClr val="black"/>
                  </a:solidFill>
                  <a:latin typeface="Calibri"/>
                </a:rPr>
                <a:t>nitzschia</a:t>
              </a:r>
              <a:r>
                <a:rPr lang="en-US" sz="1800" i="1" dirty="0" smtClean="0">
                  <a:solidFill>
                    <a:prstClr val="black"/>
                  </a:solidFill>
                  <a:latin typeface="Calibri"/>
                </a:rPr>
                <a:t> </a:t>
              </a:r>
              <a:r>
                <a:rPr lang="en-US" sz="1800" dirty="0" smtClean="0">
                  <a:solidFill>
                    <a:prstClr val="black"/>
                  </a:solidFill>
                  <a:latin typeface="Calibri"/>
                </a:rPr>
                <a:t>spp. abundance</a:t>
              </a:r>
              <a:r>
                <a:rPr lang="en-US" sz="1800" i="1" dirty="0" smtClean="0">
                  <a:solidFill>
                    <a:prstClr val="black"/>
                  </a:solidFill>
                  <a:latin typeface="Calibri"/>
                </a:rPr>
                <a:t> </a:t>
              </a:r>
              <a:r>
                <a:rPr lang="en-US" sz="1800" dirty="0" smtClean="0">
                  <a:solidFill>
                    <a:prstClr val="black"/>
                  </a:solidFill>
                  <a:latin typeface="Calibri"/>
                </a:rPr>
                <a:t>(cells L</a:t>
              </a:r>
              <a:r>
                <a:rPr lang="en-US" sz="1800" baseline="30000" dirty="0" smtClean="0">
                  <a:solidFill>
                    <a:prstClr val="black"/>
                  </a:solidFill>
                  <a:latin typeface="Calibri"/>
                </a:rPr>
                <a:t>-1</a:t>
              </a:r>
              <a:r>
                <a:rPr lang="en-US" sz="1800" dirty="0" smtClean="0">
                  <a:solidFill>
                    <a:prstClr val="black"/>
                  </a:solidFill>
                  <a:latin typeface="Calibri"/>
                </a:rPr>
                <a:t>)</a:t>
              </a:r>
              <a:endParaRPr lang="en-US" sz="1800" i="1" dirty="0">
                <a:solidFill>
                  <a:prstClr val="black"/>
                </a:solidFill>
                <a:latin typeface="Calibri"/>
              </a:endParaRPr>
            </a:p>
          </p:txBody>
        </p:sp>
        <p:sp>
          <p:nvSpPr>
            <p:cNvPr id="4" name="Rectangle 3"/>
            <p:cNvSpPr/>
            <p:nvPr/>
          </p:nvSpPr>
          <p:spPr>
            <a:xfrm>
              <a:off x="317500" y="749300"/>
              <a:ext cx="3556000" cy="2356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8" name="TextBox 77"/>
            <p:cNvSpPr txBox="1"/>
            <p:nvPr/>
          </p:nvSpPr>
          <p:spPr>
            <a:xfrm>
              <a:off x="317500" y="3770699"/>
              <a:ext cx="3441700" cy="369332"/>
            </a:xfrm>
            <a:prstGeom prst="rect">
              <a:avLst/>
            </a:prstGeom>
            <a:noFill/>
          </p:spPr>
          <p:txBody>
            <a:bodyPr wrap="square" rtlCol="0">
              <a:spAutoFit/>
            </a:bodyPr>
            <a:lstStyle/>
            <a:p>
              <a:pPr defTabSz="457200" fontAlgn="auto">
                <a:spcBef>
                  <a:spcPts val="0"/>
                </a:spcBef>
                <a:spcAft>
                  <a:spcPts val="0"/>
                </a:spcAft>
              </a:pPr>
              <a:r>
                <a:rPr lang="en-US" sz="1800" dirty="0" err="1" smtClean="0">
                  <a:solidFill>
                    <a:prstClr val="black"/>
                  </a:solidFill>
                  <a:latin typeface="Calibri"/>
                </a:rPr>
                <a:t>Domoic</a:t>
              </a:r>
              <a:r>
                <a:rPr lang="en-US" sz="1800" dirty="0" smtClean="0">
                  <a:solidFill>
                    <a:prstClr val="black"/>
                  </a:solidFill>
                  <a:latin typeface="Calibri"/>
                </a:rPr>
                <a:t> acid (</a:t>
              </a:r>
              <a:r>
                <a:rPr lang="en-US" sz="1800" dirty="0" err="1" smtClean="0">
                  <a:solidFill>
                    <a:prstClr val="black"/>
                  </a:solidFill>
                  <a:latin typeface="Calibri"/>
                </a:rPr>
                <a:t>ng</a:t>
              </a:r>
              <a:r>
                <a:rPr lang="en-US" sz="1800" dirty="0" smtClean="0">
                  <a:solidFill>
                    <a:prstClr val="black"/>
                  </a:solidFill>
                  <a:latin typeface="Calibri"/>
                </a:rPr>
                <a:t> L</a:t>
              </a:r>
              <a:r>
                <a:rPr lang="en-US" sz="1800" baseline="30000" dirty="0" smtClean="0">
                  <a:solidFill>
                    <a:prstClr val="black"/>
                  </a:solidFill>
                  <a:latin typeface="Calibri"/>
                </a:rPr>
                <a:t>-1</a:t>
              </a:r>
              <a:r>
                <a:rPr lang="en-US" sz="1800" dirty="0" smtClean="0">
                  <a:solidFill>
                    <a:prstClr val="black"/>
                  </a:solidFill>
                  <a:latin typeface="Calibri"/>
                </a:rPr>
                <a:t>)</a:t>
              </a:r>
              <a:endParaRPr lang="en-US" sz="1800" i="1" dirty="0">
                <a:solidFill>
                  <a:prstClr val="black"/>
                </a:solidFill>
                <a:latin typeface="Calibri"/>
              </a:endParaRPr>
            </a:p>
          </p:txBody>
        </p:sp>
      </p:grpSp>
      <p:grpSp>
        <p:nvGrpSpPr>
          <p:cNvPr id="7" name="Group 6"/>
          <p:cNvGrpSpPr/>
          <p:nvPr/>
        </p:nvGrpSpPr>
        <p:grpSpPr>
          <a:xfrm>
            <a:off x="101600" y="881965"/>
            <a:ext cx="5054600" cy="6191376"/>
            <a:chOff x="4533900" y="959534"/>
            <a:chExt cx="5054600" cy="6191376"/>
          </a:xfrm>
        </p:grpSpPr>
        <p:pic>
          <p:nvPicPr>
            <p:cNvPr id="8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044" t="13839" b="18017"/>
            <a:stretch/>
          </p:blipFill>
          <p:spPr bwMode="auto">
            <a:xfrm>
              <a:off x="4533900" y="959534"/>
              <a:ext cx="5054600" cy="272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a:off x="4953000" y="989399"/>
              <a:ext cx="34417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Temperature (°C)</a:t>
              </a:r>
              <a:endParaRPr lang="en-US" sz="1800" i="1" dirty="0">
                <a:solidFill>
                  <a:prstClr val="black"/>
                </a:solidFill>
                <a:latin typeface="Calibri"/>
              </a:endParaRPr>
            </a:p>
          </p:txBody>
        </p:sp>
        <p:pic>
          <p:nvPicPr>
            <p:cNvPr id="8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589" t="13761" r="1"/>
            <a:stretch/>
          </p:blipFill>
          <p:spPr bwMode="auto">
            <a:xfrm>
              <a:off x="4533900" y="3746500"/>
              <a:ext cx="5016500" cy="340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4953000" y="3757999"/>
              <a:ext cx="34417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Salinity (°C)</a:t>
              </a:r>
              <a:endParaRPr lang="en-US" sz="1800" i="1" dirty="0">
                <a:solidFill>
                  <a:prstClr val="black"/>
                </a:solidFill>
                <a:latin typeface="Calibri"/>
              </a:endParaRPr>
            </a:p>
          </p:txBody>
        </p:sp>
      </p:grpSp>
      <p:sp>
        <p:nvSpPr>
          <p:cNvPr id="41" name="TextBox 40"/>
          <p:cNvSpPr txBox="1"/>
          <p:nvPr/>
        </p:nvSpPr>
        <p:spPr>
          <a:xfrm>
            <a:off x="4749800" y="3975100"/>
            <a:ext cx="25146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LC-MS/MS LOD 12 </a:t>
            </a:r>
            <a:r>
              <a:rPr lang="en-US" sz="1400" dirty="0" err="1" smtClean="0">
                <a:solidFill>
                  <a:prstClr val="black"/>
                </a:solidFill>
                <a:latin typeface="Calibri"/>
              </a:rPr>
              <a:t>ng</a:t>
            </a:r>
            <a:r>
              <a:rPr lang="en-US" sz="1400" dirty="0">
                <a:solidFill>
                  <a:prstClr val="black"/>
                </a:solidFill>
                <a:latin typeface="Calibri"/>
              </a:rPr>
              <a:t> </a:t>
            </a:r>
            <a:r>
              <a:rPr lang="en-US" sz="1400" dirty="0" smtClean="0">
                <a:solidFill>
                  <a:prstClr val="black"/>
                </a:solidFill>
                <a:latin typeface="Calibri"/>
              </a:rPr>
              <a:t>L</a:t>
            </a:r>
            <a:r>
              <a:rPr lang="en-US" sz="1400" baseline="30000" dirty="0" smtClean="0">
                <a:solidFill>
                  <a:prstClr val="black"/>
                </a:solidFill>
                <a:latin typeface="Calibri"/>
              </a:rPr>
              <a:t>-1</a:t>
            </a:r>
            <a:endParaRPr lang="en-US" sz="1400" baseline="30000" dirty="0">
              <a:solidFill>
                <a:prstClr val="black"/>
              </a:solidFill>
              <a:latin typeface="Calibri"/>
            </a:endParaRPr>
          </a:p>
        </p:txBody>
      </p:sp>
      <p:grpSp>
        <p:nvGrpSpPr>
          <p:cNvPr id="2" name="Group 1"/>
          <p:cNvGrpSpPr/>
          <p:nvPr/>
        </p:nvGrpSpPr>
        <p:grpSpPr>
          <a:xfrm>
            <a:off x="5313210" y="2139950"/>
            <a:ext cx="954535" cy="717550"/>
            <a:chOff x="5313210" y="2139950"/>
            <a:chExt cx="954535" cy="717550"/>
          </a:xfrm>
        </p:grpSpPr>
        <p:sp>
          <p:nvSpPr>
            <p:cNvPr id="18" name="Oval 17"/>
            <p:cNvSpPr>
              <a:spLocks noChangeAspect="1"/>
            </p:cNvSpPr>
            <p:nvPr/>
          </p:nvSpPr>
          <p:spPr>
            <a:xfrm>
              <a:off x="5618010" y="2324100"/>
              <a:ext cx="325590" cy="342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5942153" y="2139950"/>
              <a:ext cx="325592" cy="342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5313210" y="2514600"/>
              <a:ext cx="325590" cy="342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257800" y="4921250"/>
            <a:ext cx="954535" cy="717550"/>
            <a:chOff x="5313210" y="2139950"/>
            <a:chExt cx="954535" cy="717550"/>
          </a:xfrm>
        </p:grpSpPr>
        <p:sp>
          <p:nvSpPr>
            <p:cNvPr id="23" name="Oval 22"/>
            <p:cNvSpPr>
              <a:spLocks noChangeAspect="1"/>
            </p:cNvSpPr>
            <p:nvPr/>
          </p:nvSpPr>
          <p:spPr>
            <a:xfrm>
              <a:off x="5618010" y="2324100"/>
              <a:ext cx="325590" cy="342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5942153" y="2139950"/>
              <a:ext cx="325592" cy="342900"/>
            </a:xfrm>
            <a:prstGeom prst="ellipse">
              <a:avLst/>
            </a:prstGeom>
            <a:noFill/>
            <a:ln w="635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5313210" y="2514600"/>
              <a:ext cx="325590" cy="342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14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p:cNvSpPr/>
          <p:nvPr/>
        </p:nvSpPr>
        <p:spPr>
          <a:xfrm>
            <a:off x="-304800" y="647513"/>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9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766" t="37730" r="44843" b="21683"/>
          <a:stretch/>
        </p:blipFill>
        <p:spPr bwMode="auto">
          <a:xfrm>
            <a:off x="2582333" y="1125504"/>
            <a:ext cx="5342467" cy="482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0" descr="lat long plo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860" y="321734"/>
            <a:ext cx="6528373" cy="6604572"/>
          </a:xfrm>
          <a:prstGeom prst="rect">
            <a:avLst/>
          </a:prstGeom>
        </p:spPr>
      </p:pic>
      <p:sp>
        <p:nvSpPr>
          <p:cNvPr id="7" name="TextBox 6"/>
          <p:cNvSpPr txBox="1"/>
          <p:nvPr/>
        </p:nvSpPr>
        <p:spPr>
          <a:xfrm>
            <a:off x="0" y="0"/>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Times New Roman"/>
                <a:cs typeface="Times New Roman"/>
              </a:rPr>
              <a:t>Patchy, diverse </a:t>
            </a:r>
            <a:r>
              <a:rPr lang="en-US" sz="2400" i="1" dirty="0" smtClean="0">
                <a:solidFill>
                  <a:srgbClr val="4BACC6">
                    <a:lumMod val="20000"/>
                    <a:lumOff val="80000"/>
                  </a:srgbClr>
                </a:solidFill>
                <a:latin typeface="Times New Roman"/>
                <a:cs typeface="Times New Roman"/>
              </a:rPr>
              <a:t>Pseudo</a:t>
            </a:r>
            <a:r>
              <a:rPr lang="en-US" sz="2400" i="1" dirty="0">
                <a:solidFill>
                  <a:srgbClr val="4BACC6">
                    <a:lumMod val="20000"/>
                    <a:lumOff val="80000"/>
                  </a:srgbClr>
                </a:solidFill>
                <a:latin typeface="Times New Roman"/>
                <a:cs typeface="Times New Roman"/>
              </a:rPr>
              <a:t>-</a:t>
            </a:r>
            <a:r>
              <a:rPr lang="en-US" sz="2400" i="1" dirty="0" err="1">
                <a:solidFill>
                  <a:srgbClr val="4BACC6">
                    <a:lumMod val="20000"/>
                    <a:lumOff val="80000"/>
                  </a:srgbClr>
                </a:solidFill>
                <a:latin typeface="Times New Roman"/>
                <a:cs typeface="Times New Roman"/>
              </a:rPr>
              <a:t>nitzschia</a:t>
            </a:r>
            <a:r>
              <a:rPr lang="en-US" sz="2400" i="1" dirty="0">
                <a:solidFill>
                  <a:srgbClr val="4BACC6">
                    <a:lumMod val="20000"/>
                    <a:lumOff val="80000"/>
                  </a:srgbClr>
                </a:solidFill>
                <a:latin typeface="Times New Roman"/>
                <a:cs typeface="Times New Roman"/>
              </a:rPr>
              <a:t> </a:t>
            </a:r>
            <a:r>
              <a:rPr lang="en-US" sz="2400" dirty="0">
                <a:solidFill>
                  <a:srgbClr val="4BACC6">
                    <a:lumMod val="20000"/>
                    <a:lumOff val="80000"/>
                  </a:srgbClr>
                </a:solidFill>
                <a:latin typeface="Times New Roman"/>
                <a:cs typeface="Times New Roman"/>
              </a:rPr>
              <a:t>spp</a:t>
            </a:r>
            <a:r>
              <a:rPr lang="en-US" sz="2400" dirty="0" smtClean="0">
                <a:solidFill>
                  <a:srgbClr val="4BACC6">
                    <a:lumMod val="20000"/>
                    <a:lumOff val="80000"/>
                  </a:srgbClr>
                </a:solidFill>
                <a:latin typeface="Times New Roman"/>
                <a:cs typeface="Times New Roman"/>
              </a:rPr>
              <a:t>. in surface communities  </a:t>
            </a:r>
            <a:endParaRPr lang="en-US" sz="2400" dirty="0">
              <a:solidFill>
                <a:prstClr val="black"/>
              </a:solidFill>
              <a:latin typeface="Times New Roman"/>
              <a:cs typeface="Times New Roman"/>
            </a:endParaRPr>
          </a:p>
        </p:txBody>
      </p:sp>
      <p:sp>
        <p:nvSpPr>
          <p:cNvPr id="11" name="TextBox 10"/>
          <p:cNvSpPr txBox="1"/>
          <p:nvPr/>
        </p:nvSpPr>
        <p:spPr>
          <a:xfrm>
            <a:off x="4207886" y="6477000"/>
            <a:ext cx="2438400" cy="381000"/>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Longitude [°W]</a:t>
            </a:r>
            <a:endParaRPr lang="en-US" sz="1800" dirty="0">
              <a:solidFill>
                <a:prstClr val="black"/>
              </a:solidFill>
              <a:latin typeface="Times New Roman"/>
              <a:cs typeface="Times New Roman"/>
            </a:endParaRPr>
          </a:p>
        </p:txBody>
      </p:sp>
      <p:sp>
        <p:nvSpPr>
          <p:cNvPr id="23" name="TextBox 22"/>
          <p:cNvSpPr txBox="1"/>
          <p:nvPr/>
        </p:nvSpPr>
        <p:spPr>
          <a:xfrm rot="16200000">
            <a:off x="524930" y="2734742"/>
            <a:ext cx="2438400" cy="381000"/>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Latitude [°N]</a:t>
            </a:r>
            <a:endParaRPr lang="en-US" sz="1800" dirty="0">
              <a:solidFill>
                <a:prstClr val="black"/>
              </a:solidFill>
              <a:latin typeface="Times New Roman"/>
              <a:cs typeface="Times New Roman"/>
            </a:endParaRPr>
          </a:p>
        </p:txBody>
      </p:sp>
      <p:sp>
        <p:nvSpPr>
          <p:cNvPr id="25" name="TextBox 24"/>
          <p:cNvSpPr txBox="1"/>
          <p:nvPr/>
        </p:nvSpPr>
        <p:spPr>
          <a:xfrm>
            <a:off x="7942402" y="1002265"/>
            <a:ext cx="4936114"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Temp (°C)</a:t>
            </a:r>
            <a:endParaRPr lang="en-US" sz="1800" dirty="0">
              <a:solidFill>
                <a:prstClr val="black"/>
              </a:solidFill>
              <a:latin typeface="Times New Roman"/>
              <a:cs typeface="Times New Roman"/>
            </a:endParaRPr>
          </a:p>
        </p:txBody>
      </p:sp>
      <p:grpSp>
        <p:nvGrpSpPr>
          <p:cNvPr id="29" name="Group 28"/>
          <p:cNvGrpSpPr/>
          <p:nvPr/>
        </p:nvGrpSpPr>
        <p:grpSpPr>
          <a:xfrm>
            <a:off x="0" y="703427"/>
            <a:ext cx="2440308" cy="2768360"/>
            <a:chOff x="406395" y="3225349"/>
            <a:chExt cx="2440308" cy="2768360"/>
          </a:xfrm>
        </p:grpSpPr>
        <p:grpSp>
          <p:nvGrpSpPr>
            <p:cNvPr id="30" name="Group 29"/>
            <p:cNvGrpSpPr/>
            <p:nvPr/>
          </p:nvGrpSpPr>
          <p:grpSpPr>
            <a:xfrm>
              <a:off x="480952" y="5685932"/>
              <a:ext cx="2276856" cy="307777"/>
              <a:chOff x="493652" y="5978032"/>
              <a:chExt cx="2276856" cy="307777"/>
            </a:xfrm>
          </p:grpSpPr>
          <p:grpSp>
            <p:nvGrpSpPr>
              <p:cNvPr id="86" name="Group 85"/>
              <p:cNvGrpSpPr/>
              <p:nvPr/>
            </p:nvGrpSpPr>
            <p:grpSpPr>
              <a:xfrm>
                <a:off x="493652" y="6030779"/>
                <a:ext cx="219456" cy="210312"/>
                <a:chOff x="493652" y="6030779"/>
                <a:chExt cx="219456" cy="210312"/>
              </a:xfrm>
            </p:grpSpPr>
            <p:sp>
              <p:nvSpPr>
                <p:cNvPr id="88" name="Oval 87"/>
                <p:cNvSpPr/>
                <p:nvPr/>
              </p:nvSpPr>
              <p:spPr>
                <a:xfrm>
                  <a:off x="493652" y="6030779"/>
                  <a:ext cx="219456" cy="210312"/>
                </a:xfrm>
                <a:prstGeom prst="ellipse">
                  <a:avLst/>
                </a:prstGeom>
                <a:solidFill>
                  <a:srgbClr val="FFC50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9" name="Straight Connector 88"/>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7" name="TextBox 86"/>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157</a:t>
                </a:r>
                <a:endParaRPr lang="en-US" sz="1400" dirty="0">
                  <a:solidFill>
                    <a:prstClr val="black"/>
                  </a:solidFill>
                  <a:latin typeface="Times New Roman"/>
                  <a:cs typeface="Times New Roman"/>
                </a:endParaRPr>
              </a:p>
            </p:txBody>
          </p:sp>
        </p:grpSp>
        <p:grpSp>
          <p:nvGrpSpPr>
            <p:cNvPr id="42" name="Group 41"/>
            <p:cNvGrpSpPr/>
            <p:nvPr/>
          </p:nvGrpSpPr>
          <p:grpSpPr>
            <a:xfrm>
              <a:off x="480952" y="5391717"/>
              <a:ext cx="2276856" cy="307777"/>
              <a:chOff x="493652" y="5978032"/>
              <a:chExt cx="2276856" cy="307777"/>
            </a:xfrm>
          </p:grpSpPr>
          <p:grpSp>
            <p:nvGrpSpPr>
              <p:cNvPr id="82" name="Group 81"/>
              <p:cNvGrpSpPr/>
              <p:nvPr/>
            </p:nvGrpSpPr>
            <p:grpSpPr>
              <a:xfrm>
                <a:off x="493652" y="6030779"/>
                <a:ext cx="219456" cy="210312"/>
                <a:chOff x="493652" y="6030779"/>
                <a:chExt cx="219456" cy="210312"/>
              </a:xfrm>
            </p:grpSpPr>
            <p:sp>
              <p:nvSpPr>
                <p:cNvPr id="84" name="Oval 83"/>
                <p:cNvSpPr/>
                <p:nvPr/>
              </p:nvSpPr>
              <p:spPr>
                <a:xfrm>
                  <a:off x="493652" y="6030779"/>
                  <a:ext cx="219456" cy="210312"/>
                </a:xfrm>
                <a:prstGeom prst="ellipse">
                  <a:avLst/>
                </a:prstGeom>
                <a:solidFill>
                  <a:srgbClr val="FF0E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5" name="Straight Connector 84"/>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223</a:t>
                </a:r>
                <a:endParaRPr lang="en-US" sz="1400" dirty="0">
                  <a:solidFill>
                    <a:prstClr val="black"/>
                  </a:solidFill>
                  <a:latin typeface="Times New Roman"/>
                  <a:cs typeface="Times New Roman"/>
                </a:endParaRPr>
              </a:p>
            </p:txBody>
          </p:sp>
        </p:grpSp>
        <p:grpSp>
          <p:nvGrpSpPr>
            <p:cNvPr id="43" name="Group 42"/>
            <p:cNvGrpSpPr/>
            <p:nvPr/>
          </p:nvGrpSpPr>
          <p:grpSpPr>
            <a:xfrm>
              <a:off x="480952" y="5065762"/>
              <a:ext cx="2276856" cy="307777"/>
              <a:chOff x="493652" y="6240509"/>
              <a:chExt cx="2276856" cy="307777"/>
            </a:xfrm>
          </p:grpSpPr>
          <p:grpSp>
            <p:nvGrpSpPr>
              <p:cNvPr id="78" name="Group 77"/>
              <p:cNvGrpSpPr/>
              <p:nvPr/>
            </p:nvGrpSpPr>
            <p:grpSpPr>
              <a:xfrm>
                <a:off x="493652" y="6293256"/>
                <a:ext cx="219456" cy="210312"/>
                <a:chOff x="493652" y="6293256"/>
                <a:chExt cx="219456" cy="210312"/>
              </a:xfrm>
            </p:grpSpPr>
            <p:sp>
              <p:nvSpPr>
                <p:cNvPr id="80" name="Oval 79"/>
                <p:cNvSpPr/>
                <p:nvPr/>
              </p:nvSpPr>
              <p:spPr>
                <a:xfrm>
                  <a:off x="493652" y="6293256"/>
                  <a:ext cx="219456" cy="210312"/>
                </a:xfrm>
                <a:prstGeom prst="ellipse">
                  <a:avLst/>
                </a:prstGeom>
                <a:solidFill>
                  <a:srgbClr val="E717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1" name="Straight Connector 8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9" name="TextBox 78"/>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cuspidata</a:t>
                </a:r>
                <a:endParaRPr lang="en-US" sz="1400" i="1" dirty="0">
                  <a:solidFill>
                    <a:prstClr val="black"/>
                  </a:solidFill>
                  <a:latin typeface="Times New Roman"/>
                  <a:cs typeface="Times New Roman"/>
                </a:endParaRPr>
              </a:p>
            </p:txBody>
          </p:sp>
        </p:grpSp>
        <p:grpSp>
          <p:nvGrpSpPr>
            <p:cNvPr id="47" name="Group 46"/>
            <p:cNvGrpSpPr/>
            <p:nvPr/>
          </p:nvGrpSpPr>
          <p:grpSpPr>
            <a:xfrm>
              <a:off x="480952" y="4771546"/>
              <a:ext cx="2276856" cy="307777"/>
              <a:chOff x="493652" y="6240509"/>
              <a:chExt cx="2276856" cy="307777"/>
            </a:xfrm>
          </p:grpSpPr>
          <p:grpSp>
            <p:nvGrpSpPr>
              <p:cNvPr id="74" name="Group 73"/>
              <p:cNvGrpSpPr/>
              <p:nvPr/>
            </p:nvGrpSpPr>
            <p:grpSpPr>
              <a:xfrm>
                <a:off x="493652" y="6293256"/>
                <a:ext cx="219456" cy="210312"/>
                <a:chOff x="493652" y="6293256"/>
                <a:chExt cx="219456" cy="210312"/>
              </a:xfrm>
            </p:grpSpPr>
            <p:sp>
              <p:nvSpPr>
                <p:cNvPr id="76" name="Oval 75"/>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7" name="Straight Connector 76"/>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nvGrpSpPr>
            <p:cNvPr id="48" name="Group 47"/>
            <p:cNvGrpSpPr/>
            <p:nvPr/>
          </p:nvGrpSpPr>
          <p:grpSpPr>
            <a:xfrm>
              <a:off x="480952" y="4477327"/>
              <a:ext cx="2276856" cy="307777"/>
              <a:chOff x="493652" y="6240509"/>
              <a:chExt cx="2276856" cy="307776"/>
            </a:xfrm>
          </p:grpSpPr>
          <p:grpSp>
            <p:nvGrpSpPr>
              <p:cNvPr id="70" name="Group 69"/>
              <p:cNvGrpSpPr/>
              <p:nvPr/>
            </p:nvGrpSpPr>
            <p:grpSpPr>
              <a:xfrm>
                <a:off x="493652" y="6293256"/>
                <a:ext cx="219456" cy="210312"/>
                <a:chOff x="493652" y="6293256"/>
                <a:chExt cx="219456" cy="210312"/>
              </a:xfrm>
            </p:grpSpPr>
            <p:sp>
              <p:nvSpPr>
                <p:cNvPr id="72" name="Oval 71"/>
                <p:cNvSpPr/>
                <p:nvPr/>
              </p:nvSpPr>
              <p:spPr>
                <a:xfrm>
                  <a:off x="493652" y="6293256"/>
                  <a:ext cx="219456" cy="210312"/>
                </a:xfrm>
                <a:prstGeom prst="ellipse">
                  <a:avLst/>
                </a:prstGeom>
                <a:solidFill>
                  <a:srgbClr val="961D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3" name="Straight Connector 72"/>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americana</a:t>
                </a: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heimii</a:t>
                </a:r>
                <a:endParaRPr lang="en-US" sz="1400" i="1" dirty="0">
                  <a:solidFill>
                    <a:prstClr val="black"/>
                  </a:solidFill>
                  <a:latin typeface="Times New Roman"/>
                  <a:cs typeface="Times New Roman"/>
                </a:endParaRPr>
              </a:p>
            </p:txBody>
          </p:sp>
        </p:grpSp>
        <p:grpSp>
          <p:nvGrpSpPr>
            <p:cNvPr id="49" name="Group 48"/>
            <p:cNvGrpSpPr/>
            <p:nvPr/>
          </p:nvGrpSpPr>
          <p:grpSpPr>
            <a:xfrm>
              <a:off x="480952" y="4183111"/>
              <a:ext cx="2276856" cy="307777"/>
              <a:chOff x="493652" y="6240509"/>
              <a:chExt cx="2276856" cy="307776"/>
            </a:xfrm>
          </p:grpSpPr>
          <p:grpSp>
            <p:nvGrpSpPr>
              <p:cNvPr id="66" name="Group 65"/>
              <p:cNvGrpSpPr/>
              <p:nvPr/>
            </p:nvGrpSpPr>
            <p:grpSpPr>
              <a:xfrm>
                <a:off x="493652" y="6293256"/>
                <a:ext cx="219456" cy="210312"/>
                <a:chOff x="493652" y="6293256"/>
                <a:chExt cx="219456" cy="210312"/>
              </a:xfrm>
            </p:grpSpPr>
            <p:sp>
              <p:nvSpPr>
                <p:cNvPr id="68" name="Oval 67"/>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9" name="Straight Connector 68"/>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50" name="Group 49"/>
            <p:cNvGrpSpPr/>
            <p:nvPr/>
          </p:nvGrpSpPr>
          <p:grpSpPr>
            <a:xfrm>
              <a:off x="480952" y="3888895"/>
              <a:ext cx="2276856" cy="307777"/>
              <a:chOff x="493652" y="6240509"/>
              <a:chExt cx="2276856" cy="307776"/>
            </a:xfrm>
          </p:grpSpPr>
          <p:grpSp>
            <p:nvGrpSpPr>
              <p:cNvPr id="62" name="Group 61"/>
              <p:cNvGrpSpPr/>
              <p:nvPr/>
            </p:nvGrpSpPr>
            <p:grpSpPr>
              <a:xfrm>
                <a:off x="493652" y="6293256"/>
                <a:ext cx="219456" cy="210312"/>
                <a:chOff x="493652" y="6293256"/>
                <a:chExt cx="219456" cy="210312"/>
              </a:xfrm>
            </p:grpSpPr>
            <p:sp>
              <p:nvSpPr>
                <p:cNvPr id="64" name="Oval 63"/>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5" name="Straight Connector 64"/>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51" name="Group 50"/>
            <p:cNvGrpSpPr/>
            <p:nvPr/>
          </p:nvGrpSpPr>
          <p:grpSpPr>
            <a:xfrm>
              <a:off x="480952" y="3594679"/>
              <a:ext cx="2276856" cy="307777"/>
              <a:chOff x="493652" y="6240509"/>
              <a:chExt cx="2276856" cy="307776"/>
            </a:xfrm>
          </p:grpSpPr>
          <p:grpSp>
            <p:nvGrpSpPr>
              <p:cNvPr id="58" name="Group 57"/>
              <p:cNvGrpSpPr/>
              <p:nvPr/>
            </p:nvGrpSpPr>
            <p:grpSpPr>
              <a:xfrm>
                <a:off x="493652" y="6293256"/>
                <a:ext cx="219456" cy="210312"/>
                <a:chOff x="493652" y="6293256"/>
                <a:chExt cx="219456" cy="210312"/>
              </a:xfrm>
            </p:grpSpPr>
            <p:sp>
              <p:nvSpPr>
                <p:cNvPr id="60" name="Oval 59"/>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1" name="Straight Connector 6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53" name="TextBox 52"/>
            <p:cNvSpPr txBox="1"/>
            <p:nvPr/>
          </p:nvSpPr>
          <p:spPr>
            <a:xfrm>
              <a:off x="406395" y="3225349"/>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
        <p:nvSpPr>
          <p:cNvPr id="93" name="Rectangle 92"/>
          <p:cNvSpPr/>
          <p:nvPr/>
        </p:nvSpPr>
        <p:spPr>
          <a:xfrm>
            <a:off x="7670349" y="1141510"/>
            <a:ext cx="262829" cy="26108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4" name="Rectangle 93"/>
          <p:cNvSpPr/>
          <p:nvPr/>
        </p:nvSpPr>
        <p:spPr>
          <a:xfrm>
            <a:off x="2666548" y="5676443"/>
            <a:ext cx="262829" cy="26108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118" t="13839" b="18017"/>
          <a:stretch/>
        </p:blipFill>
        <p:spPr bwMode="auto">
          <a:xfrm>
            <a:off x="8144937" y="1375974"/>
            <a:ext cx="1574801" cy="405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452083" y="2514600"/>
            <a:ext cx="2110517" cy="1371600"/>
            <a:chOff x="3452083" y="2514600"/>
            <a:chExt cx="2110517" cy="1371600"/>
          </a:xfrm>
        </p:grpSpPr>
        <p:sp>
          <p:nvSpPr>
            <p:cNvPr id="2" name="Oval 1"/>
            <p:cNvSpPr/>
            <p:nvPr/>
          </p:nvSpPr>
          <p:spPr>
            <a:xfrm>
              <a:off x="3452083" y="3429000"/>
              <a:ext cx="434117" cy="457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191000" y="2971800"/>
              <a:ext cx="434117" cy="457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128483" y="2514600"/>
              <a:ext cx="434117" cy="457200"/>
            </a:xfrm>
            <a:prstGeom prst="ellipse">
              <a:avLst/>
            </a:prstGeom>
            <a:no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89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246322" y="1995599"/>
            <a:ext cx="5217328" cy="4842082"/>
            <a:chOff x="5120646" y="2933819"/>
            <a:chExt cx="4058167" cy="3741398"/>
          </a:xfrm>
        </p:grpSpPr>
        <p:sp>
          <p:nvSpPr>
            <p:cNvPr id="14" name="Rectangle 13"/>
            <p:cNvSpPr/>
            <p:nvPr/>
          </p:nvSpPr>
          <p:spPr>
            <a:xfrm>
              <a:off x="6085960" y="5600779"/>
              <a:ext cx="1390650" cy="889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cs typeface="Times New Roman"/>
              </a:endParaRPr>
            </a:p>
          </p:txBody>
        </p:sp>
        <p:grpSp>
          <p:nvGrpSpPr>
            <p:cNvPr id="38" name="Group 37"/>
            <p:cNvGrpSpPr/>
            <p:nvPr/>
          </p:nvGrpSpPr>
          <p:grpSpPr>
            <a:xfrm>
              <a:off x="5120646" y="2933819"/>
              <a:ext cx="4058167" cy="3741398"/>
              <a:chOff x="1906646" y="1032933"/>
              <a:chExt cx="4058167" cy="3741398"/>
            </a:xfrm>
          </p:grpSpPr>
          <p:pic>
            <p:nvPicPr>
              <p:cNvPr id="39" name="Picture 38" descr="Rplot_da_cell_mdib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865" y="1032933"/>
                <a:ext cx="3716867" cy="3716867"/>
              </a:xfrm>
              <a:prstGeom prst="rect">
                <a:avLst/>
              </a:prstGeom>
            </p:spPr>
          </p:pic>
          <p:sp>
            <p:nvSpPr>
              <p:cNvPr id="40" name="TextBox 39"/>
              <p:cNvSpPr txBox="1"/>
              <p:nvPr/>
            </p:nvSpPr>
            <p:spPr>
              <a:xfrm>
                <a:off x="3101421" y="4435777"/>
                <a:ext cx="2863392" cy="338554"/>
              </a:xfrm>
              <a:prstGeom prst="rect">
                <a:avLst/>
              </a:prstGeom>
              <a:solidFill>
                <a:schemeClr val="bg1"/>
              </a:solidFill>
            </p:spPr>
            <p:txBody>
              <a:bodyPr wrap="square" rtlCol="0">
                <a:spAutoFit/>
              </a:bodyPr>
              <a:lstStyle/>
              <a:p>
                <a:pPr defTabSz="457200" fontAlgn="auto">
                  <a:spcBef>
                    <a:spcPts val="0"/>
                  </a:spcBef>
                  <a:spcAft>
                    <a:spcPts val="0"/>
                  </a:spcAft>
                </a:pPr>
                <a:r>
                  <a:rPr lang="en-US" sz="1600" i="1" dirty="0" smtClean="0">
                    <a:solidFill>
                      <a:prstClr val="black"/>
                    </a:solidFill>
                    <a:latin typeface="Times New Roman"/>
                    <a:cs typeface="Times New Roman"/>
                  </a:rPr>
                  <a:t>Pseudo-</a:t>
                </a:r>
                <a:r>
                  <a:rPr lang="en-US" sz="1600" i="1" dirty="0" err="1" smtClean="0">
                    <a:solidFill>
                      <a:prstClr val="black"/>
                    </a:solidFill>
                    <a:latin typeface="Times New Roman"/>
                    <a:cs typeface="Times New Roman"/>
                  </a:rPr>
                  <a:t>nitzschia</a:t>
                </a:r>
                <a:r>
                  <a:rPr lang="en-US" sz="1600" i="1" dirty="0" smtClean="0">
                    <a:solidFill>
                      <a:prstClr val="black"/>
                    </a:solidFill>
                    <a:latin typeface="Times New Roman"/>
                    <a:cs typeface="Times New Roman"/>
                  </a:rPr>
                  <a:t> </a:t>
                </a:r>
                <a:r>
                  <a:rPr lang="en-US" sz="1600" dirty="0" smtClean="0">
                    <a:solidFill>
                      <a:prstClr val="black"/>
                    </a:solidFill>
                    <a:latin typeface="Times New Roman"/>
                    <a:cs typeface="Times New Roman"/>
                  </a:rPr>
                  <a:t>cells L</a:t>
                </a:r>
                <a:r>
                  <a:rPr lang="en-US" sz="1600" baseline="30000" dirty="0" smtClean="0">
                    <a:solidFill>
                      <a:prstClr val="black"/>
                    </a:solidFill>
                    <a:latin typeface="Times New Roman"/>
                    <a:cs typeface="Times New Roman"/>
                  </a:rPr>
                  <a:t>-1</a:t>
                </a:r>
                <a:endParaRPr lang="en-US" sz="1600" i="1" baseline="30000" dirty="0">
                  <a:solidFill>
                    <a:prstClr val="black"/>
                  </a:solidFill>
                  <a:latin typeface="Times New Roman"/>
                  <a:cs typeface="Times New Roman"/>
                </a:endParaRPr>
              </a:p>
            </p:txBody>
          </p:sp>
          <p:sp>
            <p:nvSpPr>
              <p:cNvPr id="41" name="TextBox 40"/>
              <p:cNvSpPr txBox="1"/>
              <p:nvPr/>
            </p:nvSpPr>
            <p:spPr>
              <a:xfrm rot="16200000">
                <a:off x="787710" y="2370552"/>
                <a:ext cx="2576426" cy="338554"/>
              </a:xfrm>
              <a:prstGeom prst="rect">
                <a:avLst/>
              </a:prstGeom>
              <a:solidFill>
                <a:schemeClr val="bg1"/>
              </a:solidFill>
            </p:spPr>
            <p:txBody>
              <a:bodyPr wrap="square" rtlCol="0">
                <a:spAutoFit/>
              </a:bodyPr>
              <a:lstStyle/>
              <a:p>
                <a:pPr defTabSz="457200" fontAlgn="auto">
                  <a:spcBef>
                    <a:spcPts val="0"/>
                  </a:spcBef>
                  <a:spcAft>
                    <a:spcPts val="0"/>
                  </a:spcAft>
                </a:pPr>
                <a:r>
                  <a:rPr lang="en-US" sz="1600" dirty="0" smtClean="0">
                    <a:solidFill>
                      <a:prstClr val="black"/>
                    </a:solidFill>
                    <a:latin typeface="Times New Roman"/>
                    <a:cs typeface="Times New Roman"/>
                  </a:rPr>
                  <a:t>Particulate DA </a:t>
                </a:r>
                <a:r>
                  <a:rPr lang="en-US" sz="1600" dirty="0" err="1" smtClean="0">
                    <a:solidFill>
                      <a:prstClr val="black"/>
                    </a:solidFill>
                    <a:latin typeface="Times New Roman"/>
                    <a:cs typeface="Times New Roman"/>
                  </a:rPr>
                  <a:t>ng</a:t>
                </a:r>
                <a:r>
                  <a:rPr lang="en-US" sz="1600" dirty="0" smtClean="0">
                    <a:solidFill>
                      <a:prstClr val="black"/>
                    </a:solidFill>
                    <a:latin typeface="Times New Roman"/>
                    <a:cs typeface="Times New Roman"/>
                  </a:rPr>
                  <a:t> L</a:t>
                </a:r>
                <a:r>
                  <a:rPr lang="en-US" sz="1600" baseline="30000" dirty="0" smtClean="0">
                    <a:solidFill>
                      <a:prstClr val="black"/>
                    </a:solidFill>
                    <a:latin typeface="Times New Roman"/>
                    <a:cs typeface="Times New Roman"/>
                  </a:rPr>
                  <a:t>-1</a:t>
                </a:r>
                <a:endParaRPr lang="en-US" sz="1600" i="1" baseline="30000" dirty="0">
                  <a:solidFill>
                    <a:prstClr val="black"/>
                  </a:solidFill>
                  <a:latin typeface="Times New Roman"/>
                  <a:cs typeface="Times New Roman"/>
                </a:endParaRPr>
              </a:p>
            </p:txBody>
          </p:sp>
          <p:sp>
            <p:nvSpPr>
              <p:cNvPr id="42" name="Rectangle 41"/>
              <p:cNvSpPr/>
              <p:nvPr/>
            </p:nvSpPr>
            <p:spPr>
              <a:xfrm>
                <a:off x="2523067" y="1490133"/>
                <a:ext cx="186266" cy="1862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sp>
        <p:nvSpPr>
          <p:cNvPr id="32" name="Rounded Rectangle 31"/>
          <p:cNvSpPr/>
          <p:nvPr/>
        </p:nvSpPr>
        <p:spPr>
          <a:xfrm>
            <a:off x="2239721" y="819812"/>
            <a:ext cx="115066" cy="2423158"/>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cs typeface="Times New Roman"/>
            </a:endParaRPr>
          </a:p>
        </p:txBody>
      </p:sp>
      <p:graphicFrame>
        <p:nvGraphicFramePr>
          <p:cNvPr id="4" name="Chart 3"/>
          <p:cNvGraphicFramePr>
            <a:graphicFrameLocks/>
          </p:cNvGraphicFramePr>
          <p:nvPr>
            <p:extLst>
              <p:ext uri="{D42A27DB-BD31-4B8C-83A1-F6EECF244321}">
                <p14:modId xmlns:p14="http://schemas.microsoft.com/office/powerpoint/2010/main" val="1735807395"/>
              </p:ext>
            </p:extLst>
          </p:nvPr>
        </p:nvGraphicFramePr>
        <p:xfrm>
          <a:off x="-103429" y="613547"/>
          <a:ext cx="6568203" cy="3332263"/>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697617" y="3339860"/>
            <a:ext cx="533515"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6/10</a:t>
            </a:r>
            <a:endParaRPr lang="en-US" sz="1200" dirty="0">
              <a:solidFill>
                <a:prstClr val="black"/>
              </a:solidFill>
              <a:latin typeface="Times New Roman"/>
              <a:cs typeface="Times New Roman"/>
            </a:endParaRPr>
          </a:p>
        </p:txBody>
      </p:sp>
      <p:sp>
        <p:nvSpPr>
          <p:cNvPr id="21" name="TextBox 20"/>
          <p:cNvSpPr txBox="1"/>
          <p:nvPr/>
        </p:nvSpPr>
        <p:spPr>
          <a:xfrm>
            <a:off x="1123182" y="3339860"/>
            <a:ext cx="698621"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6/30</a:t>
            </a:r>
            <a:endParaRPr lang="en-US" sz="1200" dirty="0">
              <a:solidFill>
                <a:prstClr val="black"/>
              </a:solidFill>
              <a:latin typeface="Times New Roman"/>
              <a:cs typeface="Times New Roman"/>
            </a:endParaRPr>
          </a:p>
        </p:txBody>
      </p:sp>
      <p:sp>
        <p:nvSpPr>
          <p:cNvPr id="22" name="TextBox 21"/>
          <p:cNvSpPr txBox="1"/>
          <p:nvPr/>
        </p:nvSpPr>
        <p:spPr>
          <a:xfrm>
            <a:off x="1560916" y="3339860"/>
            <a:ext cx="698621"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7/20</a:t>
            </a:r>
            <a:endParaRPr lang="en-US" sz="1200" dirty="0">
              <a:solidFill>
                <a:prstClr val="black"/>
              </a:solidFill>
              <a:latin typeface="Times New Roman"/>
              <a:cs typeface="Times New Roman"/>
            </a:endParaRPr>
          </a:p>
        </p:txBody>
      </p:sp>
      <p:sp>
        <p:nvSpPr>
          <p:cNvPr id="23" name="TextBox 22"/>
          <p:cNvSpPr txBox="1"/>
          <p:nvPr/>
        </p:nvSpPr>
        <p:spPr>
          <a:xfrm>
            <a:off x="2005417" y="3339860"/>
            <a:ext cx="456784"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8/9</a:t>
            </a:r>
            <a:endParaRPr lang="en-US" sz="1200" dirty="0">
              <a:solidFill>
                <a:prstClr val="black"/>
              </a:solidFill>
              <a:latin typeface="Times New Roman"/>
              <a:cs typeface="Times New Roman"/>
            </a:endParaRPr>
          </a:p>
        </p:txBody>
      </p:sp>
      <p:sp>
        <p:nvSpPr>
          <p:cNvPr id="24" name="TextBox 23"/>
          <p:cNvSpPr txBox="1"/>
          <p:nvPr/>
        </p:nvSpPr>
        <p:spPr>
          <a:xfrm>
            <a:off x="2417937" y="3339860"/>
            <a:ext cx="456784"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8/29</a:t>
            </a:r>
            <a:endParaRPr lang="en-US" sz="1200" dirty="0">
              <a:solidFill>
                <a:prstClr val="black"/>
              </a:solidFill>
              <a:latin typeface="Times New Roman"/>
              <a:cs typeface="Times New Roman"/>
            </a:endParaRPr>
          </a:p>
        </p:txBody>
      </p:sp>
      <p:sp>
        <p:nvSpPr>
          <p:cNvPr id="25" name="Rectangle 24"/>
          <p:cNvSpPr/>
          <p:nvPr/>
        </p:nvSpPr>
        <p:spPr>
          <a:xfrm>
            <a:off x="1199382" y="4335318"/>
            <a:ext cx="2307708" cy="2691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6" name="TextBox 25"/>
          <p:cNvSpPr txBox="1"/>
          <p:nvPr/>
        </p:nvSpPr>
        <p:spPr>
          <a:xfrm>
            <a:off x="2843386" y="3339860"/>
            <a:ext cx="698621"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9/18</a:t>
            </a:r>
            <a:endParaRPr lang="en-US" sz="1200" dirty="0">
              <a:solidFill>
                <a:prstClr val="black"/>
              </a:solidFill>
              <a:latin typeface="Times New Roman"/>
              <a:cs typeface="Times New Roman"/>
            </a:endParaRPr>
          </a:p>
        </p:txBody>
      </p:sp>
      <p:sp>
        <p:nvSpPr>
          <p:cNvPr id="27" name="TextBox 26"/>
          <p:cNvSpPr txBox="1"/>
          <p:nvPr/>
        </p:nvSpPr>
        <p:spPr>
          <a:xfrm>
            <a:off x="3243436" y="3339860"/>
            <a:ext cx="698621"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10/8</a:t>
            </a:r>
            <a:endParaRPr lang="en-US" sz="1200" dirty="0">
              <a:solidFill>
                <a:prstClr val="black"/>
              </a:solidFill>
              <a:latin typeface="Times New Roman"/>
              <a:cs typeface="Times New Roman"/>
            </a:endParaRPr>
          </a:p>
        </p:txBody>
      </p:sp>
      <p:sp>
        <p:nvSpPr>
          <p:cNvPr id="29" name="TextBox 28"/>
          <p:cNvSpPr txBox="1"/>
          <p:nvPr/>
        </p:nvSpPr>
        <p:spPr>
          <a:xfrm>
            <a:off x="4065863" y="3339860"/>
            <a:ext cx="583784"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11/17</a:t>
            </a:r>
            <a:endParaRPr lang="en-US" sz="1200" dirty="0">
              <a:solidFill>
                <a:prstClr val="black"/>
              </a:solidFill>
              <a:latin typeface="Times New Roman"/>
              <a:cs typeface="Times New Roman"/>
            </a:endParaRPr>
          </a:p>
        </p:txBody>
      </p:sp>
      <p:sp>
        <p:nvSpPr>
          <p:cNvPr id="30" name="TextBox 29"/>
          <p:cNvSpPr txBox="1"/>
          <p:nvPr/>
        </p:nvSpPr>
        <p:spPr>
          <a:xfrm>
            <a:off x="1708150" y="3577286"/>
            <a:ext cx="2045331" cy="307777"/>
          </a:xfrm>
          <a:prstGeom prst="rect">
            <a:avLst/>
          </a:prstGeom>
          <a:solidFill>
            <a:srgbClr val="FFFFFF"/>
          </a:solidFill>
        </p:spPr>
        <p:txBody>
          <a:bodyPr wrap="square" rtlCol="0">
            <a:spAutoFit/>
          </a:bodyPr>
          <a:lstStyle/>
          <a:p>
            <a:pPr algn="ctr" defTabSz="457200" fontAlgn="auto">
              <a:spcBef>
                <a:spcPts val="0"/>
              </a:spcBef>
              <a:spcAft>
                <a:spcPts val="0"/>
              </a:spcAft>
            </a:pPr>
            <a:r>
              <a:rPr lang="en-US" sz="1400" b="1" dirty="0" smtClean="0">
                <a:solidFill>
                  <a:prstClr val="black"/>
                </a:solidFill>
                <a:latin typeface="Times New Roman"/>
                <a:cs typeface="Times New Roman"/>
              </a:rPr>
              <a:t>Date (2013)</a:t>
            </a:r>
            <a:endParaRPr lang="en-US" sz="1400" b="1" dirty="0">
              <a:solidFill>
                <a:prstClr val="black"/>
              </a:solidFill>
              <a:latin typeface="Times New Roman"/>
              <a:cs typeface="Times New Roman"/>
            </a:endParaRPr>
          </a:p>
        </p:txBody>
      </p:sp>
      <p:sp>
        <p:nvSpPr>
          <p:cNvPr id="2" name="TextBox 1"/>
          <p:cNvSpPr txBox="1"/>
          <p:nvPr/>
        </p:nvSpPr>
        <p:spPr>
          <a:xfrm>
            <a:off x="-2224081" y="-1500174"/>
            <a:ext cx="4448161"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Bar Harbor Town Pier</a:t>
            </a:r>
            <a:endParaRPr lang="en-US" sz="1800" dirty="0">
              <a:solidFill>
                <a:prstClr val="black"/>
              </a:solidFill>
              <a:latin typeface="Times New Roman"/>
              <a:cs typeface="Times New Roman"/>
            </a:endParaRPr>
          </a:p>
        </p:txBody>
      </p:sp>
      <p:sp>
        <p:nvSpPr>
          <p:cNvPr id="3" name="TextBox 2"/>
          <p:cNvSpPr txBox="1"/>
          <p:nvPr/>
        </p:nvSpPr>
        <p:spPr>
          <a:xfrm>
            <a:off x="1799738" y="542813"/>
            <a:ext cx="2534213" cy="276999"/>
          </a:xfrm>
          <a:prstGeom prst="rect">
            <a:avLst/>
          </a:prstGeom>
          <a:noFill/>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Tioga cruise</a:t>
            </a:r>
            <a:endParaRPr lang="en-US" sz="1200" dirty="0">
              <a:solidFill>
                <a:prstClr val="black"/>
              </a:solidFill>
              <a:latin typeface="Times New Roman"/>
              <a:cs typeface="Times New Roman"/>
            </a:endParaRPr>
          </a:p>
        </p:txBody>
      </p:sp>
      <p:sp>
        <p:nvSpPr>
          <p:cNvPr id="47" name="TextBox 46"/>
          <p:cNvSpPr txBox="1"/>
          <p:nvPr/>
        </p:nvSpPr>
        <p:spPr>
          <a:xfrm>
            <a:off x="-29600" y="0"/>
            <a:ext cx="9493250" cy="461665"/>
          </a:xfrm>
          <a:prstGeom prst="rect">
            <a:avLst/>
          </a:prstGeom>
          <a:solidFill>
            <a:schemeClr val="tx1"/>
          </a:solidFill>
        </p:spPr>
        <p:txBody>
          <a:bodyPr wrap="square" rtlCol="0">
            <a:spAutoFit/>
          </a:bodyPr>
          <a:lstStyle/>
          <a:p>
            <a:pPr defTabSz="457200" fontAlgn="auto">
              <a:spcBef>
                <a:spcPts val="0"/>
              </a:spcBef>
              <a:spcAft>
                <a:spcPts val="0"/>
              </a:spcAft>
            </a:pPr>
            <a:r>
              <a:rPr lang="en-US" sz="2400" dirty="0">
                <a:solidFill>
                  <a:prstClr val="white"/>
                </a:solidFill>
                <a:latin typeface="Times New Roman"/>
                <a:cs typeface="Times New Roman"/>
              </a:rPr>
              <a:t>W</a:t>
            </a:r>
            <a:r>
              <a:rPr lang="en-US" sz="2400" dirty="0" smtClean="0">
                <a:solidFill>
                  <a:prstClr val="white"/>
                </a:solidFill>
                <a:latin typeface="Times New Roman"/>
                <a:cs typeface="Times New Roman"/>
              </a:rPr>
              <a:t>eekly monitoring, June-October 2013</a:t>
            </a:r>
          </a:p>
        </p:txBody>
      </p:sp>
      <p:sp>
        <p:nvSpPr>
          <p:cNvPr id="34" name="TextBox 33"/>
          <p:cNvSpPr txBox="1"/>
          <p:nvPr/>
        </p:nvSpPr>
        <p:spPr>
          <a:xfrm>
            <a:off x="3144214" y="655837"/>
            <a:ext cx="4091615"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Bar Harbor</a:t>
            </a:r>
            <a:endParaRPr lang="en-US" sz="1800" dirty="0">
              <a:solidFill>
                <a:prstClr val="black"/>
              </a:solidFill>
              <a:latin typeface="Times New Roman"/>
              <a:cs typeface="Times New Roman"/>
            </a:endParaRPr>
          </a:p>
        </p:txBody>
      </p:sp>
      <p:sp>
        <p:nvSpPr>
          <p:cNvPr id="28" name="TextBox 27"/>
          <p:cNvSpPr txBox="1"/>
          <p:nvPr/>
        </p:nvSpPr>
        <p:spPr>
          <a:xfrm>
            <a:off x="3662537" y="3339860"/>
            <a:ext cx="583784" cy="276999"/>
          </a:xfrm>
          <a:prstGeom prst="rect">
            <a:avLst/>
          </a:prstGeom>
          <a:solidFill>
            <a:srgbClr val="FFFFFF"/>
          </a:solidFill>
          <a:effectLst/>
        </p:spPr>
        <p:txBody>
          <a:bodyPr wrap="square" rtlCol="0">
            <a:spAutoFit/>
          </a:bodyPr>
          <a:lstStyle/>
          <a:p>
            <a:pPr defTabSz="457200" fontAlgn="auto">
              <a:spcBef>
                <a:spcPts val="0"/>
              </a:spcBef>
              <a:spcAft>
                <a:spcPts val="0"/>
              </a:spcAft>
            </a:pPr>
            <a:r>
              <a:rPr lang="en-US" sz="1200" dirty="0" smtClean="0">
                <a:solidFill>
                  <a:prstClr val="black"/>
                </a:solidFill>
                <a:latin typeface="Times New Roman"/>
                <a:cs typeface="Times New Roman"/>
              </a:rPr>
              <a:t>10/28</a:t>
            </a:r>
            <a:endParaRPr lang="en-US" sz="1200" dirty="0">
              <a:solidFill>
                <a:prstClr val="black"/>
              </a:solidFill>
              <a:latin typeface="Times New Roman"/>
              <a:cs typeface="Times New Roman"/>
            </a:endParaRPr>
          </a:p>
        </p:txBody>
      </p:sp>
      <p:sp>
        <p:nvSpPr>
          <p:cNvPr id="37" name="TextBox 36"/>
          <p:cNvSpPr txBox="1"/>
          <p:nvPr/>
        </p:nvSpPr>
        <p:spPr>
          <a:xfrm>
            <a:off x="3426526" y="974370"/>
            <a:ext cx="1504126"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Cells L</a:t>
            </a:r>
            <a:r>
              <a:rPr lang="en-US" sz="1400" baseline="30000" dirty="0" smtClean="0">
                <a:solidFill>
                  <a:prstClr val="black"/>
                </a:solidFill>
                <a:latin typeface="Times New Roman"/>
                <a:cs typeface="Times New Roman"/>
              </a:rPr>
              <a:t>-1</a:t>
            </a:r>
            <a:endParaRPr lang="en-US" sz="1400" baseline="30000" dirty="0">
              <a:solidFill>
                <a:prstClr val="black"/>
              </a:solidFill>
              <a:latin typeface="Times New Roman"/>
              <a:cs typeface="Times New Roman"/>
            </a:endParaRPr>
          </a:p>
        </p:txBody>
      </p:sp>
      <p:sp>
        <p:nvSpPr>
          <p:cNvPr id="45" name="TextBox 44"/>
          <p:cNvSpPr txBox="1"/>
          <p:nvPr/>
        </p:nvSpPr>
        <p:spPr>
          <a:xfrm>
            <a:off x="3358797" y="1228368"/>
            <a:ext cx="1504126" cy="307777"/>
          </a:xfrm>
          <a:prstGeom prst="rect">
            <a:avLst/>
          </a:prstGeom>
          <a:noFill/>
        </p:spPr>
        <p:txBody>
          <a:bodyPr wrap="square" rtlCol="0">
            <a:spAutoFit/>
          </a:bodyPr>
          <a:lstStyle/>
          <a:p>
            <a:pPr defTabSz="457200" fontAlgn="auto">
              <a:spcBef>
                <a:spcPts val="0"/>
              </a:spcBef>
              <a:spcAft>
                <a:spcPts val="0"/>
              </a:spcAft>
            </a:pPr>
            <a:r>
              <a:rPr lang="en-US" sz="1400" dirty="0" err="1" smtClean="0">
                <a:solidFill>
                  <a:prstClr val="black"/>
                </a:solidFill>
                <a:latin typeface="Times New Roman"/>
                <a:cs typeface="Times New Roman"/>
              </a:rPr>
              <a:t>ng</a:t>
            </a:r>
            <a:r>
              <a:rPr lang="en-US" sz="1400" dirty="0" smtClean="0">
                <a:solidFill>
                  <a:prstClr val="black"/>
                </a:solidFill>
                <a:latin typeface="Times New Roman"/>
                <a:cs typeface="Times New Roman"/>
              </a:rPr>
              <a:t> </a:t>
            </a:r>
            <a:r>
              <a:rPr lang="en-US" sz="1400" dirty="0" err="1" smtClean="0">
                <a:solidFill>
                  <a:prstClr val="black"/>
                </a:solidFill>
                <a:latin typeface="Times New Roman"/>
                <a:cs typeface="Times New Roman"/>
              </a:rPr>
              <a:t>pDA</a:t>
            </a:r>
            <a:r>
              <a:rPr lang="en-US" sz="1400" dirty="0" smtClean="0">
                <a:solidFill>
                  <a:prstClr val="black"/>
                </a:solidFill>
                <a:latin typeface="Times New Roman"/>
                <a:cs typeface="Times New Roman"/>
              </a:rPr>
              <a:t> L</a:t>
            </a:r>
            <a:r>
              <a:rPr lang="en-US" sz="1400" baseline="30000" dirty="0" smtClean="0">
                <a:solidFill>
                  <a:prstClr val="black"/>
                </a:solidFill>
                <a:latin typeface="Times New Roman"/>
                <a:cs typeface="Times New Roman"/>
              </a:rPr>
              <a:t>-1</a:t>
            </a:r>
            <a:endParaRPr lang="en-US" sz="1400" baseline="30000" dirty="0">
              <a:solidFill>
                <a:prstClr val="black"/>
              </a:solidFill>
              <a:latin typeface="Times New Roman"/>
              <a:cs typeface="Times New Roman"/>
            </a:endParaRPr>
          </a:p>
        </p:txBody>
      </p:sp>
      <p:grpSp>
        <p:nvGrpSpPr>
          <p:cNvPr id="46" name="Group 45"/>
          <p:cNvGrpSpPr/>
          <p:nvPr/>
        </p:nvGrpSpPr>
        <p:grpSpPr>
          <a:xfrm>
            <a:off x="1753874" y="4176014"/>
            <a:ext cx="2440308" cy="2615954"/>
            <a:chOff x="406395" y="3377755"/>
            <a:chExt cx="2440308" cy="2615954"/>
          </a:xfrm>
        </p:grpSpPr>
        <p:grpSp>
          <p:nvGrpSpPr>
            <p:cNvPr id="49" name="Group 48"/>
            <p:cNvGrpSpPr/>
            <p:nvPr/>
          </p:nvGrpSpPr>
          <p:grpSpPr>
            <a:xfrm>
              <a:off x="480952" y="5685932"/>
              <a:ext cx="2276856" cy="307777"/>
              <a:chOff x="493652" y="5978032"/>
              <a:chExt cx="2276856" cy="307777"/>
            </a:xfrm>
          </p:grpSpPr>
          <p:grpSp>
            <p:nvGrpSpPr>
              <p:cNvPr id="86" name="Group 85"/>
              <p:cNvGrpSpPr/>
              <p:nvPr/>
            </p:nvGrpSpPr>
            <p:grpSpPr>
              <a:xfrm>
                <a:off x="493652" y="6030779"/>
                <a:ext cx="219456" cy="210312"/>
                <a:chOff x="493652" y="6030779"/>
                <a:chExt cx="219456" cy="210312"/>
              </a:xfrm>
            </p:grpSpPr>
            <p:sp>
              <p:nvSpPr>
                <p:cNvPr id="88" name="Oval 87"/>
                <p:cNvSpPr/>
                <p:nvPr/>
              </p:nvSpPr>
              <p:spPr>
                <a:xfrm>
                  <a:off x="493652" y="6030779"/>
                  <a:ext cx="219456" cy="21031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9" name="Straight Connector 88"/>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7" name="TextBox 86"/>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fraudulenta</a:t>
                </a:r>
                <a:endParaRPr lang="en-US" sz="1400" i="1" dirty="0">
                  <a:solidFill>
                    <a:prstClr val="black"/>
                  </a:solidFill>
                  <a:latin typeface="Times New Roman"/>
                  <a:cs typeface="Times New Roman"/>
                </a:endParaRPr>
              </a:p>
            </p:txBody>
          </p:sp>
        </p:grpSp>
        <p:grpSp>
          <p:nvGrpSpPr>
            <p:cNvPr id="50" name="Group 49"/>
            <p:cNvGrpSpPr/>
            <p:nvPr/>
          </p:nvGrpSpPr>
          <p:grpSpPr>
            <a:xfrm>
              <a:off x="480952" y="5391717"/>
              <a:ext cx="2276856" cy="307777"/>
              <a:chOff x="493652" y="5978032"/>
              <a:chExt cx="2276856" cy="307777"/>
            </a:xfrm>
          </p:grpSpPr>
          <p:grpSp>
            <p:nvGrpSpPr>
              <p:cNvPr id="82" name="Group 81"/>
              <p:cNvGrpSpPr/>
              <p:nvPr/>
            </p:nvGrpSpPr>
            <p:grpSpPr>
              <a:xfrm>
                <a:off x="493652" y="6030779"/>
                <a:ext cx="219456" cy="210312"/>
                <a:chOff x="493652" y="6030779"/>
                <a:chExt cx="219456" cy="210312"/>
              </a:xfrm>
            </p:grpSpPr>
            <p:sp>
              <p:nvSpPr>
                <p:cNvPr id="84" name="Oval 83"/>
                <p:cNvSpPr/>
                <p:nvPr/>
              </p:nvSpPr>
              <p:spPr>
                <a:xfrm>
                  <a:off x="493652" y="6030779"/>
                  <a:ext cx="219456" cy="210312"/>
                </a:xfrm>
                <a:prstGeom prst="ellipse">
                  <a:avLst/>
                </a:prstGeom>
                <a:solidFill>
                  <a:srgbClr val="FF0E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5" name="Straight Connector 84"/>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223</a:t>
                </a:r>
                <a:endParaRPr lang="en-US" sz="1400" dirty="0">
                  <a:solidFill>
                    <a:prstClr val="black"/>
                  </a:solidFill>
                  <a:latin typeface="Times New Roman"/>
                  <a:cs typeface="Times New Roman"/>
                </a:endParaRPr>
              </a:p>
            </p:txBody>
          </p:sp>
        </p:grpSp>
        <p:grpSp>
          <p:nvGrpSpPr>
            <p:cNvPr id="51" name="Group 50"/>
            <p:cNvGrpSpPr/>
            <p:nvPr/>
          </p:nvGrpSpPr>
          <p:grpSpPr>
            <a:xfrm>
              <a:off x="480952" y="5065762"/>
              <a:ext cx="2276856" cy="307777"/>
              <a:chOff x="493652" y="6240509"/>
              <a:chExt cx="2276856" cy="307777"/>
            </a:xfrm>
          </p:grpSpPr>
          <p:grpSp>
            <p:nvGrpSpPr>
              <p:cNvPr id="78" name="Group 77"/>
              <p:cNvGrpSpPr/>
              <p:nvPr/>
            </p:nvGrpSpPr>
            <p:grpSpPr>
              <a:xfrm>
                <a:off x="493652" y="6293256"/>
                <a:ext cx="219456" cy="210312"/>
                <a:chOff x="493652" y="6293256"/>
                <a:chExt cx="219456" cy="210312"/>
              </a:xfrm>
            </p:grpSpPr>
            <p:sp>
              <p:nvSpPr>
                <p:cNvPr id="80" name="Oval 79"/>
                <p:cNvSpPr/>
                <p:nvPr/>
              </p:nvSpPr>
              <p:spPr>
                <a:xfrm>
                  <a:off x="493652" y="6293256"/>
                  <a:ext cx="219456" cy="210312"/>
                </a:xfrm>
                <a:prstGeom prst="ellipse">
                  <a:avLst/>
                </a:prstGeom>
                <a:solidFill>
                  <a:srgbClr val="E717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1" name="Straight Connector 8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9" name="TextBox 78"/>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cuspidata</a:t>
                </a:r>
                <a:endParaRPr lang="en-US" sz="1400" i="1" dirty="0">
                  <a:solidFill>
                    <a:prstClr val="black"/>
                  </a:solidFill>
                  <a:latin typeface="Times New Roman"/>
                  <a:cs typeface="Times New Roman"/>
                </a:endParaRPr>
              </a:p>
            </p:txBody>
          </p:sp>
        </p:grpSp>
        <p:grpSp>
          <p:nvGrpSpPr>
            <p:cNvPr id="52" name="Group 51"/>
            <p:cNvGrpSpPr/>
            <p:nvPr/>
          </p:nvGrpSpPr>
          <p:grpSpPr>
            <a:xfrm>
              <a:off x="480952" y="4771546"/>
              <a:ext cx="2276856" cy="307777"/>
              <a:chOff x="493652" y="6240509"/>
              <a:chExt cx="2276856" cy="307777"/>
            </a:xfrm>
          </p:grpSpPr>
          <p:grpSp>
            <p:nvGrpSpPr>
              <p:cNvPr id="74" name="Group 73"/>
              <p:cNvGrpSpPr/>
              <p:nvPr/>
            </p:nvGrpSpPr>
            <p:grpSpPr>
              <a:xfrm>
                <a:off x="493652" y="6293256"/>
                <a:ext cx="219456" cy="210312"/>
                <a:chOff x="493652" y="6293256"/>
                <a:chExt cx="219456" cy="210312"/>
              </a:xfrm>
            </p:grpSpPr>
            <p:sp>
              <p:nvSpPr>
                <p:cNvPr id="76" name="Oval 75"/>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7" name="Straight Connector 76"/>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nvGrpSpPr>
            <p:cNvPr id="53" name="Group 52"/>
            <p:cNvGrpSpPr/>
            <p:nvPr/>
          </p:nvGrpSpPr>
          <p:grpSpPr>
            <a:xfrm>
              <a:off x="480952" y="4477327"/>
              <a:ext cx="2276856" cy="307777"/>
              <a:chOff x="493652" y="6240509"/>
              <a:chExt cx="2276856" cy="307776"/>
            </a:xfrm>
          </p:grpSpPr>
          <p:grpSp>
            <p:nvGrpSpPr>
              <p:cNvPr id="70" name="Group 69"/>
              <p:cNvGrpSpPr/>
              <p:nvPr/>
            </p:nvGrpSpPr>
            <p:grpSpPr>
              <a:xfrm>
                <a:off x="493652" y="6293256"/>
                <a:ext cx="219456" cy="210312"/>
                <a:chOff x="493652" y="6293256"/>
                <a:chExt cx="219456" cy="210312"/>
              </a:xfrm>
            </p:grpSpPr>
            <p:sp>
              <p:nvSpPr>
                <p:cNvPr id="72" name="Oval 71"/>
                <p:cNvSpPr/>
                <p:nvPr/>
              </p:nvSpPr>
              <p:spPr>
                <a:xfrm>
                  <a:off x="493652" y="6293256"/>
                  <a:ext cx="219456" cy="210312"/>
                </a:xfrm>
                <a:prstGeom prst="ellipse">
                  <a:avLst/>
                </a:prstGeom>
                <a:solidFill>
                  <a:srgbClr val="961D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3" name="Straight Connector 72"/>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americana</a:t>
                </a: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heimii</a:t>
                </a:r>
                <a:endParaRPr lang="en-US" sz="1400" i="1" dirty="0">
                  <a:solidFill>
                    <a:prstClr val="black"/>
                  </a:solidFill>
                  <a:latin typeface="Times New Roman"/>
                  <a:cs typeface="Times New Roman"/>
                </a:endParaRPr>
              </a:p>
            </p:txBody>
          </p:sp>
        </p:grpSp>
        <p:grpSp>
          <p:nvGrpSpPr>
            <p:cNvPr id="54" name="Group 53"/>
            <p:cNvGrpSpPr/>
            <p:nvPr/>
          </p:nvGrpSpPr>
          <p:grpSpPr>
            <a:xfrm>
              <a:off x="480952" y="4183111"/>
              <a:ext cx="2276856" cy="307777"/>
              <a:chOff x="493652" y="6240509"/>
              <a:chExt cx="2276856" cy="307776"/>
            </a:xfrm>
          </p:grpSpPr>
          <p:grpSp>
            <p:nvGrpSpPr>
              <p:cNvPr id="66" name="Group 65"/>
              <p:cNvGrpSpPr/>
              <p:nvPr/>
            </p:nvGrpSpPr>
            <p:grpSpPr>
              <a:xfrm>
                <a:off x="493652" y="6293256"/>
                <a:ext cx="219456" cy="210312"/>
                <a:chOff x="493652" y="6293256"/>
                <a:chExt cx="219456" cy="210312"/>
              </a:xfrm>
            </p:grpSpPr>
            <p:sp>
              <p:nvSpPr>
                <p:cNvPr id="68" name="Oval 67"/>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9" name="Straight Connector 68"/>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55" name="Group 54"/>
            <p:cNvGrpSpPr/>
            <p:nvPr/>
          </p:nvGrpSpPr>
          <p:grpSpPr>
            <a:xfrm>
              <a:off x="480952" y="3888895"/>
              <a:ext cx="2276856" cy="307777"/>
              <a:chOff x="493652" y="6240509"/>
              <a:chExt cx="2276856" cy="307776"/>
            </a:xfrm>
          </p:grpSpPr>
          <p:grpSp>
            <p:nvGrpSpPr>
              <p:cNvPr id="62" name="Group 61"/>
              <p:cNvGrpSpPr/>
              <p:nvPr/>
            </p:nvGrpSpPr>
            <p:grpSpPr>
              <a:xfrm>
                <a:off x="493652" y="6293256"/>
                <a:ext cx="219456" cy="210312"/>
                <a:chOff x="493652" y="6293256"/>
                <a:chExt cx="219456" cy="210312"/>
              </a:xfrm>
            </p:grpSpPr>
            <p:sp>
              <p:nvSpPr>
                <p:cNvPr id="64" name="Oval 63"/>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5" name="Straight Connector 64"/>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56" name="Group 55"/>
            <p:cNvGrpSpPr/>
            <p:nvPr/>
          </p:nvGrpSpPr>
          <p:grpSpPr>
            <a:xfrm>
              <a:off x="480952" y="3594679"/>
              <a:ext cx="2276856" cy="307777"/>
              <a:chOff x="493652" y="6240509"/>
              <a:chExt cx="2276856" cy="307776"/>
            </a:xfrm>
          </p:grpSpPr>
          <p:grpSp>
            <p:nvGrpSpPr>
              <p:cNvPr id="58" name="Group 57"/>
              <p:cNvGrpSpPr/>
              <p:nvPr/>
            </p:nvGrpSpPr>
            <p:grpSpPr>
              <a:xfrm>
                <a:off x="493652" y="6293256"/>
                <a:ext cx="219456" cy="210312"/>
                <a:chOff x="493652" y="6293256"/>
                <a:chExt cx="219456" cy="210312"/>
              </a:xfrm>
            </p:grpSpPr>
            <p:sp>
              <p:nvSpPr>
                <p:cNvPr id="60" name="Oval 59"/>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1" name="Straight Connector 6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57" name="TextBox 56"/>
            <p:cNvSpPr txBox="1"/>
            <p:nvPr/>
          </p:nvSpPr>
          <p:spPr>
            <a:xfrm>
              <a:off x="406395" y="3377755"/>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
        <p:nvSpPr>
          <p:cNvPr id="90" name="TextBox 89"/>
          <p:cNvSpPr txBox="1"/>
          <p:nvPr/>
        </p:nvSpPr>
        <p:spPr>
          <a:xfrm>
            <a:off x="5038815" y="2565037"/>
            <a:ext cx="4091615"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All four sites</a:t>
            </a:r>
            <a:endParaRPr lang="en-US" sz="1800" dirty="0">
              <a:solidFill>
                <a:prstClr val="black"/>
              </a:solidFill>
              <a:latin typeface="Times New Roman"/>
              <a:cs typeface="Times New Roman"/>
            </a:endParaRPr>
          </a:p>
        </p:txBody>
      </p:sp>
      <p:sp>
        <p:nvSpPr>
          <p:cNvPr id="43" name="TextBox 42"/>
          <p:cNvSpPr txBox="1"/>
          <p:nvPr/>
        </p:nvSpPr>
        <p:spPr>
          <a:xfrm>
            <a:off x="5038815" y="520757"/>
            <a:ext cx="4190745" cy="2031325"/>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800" dirty="0" smtClean="0">
                <a:solidFill>
                  <a:prstClr val="black"/>
                </a:solidFill>
                <a:latin typeface="Times New Roman"/>
                <a:cs typeface="Times New Roman"/>
              </a:rPr>
              <a:t>Correlation between cell abundance and </a:t>
            </a:r>
            <a:r>
              <a:rPr lang="en-US" sz="1800" dirty="0" err="1" smtClean="0">
                <a:solidFill>
                  <a:prstClr val="black"/>
                </a:solidFill>
                <a:latin typeface="Times New Roman"/>
                <a:cs typeface="Times New Roman"/>
              </a:rPr>
              <a:t>pDA</a:t>
            </a:r>
            <a:r>
              <a:rPr lang="en-US" sz="1800" dirty="0" smtClean="0">
                <a:solidFill>
                  <a:prstClr val="black"/>
                </a:solidFill>
                <a:latin typeface="Times New Roman"/>
                <a:cs typeface="Times New Roman"/>
              </a:rPr>
              <a:t> (Spearman’s R = 0.788, p&lt;0.01)</a:t>
            </a:r>
          </a:p>
          <a:p>
            <a:pPr marL="285750" indent="-285750" defTabSz="457200" fontAlgn="auto">
              <a:spcBef>
                <a:spcPts val="0"/>
              </a:spcBef>
              <a:spcAft>
                <a:spcPts val="0"/>
              </a:spcAft>
              <a:buFont typeface="Arial"/>
              <a:buChar char="•"/>
            </a:pPr>
            <a:endParaRPr lang="en-US" sz="180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800" dirty="0" smtClean="0">
                <a:solidFill>
                  <a:prstClr val="black"/>
                </a:solidFill>
                <a:latin typeface="Times New Roman"/>
                <a:cs typeface="Times New Roman"/>
              </a:rPr>
              <a:t>Highest </a:t>
            </a:r>
            <a:r>
              <a:rPr lang="en-US" sz="1800" dirty="0" err="1" smtClean="0">
                <a:solidFill>
                  <a:prstClr val="black"/>
                </a:solidFill>
                <a:latin typeface="Times New Roman"/>
                <a:cs typeface="Times New Roman"/>
              </a:rPr>
              <a:t>pDA</a:t>
            </a:r>
            <a:r>
              <a:rPr lang="en-US" sz="1800" dirty="0" smtClean="0">
                <a:solidFill>
                  <a:prstClr val="black"/>
                </a:solidFill>
                <a:latin typeface="Times New Roman"/>
                <a:cs typeface="Times New Roman"/>
              </a:rPr>
              <a:t> ~ highest abundance of </a:t>
            </a:r>
            <a:r>
              <a:rPr lang="en-US" sz="1800" i="1" dirty="0" smtClean="0">
                <a:solidFill>
                  <a:prstClr val="black"/>
                </a:solidFill>
                <a:latin typeface="Times New Roman"/>
                <a:cs typeface="Times New Roman"/>
              </a:rPr>
              <a:t>P. </a:t>
            </a:r>
            <a:r>
              <a:rPr lang="en-US" sz="1800" i="1" dirty="0" err="1" smtClean="0">
                <a:solidFill>
                  <a:prstClr val="black"/>
                </a:solidFill>
                <a:latin typeface="Times New Roman"/>
                <a:cs typeface="Times New Roman"/>
              </a:rPr>
              <a:t>plurisecta</a:t>
            </a:r>
            <a:endParaRPr lang="en-US" sz="1800" i="1"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endParaRPr lang="en-US" sz="180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800" dirty="0" smtClean="0">
                <a:solidFill>
                  <a:prstClr val="black"/>
                </a:solidFill>
                <a:latin typeface="Times New Roman"/>
                <a:cs typeface="Times New Roman"/>
              </a:rPr>
              <a:t>Coexistence of toxic species</a:t>
            </a:r>
            <a:endParaRPr lang="en-US" sz="1800" dirty="0">
              <a:solidFill>
                <a:prstClr val="black"/>
              </a:solidFill>
              <a:latin typeface="Times New Roman"/>
              <a:cs typeface="Times New Roman"/>
            </a:endParaRPr>
          </a:p>
        </p:txBody>
      </p:sp>
    </p:spTree>
    <p:extLst>
      <p:ext uri="{BB962C8B-B14F-4D97-AF65-F5344CB8AC3E}">
        <p14:creationId xmlns:p14="http://schemas.microsoft.com/office/powerpoint/2010/main" val="36663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3" y="152400"/>
            <a:ext cx="9110123" cy="6093976"/>
          </a:xfrm>
          <a:prstGeom prst="rect">
            <a:avLst/>
          </a:prstGeom>
          <a:noFill/>
        </p:spPr>
        <p:txBody>
          <a:bodyPr wrap="square" rtlCol="0">
            <a:spAutoFit/>
          </a:bodyPr>
          <a:lstStyle/>
          <a:p>
            <a:pPr defTabSz="457200" fontAlgn="auto">
              <a:spcBef>
                <a:spcPts val="0"/>
              </a:spcBef>
              <a:spcAft>
                <a:spcPts val="0"/>
              </a:spcAft>
            </a:pPr>
            <a:r>
              <a:rPr lang="en-US" i="1" dirty="0" smtClean="0">
                <a:solidFill>
                  <a:srgbClr val="EAFFAF"/>
                </a:solidFill>
                <a:latin typeface="Times New Roman"/>
                <a:cs typeface="Times New Roman"/>
              </a:rPr>
              <a:t>Pseudo-</a:t>
            </a:r>
            <a:r>
              <a:rPr lang="en-US" i="1" dirty="0" err="1" smtClean="0">
                <a:solidFill>
                  <a:srgbClr val="EAFFAF"/>
                </a:solidFill>
                <a:latin typeface="Times New Roman"/>
                <a:cs typeface="Times New Roman"/>
              </a:rPr>
              <a:t>nitzschia</a:t>
            </a:r>
            <a:r>
              <a:rPr lang="en-US" dirty="0" smtClean="0">
                <a:solidFill>
                  <a:srgbClr val="EAFFAF"/>
                </a:solidFill>
                <a:latin typeface="Times New Roman"/>
                <a:cs typeface="Times New Roman"/>
              </a:rPr>
              <a:t>: What we know now</a:t>
            </a:r>
          </a:p>
          <a:p>
            <a:pPr marL="342900" indent="-342900" defTabSz="457200" fontAlgn="auto">
              <a:spcBef>
                <a:spcPts val="0"/>
              </a:spcBef>
              <a:spcAft>
                <a:spcPts val="0"/>
              </a:spcAft>
              <a:buFontTx/>
              <a:buAutoNum type="arabicPeriod"/>
            </a:pPr>
            <a:r>
              <a:rPr lang="en-US" sz="2000" dirty="0" smtClean="0">
                <a:solidFill>
                  <a:srgbClr val="EAFFAF"/>
                </a:solidFill>
                <a:latin typeface="Times New Roman"/>
                <a:cs typeface="Times New Roman"/>
              </a:rPr>
              <a:t>Many species, half of them toxic, some species very toxic</a:t>
            </a:r>
          </a:p>
          <a:p>
            <a:pPr marL="342900" indent="-342900" defTabSz="457200" fontAlgn="auto">
              <a:spcBef>
                <a:spcPts val="0"/>
              </a:spcBef>
              <a:spcAft>
                <a:spcPts val="0"/>
              </a:spcAft>
              <a:buFontTx/>
              <a:buAutoNum type="arabicPeriod"/>
            </a:pPr>
            <a:r>
              <a:rPr lang="en-US" sz="2000" dirty="0" smtClean="0">
                <a:solidFill>
                  <a:srgbClr val="EAFFAF"/>
                </a:solidFill>
                <a:latin typeface="Times New Roman"/>
                <a:cs typeface="Times New Roman"/>
              </a:rPr>
              <a:t>Toxic and nontoxic species look similar- difficult for monitoring</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a:cs typeface="Times New Roman"/>
              </a:rPr>
              <a:t>Molecular detection</a:t>
            </a:r>
          </a:p>
          <a:p>
            <a:pPr marL="342900" indent="-342900" defTabSz="457200" fontAlgn="auto">
              <a:spcBef>
                <a:spcPts val="0"/>
              </a:spcBef>
              <a:spcAft>
                <a:spcPts val="0"/>
              </a:spcAft>
              <a:buFontTx/>
              <a:buAutoNum type="arabicPeriod"/>
            </a:pPr>
            <a:r>
              <a:rPr lang="en-US" sz="2000" dirty="0" smtClean="0">
                <a:solidFill>
                  <a:srgbClr val="EAFFAF"/>
                </a:solidFill>
                <a:latin typeface="Times New Roman"/>
                <a:cs typeface="Times New Roman"/>
              </a:rPr>
              <a:t>Toxic species have different environmental preferences but also coexist</a:t>
            </a:r>
          </a:p>
          <a:p>
            <a:pPr marL="342900" indent="-342900" defTabSz="457200" fontAlgn="auto">
              <a:spcBef>
                <a:spcPts val="0"/>
              </a:spcBef>
              <a:spcAft>
                <a:spcPts val="0"/>
              </a:spcAft>
              <a:buFontTx/>
              <a:buAutoNum type="arabicPeriod"/>
            </a:pPr>
            <a:r>
              <a:rPr lang="en-US" sz="2000" dirty="0" smtClean="0">
                <a:solidFill>
                  <a:srgbClr val="EAFFAF"/>
                </a:solidFill>
                <a:latin typeface="Times New Roman"/>
                <a:cs typeface="Times New Roman"/>
              </a:rPr>
              <a:t>Toxin levels in environment vary over space/time, co-vary with species composition</a:t>
            </a:r>
          </a:p>
          <a:p>
            <a:pPr lvl="1" defTabSz="457200" fontAlgn="auto">
              <a:spcBef>
                <a:spcPts val="0"/>
              </a:spcBef>
              <a:spcAft>
                <a:spcPts val="0"/>
              </a:spcAft>
            </a:pPr>
            <a:endParaRPr lang="en-US" sz="1800" dirty="0">
              <a:solidFill>
                <a:srgbClr val="EAFFAF"/>
              </a:solidFill>
              <a:latin typeface="Times New Roman"/>
              <a:cs typeface="Times New Roman"/>
            </a:endParaRPr>
          </a:p>
          <a:p>
            <a:pPr defTabSz="457200" fontAlgn="auto">
              <a:spcBef>
                <a:spcPts val="0"/>
              </a:spcBef>
              <a:spcAft>
                <a:spcPts val="0"/>
              </a:spcAft>
            </a:pPr>
            <a:r>
              <a:rPr lang="en-US" i="1" dirty="0" smtClean="0">
                <a:solidFill>
                  <a:srgbClr val="EAFFAF"/>
                </a:solidFill>
                <a:latin typeface="Times New Roman"/>
                <a:cs typeface="Times New Roman"/>
              </a:rPr>
              <a:t>Pseudo-</a:t>
            </a:r>
            <a:r>
              <a:rPr lang="en-US" i="1" dirty="0" err="1" smtClean="0">
                <a:solidFill>
                  <a:srgbClr val="EAFFAF"/>
                </a:solidFill>
                <a:latin typeface="Times New Roman"/>
                <a:cs typeface="Times New Roman"/>
              </a:rPr>
              <a:t>nitzschia</a:t>
            </a:r>
            <a:r>
              <a:rPr lang="en-US" i="1" dirty="0" smtClean="0">
                <a:solidFill>
                  <a:srgbClr val="EAFFAF"/>
                </a:solidFill>
                <a:latin typeface="Times New Roman"/>
                <a:cs typeface="Times New Roman"/>
              </a:rPr>
              <a:t>: </a:t>
            </a:r>
            <a:r>
              <a:rPr lang="en-US" dirty="0" smtClean="0">
                <a:solidFill>
                  <a:srgbClr val="EAFFAF"/>
                </a:solidFill>
                <a:latin typeface="Times New Roman"/>
                <a:cs typeface="Times New Roman"/>
              </a:rPr>
              <a:t>Where we are headed</a:t>
            </a:r>
          </a:p>
          <a:p>
            <a:pPr marL="342900" indent="-342900" defTabSz="457200" fontAlgn="auto">
              <a:spcBef>
                <a:spcPts val="0"/>
              </a:spcBef>
              <a:spcAft>
                <a:spcPts val="0"/>
              </a:spcAft>
              <a:buFontTx/>
              <a:buAutoNum type="arabicPeriod"/>
            </a:pPr>
            <a:r>
              <a:rPr lang="en-US" sz="2000" dirty="0" smtClean="0">
                <a:solidFill>
                  <a:srgbClr val="EAFFAF"/>
                </a:solidFill>
                <a:latin typeface="Times New Roman" panose="02020603050405020304" pitchFamily="18" charset="0"/>
                <a:cs typeface="Times New Roman" panose="02020603050405020304" pitchFamily="18" charset="0"/>
              </a:rPr>
              <a:t>Expanded observational basis</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panose="02020603050405020304" pitchFamily="18" charset="0"/>
                <a:cs typeface="Times New Roman" panose="02020603050405020304" pitchFamily="18" charset="0"/>
              </a:rPr>
              <a:t>Broader </a:t>
            </a:r>
            <a:r>
              <a:rPr lang="en-US" sz="2000" dirty="0">
                <a:solidFill>
                  <a:srgbClr val="EAFFAF"/>
                </a:solidFill>
                <a:latin typeface="Times New Roman" panose="02020603050405020304" pitchFamily="18" charset="0"/>
                <a:cs typeface="Times New Roman" panose="02020603050405020304" pitchFamily="18" charset="0"/>
              </a:rPr>
              <a:t>temporal window (April-October)</a:t>
            </a:r>
          </a:p>
          <a:p>
            <a:pPr marL="800100" lvl="1" indent="-342900" defTabSz="457200" fontAlgn="auto">
              <a:spcBef>
                <a:spcPts val="0"/>
              </a:spcBef>
              <a:spcAft>
                <a:spcPts val="0"/>
              </a:spcAft>
              <a:buFont typeface="Arial"/>
              <a:buChar char="•"/>
            </a:pPr>
            <a:r>
              <a:rPr lang="en-US" sz="2000" dirty="0">
                <a:solidFill>
                  <a:srgbClr val="EAFFAF"/>
                </a:solidFill>
                <a:latin typeface="Times New Roman" panose="02020603050405020304" pitchFamily="18" charset="0"/>
                <a:cs typeface="Times New Roman" panose="02020603050405020304" pitchFamily="18" charset="0"/>
              </a:rPr>
              <a:t>Improved remote detection capabilities for </a:t>
            </a:r>
            <a:r>
              <a:rPr lang="en-US" sz="2000" i="1" dirty="0">
                <a:solidFill>
                  <a:srgbClr val="EAFFAF"/>
                </a:solidFill>
                <a:latin typeface="Times New Roman" panose="02020603050405020304" pitchFamily="18" charset="0"/>
                <a:cs typeface="Times New Roman" panose="02020603050405020304" pitchFamily="18" charset="0"/>
              </a:rPr>
              <a:t>Pseudo-nitzschia </a:t>
            </a:r>
            <a:endParaRPr lang="en-US" sz="2000" dirty="0" smtClean="0">
              <a:solidFill>
                <a:srgbClr val="EAFFAF"/>
              </a:solidFill>
              <a:latin typeface="Times New Roman" panose="02020603050405020304" pitchFamily="18" charset="0"/>
              <a:cs typeface="Times New Roman" panose="02020603050405020304" pitchFamily="18" charset="0"/>
            </a:endParaRPr>
          </a:p>
          <a:p>
            <a:pPr marL="342900" indent="-342900" defTabSz="457200" fontAlgn="auto">
              <a:spcBef>
                <a:spcPts val="0"/>
              </a:spcBef>
              <a:spcAft>
                <a:spcPts val="0"/>
              </a:spcAft>
              <a:buFontTx/>
              <a:buAutoNum type="arabicPeriod"/>
            </a:pPr>
            <a:r>
              <a:rPr lang="en-US" sz="2000" dirty="0" smtClean="0">
                <a:solidFill>
                  <a:srgbClr val="EAFFAF"/>
                </a:solidFill>
                <a:latin typeface="Times New Roman" panose="02020603050405020304" pitchFamily="18" charset="0"/>
                <a:cs typeface="Times New Roman" panose="02020603050405020304" pitchFamily="18" charset="0"/>
              </a:rPr>
              <a:t>Science questions</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panose="02020603050405020304" pitchFamily="18" charset="0"/>
                <a:cs typeface="Times New Roman" panose="02020603050405020304" pitchFamily="18" charset="0"/>
              </a:rPr>
              <a:t>Basic ecology – how and why do communities change over space/time?</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panose="02020603050405020304" pitchFamily="18" charset="0"/>
                <a:cs typeface="Times New Roman" panose="02020603050405020304" pitchFamily="18" charset="0"/>
              </a:rPr>
              <a:t>Better understanding of trophic transfer during toxic events</a:t>
            </a:r>
          </a:p>
          <a:p>
            <a:pPr marL="342900" indent="-342900" defTabSz="457200" fontAlgn="auto">
              <a:spcBef>
                <a:spcPts val="0"/>
              </a:spcBef>
              <a:spcAft>
                <a:spcPts val="0"/>
              </a:spcAft>
              <a:buFont typeface="+mj-lt"/>
              <a:buAutoNum type="arabicPeriod"/>
            </a:pPr>
            <a:r>
              <a:rPr lang="en-US" sz="2000" dirty="0" smtClean="0">
                <a:solidFill>
                  <a:srgbClr val="EAFFAF"/>
                </a:solidFill>
                <a:latin typeface="Times New Roman" panose="02020603050405020304" pitchFamily="18" charset="0"/>
                <a:cs typeface="Times New Roman" panose="02020603050405020304" pitchFamily="18" charset="0"/>
              </a:rPr>
              <a:t>Build more integrative predictive and response network for ASP events with states</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panose="02020603050405020304" pitchFamily="18" charset="0"/>
                <a:cs typeface="Times New Roman" panose="02020603050405020304" pitchFamily="18" charset="0"/>
              </a:rPr>
              <a:t>Identify user-friendly approaches for species and toxin detection</a:t>
            </a:r>
          </a:p>
          <a:p>
            <a:pPr marL="800100" lvl="1" indent="-342900" defTabSz="457200" fontAlgn="auto">
              <a:spcBef>
                <a:spcPts val="0"/>
              </a:spcBef>
              <a:spcAft>
                <a:spcPts val="0"/>
              </a:spcAft>
              <a:buFont typeface="Arial"/>
              <a:buChar char="•"/>
            </a:pPr>
            <a:r>
              <a:rPr lang="en-US" sz="2000" dirty="0" smtClean="0">
                <a:solidFill>
                  <a:srgbClr val="EAFFAF"/>
                </a:solidFill>
                <a:latin typeface="Times New Roman" panose="02020603050405020304" pitchFamily="18" charset="0"/>
                <a:cs typeface="Times New Roman" panose="02020603050405020304" pitchFamily="18" charset="0"/>
              </a:rPr>
              <a:t>Coupled biophysical models</a:t>
            </a:r>
          </a:p>
          <a:p>
            <a:pPr marL="342900" indent="-342900" defTabSz="457200" fontAlgn="auto">
              <a:spcBef>
                <a:spcPts val="0"/>
              </a:spcBef>
              <a:spcAft>
                <a:spcPts val="0"/>
              </a:spcAft>
              <a:buFontTx/>
              <a:buAutoNum type="arabicPeriod"/>
            </a:pPr>
            <a:endParaRPr lang="en-US" sz="1800" dirty="0">
              <a:solidFill>
                <a:srgbClr val="EAFFAF"/>
              </a:solidFill>
              <a:latin typeface="Calibri"/>
            </a:endParaRPr>
          </a:p>
          <a:p>
            <a:pPr marL="342900" indent="-342900" defTabSz="457200" fontAlgn="auto">
              <a:spcBef>
                <a:spcPts val="0"/>
              </a:spcBef>
              <a:spcAft>
                <a:spcPts val="0"/>
              </a:spcAft>
              <a:buFontTx/>
              <a:buAutoNum type="arabicPeriod"/>
            </a:pPr>
            <a:endParaRPr lang="en-US" sz="1800" dirty="0" smtClean="0">
              <a:solidFill>
                <a:srgbClr val="EAFFAF"/>
              </a:solidFill>
              <a:latin typeface="Calibri"/>
            </a:endParaRPr>
          </a:p>
        </p:txBody>
      </p:sp>
    </p:spTree>
    <p:extLst>
      <p:ext uri="{BB962C8B-B14F-4D97-AF65-F5344CB8AC3E}">
        <p14:creationId xmlns:p14="http://schemas.microsoft.com/office/powerpoint/2010/main" val="1691300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76" y="67739"/>
            <a:ext cx="9110123" cy="6494086"/>
          </a:xfrm>
          <a:prstGeom prst="rect">
            <a:avLst/>
          </a:prstGeom>
          <a:noFill/>
        </p:spPr>
        <p:txBody>
          <a:bodyPr wrap="square" rtlCol="0">
            <a:spAutoFit/>
          </a:bodyPr>
          <a:lstStyle/>
          <a:p>
            <a:pPr defTabSz="457200" fontAlgn="auto">
              <a:spcBef>
                <a:spcPts val="0"/>
              </a:spcBef>
              <a:spcAft>
                <a:spcPts val="0"/>
              </a:spcAft>
            </a:pPr>
            <a:r>
              <a:rPr lang="en-US" i="1" dirty="0" smtClean="0">
                <a:solidFill>
                  <a:srgbClr val="EAFFAF"/>
                </a:solidFill>
                <a:latin typeface="Times New Roman"/>
                <a:cs typeface="Times New Roman"/>
              </a:rPr>
              <a:t>Pseudo-</a:t>
            </a:r>
            <a:r>
              <a:rPr lang="en-US" i="1" dirty="0" err="1" smtClean="0">
                <a:solidFill>
                  <a:srgbClr val="EAFFAF"/>
                </a:solidFill>
                <a:latin typeface="Times New Roman"/>
                <a:cs typeface="Times New Roman"/>
              </a:rPr>
              <a:t>nitzschia</a:t>
            </a:r>
            <a:r>
              <a:rPr lang="en-US" dirty="0" smtClean="0">
                <a:solidFill>
                  <a:srgbClr val="EAFFAF"/>
                </a:solidFill>
                <a:latin typeface="Times New Roman"/>
                <a:cs typeface="Times New Roman"/>
              </a:rPr>
              <a:t>: What we know now</a:t>
            </a:r>
          </a:p>
          <a:p>
            <a:pPr marL="342900" indent="-342900" defTabSz="457200" fontAlgn="auto">
              <a:spcBef>
                <a:spcPts val="0"/>
              </a:spcBef>
              <a:spcAft>
                <a:spcPts val="0"/>
              </a:spcAft>
              <a:buFontTx/>
              <a:buAutoNum type="arabicPeriod"/>
            </a:pPr>
            <a:r>
              <a:rPr lang="en-US" sz="1800" dirty="0" smtClean="0">
                <a:solidFill>
                  <a:srgbClr val="EAFFAF"/>
                </a:solidFill>
                <a:latin typeface="Times New Roman"/>
                <a:cs typeface="Times New Roman"/>
              </a:rPr>
              <a:t>Lots of different species, half of species are toxic, some species are really toxic</a:t>
            </a:r>
          </a:p>
          <a:p>
            <a:pPr marL="342900" indent="-342900" defTabSz="457200" fontAlgn="auto">
              <a:spcBef>
                <a:spcPts val="0"/>
              </a:spcBef>
              <a:spcAft>
                <a:spcPts val="0"/>
              </a:spcAft>
              <a:buFontTx/>
              <a:buAutoNum type="arabicPeriod"/>
            </a:pPr>
            <a:r>
              <a:rPr lang="en-US" sz="1800" dirty="0" smtClean="0">
                <a:solidFill>
                  <a:srgbClr val="EAFFAF"/>
                </a:solidFill>
                <a:latin typeface="Times New Roman"/>
                <a:cs typeface="Times New Roman"/>
              </a:rPr>
              <a:t>Toxic and nontoxic species look similar- difficult for monitoring</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Molecular detection</a:t>
            </a:r>
          </a:p>
          <a:p>
            <a:pPr marL="342900" indent="-342900" defTabSz="457200" fontAlgn="auto">
              <a:spcBef>
                <a:spcPts val="0"/>
              </a:spcBef>
              <a:spcAft>
                <a:spcPts val="0"/>
              </a:spcAft>
              <a:buFontTx/>
              <a:buAutoNum type="arabicPeriod"/>
            </a:pPr>
            <a:r>
              <a:rPr lang="en-US" sz="1800" dirty="0" smtClean="0">
                <a:solidFill>
                  <a:srgbClr val="EAFFAF"/>
                </a:solidFill>
                <a:latin typeface="Times New Roman"/>
                <a:cs typeface="Times New Roman"/>
              </a:rPr>
              <a:t>Toxic species have different environmental preferences but CAN coexist</a:t>
            </a:r>
          </a:p>
          <a:p>
            <a:pPr marL="342900" indent="-342900" defTabSz="457200" fontAlgn="auto">
              <a:spcBef>
                <a:spcPts val="0"/>
              </a:spcBef>
              <a:spcAft>
                <a:spcPts val="0"/>
              </a:spcAft>
              <a:buFontTx/>
              <a:buAutoNum type="arabicPeriod"/>
            </a:pPr>
            <a:r>
              <a:rPr lang="en-US" sz="1800" dirty="0" smtClean="0">
                <a:solidFill>
                  <a:srgbClr val="EAFFAF"/>
                </a:solidFill>
                <a:latin typeface="Times New Roman"/>
                <a:cs typeface="Times New Roman"/>
              </a:rPr>
              <a:t>Toxin levels in environment vary over space/time</a:t>
            </a:r>
          </a:p>
          <a:p>
            <a:pPr lvl="1" defTabSz="457200" fontAlgn="auto">
              <a:spcBef>
                <a:spcPts val="0"/>
              </a:spcBef>
              <a:spcAft>
                <a:spcPts val="0"/>
              </a:spcAft>
            </a:pPr>
            <a:endParaRPr lang="en-US" sz="1800" dirty="0">
              <a:solidFill>
                <a:srgbClr val="EAFFAF"/>
              </a:solidFill>
              <a:latin typeface="Times New Roman"/>
              <a:cs typeface="Times New Roman"/>
            </a:endParaRPr>
          </a:p>
          <a:p>
            <a:pPr defTabSz="457200" fontAlgn="auto">
              <a:spcBef>
                <a:spcPts val="0"/>
              </a:spcBef>
              <a:spcAft>
                <a:spcPts val="0"/>
              </a:spcAft>
            </a:pPr>
            <a:r>
              <a:rPr lang="en-US" i="1" dirty="0" smtClean="0">
                <a:solidFill>
                  <a:srgbClr val="EAFFAF"/>
                </a:solidFill>
                <a:latin typeface="Times New Roman"/>
                <a:cs typeface="Times New Roman"/>
              </a:rPr>
              <a:t>Pseudo-</a:t>
            </a:r>
            <a:r>
              <a:rPr lang="en-US" i="1" dirty="0" err="1" smtClean="0">
                <a:solidFill>
                  <a:srgbClr val="EAFFAF"/>
                </a:solidFill>
                <a:latin typeface="Times New Roman"/>
                <a:cs typeface="Times New Roman"/>
              </a:rPr>
              <a:t>nitzschia</a:t>
            </a:r>
            <a:r>
              <a:rPr lang="en-US" i="1" dirty="0" smtClean="0">
                <a:solidFill>
                  <a:srgbClr val="EAFFAF"/>
                </a:solidFill>
                <a:latin typeface="Times New Roman"/>
                <a:cs typeface="Times New Roman"/>
              </a:rPr>
              <a:t>: </a:t>
            </a:r>
            <a:r>
              <a:rPr lang="en-US" dirty="0" smtClean="0">
                <a:solidFill>
                  <a:srgbClr val="EAFFAF"/>
                </a:solidFill>
                <a:latin typeface="Times New Roman"/>
                <a:cs typeface="Times New Roman"/>
              </a:rPr>
              <a:t>Where we are headed</a:t>
            </a:r>
          </a:p>
          <a:p>
            <a:pPr marL="342900" indent="-342900" defTabSz="457200" fontAlgn="auto">
              <a:spcBef>
                <a:spcPts val="0"/>
              </a:spcBef>
              <a:spcAft>
                <a:spcPts val="0"/>
              </a:spcAft>
              <a:buFontTx/>
              <a:buAutoNum type="arabicPeriod"/>
            </a:pPr>
            <a:r>
              <a:rPr lang="en-US" sz="1800" dirty="0" smtClean="0">
                <a:solidFill>
                  <a:srgbClr val="EAFFAF"/>
                </a:solidFill>
                <a:latin typeface="Times New Roman"/>
                <a:cs typeface="Times New Roman"/>
              </a:rPr>
              <a:t>More routine monitoring and forecasting for protection of public health </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Broad temporal window (April-October)</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As needed- identify and adopt species-specific guidelines for monitoring/ managing phytoplankton and shellfish</a:t>
            </a:r>
          </a:p>
          <a:p>
            <a:pPr marL="800100" lvl="1" indent="-342900" defTabSz="457200" fontAlgn="auto">
              <a:spcBef>
                <a:spcPts val="0"/>
              </a:spcBef>
              <a:spcAft>
                <a:spcPts val="0"/>
              </a:spcAft>
              <a:buFont typeface="Arial"/>
              <a:buChar char="•"/>
            </a:pPr>
            <a:r>
              <a:rPr lang="en-US" sz="1800" dirty="0">
                <a:solidFill>
                  <a:srgbClr val="EAFFAF"/>
                </a:solidFill>
                <a:latin typeface="Times New Roman"/>
                <a:cs typeface="Times New Roman"/>
              </a:rPr>
              <a:t>Basic </a:t>
            </a:r>
            <a:r>
              <a:rPr lang="en-US" sz="1800" dirty="0" smtClean="0">
                <a:solidFill>
                  <a:srgbClr val="EAFFAF"/>
                </a:solidFill>
                <a:latin typeface="Times New Roman"/>
                <a:cs typeface="Times New Roman"/>
              </a:rPr>
              <a:t>ecology – how and why do communities change over space/time?</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Better understanding of trophic transfer during toxic events</a:t>
            </a:r>
          </a:p>
          <a:p>
            <a:pPr marL="342900" indent="-342900" defTabSz="457200" fontAlgn="auto">
              <a:spcBef>
                <a:spcPts val="0"/>
              </a:spcBef>
              <a:spcAft>
                <a:spcPts val="0"/>
              </a:spcAft>
              <a:buFont typeface="+mj-lt"/>
              <a:buAutoNum type="arabicPeriod"/>
            </a:pPr>
            <a:r>
              <a:rPr lang="en-US" sz="1800" dirty="0" smtClean="0">
                <a:solidFill>
                  <a:srgbClr val="EAFFAF"/>
                </a:solidFill>
                <a:latin typeface="Times New Roman"/>
                <a:cs typeface="Times New Roman"/>
              </a:rPr>
              <a:t>Build more integrative predictive and response network for ASP events with states</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Identify user-friendly approaches for species and toxin detection</a:t>
            </a: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Develop improved remote detection capabilities for </a:t>
            </a:r>
            <a:r>
              <a:rPr lang="en-US" sz="1800" i="1" dirty="0" smtClean="0">
                <a:solidFill>
                  <a:srgbClr val="EAFFAF"/>
                </a:solidFill>
                <a:latin typeface="Times New Roman"/>
                <a:cs typeface="Times New Roman"/>
              </a:rPr>
              <a:t>Pseudo-</a:t>
            </a:r>
            <a:r>
              <a:rPr lang="en-US" sz="1800" i="1" dirty="0" err="1" smtClean="0">
                <a:solidFill>
                  <a:srgbClr val="EAFFAF"/>
                </a:solidFill>
                <a:latin typeface="Times New Roman"/>
                <a:cs typeface="Times New Roman"/>
              </a:rPr>
              <a:t>nitzschia</a:t>
            </a:r>
            <a:r>
              <a:rPr lang="en-US" sz="1800" i="1" dirty="0" smtClean="0">
                <a:solidFill>
                  <a:srgbClr val="EAFFAF"/>
                </a:solidFill>
                <a:latin typeface="Times New Roman"/>
                <a:cs typeface="Times New Roman"/>
              </a:rPr>
              <a:t> </a:t>
            </a:r>
            <a:endParaRPr lang="en-US" sz="1800" dirty="0" smtClean="0">
              <a:solidFill>
                <a:srgbClr val="EAFFAF"/>
              </a:solidFill>
              <a:latin typeface="Times New Roman"/>
              <a:cs typeface="Times New Roman"/>
            </a:endParaRPr>
          </a:p>
          <a:p>
            <a:pPr marL="800100" lvl="1" indent="-342900" defTabSz="457200" fontAlgn="auto">
              <a:spcBef>
                <a:spcPts val="0"/>
              </a:spcBef>
              <a:spcAft>
                <a:spcPts val="0"/>
              </a:spcAft>
              <a:buFont typeface="Arial"/>
              <a:buChar char="•"/>
            </a:pPr>
            <a:r>
              <a:rPr lang="en-US" sz="1800" dirty="0" smtClean="0">
                <a:solidFill>
                  <a:srgbClr val="EAFFAF"/>
                </a:solidFill>
                <a:latin typeface="Times New Roman"/>
                <a:cs typeface="Times New Roman"/>
              </a:rPr>
              <a:t>Coupled biophysical models to better understand transport during past events, as well as in real-time as events develop</a:t>
            </a:r>
          </a:p>
          <a:p>
            <a:pPr marL="342900" indent="-342900" defTabSz="457200" fontAlgn="auto">
              <a:spcBef>
                <a:spcPts val="0"/>
              </a:spcBef>
              <a:spcAft>
                <a:spcPts val="0"/>
              </a:spcAft>
              <a:buFont typeface="Arial"/>
              <a:buChar char="•"/>
            </a:pPr>
            <a:endParaRPr lang="en-US" sz="1800" dirty="0" smtClean="0">
              <a:solidFill>
                <a:srgbClr val="EAFFAF"/>
              </a:solidFill>
              <a:latin typeface="Calibri"/>
            </a:endParaRPr>
          </a:p>
          <a:p>
            <a:pPr marL="342900" indent="-342900" defTabSz="457200" fontAlgn="auto">
              <a:spcBef>
                <a:spcPts val="0"/>
              </a:spcBef>
              <a:spcAft>
                <a:spcPts val="0"/>
              </a:spcAft>
              <a:buFontTx/>
              <a:buAutoNum type="arabicPeriod"/>
            </a:pPr>
            <a:endParaRPr lang="en-US" sz="1800" dirty="0">
              <a:solidFill>
                <a:srgbClr val="EAFFAF"/>
              </a:solidFill>
              <a:latin typeface="Calibri"/>
            </a:endParaRPr>
          </a:p>
          <a:p>
            <a:pPr marL="342900" indent="-342900" defTabSz="457200" fontAlgn="auto">
              <a:spcBef>
                <a:spcPts val="0"/>
              </a:spcBef>
              <a:spcAft>
                <a:spcPts val="0"/>
              </a:spcAft>
              <a:buFontTx/>
              <a:buAutoNum type="arabicPeriod"/>
            </a:pPr>
            <a:endParaRPr lang="en-US" sz="1800" dirty="0" smtClean="0">
              <a:solidFill>
                <a:srgbClr val="EAFFAF"/>
              </a:solidFill>
              <a:latin typeface="Calibri"/>
            </a:endParaRPr>
          </a:p>
        </p:txBody>
      </p:sp>
    </p:spTree>
    <p:extLst>
      <p:ext uri="{BB962C8B-B14F-4D97-AF65-F5344CB8AC3E}">
        <p14:creationId xmlns:p14="http://schemas.microsoft.com/office/powerpoint/2010/main" val="1266331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End; extra slides follow</a:t>
            </a:r>
            <a:endParaRPr lang="en-US" dirty="0"/>
          </a:p>
        </p:txBody>
      </p:sp>
    </p:spTree>
    <p:extLst>
      <p:ext uri="{BB962C8B-B14F-4D97-AF65-F5344CB8AC3E}">
        <p14:creationId xmlns:p14="http://schemas.microsoft.com/office/powerpoint/2010/main" val="1066568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defTabSz="457200" fontAlgn="auto">
              <a:spcBef>
                <a:spcPts val="0"/>
              </a:spcBef>
              <a:spcAft>
                <a:spcPts val="0"/>
              </a:spcAft>
            </a:pPr>
            <a:r>
              <a:rPr lang="en-US" sz="2400" dirty="0" smtClean="0">
                <a:solidFill>
                  <a:srgbClr val="FFFFFF"/>
                </a:solidFill>
                <a:latin typeface="Calibri"/>
              </a:rPr>
              <a:t>Adaptive bloom sampling: incorporating the IFCB into rapid response</a:t>
            </a:r>
          </a:p>
          <a:p>
            <a:pPr defTabSz="457200" fontAlgn="auto">
              <a:spcBef>
                <a:spcPts val="0"/>
              </a:spcBef>
              <a:spcAft>
                <a:spcPts val="0"/>
              </a:spcAft>
            </a:pPr>
            <a:r>
              <a:rPr lang="en-US" sz="2400" dirty="0" smtClean="0">
                <a:solidFill>
                  <a:srgbClr val="FFFFFF"/>
                </a:solidFill>
                <a:latin typeface="Calibri"/>
              </a:rPr>
              <a:t> </a:t>
            </a:r>
            <a:endParaRPr lang="en-US" sz="2400" i="1" dirty="0" smtClean="0">
              <a:solidFill>
                <a:srgbClr val="FFFFFF"/>
              </a:solidFill>
              <a:latin typeface="Calibri"/>
            </a:endParaRPr>
          </a:p>
          <a:p>
            <a:pPr algn="ctr" defTabSz="457200" fontAlgn="auto">
              <a:spcBef>
                <a:spcPts val="0"/>
              </a:spcBef>
              <a:spcAft>
                <a:spcPts val="0"/>
              </a:spcAft>
            </a:pPr>
            <a:endParaRPr lang="en-US" sz="2400" dirty="0">
              <a:solidFill>
                <a:srgbClr val="FFFFFF"/>
              </a:solidFill>
              <a:latin typeface="Calibri"/>
            </a:endParaRPr>
          </a:p>
          <a:p>
            <a:pPr defTabSz="457200" fontAlgn="auto">
              <a:spcBef>
                <a:spcPts val="0"/>
              </a:spcBef>
              <a:spcAft>
                <a:spcPts val="0"/>
              </a:spcAft>
            </a:pPr>
            <a:endParaRPr lang="en-US" sz="2400" dirty="0">
              <a:solidFill>
                <a:srgbClr val="FFFFFF"/>
              </a:solidFill>
              <a:latin typeface="Calibri"/>
            </a:endParaRPr>
          </a:p>
        </p:txBody>
      </p:sp>
      <p:pic>
        <p:nvPicPr>
          <p:cNvPr id="5" name="Picture 4" descr="ifcb on tioga.jpg"/>
          <p:cNvPicPr>
            <a:picLocks noChangeAspect="1"/>
          </p:cNvPicPr>
          <p:nvPr/>
        </p:nvPicPr>
        <p:blipFill rotWithShape="1">
          <a:blip r:embed="rId3" cstate="print">
            <a:extLst>
              <a:ext uri="{28A0092B-C50C-407E-A947-70E740481C1C}">
                <a14:useLocalDpi xmlns:a14="http://schemas.microsoft.com/office/drawing/2010/main" val="0"/>
              </a:ext>
            </a:extLst>
          </a:blip>
          <a:srcRect l="13608" t="9259" r="14787" b="9388"/>
          <a:stretch/>
        </p:blipFill>
        <p:spPr>
          <a:xfrm>
            <a:off x="177799" y="2374375"/>
            <a:ext cx="2132667" cy="3230674"/>
          </a:xfrm>
          <a:prstGeom prst="rect">
            <a:avLst/>
          </a:prstGeom>
        </p:spPr>
      </p:pic>
      <p:pic>
        <p:nvPicPr>
          <p:cNvPr id="6" name="Picture 5" descr="lab ifcb.jpg"/>
          <p:cNvPicPr>
            <a:picLocks noChangeAspect="1"/>
          </p:cNvPicPr>
          <p:nvPr/>
        </p:nvPicPr>
        <p:blipFill rotWithShape="1">
          <a:blip r:embed="rId4" cstate="print">
            <a:extLst>
              <a:ext uri="{28A0092B-C50C-407E-A947-70E740481C1C}">
                <a14:useLocalDpi xmlns:a14="http://schemas.microsoft.com/office/drawing/2010/main" val="0"/>
              </a:ext>
            </a:extLst>
          </a:blip>
          <a:srcRect l="20386" r="15094" b="11277"/>
          <a:stretch/>
        </p:blipFill>
        <p:spPr>
          <a:xfrm>
            <a:off x="2713978" y="3974249"/>
            <a:ext cx="2518422" cy="2597364"/>
          </a:xfrm>
          <a:prstGeom prst="rect">
            <a:avLst/>
          </a:prstGeom>
        </p:spPr>
      </p:pic>
      <p:cxnSp>
        <p:nvCxnSpPr>
          <p:cNvPr id="8" name="Straight Arrow Connector 7"/>
          <p:cNvCxnSpPr/>
          <p:nvPr/>
        </p:nvCxnSpPr>
        <p:spPr>
          <a:xfrm flipV="1">
            <a:off x="571500" y="5194296"/>
            <a:ext cx="211483" cy="8263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6999" y="5930896"/>
            <a:ext cx="1778001"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Calibri"/>
              </a:rPr>
              <a:t>Seawater pumped in from ~2 m depth</a:t>
            </a:r>
            <a:endParaRPr lang="en-US" sz="1800" dirty="0">
              <a:solidFill>
                <a:srgbClr val="FFFFFF"/>
              </a:solidFill>
              <a:latin typeface="Calibri"/>
            </a:endParaRPr>
          </a:p>
        </p:txBody>
      </p:sp>
      <p:sp>
        <p:nvSpPr>
          <p:cNvPr id="10" name="TextBox 9"/>
          <p:cNvSpPr txBox="1"/>
          <p:nvPr/>
        </p:nvSpPr>
        <p:spPr>
          <a:xfrm>
            <a:off x="1206500" y="3028430"/>
            <a:ext cx="9017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IFCB</a:t>
            </a:r>
            <a:endParaRPr lang="en-US" sz="1800" dirty="0">
              <a:solidFill>
                <a:prstClr val="black"/>
              </a:solidFill>
              <a:latin typeface="Calibri"/>
            </a:endParaRPr>
          </a:p>
        </p:txBody>
      </p:sp>
      <p:grpSp>
        <p:nvGrpSpPr>
          <p:cNvPr id="27" name="Group 26"/>
          <p:cNvGrpSpPr/>
          <p:nvPr/>
        </p:nvGrpSpPr>
        <p:grpSpPr>
          <a:xfrm>
            <a:off x="6353182" y="1518861"/>
            <a:ext cx="2436823" cy="5061784"/>
            <a:chOff x="5396461" y="1518861"/>
            <a:chExt cx="2436823" cy="5061784"/>
          </a:xfrm>
        </p:grpSpPr>
        <p:pic>
          <p:nvPicPr>
            <p:cNvPr id="17" name="Picture 16" descr="mcv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83981" y="2831341"/>
              <a:ext cx="5061784" cy="2436823"/>
            </a:xfrm>
            <a:prstGeom prst="rect">
              <a:avLst/>
            </a:prstGeom>
          </p:spPr>
        </p:pic>
        <p:grpSp>
          <p:nvGrpSpPr>
            <p:cNvPr id="19" name="Group 18"/>
            <p:cNvGrpSpPr>
              <a:grpSpLocks noChangeAspect="1"/>
            </p:cNvGrpSpPr>
            <p:nvPr/>
          </p:nvGrpSpPr>
          <p:grpSpPr>
            <a:xfrm rot="5400000">
              <a:off x="4156045" y="2784679"/>
              <a:ext cx="4422588" cy="1916352"/>
              <a:chOff x="827182" y="6828518"/>
              <a:chExt cx="7561827" cy="3276617"/>
            </a:xfrm>
          </p:grpSpPr>
          <p:pic>
            <p:nvPicPr>
              <p:cNvPr id="20" name="Picture 19" descr="D20130805T113746_IFCB010_0111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182" y="8682840"/>
                <a:ext cx="2641599" cy="330201"/>
              </a:xfrm>
              <a:prstGeom prst="rect">
                <a:avLst/>
              </a:prstGeom>
              <a:ln w="6350" cmpd="sng">
                <a:noFill/>
              </a:ln>
            </p:spPr>
          </p:pic>
          <p:pic>
            <p:nvPicPr>
              <p:cNvPr id="21" name="Picture 20" descr="D20130804T202058_IFCB010_00980.jpg"/>
              <p:cNvPicPr>
                <a:picLocks noChangeAspect="1"/>
              </p:cNvPicPr>
              <p:nvPr/>
            </p:nvPicPr>
            <p:blipFill rotWithShape="1">
              <a:blip r:embed="rId7">
                <a:extLst>
                  <a:ext uri="{28A0092B-C50C-407E-A947-70E740481C1C}">
                    <a14:useLocalDpi xmlns:a14="http://schemas.microsoft.com/office/drawing/2010/main" val="0"/>
                  </a:ext>
                </a:extLst>
              </a:blip>
              <a:srcRect b="25410"/>
              <a:stretch/>
            </p:blipFill>
            <p:spPr>
              <a:xfrm>
                <a:off x="856228" y="6828518"/>
                <a:ext cx="6400801" cy="473642"/>
              </a:xfrm>
              <a:prstGeom prst="rect">
                <a:avLst/>
              </a:prstGeom>
              <a:ln w="6350" cmpd="sng">
                <a:noFill/>
              </a:ln>
            </p:spPr>
          </p:pic>
          <p:pic>
            <p:nvPicPr>
              <p:cNvPr id="22" name="Picture 21" descr="D20130805T061051_IFCB010_0007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608" y="9368534"/>
                <a:ext cx="7518401" cy="736601"/>
              </a:xfrm>
              <a:prstGeom prst="rect">
                <a:avLst/>
              </a:prstGeom>
              <a:ln w="6350" cmpd="sng">
                <a:noFill/>
              </a:ln>
            </p:spPr>
          </p:pic>
        </p:grpSp>
      </p:grpSp>
      <p:cxnSp>
        <p:nvCxnSpPr>
          <p:cNvPr id="18" name="Straight Arrow Connector 17"/>
          <p:cNvCxnSpPr/>
          <p:nvPr/>
        </p:nvCxnSpPr>
        <p:spPr>
          <a:xfrm flipV="1">
            <a:off x="4438650" y="5605049"/>
            <a:ext cx="2216150" cy="1861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73806" y="1099816"/>
            <a:ext cx="52324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Calibri"/>
              </a:rPr>
              <a:t>Mapping </a:t>
            </a:r>
            <a:r>
              <a:rPr lang="en-US" sz="1800" i="1" dirty="0" smtClean="0">
                <a:solidFill>
                  <a:srgbClr val="FFFFFF"/>
                </a:solidFill>
                <a:latin typeface="Calibri"/>
              </a:rPr>
              <a:t>Pseudo-</a:t>
            </a:r>
            <a:r>
              <a:rPr lang="en-US" sz="1800" i="1" dirty="0" err="1" smtClean="0">
                <a:solidFill>
                  <a:srgbClr val="FFFFFF"/>
                </a:solidFill>
                <a:latin typeface="Calibri"/>
              </a:rPr>
              <a:t>nitzschia</a:t>
            </a:r>
            <a:r>
              <a:rPr lang="en-US" sz="1800" i="1" dirty="0" smtClean="0">
                <a:solidFill>
                  <a:srgbClr val="FFFFFF"/>
                </a:solidFill>
                <a:latin typeface="Calibri"/>
              </a:rPr>
              <a:t> </a:t>
            </a:r>
            <a:r>
              <a:rPr lang="en-US" sz="1800" dirty="0" smtClean="0">
                <a:solidFill>
                  <a:srgbClr val="FFFFFF"/>
                </a:solidFill>
                <a:latin typeface="Calibri"/>
              </a:rPr>
              <a:t>spp.</a:t>
            </a:r>
            <a:endParaRPr lang="en-US" sz="1800" i="1" dirty="0">
              <a:solidFill>
                <a:srgbClr val="FFFFFF"/>
              </a:solidFill>
              <a:latin typeface="Calibri"/>
            </a:endParaRPr>
          </a:p>
        </p:txBody>
      </p:sp>
      <p:cxnSp>
        <p:nvCxnSpPr>
          <p:cNvPr id="24" name="Straight Arrow Connector 23"/>
          <p:cNvCxnSpPr/>
          <p:nvPr/>
        </p:nvCxnSpPr>
        <p:spPr>
          <a:xfrm>
            <a:off x="1727200" y="3327400"/>
            <a:ext cx="1896533" cy="2159000"/>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86835" y="1981194"/>
            <a:ext cx="15367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Calibri"/>
              </a:rPr>
              <a:t>On deck…</a:t>
            </a:r>
            <a:endParaRPr lang="en-US" sz="1800" dirty="0">
              <a:solidFill>
                <a:srgbClr val="FFFFFF"/>
              </a:solidFill>
              <a:latin typeface="Calibri"/>
            </a:endParaRPr>
          </a:p>
        </p:txBody>
      </p:sp>
      <p:sp>
        <p:nvSpPr>
          <p:cNvPr id="30" name="TextBox 29"/>
          <p:cNvSpPr txBox="1"/>
          <p:nvPr/>
        </p:nvSpPr>
        <p:spPr>
          <a:xfrm>
            <a:off x="3162300" y="3531632"/>
            <a:ext cx="192405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Calibri"/>
              </a:rPr>
              <a:t>In the ship’s lab…</a:t>
            </a:r>
            <a:endParaRPr lang="en-US" sz="1800" dirty="0">
              <a:solidFill>
                <a:srgbClr val="FFFFFF"/>
              </a:solidFill>
              <a:latin typeface="Calibri"/>
            </a:endParaRPr>
          </a:p>
        </p:txBody>
      </p:sp>
      <p:sp>
        <p:nvSpPr>
          <p:cNvPr id="26" name="TextBox 25"/>
          <p:cNvSpPr txBox="1"/>
          <p:nvPr/>
        </p:nvSpPr>
        <p:spPr>
          <a:xfrm>
            <a:off x="2310466" y="499630"/>
            <a:ext cx="9685867" cy="1785104"/>
          </a:xfrm>
          <a:prstGeom prst="rect">
            <a:avLst/>
          </a:prstGeom>
          <a:noFill/>
        </p:spPr>
        <p:txBody>
          <a:bodyPr wrap="square" rtlCol="0">
            <a:spAutoFit/>
          </a:bodyPr>
          <a:lstStyle/>
          <a:p>
            <a:pPr defTabSz="457200" fontAlgn="auto">
              <a:spcBef>
                <a:spcPts val="0"/>
              </a:spcBef>
              <a:spcAft>
                <a:spcPts val="0"/>
              </a:spcAft>
            </a:pPr>
            <a:r>
              <a:rPr lang="en-US" sz="2000" b="1" dirty="0" smtClean="0">
                <a:solidFill>
                  <a:srgbClr val="DBEEF4"/>
                </a:solidFill>
                <a:latin typeface="Calibri"/>
              </a:rPr>
              <a:t>Rapid response discrete sampling</a:t>
            </a:r>
          </a:p>
          <a:p>
            <a:pPr marL="285750" indent="-285750" defTabSz="457200" fontAlgn="auto">
              <a:spcBef>
                <a:spcPts val="0"/>
              </a:spcBef>
              <a:spcAft>
                <a:spcPts val="0"/>
              </a:spcAft>
              <a:buFont typeface="Arial"/>
              <a:buChar char="•"/>
            </a:pPr>
            <a:r>
              <a:rPr lang="en-US" sz="1800" dirty="0" smtClean="0">
                <a:solidFill>
                  <a:srgbClr val="DBEEF4"/>
                </a:solidFill>
                <a:latin typeface="Calibri"/>
              </a:rPr>
              <a:t>Dissolved nutrients </a:t>
            </a:r>
          </a:p>
          <a:p>
            <a:pPr marL="285750" indent="-285750" defTabSz="457200" fontAlgn="auto">
              <a:spcBef>
                <a:spcPts val="0"/>
              </a:spcBef>
              <a:spcAft>
                <a:spcPts val="0"/>
              </a:spcAft>
              <a:buFont typeface="Arial"/>
              <a:buChar char="•"/>
            </a:pPr>
            <a:r>
              <a:rPr lang="en-US" sz="1800" dirty="0" smtClean="0">
                <a:solidFill>
                  <a:srgbClr val="DBEEF4"/>
                </a:solidFill>
                <a:latin typeface="Calibri"/>
              </a:rPr>
              <a:t>CTD profiling</a:t>
            </a:r>
          </a:p>
          <a:p>
            <a:pPr marL="285750" indent="-285750" defTabSz="457200" fontAlgn="auto">
              <a:spcBef>
                <a:spcPts val="0"/>
              </a:spcBef>
              <a:spcAft>
                <a:spcPts val="0"/>
              </a:spcAft>
              <a:buFont typeface="Arial"/>
              <a:buChar char="•"/>
            </a:pPr>
            <a:r>
              <a:rPr lang="en-US" sz="1800" dirty="0" err="1" smtClean="0">
                <a:solidFill>
                  <a:srgbClr val="DBEEF4"/>
                </a:solidFill>
                <a:latin typeface="Calibri"/>
              </a:rPr>
              <a:t>Lugol’s</a:t>
            </a:r>
            <a:r>
              <a:rPr lang="en-US" sz="1800" dirty="0" smtClean="0">
                <a:solidFill>
                  <a:srgbClr val="DBEEF4"/>
                </a:solidFill>
                <a:latin typeface="Calibri"/>
              </a:rPr>
              <a:t> samples for cell counts</a:t>
            </a:r>
          </a:p>
          <a:p>
            <a:pPr marL="285750" indent="-285750" defTabSz="457200" fontAlgn="auto">
              <a:spcBef>
                <a:spcPts val="0"/>
              </a:spcBef>
              <a:spcAft>
                <a:spcPts val="0"/>
              </a:spcAft>
              <a:buFont typeface="Arial"/>
              <a:buChar char="•"/>
            </a:pPr>
            <a:r>
              <a:rPr lang="en-US" sz="1800" dirty="0" smtClean="0">
                <a:solidFill>
                  <a:srgbClr val="DBEEF4"/>
                </a:solidFill>
                <a:latin typeface="Calibri"/>
              </a:rPr>
              <a:t>Filtration for DNA, particulate DA</a:t>
            </a:r>
          </a:p>
          <a:p>
            <a:pPr marL="285750" indent="-285750" defTabSz="457200" fontAlgn="auto">
              <a:spcBef>
                <a:spcPts val="0"/>
              </a:spcBef>
              <a:spcAft>
                <a:spcPts val="0"/>
              </a:spcAft>
              <a:buFont typeface="Arial"/>
              <a:buChar char="•"/>
            </a:pPr>
            <a:r>
              <a:rPr lang="en-US" sz="1800" dirty="0" err="1" smtClean="0">
                <a:solidFill>
                  <a:srgbClr val="DBEEF4"/>
                </a:solidFill>
                <a:latin typeface="Calibri"/>
              </a:rPr>
              <a:t>pDA</a:t>
            </a:r>
            <a:r>
              <a:rPr lang="en-US" sz="1800" dirty="0" smtClean="0">
                <a:solidFill>
                  <a:srgbClr val="DBEEF4"/>
                </a:solidFill>
                <a:latin typeface="Calibri"/>
              </a:rPr>
              <a:t> analyzed by LC/MS/MS</a:t>
            </a:r>
          </a:p>
        </p:txBody>
      </p:sp>
      <p:pic>
        <p:nvPicPr>
          <p:cNvPr id="28" name="Picture 27" descr="july_30_1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792" y="499630"/>
            <a:ext cx="1710208" cy="1530387"/>
          </a:xfrm>
          <a:prstGeom prst="rect">
            <a:avLst/>
          </a:prstGeom>
          <a:ln>
            <a:solidFill>
              <a:srgbClr val="FFFFFF"/>
            </a:solidFill>
          </a:ln>
        </p:spPr>
      </p:pic>
    </p:spTree>
    <p:extLst>
      <p:ext uri="{BB962C8B-B14F-4D97-AF65-F5344CB8AC3E}">
        <p14:creationId xmlns:p14="http://schemas.microsoft.com/office/powerpoint/2010/main" val="681585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04800" y="647513"/>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8" name="TextBox 97"/>
          <p:cNvSpPr txBox="1"/>
          <p:nvPr/>
        </p:nvSpPr>
        <p:spPr>
          <a:xfrm>
            <a:off x="0" y="71735"/>
            <a:ext cx="9677400" cy="461665"/>
          </a:xfrm>
          <a:prstGeom prst="rect">
            <a:avLst/>
          </a:prstGeom>
          <a:noFill/>
        </p:spPr>
        <p:txBody>
          <a:bodyPr wrap="square" rtlCol="0">
            <a:spAutoFit/>
          </a:bodyPr>
          <a:lstStyle/>
          <a:p>
            <a:pPr fontAlgn="auto">
              <a:spcBef>
                <a:spcPts val="0"/>
              </a:spcBef>
              <a:spcAft>
                <a:spcPts val="0"/>
              </a:spcAft>
            </a:pPr>
            <a:r>
              <a:rPr lang="en-US" sz="2400" dirty="0">
                <a:solidFill>
                  <a:srgbClr val="4BACC6">
                    <a:lumMod val="20000"/>
                    <a:lumOff val="80000"/>
                  </a:srgbClr>
                </a:solidFill>
                <a:latin typeface="Calibri"/>
              </a:rPr>
              <a:t>Variability in DA and </a:t>
            </a:r>
            <a:r>
              <a:rPr lang="en-US" sz="2400" i="1" dirty="0">
                <a:solidFill>
                  <a:srgbClr val="4BACC6">
                    <a:lumMod val="20000"/>
                    <a:lumOff val="80000"/>
                  </a:srgbClr>
                </a:solidFill>
                <a:latin typeface="Calibri"/>
              </a:rPr>
              <a:t>Pseudo-</a:t>
            </a:r>
            <a:r>
              <a:rPr lang="en-US" sz="2400" i="1" dirty="0" err="1">
                <a:solidFill>
                  <a:srgbClr val="4BACC6">
                    <a:lumMod val="20000"/>
                    <a:lumOff val="80000"/>
                  </a:srgbClr>
                </a:solidFill>
                <a:latin typeface="Calibri"/>
              </a:rPr>
              <a:t>nitzschia</a:t>
            </a:r>
            <a:r>
              <a:rPr lang="en-US" sz="2400" i="1" dirty="0">
                <a:solidFill>
                  <a:srgbClr val="4BACC6">
                    <a:lumMod val="20000"/>
                    <a:lumOff val="80000"/>
                  </a:srgbClr>
                </a:solidFill>
                <a:latin typeface="Calibri"/>
              </a:rPr>
              <a:t> </a:t>
            </a:r>
            <a:r>
              <a:rPr lang="en-US" sz="2400" dirty="0">
                <a:solidFill>
                  <a:srgbClr val="4BACC6">
                    <a:lumMod val="20000"/>
                    <a:lumOff val="80000"/>
                  </a:srgbClr>
                </a:solidFill>
                <a:latin typeface="Calibri"/>
              </a:rPr>
              <a:t>spp. abundance and diversity</a:t>
            </a:r>
            <a:endParaRPr lang="en-US" sz="2400" dirty="0">
              <a:solidFill>
                <a:prstClr val="black"/>
              </a:solidFill>
              <a:latin typeface="Calibri"/>
            </a:endParaRPr>
          </a:p>
        </p:txBody>
      </p:sp>
      <p:grpSp>
        <p:nvGrpSpPr>
          <p:cNvPr id="171" name="Group 170"/>
          <p:cNvGrpSpPr>
            <a:grpSpLocks noChangeAspect="1"/>
          </p:cNvGrpSpPr>
          <p:nvPr/>
        </p:nvGrpSpPr>
        <p:grpSpPr>
          <a:xfrm>
            <a:off x="240343" y="901457"/>
            <a:ext cx="8553024" cy="3723099"/>
            <a:chOff x="49839" y="1371356"/>
            <a:chExt cx="9719343" cy="4230794"/>
          </a:xfrm>
        </p:grpSpPr>
        <p:sp>
          <p:nvSpPr>
            <p:cNvPr id="105" name="Freeform 104"/>
            <p:cNvSpPr/>
            <p:nvPr/>
          </p:nvSpPr>
          <p:spPr>
            <a:xfrm>
              <a:off x="3662368" y="2026994"/>
              <a:ext cx="425323" cy="2513283"/>
            </a:xfrm>
            <a:custGeom>
              <a:avLst/>
              <a:gdLst>
                <a:gd name="connsiteX0" fmla="*/ 10031 w 201723"/>
                <a:gd name="connsiteY0" fmla="*/ 44641 h 1192011"/>
                <a:gd name="connsiteX1" fmla="*/ 22731 w 201723"/>
                <a:gd name="connsiteY1" fmla="*/ 243608 h 1192011"/>
                <a:gd name="connsiteX2" fmla="*/ 14264 w 201723"/>
                <a:gd name="connsiteY2" fmla="*/ 379074 h 1192011"/>
                <a:gd name="connsiteX3" fmla="*/ 22731 w 201723"/>
                <a:gd name="connsiteY3" fmla="*/ 518774 h 1192011"/>
                <a:gd name="connsiteX4" fmla="*/ 56598 w 201723"/>
                <a:gd name="connsiteY4" fmla="*/ 641541 h 1192011"/>
                <a:gd name="connsiteX5" fmla="*/ 35431 w 201723"/>
                <a:gd name="connsiteY5" fmla="*/ 1056408 h 1192011"/>
                <a:gd name="connsiteX6" fmla="*/ 107398 w 201723"/>
                <a:gd name="connsiteY6" fmla="*/ 1191874 h 1192011"/>
                <a:gd name="connsiteX7" fmla="*/ 183598 w 201723"/>
                <a:gd name="connsiteY7" fmla="*/ 1077574 h 1192011"/>
                <a:gd name="connsiteX8" fmla="*/ 149731 w 201723"/>
                <a:gd name="connsiteY8" fmla="*/ 874374 h 1192011"/>
                <a:gd name="connsiteX9" fmla="*/ 162431 w 201723"/>
                <a:gd name="connsiteY9" fmla="*/ 561108 h 1192011"/>
                <a:gd name="connsiteX10" fmla="*/ 175131 w 201723"/>
                <a:gd name="connsiteY10" fmla="*/ 319808 h 1192011"/>
                <a:gd name="connsiteX11" fmla="*/ 192064 w 201723"/>
                <a:gd name="connsiteY11" fmla="*/ 23474 h 1192011"/>
                <a:gd name="connsiteX12" fmla="*/ 10031 w 201723"/>
                <a:gd name="connsiteY12" fmla="*/ 44641 h 11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723" h="1192011">
                  <a:moveTo>
                    <a:pt x="10031" y="44641"/>
                  </a:moveTo>
                  <a:cubicBezTo>
                    <a:pt x="-18191" y="81330"/>
                    <a:pt x="22026" y="187869"/>
                    <a:pt x="22731" y="243608"/>
                  </a:cubicBezTo>
                  <a:cubicBezTo>
                    <a:pt x="23437" y="299347"/>
                    <a:pt x="14264" y="333213"/>
                    <a:pt x="14264" y="379074"/>
                  </a:cubicBezTo>
                  <a:cubicBezTo>
                    <a:pt x="14264" y="424935"/>
                    <a:pt x="15675" y="475030"/>
                    <a:pt x="22731" y="518774"/>
                  </a:cubicBezTo>
                  <a:cubicBezTo>
                    <a:pt x="29787" y="562519"/>
                    <a:pt x="54481" y="551935"/>
                    <a:pt x="56598" y="641541"/>
                  </a:cubicBezTo>
                  <a:cubicBezTo>
                    <a:pt x="58715" y="731147"/>
                    <a:pt x="26964" y="964686"/>
                    <a:pt x="35431" y="1056408"/>
                  </a:cubicBezTo>
                  <a:cubicBezTo>
                    <a:pt x="43898" y="1148130"/>
                    <a:pt x="82704" y="1188346"/>
                    <a:pt x="107398" y="1191874"/>
                  </a:cubicBezTo>
                  <a:cubicBezTo>
                    <a:pt x="132092" y="1195402"/>
                    <a:pt x="176543" y="1130491"/>
                    <a:pt x="183598" y="1077574"/>
                  </a:cubicBezTo>
                  <a:cubicBezTo>
                    <a:pt x="190653" y="1024657"/>
                    <a:pt x="153259" y="960452"/>
                    <a:pt x="149731" y="874374"/>
                  </a:cubicBezTo>
                  <a:cubicBezTo>
                    <a:pt x="146203" y="788296"/>
                    <a:pt x="158198" y="653536"/>
                    <a:pt x="162431" y="561108"/>
                  </a:cubicBezTo>
                  <a:cubicBezTo>
                    <a:pt x="166664" y="468680"/>
                    <a:pt x="170192" y="409414"/>
                    <a:pt x="175131" y="319808"/>
                  </a:cubicBezTo>
                  <a:cubicBezTo>
                    <a:pt x="180070" y="230202"/>
                    <a:pt x="219581" y="70041"/>
                    <a:pt x="192064" y="23474"/>
                  </a:cubicBezTo>
                  <a:cubicBezTo>
                    <a:pt x="164547" y="-23093"/>
                    <a:pt x="38253" y="7952"/>
                    <a:pt x="10031" y="44641"/>
                  </a:cubicBez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6" name="Freeform 105"/>
            <p:cNvSpPr/>
            <p:nvPr/>
          </p:nvSpPr>
          <p:spPr>
            <a:xfrm>
              <a:off x="3665666" y="1960454"/>
              <a:ext cx="437364" cy="294549"/>
            </a:xfrm>
            <a:custGeom>
              <a:avLst/>
              <a:gdLst>
                <a:gd name="connsiteX0" fmla="*/ 0 w 207434"/>
                <a:gd name="connsiteY0" fmla="*/ 63500 h 97367"/>
                <a:gd name="connsiteX1" fmla="*/ 12700 w 207434"/>
                <a:gd name="connsiteY1" fmla="*/ 0 h 97367"/>
                <a:gd name="connsiteX2" fmla="*/ 207434 w 207434"/>
                <a:gd name="connsiteY2" fmla="*/ 4233 h 97367"/>
                <a:gd name="connsiteX3" fmla="*/ 198967 w 207434"/>
                <a:gd name="connsiteY3" fmla="*/ 97367 h 97367"/>
                <a:gd name="connsiteX4" fmla="*/ 0 w 207434"/>
                <a:gd name="connsiteY4" fmla="*/ 63500 h 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34" h="97367">
                  <a:moveTo>
                    <a:pt x="0" y="63500"/>
                  </a:moveTo>
                  <a:lnTo>
                    <a:pt x="12700" y="0"/>
                  </a:lnTo>
                  <a:lnTo>
                    <a:pt x="207434" y="4233"/>
                  </a:lnTo>
                  <a:lnTo>
                    <a:pt x="198967" y="97367"/>
                  </a:lnTo>
                  <a:lnTo>
                    <a:pt x="0" y="63500"/>
                  </a:ln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7" name="Freeform 106"/>
            <p:cNvSpPr/>
            <p:nvPr/>
          </p:nvSpPr>
          <p:spPr>
            <a:xfrm>
              <a:off x="7218123" y="2995839"/>
              <a:ext cx="1133569" cy="1758367"/>
            </a:xfrm>
            <a:custGeom>
              <a:avLst/>
              <a:gdLst>
                <a:gd name="connsiteX0" fmla="*/ 440266 w 478366"/>
                <a:gd name="connsiteY0" fmla="*/ 0 h 833966"/>
                <a:gd name="connsiteX1" fmla="*/ 275166 w 478366"/>
                <a:gd name="connsiteY1" fmla="*/ 63500 h 833966"/>
                <a:gd name="connsiteX2" fmla="*/ 165100 w 478366"/>
                <a:gd name="connsiteY2" fmla="*/ 135466 h 833966"/>
                <a:gd name="connsiteX3" fmla="*/ 131233 w 478366"/>
                <a:gd name="connsiteY3" fmla="*/ 287866 h 833966"/>
                <a:gd name="connsiteX4" fmla="*/ 76200 w 478366"/>
                <a:gd name="connsiteY4" fmla="*/ 478366 h 833966"/>
                <a:gd name="connsiteX5" fmla="*/ 63500 w 478366"/>
                <a:gd name="connsiteY5" fmla="*/ 588433 h 833966"/>
                <a:gd name="connsiteX6" fmla="*/ 16933 w 478366"/>
                <a:gd name="connsiteY6" fmla="*/ 753533 h 833966"/>
                <a:gd name="connsiteX7" fmla="*/ 0 w 478366"/>
                <a:gd name="connsiteY7" fmla="*/ 833966 h 833966"/>
                <a:gd name="connsiteX8" fmla="*/ 478366 w 478366"/>
                <a:gd name="connsiteY8" fmla="*/ 833966 h 833966"/>
                <a:gd name="connsiteX9" fmla="*/ 440266 w 478366"/>
                <a:gd name="connsiteY9" fmla="*/ 0 h 83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366" h="833966">
                  <a:moveTo>
                    <a:pt x="440266" y="0"/>
                  </a:moveTo>
                  <a:lnTo>
                    <a:pt x="275166" y="63500"/>
                  </a:lnTo>
                  <a:lnTo>
                    <a:pt x="165100" y="135466"/>
                  </a:lnTo>
                  <a:lnTo>
                    <a:pt x="131233" y="287866"/>
                  </a:lnTo>
                  <a:lnTo>
                    <a:pt x="76200" y="478366"/>
                  </a:lnTo>
                  <a:lnTo>
                    <a:pt x="63500" y="588433"/>
                  </a:lnTo>
                  <a:lnTo>
                    <a:pt x="16933" y="753533"/>
                  </a:lnTo>
                  <a:lnTo>
                    <a:pt x="0" y="833966"/>
                  </a:lnTo>
                  <a:lnTo>
                    <a:pt x="478366" y="833966"/>
                  </a:lnTo>
                  <a:lnTo>
                    <a:pt x="440266" y="0"/>
                  </a:lnTo>
                  <a:close/>
                </a:path>
              </a:pathLst>
            </a:cu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cxnSp>
          <p:nvCxnSpPr>
            <p:cNvPr id="108" name="Straight Connector 107"/>
            <p:cNvCxnSpPr/>
            <p:nvPr/>
          </p:nvCxnSpPr>
          <p:spPr>
            <a:xfrm>
              <a:off x="8280292" y="2906580"/>
              <a:ext cx="0" cy="1124641"/>
            </a:xfrm>
            <a:prstGeom prst="line">
              <a:avLst/>
            </a:pr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109" name="Group 108"/>
            <p:cNvGrpSpPr/>
            <p:nvPr/>
          </p:nvGrpSpPr>
          <p:grpSpPr>
            <a:xfrm>
              <a:off x="1693065" y="2112190"/>
              <a:ext cx="5739271" cy="2140378"/>
              <a:chOff x="5456763" y="3132666"/>
              <a:chExt cx="2722035" cy="1015148"/>
            </a:xfrm>
          </p:grpSpPr>
          <p:grpSp>
            <p:nvGrpSpPr>
              <p:cNvPr id="110" name="Group 109"/>
              <p:cNvGrpSpPr/>
              <p:nvPr/>
            </p:nvGrpSpPr>
            <p:grpSpPr>
              <a:xfrm>
                <a:off x="6460068" y="3132666"/>
                <a:ext cx="45720" cy="1015148"/>
                <a:chOff x="6460068" y="3145371"/>
                <a:chExt cx="45720" cy="1015148"/>
              </a:xfrm>
            </p:grpSpPr>
            <p:sp>
              <p:nvSpPr>
                <p:cNvPr id="131" name="Oval 130"/>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2" name="Oval 131"/>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3" name="Oval 132"/>
                <p:cNvSpPr/>
                <p:nvPr/>
              </p:nvSpPr>
              <p:spPr>
                <a:xfrm>
                  <a:off x="6460068" y="411480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11" name="Group 110"/>
              <p:cNvGrpSpPr/>
              <p:nvPr/>
            </p:nvGrpSpPr>
            <p:grpSpPr>
              <a:xfrm>
                <a:off x="7040880" y="3132666"/>
                <a:ext cx="45720" cy="1015148"/>
                <a:chOff x="6460068" y="3145371"/>
                <a:chExt cx="45720" cy="1015148"/>
              </a:xfrm>
            </p:grpSpPr>
            <p:sp>
              <p:nvSpPr>
                <p:cNvPr id="128" name="Oval 127"/>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9" name="Oval 128"/>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0" name="Oval 129"/>
                <p:cNvSpPr/>
                <p:nvPr/>
              </p:nvSpPr>
              <p:spPr>
                <a:xfrm>
                  <a:off x="6460068" y="411480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12" name="Group 111"/>
              <p:cNvGrpSpPr/>
              <p:nvPr/>
            </p:nvGrpSpPr>
            <p:grpSpPr>
              <a:xfrm>
                <a:off x="7586979" y="3132666"/>
                <a:ext cx="45720" cy="1015148"/>
                <a:chOff x="6460068" y="3145371"/>
                <a:chExt cx="45720" cy="1015148"/>
              </a:xfrm>
            </p:grpSpPr>
            <p:sp>
              <p:nvSpPr>
                <p:cNvPr id="125" name="Oval 124"/>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6" name="Oval 125"/>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7" name="Oval 126"/>
                <p:cNvSpPr/>
                <p:nvPr/>
              </p:nvSpPr>
              <p:spPr>
                <a:xfrm>
                  <a:off x="6460068" y="411480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13" name="Group 112"/>
              <p:cNvGrpSpPr/>
              <p:nvPr/>
            </p:nvGrpSpPr>
            <p:grpSpPr>
              <a:xfrm>
                <a:off x="5944449" y="3132666"/>
                <a:ext cx="45720" cy="1015148"/>
                <a:chOff x="6460068" y="3145371"/>
                <a:chExt cx="45720" cy="1015148"/>
              </a:xfrm>
            </p:grpSpPr>
            <p:sp>
              <p:nvSpPr>
                <p:cNvPr id="122" name="Oval 121"/>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3" name="Oval 122"/>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4" name="Oval 123"/>
                <p:cNvSpPr/>
                <p:nvPr/>
              </p:nvSpPr>
              <p:spPr>
                <a:xfrm>
                  <a:off x="6460068" y="411480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14" name="Group 113"/>
              <p:cNvGrpSpPr/>
              <p:nvPr/>
            </p:nvGrpSpPr>
            <p:grpSpPr>
              <a:xfrm>
                <a:off x="8133078" y="3132666"/>
                <a:ext cx="45720" cy="1015148"/>
                <a:chOff x="6460068" y="3145371"/>
                <a:chExt cx="45720" cy="1015148"/>
              </a:xfrm>
            </p:grpSpPr>
            <p:sp>
              <p:nvSpPr>
                <p:cNvPr id="119" name="Oval 118"/>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0" name="Oval 119"/>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1" name="Oval 120"/>
                <p:cNvSpPr/>
                <p:nvPr/>
              </p:nvSpPr>
              <p:spPr>
                <a:xfrm>
                  <a:off x="6460068" y="411480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15" name="Group 114"/>
              <p:cNvGrpSpPr/>
              <p:nvPr/>
            </p:nvGrpSpPr>
            <p:grpSpPr>
              <a:xfrm>
                <a:off x="5456763" y="3132666"/>
                <a:ext cx="45720" cy="744218"/>
                <a:chOff x="6460068" y="3145371"/>
                <a:chExt cx="45720" cy="744218"/>
              </a:xfrm>
            </p:grpSpPr>
            <p:sp>
              <p:nvSpPr>
                <p:cNvPr id="116" name="Oval 115"/>
                <p:cNvSpPr/>
                <p:nvPr/>
              </p:nvSpPr>
              <p:spPr>
                <a:xfrm>
                  <a:off x="6460069" y="3145371"/>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7" name="Oval 116"/>
                <p:cNvSpPr/>
                <p:nvPr/>
              </p:nvSpPr>
              <p:spPr>
                <a:xfrm>
                  <a:off x="6460068" y="3572934"/>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8" name="Oval 117"/>
                <p:cNvSpPr/>
                <p:nvPr/>
              </p:nvSpPr>
              <p:spPr>
                <a:xfrm>
                  <a:off x="6460068" y="3843870"/>
                  <a:ext cx="45720"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pic>
          <p:nvPicPr>
            <p:cNvPr id="134" name="Picture 133" descr="ti623_rev.png"/>
            <p:cNvPicPr>
              <a:picLocks noChangeAspect="1"/>
            </p:cNvPicPr>
            <p:nvPr/>
          </p:nvPicPr>
          <p:blipFill rotWithShape="1">
            <a:blip r:embed="rId3" cstate="print">
              <a:extLst>
                <a:ext uri="{28A0092B-C50C-407E-A947-70E740481C1C}">
                  <a14:useLocalDpi xmlns:a14="http://schemas.microsoft.com/office/drawing/2010/main" val="0"/>
                </a:ext>
              </a:extLst>
            </a:blip>
            <a:srcRect l="50253" t="29630" b="41111"/>
            <a:stretch/>
          </p:blipFill>
          <p:spPr>
            <a:xfrm>
              <a:off x="49839" y="1371356"/>
              <a:ext cx="9516651" cy="4230794"/>
            </a:xfrm>
            <a:prstGeom prst="rect">
              <a:avLst/>
            </a:prstGeom>
          </p:spPr>
        </p:pic>
        <p:sp>
          <p:nvSpPr>
            <p:cNvPr id="135" name="Freeform 134"/>
            <p:cNvSpPr/>
            <p:nvPr/>
          </p:nvSpPr>
          <p:spPr>
            <a:xfrm>
              <a:off x="3073401" y="1933963"/>
              <a:ext cx="1645464" cy="2807543"/>
            </a:xfrm>
            <a:custGeom>
              <a:avLst/>
              <a:gdLst>
                <a:gd name="connsiteX0" fmla="*/ 268511 w 700121"/>
                <a:gd name="connsiteY0" fmla="*/ 31097 h 1354626"/>
                <a:gd name="connsiteX1" fmla="*/ 236761 w 700121"/>
                <a:gd name="connsiteY1" fmla="*/ 189847 h 1354626"/>
                <a:gd name="connsiteX2" fmla="*/ 217711 w 700121"/>
                <a:gd name="connsiteY2" fmla="*/ 348597 h 1354626"/>
                <a:gd name="connsiteX3" fmla="*/ 179611 w 700121"/>
                <a:gd name="connsiteY3" fmla="*/ 520047 h 1354626"/>
                <a:gd name="connsiteX4" fmla="*/ 58961 w 700121"/>
                <a:gd name="connsiteY4" fmla="*/ 678797 h 1354626"/>
                <a:gd name="connsiteX5" fmla="*/ 14511 w 700121"/>
                <a:gd name="connsiteY5" fmla="*/ 761347 h 1354626"/>
                <a:gd name="connsiteX6" fmla="*/ 14511 w 700121"/>
                <a:gd name="connsiteY6" fmla="*/ 869297 h 1354626"/>
                <a:gd name="connsiteX7" fmla="*/ 185961 w 700121"/>
                <a:gd name="connsiteY7" fmla="*/ 1123297 h 1354626"/>
                <a:gd name="connsiteX8" fmla="*/ 287561 w 700121"/>
                <a:gd name="connsiteY8" fmla="*/ 1345547 h 1354626"/>
                <a:gd name="connsiteX9" fmla="*/ 579661 w 700121"/>
                <a:gd name="connsiteY9" fmla="*/ 1269347 h 1354626"/>
                <a:gd name="connsiteX10" fmla="*/ 643161 w 700121"/>
                <a:gd name="connsiteY10" fmla="*/ 888347 h 1354626"/>
                <a:gd name="connsiteX11" fmla="*/ 586011 w 700121"/>
                <a:gd name="connsiteY11" fmla="*/ 488297 h 1354626"/>
                <a:gd name="connsiteX12" fmla="*/ 687611 w 700121"/>
                <a:gd name="connsiteY12" fmla="*/ 43797 h 1354626"/>
                <a:gd name="connsiteX13" fmla="*/ 268511 w 700121"/>
                <a:gd name="connsiteY13" fmla="*/ 31097 h 1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21" h="1354626">
                  <a:moveTo>
                    <a:pt x="268511" y="31097"/>
                  </a:moveTo>
                  <a:cubicBezTo>
                    <a:pt x="193369" y="55439"/>
                    <a:pt x="245228" y="136930"/>
                    <a:pt x="236761" y="189847"/>
                  </a:cubicBezTo>
                  <a:cubicBezTo>
                    <a:pt x="228294" y="242764"/>
                    <a:pt x="227236" y="293564"/>
                    <a:pt x="217711" y="348597"/>
                  </a:cubicBezTo>
                  <a:cubicBezTo>
                    <a:pt x="208186" y="403630"/>
                    <a:pt x="206069" y="465014"/>
                    <a:pt x="179611" y="520047"/>
                  </a:cubicBezTo>
                  <a:cubicBezTo>
                    <a:pt x="153153" y="575080"/>
                    <a:pt x="86478" y="638580"/>
                    <a:pt x="58961" y="678797"/>
                  </a:cubicBezTo>
                  <a:cubicBezTo>
                    <a:pt x="31444" y="719014"/>
                    <a:pt x="21919" y="729597"/>
                    <a:pt x="14511" y="761347"/>
                  </a:cubicBezTo>
                  <a:cubicBezTo>
                    <a:pt x="7103" y="793097"/>
                    <a:pt x="-14064" y="808972"/>
                    <a:pt x="14511" y="869297"/>
                  </a:cubicBezTo>
                  <a:cubicBezTo>
                    <a:pt x="43086" y="929622"/>
                    <a:pt x="140453" y="1043922"/>
                    <a:pt x="185961" y="1123297"/>
                  </a:cubicBezTo>
                  <a:cubicBezTo>
                    <a:pt x="231469" y="1202672"/>
                    <a:pt x="221944" y="1321205"/>
                    <a:pt x="287561" y="1345547"/>
                  </a:cubicBezTo>
                  <a:cubicBezTo>
                    <a:pt x="353178" y="1369889"/>
                    <a:pt x="520394" y="1345547"/>
                    <a:pt x="579661" y="1269347"/>
                  </a:cubicBezTo>
                  <a:cubicBezTo>
                    <a:pt x="638928" y="1193147"/>
                    <a:pt x="642103" y="1018522"/>
                    <a:pt x="643161" y="888347"/>
                  </a:cubicBezTo>
                  <a:cubicBezTo>
                    <a:pt x="644219" y="758172"/>
                    <a:pt x="578603" y="629055"/>
                    <a:pt x="586011" y="488297"/>
                  </a:cubicBezTo>
                  <a:cubicBezTo>
                    <a:pt x="593419" y="347539"/>
                    <a:pt x="743703" y="117880"/>
                    <a:pt x="687611" y="43797"/>
                  </a:cubicBezTo>
                  <a:cubicBezTo>
                    <a:pt x="631519" y="-30286"/>
                    <a:pt x="343653" y="6755"/>
                    <a:pt x="268511" y="31097"/>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6" name="Rectangle 135"/>
            <p:cNvSpPr/>
            <p:nvPr/>
          </p:nvSpPr>
          <p:spPr>
            <a:xfrm>
              <a:off x="7154722" y="1946663"/>
              <a:ext cx="1209442" cy="2807543"/>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7" name="Freeform 136"/>
            <p:cNvSpPr/>
            <p:nvPr/>
          </p:nvSpPr>
          <p:spPr>
            <a:xfrm>
              <a:off x="5321300" y="1946663"/>
              <a:ext cx="1913040" cy="2794664"/>
            </a:xfrm>
            <a:custGeom>
              <a:avLst/>
              <a:gdLst>
                <a:gd name="connsiteX0" fmla="*/ 227623 w 629474"/>
                <a:gd name="connsiteY0" fmla="*/ 13718 h 1351693"/>
                <a:gd name="connsiteX1" fmla="*/ 214923 w 629474"/>
                <a:gd name="connsiteY1" fmla="*/ 242318 h 1351693"/>
                <a:gd name="connsiteX2" fmla="*/ 176823 w 629474"/>
                <a:gd name="connsiteY2" fmla="*/ 591568 h 1351693"/>
                <a:gd name="connsiteX3" fmla="*/ 183173 w 629474"/>
                <a:gd name="connsiteY3" fmla="*/ 928118 h 1351693"/>
                <a:gd name="connsiteX4" fmla="*/ 75223 w 629474"/>
                <a:gd name="connsiteY4" fmla="*/ 1277368 h 1351693"/>
                <a:gd name="connsiteX5" fmla="*/ 5373 w 629474"/>
                <a:gd name="connsiteY5" fmla="*/ 1347218 h 1351693"/>
                <a:gd name="connsiteX6" fmla="*/ 221273 w 629474"/>
                <a:gd name="connsiteY6" fmla="*/ 1334518 h 1351693"/>
                <a:gd name="connsiteX7" fmla="*/ 360973 w 629474"/>
                <a:gd name="connsiteY7" fmla="*/ 1251968 h 1351693"/>
                <a:gd name="connsiteX8" fmla="*/ 627673 w 629474"/>
                <a:gd name="connsiteY8" fmla="*/ 470918 h 1351693"/>
                <a:gd name="connsiteX9" fmla="*/ 475273 w 629474"/>
                <a:gd name="connsiteY9" fmla="*/ 102618 h 1351693"/>
                <a:gd name="connsiteX10" fmla="*/ 424473 w 629474"/>
                <a:gd name="connsiteY10" fmla="*/ 32768 h 1351693"/>
                <a:gd name="connsiteX11" fmla="*/ 227623 w 629474"/>
                <a:gd name="connsiteY11" fmla="*/ 13718 h 1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474" h="1351693">
                  <a:moveTo>
                    <a:pt x="227623" y="13718"/>
                  </a:moveTo>
                  <a:cubicBezTo>
                    <a:pt x="192698" y="48643"/>
                    <a:pt x="223390" y="146010"/>
                    <a:pt x="214923" y="242318"/>
                  </a:cubicBezTo>
                  <a:cubicBezTo>
                    <a:pt x="206456" y="338626"/>
                    <a:pt x="182115" y="477268"/>
                    <a:pt x="176823" y="591568"/>
                  </a:cubicBezTo>
                  <a:cubicBezTo>
                    <a:pt x="171531" y="705868"/>
                    <a:pt x="200106" y="813818"/>
                    <a:pt x="183173" y="928118"/>
                  </a:cubicBezTo>
                  <a:cubicBezTo>
                    <a:pt x="166240" y="1042418"/>
                    <a:pt x="104856" y="1207518"/>
                    <a:pt x="75223" y="1277368"/>
                  </a:cubicBezTo>
                  <a:cubicBezTo>
                    <a:pt x="45590" y="1347218"/>
                    <a:pt x="-18969" y="1337693"/>
                    <a:pt x="5373" y="1347218"/>
                  </a:cubicBezTo>
                  <a:cubicBezTo>
                    <a:pt x="29715" y="1356743"/>
                    <a:pt x="162006" y="1350393"/>
                    <a:pt x="221273" y="1334518"/>
                  </a:cubicBezTo>
                  <a:cubicBezTo>
                    <a:pt x="280540" y="1318643"/>
                    <a:pt x="293240" y="1395901"/>
                    <a:pt x="360973" y="1251968"/>
                  </a:cubicBezTo>
                  <a:cubicBezTo>
                    <a:pt x="428706" y="1108035"/>
                    <a:pt x="608623" y="662476"/>
                    <a:pt x="627673" y="470918"/>
                  </a:cubicBezTo>
                  <a:cubicBezTo>
                    <a:pt x="646723" y="279360"/>
                    <a:pt x="509140" y="175643"/>
                    <a:pt x="475273" y="102618"/>
                  </a:cubicBezTo>
                  <a:cubicBezTo>
                    <a:pt x="441406" y="29593"/>
                    <a:pt x="464690" y="45468"/>
                    <a:pt x="424473" y="32768"/>
                  </a:cubicBezTo>
                  <a:cubicBezTo>
                    <a:pt x="384256" y="20068"/>
                    <a:pt x="262548" y="-21207"/>
                    <a:pt x="227623" y="13718"/>
                  </a:cubicBezTo>
                  <a:close/>
                </a:path>
              </a:pathLst>
            </a:cu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3" name="Right Triangle 162"/>
            <p:cNvSpPr/>
            <p:nvPr/>
          </p:nvSpPr>
          <p:spPr>
            <a:xfrm>
              <a:off x="1206616" y="3663478"/>
              <a:ext cx="1402884" cy="1028357"/>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4" name="Freeform 163"/>
            <p:cNvSpPr/>
            <p:nvPr/>
          </p:nvSpPr>
          <p:spPr>
            <a:xfrm>
              <a:off x="1224468" y="3714072"/>
              <a:ext cx="1402884" cy="1018106"/>
            </a:xfrm>
            <a:custGeom>
              <a:avLst/>
              <a:gdLst>
                <a:gd name="connsiteX0" fmla="*/ 21033 w 718146"/>
                <a:gd name="connsiteY0" fmla="*/ 220 h 482872"/>
                <a:gd name="connsiteX1" fmla="*/ 376633 w 718146"/>
                <a:gd name="connsiteY1" fmla="*/ 133570 h 482872"/>
                <a:gd name="connsiteX2" fmla="*/ 713183 w 718146"/>
                <a:gd name="connsiteY2" fmla="*/ 482820 h 482872"/>
                <a:gd name="connsiteX3" fmla="*/ 109933 w 718146"/>
                <a:gd name="connsiteY3" fmla="*/ 158970 h 482872"/>
                <a:gd name="connsiteX4" fmla="*/ 21033 w 718146"/>
                <a:gd name="connsiteY4" fmla="*/ 220 h 482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46" h="482872">
                  <a:moveTo>
                    <a:pt x="21033" y="220"/>
                  </a:moveTo>
                  <a:cubicBezTo>
                    <a:pt x="65483" y="-4013"/>
                    <a:pt x="261275" y="53137"/>
                    <a:pt x="376633" y="133570"/>
                  </a:cubicBezTo>
                  <a:cubicBezTo>
                    <a:pt x="491991" y="214003"/>
                    <a:pt x="757633" y="478587"/>
                    <a:pt x="713183" y="482820"/>
                  </a:cubicBezTo>
                  <a:cubicBezTo>
                    <a:pt x="668733" y="487053"/>
                    <a:pt x="218941" y="236228"/>
                    <a:pt x="109933" y="158970"/>
                  </a:cubicBezTo>
                  <a:cubicBezTo>
                    <a:pt x="925" y="81712"/>
                    <a:pt x="-23417" y="4453"/>
                    <a:pt x="21033" y="22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ight Triangle 164"/>
            <p:cNvSpPr/>
            <p:nvPr/>
          </p:nvSpPr>
          <p:spPr>
            <a:xfrm>
              <a:off x="1224468" y="3699357"/>
              <a:ext cx="1402884" cy="1028357"/>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94" name="Picture 93" descr="Rplot_depth.pdf"/>
            <p:cNvPicPr>
              <a:picLocks noChangeAspect="1"/>
            </p:cNvPicPr>
            <p:nvPr/>
          </p:nvPicPr>
          <p:blipFill rotWithShape="1">
            <a:blip r:embed="rId4">
              <a:extLst>
                <a:ext uri="{28A0092B-C50C-407E-A947-70E740481C1C}">
                  <a14:useLocalDpi xmlns:a14="http://schemas.microsoft.com/office/drawing/2010/main" val="0"/>
                </a:ext>
              </a:extLst>
            </a:blip>
            <a:srcRect l="52810" t="45059" r="6699" b="47755"/>
            <a:stretch/>
          </p:blipFill>
          <p:spPr>
            <a:xfrm rot="10800000">
              <a:off x="1717808" y="2818222"/>
              <a:ext cx="2591723" cy="459905"/>
            </a:xfrm>
            <a:prstGeom prst="rect">
              <a:avLst/>
            </a:prstGeom>
          </p:spPr>
        </p:pic>
        <p:grpSp>
          <p:nvGrpSpPr>
            <p:cNvPr id="91" name="Group 90"/>
            <p:cNvGrpSpPr/>
            <p:nvPr/>
          </p:nvGrpSpPr>
          <p:grpSpPr>
            <a:xfrm>
              <a:off x="1663740" y="2006608"/>
              <a:ext cx="5923624" cy="317503"/>
              <a:chOff x="1603511" y="1933538"/>
              <a:chExt cx="5923624" cy="317503"/>
            </a:xfrm>
          </p:grpSpPr>
          <p:pic>
            <p:nvPicPr>
              <p:cNvPr id="8" name="Picture 7" descr="Rplot_depth.pdf"/>
              <p:cNvPicPr>
                <a:picLocks noChangeAspect="1"/>
              </p:cNvPicPr>
              <p:nvPr/>
            </p:nvPicPr>
            <p:blipFill rotWithShape="1">
              <a:blip r:embed="rId5">
                <a:extLst>
                  <a:ext uri="{28A0092B-C50C-407E-A947-70E740481C1C}">
                    <a14:useLocalDpi xmlns:a14="http://schemas.microsoft.com/office/drawing/2010/main" val="0"/>
                  </a:ext>
                </a:extLst>
              </a:blip>
              <a:srcRect l="54589" t="80482" r="6310" b="14748"/>
              <a:stretch/>
            </p:blipFill>
            <p:spPr>
              <a:xfrm rot="10800000">
                <a:off x="1603511" y="1939649"/>
                <a:ext cx="2502822" cy="305279"/>
              </a:xfrm>
              <a:prstGeom prst="rect">
                <a:avLst/>
              </a:prstGeom>
            </p:spPr>
          </p:pic>
          <p:pic>
            <p:nvPicPr>
              <p:cNvPr id="95" name="Picture 94" descr="Rplot_depth.pdf"/>
              <p:cNvPicPr>
                <a:picLocks noChangeAspect="1"/>
              </p:cNvPicPr>
              <p:nvPr/>
            </p:nvPicPr>
            <p:blipFill rotWithShape="1">
              <a:blip r:embed="rId5">
                <a:extLst>
                  <a:ext uri="{28A0092B-C50C-407E-A947-70E740481C1C}">
                    <a14:useLocalDpi xmlns:a14="http://schemas.microsoft.com/office/drawing/2010/main" val="0"/>
                  </a:ext>
                </a:extLst>
              </a:blip>
              <a:srcRect l="17884" t="80291" r="49181" b="14748"/>
              <a:stretch/>
            </p:blipFill>
            <p:spPr>
              <a:xfrm rot="10800000">
                <a:off x="4766728" y="1933538"/>
                <a:ext cx="2108200" cy="317503"/>
              </a:xfrm>
              <a:prstGeom prst="rect">
                <a:avLst/>
              </a:prstGeom>
            </p:spPr>
          </p:pic>
          <p:pic>
            <p:nvPicPr>
              <p:cNvPr id="96" name="Picture 95" descr="Rplot_depth.pdf"/>
              <p:cNvPicPr>
                <a:picLocks noChangeAspect="1"/>
              </p:cNvPicPr>
              <p:nvPr/>
            </p:nvPicPr>
            <p:blipFill rotWithShape="1">
              <a:blip r:embed="rId5">
                <a:extLst>
                  <a:ext uri="{28A0092B-C50C-407E-A947-70E740481C1C}">
                    <a14:useLocalDpi xmlns:a14="http://schemas.microsoft.com/office/drawing/2010/main" val="0"/>
                  </a:ext>
                </a:extLst>
              </a:blip>
              <a:srcRect l="11747" t="80291" r="82307" b="14748"/>
              <a:stretch/>
            </p:blipFill>
            <p:spPr>
              <a:xfrm rot="10800000">
                <a:off x="7146565" y="1933538"/>
                <a:ext cx="380570" cy="317503"/>
              </a:xfrm>
              <a:prstGeom prst="rect">
                <a:avLst/>
              </a:prstGeom>
            </p:spPr>
          </p:pic>
        </p:grpSp>
        <p:pic>
          <p:nvPicPr>
            <p:cNvPr id="99" name="Picture 98" descr="Rplot_depth.pdf"/>
            <p:cNvPicPr>
              <a:picLocks noChangeAspect="1"/>
            </p:cNvPicPr>
            <p:nvPr/>
          </p:nvPicPr>
          <p:blipFill rotWithShape="1">
            <a:blip r:embed="rId6">
              <a:extLst>
                <a:ext uri="{28A0092B-C50C-407E-A947-70E740481C1C}">
                  <a14:useLocalDpi xmlns:a14="http://schemas.microsoft.com/office/drawing/2010/main" val="0"/>
                </a:ext>
              </a:extLst>
            </a:blip>
            <a:srcRect l="23246" t="45697" r="49174" b="48229"/>
            <a:stretch/>
          </p:blipFill>
          <p:spPr>
            <a:xfrm rot="10800000">
              <a:off x="4787894" y="2885954"/>
              <a:ext cx="1765299" cy="388746"/>
            </a:xfrm>
            <a:prstGeom prst="rect">
              <a:avLst/>
            </a:prstGeom>
          </p:spPr>
        </p:pic>
        <p:pic>
          <p:nvPicPr>
            <p:cNvPr id="100" name="Picture 99" descr="Rplot_depth.pdf"/>
            <p:cNvPicPr>
              <a:picLocks noChangeAspect="1"/>
            </p:cNvPicPr>
            <p:nvPr/>
          </p:nvPicPr>
          <p:blipFill rotWithShape="1">
            <a:blip r:embed="rId7">
              <a:extLst>
                <a:ext uri="{28A0092B-C50C-407E-A947-70E740481C1C}">
                  <a14:useLocalDpi xmlns:a14="http://schemas.microsoft.com/office/drawing/2010/main" val="0"/>
                </a:ext>
              </a:extLst>
            </a:blip>
            <a:srcRect l="11951" t="45059" r="82309" b="47755"/>
            <a:stretch/>
          </p:blipFill>
          <p:spPr>
            <a:xfrm rot="10800000">
              <a:off x="7231723" y="2835155"/>
              <a:ext cx="367377" cy="459905"/>
            </a:xfrm>
            <a:prstGeom prst="rect">
              <a:avLst/>
            </a:prstGeom>
          </p:spPr>
        </p:pic>
        <p:pic>
          <p:nvPicPr>
            <p:cNvPr id="92" name="Picture 91" descr="Rplot_depth.pdf"/>
            <p:cNvPicPr>
              <a:picLocks noChangeAspect="1"/>
            </p:cNvPicPr>
            <p:nvPr/>
          </p:nvPicPr>
          <p:blipFill rotWithShape="1">
            <a:blip r:embed="rId8">
              <a:extLst>
                <a:ext uri="{28A0092B-C50C-407E-A947-70E740481C1C}">
                  <a14:useLocalDpi xmlns:a14="http://schemas.microsoft.com/office/drawing/2010/main" val="0"/>
                </a:ext>
              </a:extLst>
            </a:blip>
            <a:srcRect l="87302" t="25964" r="6084" b="64856"/>
            <a:stretch/>
          </p:blipFill>
          <p:spPr>
            <a:xfrm rot="10800000">
              <a:off x="1672608" y="3468118"/>
              <a:ext cx="423334" cy="587566"/>
            </a:xfrm>
            <a:prstGeom prst="rect">
              <a:avLst/>
            </a:prstGeom>
          </p:spPr>
        </p:pic>
        <p:pic>
          <p:nvPicPr>
            <p:cNvPr id="101" name="Picture 100" descr="Rplot_depth.pdf"/>
            <p:cNvPicPr>
              <a:picLocks noChangeAspect="1"/>
            </p:cNvPicPr>
            <p:nvPr/>
          </p:nvPicPr>
          <p:blipFill rotWithShape="1">
            <a:blip r:embed="rId9">
              <a:extLst>
                <a:ext uri="{28A0092B-C50C-407E-A947-70E740481C1C}">
                  <a14:useLocalDpi xmlns:a14="http://schemas.microsoft.com/office/drawing/2010/main" val="0"/>
                </a:ext>
              </a:extLst>
            </a:blip>
            <a:srcRect l="49965" t="12100" r="18519" b="82266"/>
            <a:stretch/>
          </p:blipFill>
          <p:spPr>
            <a:xfrm rot="10800000">
              <a:off x="2440421" y="4057395"/>
              <a:ext cx="2017278" cy="360673"/>
            </a:xfrm>
            <a:prstGeom prst="rect">
              <a:avLst/>
            </a:prstGeom>
          </p:spPr>
        </p:pic>
        <p:pic>
          <p:nvPicPr>
            <p:cNvPr id="102" name="Picture 101" descr="Rplot_depth.pdf"/>
            <p:cNvPicPr>
              <a:picLocks noChangeAspect="1"/>
            </p:cNvPicPr>
            <p:nvPr/>
          </p:nvPicPr>
          <p:blipFill rotWithShape="1">
            <a:blip r:embed="rId9">
              <a:extLst>
                <a:ext uri="{28A0092B-C50C-407E-A947-70E740481C1C}">
                  <a14:useLocalDpi xmlns:a14="http://schemas.microsoft.com/office/drawing/2010/main" val="0"/>
                </a:ext>
              </a:extLst>
            </a:blip>
            <a:srcRect l="19980" t="12100" r="51449" b="82266"/>
            <a:stretch/>
          </p:blipFill>
          <p:spPr>
            <a:xfrm rot="10800000">
              <a:off x="4978347" y="3989663"/>
              <a:ext cx="1828846" cy="360673"/>
            </a:xfrm>
            <a:prstGeom prst="rect">
              <a:avLst/>
            </a:prstGeom>
          </p:spPr>
        </p:pic>
        <p:pic>
          <p:nvPicPr>
            <p:cNvPr id="103" name="Picture 102" descr="Rplot_depth.pdf"/>
            <p:cNvPicPr>
              <a:picLocks noChangeAspect="1"/>
            </p:cNvPicPr>
            <p:nvPr/>
          </p:nvPicPr>
          <p:blipFill rotWithShape="1">
            <a:blip r:embed="rId9">
              <a:extLst>
                <a:ext uri="{28A0092B-C50C-407E-A947-70E740481C1C}">
                  <a14:useLocalDpi xmlns:a14="http://schemas.microsoft.com/office/drawing/2010/main" val="0"/>
                </a:ext>
              </a:extLst>
            </a:blip>
            <a:srcRect l="11905" t="11812" r="81993" b="82265"/>
            <a:stretch/>
          </p:blipFill>
          <p:spPr>
            <a:xfrm rot="10800000">
              <a:off x="7178851" y="3989663"/>
              <a:ext cx="390616" cy="379138"/>
            </a:xfrm>
            <a:prstGeom prst="rect">
              <a:avLst/>
            </a:prstGeom>
          </p:spPr>
        </p:pic>
        <p:sp>
          <p:nvSpPr>
            <p:cNvPr id="104" name="TextBox 103"/>
            <p:cNvSpPr txBox="1"/>
            <p:nvPr/>
          </p:nvSpPr>
          <p:spPr>
            <a:xfrm>
              <a:off x="8918282" y="4548317"/>
              <a:ext cx="850900" cy="369332"/>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≤583</a:t>
              </a:r>
              <a:endParaRPr lang="en-US" sz="1800" dirty="0">
                <a:solidFill>
                  <a:prstClr val="black"/>
                </a:solidFill>
                <a:latin typeface="Calibri"/>
              </a:endParaRPr>
            </a:p>
          </p:txBody>
        </p:sp>
        <p:sp>
          <p:nvSpPr>
            <p:cNvPr id="167" name="TextBox 166"/>
            <p:cNvSpPr txBox="1"/>
            <p:nvPr/>
          </p:nvSpPr>
          <p:spPr>
            <a:xfrm>
              <a:off x="8918282" y="1724989"/>
              <a:ext cx="850900" cy="369332"/>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8 x 10</a:t>
              </a:r>
              <a:r>
                <a:rPr lang="en-US" sz="1800" baseline="30000" dirty="0" smtClean="0">
                  <a:solidFill>
                    <a:prstClr val="black"/>
                  </a:solidFill>
                  <a:latin typeface="Calibri"/>
                </a:rPr>
                <a:t>4</a:t>
              </a:r>
              <a:endParaRPr lang="en-US" sz="1800" dirty="0">
                <a:solidFill>
                  <a:prstClr val="black"/>
                </a:solidFill>
                <a:latin typeface="Calibri"/>
              </a:endParaRPr>
            </a:p>
          </p:txBody>
        </p:sp>
        <p:sp>
          <p:nvSpPr>
            <p:cNvPr id="168" name="TextBox 167"/>
            <p:cNvSpPr txBox="1"/>
            <p:nvPr/>
          </p:nvSpPr>
          <p:spPr>
            <a:xfrm>
              <a:off x="8918282" y="2402312"/>
              <a:ext cx="850900" cy="369332"/>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6 x 10</a:t>
              </a:r>
              <a:r>
                <a:rPr lang="en-US" sz="1800" baseline="30000" dirty="0" smtClean="0">
                  <a:solidFill>
                    <a:prstClr val="black"/>
                  </a:solidFill>
                  <a:latin typeface="Calibri"/>
                </a:rPr>
                <a:t>4</a:t>
              </a:r>
              <a:endParaRPr lang="en-US" sz="1800" dirty="0">
                <a:solidFill>
                  <a:prstClr val="black"/>
                </a:solidFill>
                <a:latin typeface="Calibri"/>
              </a:endParaRPr>
            </a:p>
          </p:txBody>
        </p:sp>
        <p:sp>
          <p:nvSpPr>
            <p:cNvPr id="169" name="TextBox 168"/>
            <p:cNvSpPr txBox="1"/>
            <p:nvPr/>
          </p:nvSpPr>
          <p:spPr>
            <a:xfrm>
              <a:off x="8918282" y="3113501"/>
              <a:ext cx="850900" cy="369332"/>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4 x 10</a:t>
              </a:r>
              <a:r>
                <a:rPr lang="en-US" sz="1800" baseline="30000" dirty="0" smtClean="0">
                  <a:solidFill>
                    <a:prstClr val="black"/>
                  </a:solidFill>
                  <a:latin typeface="Calibri"/>
                </a:rPr>
                <a:t>4</a:t>
              </a:r>
              <a:endParaRPr lang="en-US" sz="1800" dirty="0">
                <a:solidFill>
                  <a:prstClr val="black"/>
                </a:solidFill>
                <a:latin typeface="Calibri"/>
              </a:endParaRPr>
            </a:p>
          </p:txBody>
        </p:sp>
        <p:sp>
          <p:nvSpPr>
            <p:cNvPr id="170" name="TextBox 169"/>
            <p:cNvSpPr txBox="1"/>
            <p:nvPr/>
          </p:nvSpPr>
          <p:spPr>
            <a:xfrm>
              <a:off x="8918282" y="3824690"/>
              <a:ext cx="850900" cy="369332"/>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2 x 10</a:t>
              </a:r>
              <a:r>
                <a:rPr lang="en-US" sz="1800" baseline="30000" dirty="0" smtClean="0">
                  <a:solidFill>
                    <a:prstClr val="black"/>
                  </a:solidFill>
                  <a:latin typeface="Calibri"/>
                </a:rPr>
                <a:t>4</a:t>
              </a:r>
              <a:endParaRPr lang="en-US" sz="1800" dirty="0">
                <a:solidFill>
                  <a:prstClr val="black"/>
                </a:solidFill>
                <a:latin typeface="Calibri"/>
              </a:endParaRPr>
            </a:p>
          </p:txBody>
        </p:sp>
      </p:grpSp>
      <p:graphicFrame>
        <p:nvGraphicFramePr>
          <p:cNvPr id="172" name="Table 171"/>
          <p:cNvGraphicFramePr>
            <a:graphicFrameLocks noGrp="1"/>
          </p:cNvGraphicFramePr>
          <p:nvPr>
            <p:extLst>
              <p:ext uri="{D42A27DB-BD31-4B8C-83A1-F6EECF244321}">
                <p14:modId xmlns:p14="http://schemas.microsoft.com/office/powerpoint/2010/main" val="1861356087"/>
              </p:ext>
            </p:extLst>
          </p:nvPr>
        </p:nvGraphicFramePr>
        <p:xfrm>
          <a:off x="3127801" y="4602595"/>
          <a:ext cx="6056243" cy="2068576"/>
        </p:xfrm>
        <a:graphic>
          <a:graphicData uri="http://schemas.openxmlformats.org/drawingml/2006/table">
            <a:tbl>
              <a:tblPr firstRow="1" bandRow="1">
                <a:tableStyleId>{D7AC3CCA-C797-4891-BE02-D94E43425B78}</a:tableStyleId>
              </a:tblPr>
              <a:tblGrid>
                <a:gridCol w="2616579"/>
                <a:gridCol w="2048933"/>
                <a:gridCol w="1390731"/>
              </a:tblGrid>
              <a:tr h="370840">
                <a:tc>
                  <a:txBody>
                    <a:bodyPr/>
                    <a:lstStyle/>
                    <a:p>
                      <a:pPr>
                        <a:lnSpc>
                          <a:spcPct val="90000"/>
                        </a:lnSpc>
                      </a:pPr>
                      <a:r>
                        <a:rPr lang="en-US" dirty="0" smtClean="0"/>
                        <a:t>Spearman’s R (p&lt;0.05)</a:t>
                      </a:r>
                    </a:p>
                    <a:p>
                      <a:pPr marL="0" marR="0" indent="0" algn="l" defTabSz="914400" rtl="0" eaLnBrk="1" fontAlgn="auto" latinLnBrk="0" hangingPunct="1">
                        <a:lnSpc>
                          <a:spcPct val="90000"/>
                        </a:lnSpc>
                        <a:spcBef>
                          <a:spcPts val="0"/>
                        </a:spcBef>
                        <a:spcAft>
                          <a:spcPts val="0"/>
                        </a:spcAft>
                        <a:buClrTx/>
                        <a:buSzTx/>
                        <a:buFontTx/>
                        <a:buNone/>
                        <a:tabLst/>
                        <a:defRPr/>
                      </a:pPr>
                      <a:r>
                        <a:rPr lang="en-US" dirty="0" smtClean="0"/>
                        <a:t>N=25</a:t>
                      </a:r>
                    </a:p>
                  </a:txBody>
                  <a:tcPr/>
                </a:tc>
                <a:tc>
                  <a:txBody>
                    <a:bodyPr/>
                    <a:lstStyle/>
                    <a:p>
                      <a:pPr>
                        <a:lnSpc>
                          <a:spcPct val="90000"/>
                        </a:lnSpc>
                      </a:pPr>
                      <a:r>
                        <a:rPr lang="en-US" i="1" dirty="0" smtClean="0"/>
                        <a:t>Pseudo-</a:t>
                      </a:r>
                      <a:r>
                        <a:rPr lang="en-US" i="1" dirty="0" err="1" smtClean="0"/>
                        <a:t>nitzschia</a:t>
                      </a:r>
                      <a:r>
                        <a:rPr lang="en-US" baseline="0" dirty="0" smtClean="0"/>
                        <a:t> </a:t>
                      </a:r>
                    </a:p>
                    <a:p>
                      <a:pPr>
                        <a:lnSpc>
                          <a:spcPct val="90000"/>
                        </a:lnSpc>
                      </a:pPr>
                      <a:r>
                        <a:rPr lang="en-US" u="none" baseline="0" dirty="0" smtClean="0"/>
                        <a:t>cells L</a:t>
                      </a:r>
                      <a:r>
                        <a:rPr lang="en-US" u="none" baseline="30000" dirty="0" smtClean="0"/>
                        <a:t>-1</a:t>
                      </a:r>
                      <a:endParaRPr lang="en-US" b="0" i="1" u="none" dirty="0"/>
                    </a:p>
                  </a:txBody>
                  <a:tcPr/>
                </a:tc>
                <a:tc>
                  <a:txBody>
                    <a:bodyPr/>
                    <a:lstStyle/>
                    <a:p>
                      <a:pPr>
                        <a:lnSpc>
                          <a:spcPct val="90000"/>
                        </a:lnSpc>
                      </a:pPr>
                      <a:r>
                        <a:rPr lang="en-US" dirty="0" err="1" smtClean="0"/>
                        <a:t>ng</a:t>
                      </a:r>
                      <a:r>
                        <a:rPr lang="en-US" baseline="0" dirty="0" smtClean="0"/>
                        <a:t> </a:t>
                      </a:r>
                      <a:r>
                        <a:rPr lang="en-US" baseline="0" dirty="0" err="1" smtClean="0"/>
                        <a:t>pDA</a:t>
                      </a:r>
                      <a:r>
                        <a:rPr lang="en-US" baseline="0" dirty="0" smtClean="0"/>
                        <a:t> L</a:t>
                      </a:r>
                      <a:r>
                        <a:rPr lang="en-US" baseline="30000" dirty="0" smtClean="0"/>
                        <a:t>-1</a:t>
                      </a:r>
                      <a:endParaRPr lang="en-US" baseline="30000" dirty="0"/>
                    </a:p>
                  </a:txBody>
                  <a:tcPr/>
                </a:tc>
              </a:tr>
              <a:tr h="370840">
                <a:tc>
                  <a:txBody>
                    <a:bodyPr/>
                    <a:lstStyle/>
                    <a:p>
                      <a:pPr marL="0" marR="0" indent="0" algn="l" defTabSz="914400" rtl="0" eaLnBrk="1" fontAlgn="auto" latinLnBrk="0" hangingPunct="1">
                        <a:lnSpc>
                          <a:spcPct val="70000"/>
                        </a:lnSpc>
                        <a:spcBef>
                          <a:spcPts val="0"/>
                        </a:spcBef>
                        <a:spcAft>
                          <a:spcPts val="0"/>
                        </a:spcAft>
                        <a:buClrTx/>
                        <a:buSzTx/>
                        <a:buFontTx/>
                        <a:buNone/>
                        <a:tabLst/>
                        <a:defRPr/>
                      </a:pPr>
                      <a:r>
                        <a:rPr lang="en-US" dirty="0" err="1" smtClean="0"/>
                        <a:t>ng</a:t>
                      </a:r>
                      <a:r>
                        <a:rPr lang="en-US" baseline="0" dirty="0" smtClean="0"/>
                        <a:t> </a:t>
                      </a:r>
                      <a:r>
                        <a:rPr lang="en-US" baseline="0" dirty="0" err="1" smtClean="0"/>
                        <a:t>pDA</a:t>
                      </a:r>
                      <a:r>
                        <a:rPr lang="en-US" baseline="0" dirty="0" smtClean="0"/>
                        <a:t> L</a:t>
                      </a:r>
                      <a:r>
                        <a:rPr lang="en-US" baseline="30000" dirty="0" smtClean="0"/>
                        <a:t>-1</a:t>
                      </a:r>
                    </a:p>
                  </a:txBody>
                  <a:tcPr/>
                </a:tc>
                <a:tc>
                  <a:txBody>
                    <a:bodyPr/>
                    <a:lstStyle/>
                    <a:p>
                      <a:pPr>
                        <a:lnSpc>
                          <a:spcPct val="70000"/>
                        </a:lnSpc>
                      </a:pPr>
                      <a:r>
                        <a:rPr lang="en-US" dirty="0" smtClean="0"/>
                        <a:t>0.716</a:t>
                      </a:r>
                      <a:endParaRPr lang="en-US" dirty="0"/>
                    </a:p>
                  </a:txBody>
                  <a:tcPr/>
                </a:tc>
                <a:tc>
                  <a:txBody>
                    <a:bodyPr/>
                    <a:lstStyle/>
                    <a:p>
                      <a:pPr>
                        <a:lnSpc>
                          <a:spcPct val="70000"/>
                        </a:lnSpc>
                      </a:pPr>
                      <a:endParaRPr lang="en-US" dirty="0"/>
                    </a:p>
                  </a:txBody>
                  <a:tcPr/>
                </a:tc>
              </a:tr>
              <a:tr h="370840">
                <a:tc>
                  <a:txBody>
                    <a:bodyPr/>
                    <a:lstStyle/>
                    <a:p>
                      <a:pPr marL="0" marR="0" indent="0" algn="l" defTabSz="914400" rtl="0" eaLnBrk="1" fontAlgn="auto" latinLnBrk="0" hangingPunct="1">
                        <a:lnSpc>
                          <a:spcPct val="70000"/>
                        </a:lnSpc>
                        <a:spcBef>
                          <a:spcPts val="0"/>
                        </a:spcBef>
                        <a:spcAft>
                          <a:spcPts val="0"/>
                        </a:spcAft>
                        <a:buClrTx/>
                        <a:buSzTx/>
                        <a:buFontTx/>
                        <a:buNone/>
                        <a:tabLst/>
                        <a:defRPr/>
                      </a:pPr>
                      <a:r>
                        <a:rPr lang="en-US" dirty="0" smtClean="0"/>
                        <a:t>NH</a:t>
                      </a:r>
                      <a:r>
                        <a:rPr lang="en-US" baseline="-25000" dirty="0" smtClean="0"/>
                        <a:t>4  </a:t>
                      </a:r>
                      <a:r>
                        <a:rPr lang="en-US" baseline="0" dirty="0" smtClean="0"/>
                        <a:t>(</a:t>
                      </a:r>
                      <a:r>
                        <a:rPr lang="en-US" baseline="0" dirty="0" err="1" smtClean="0"/>
                        <a:t>μm</a:t>
                      </a:r>
                      <a:r>
                        <a:rPr lang="en-US" baseline="0" dirty="0" smtClean="0"/>
                        <a:t>)</a:t>
                      </a:r>
                      <a:endParaRPr lang="en-US" dirty="0" smtClean="0"/>
                    </a:p>
                  </a:txBody>
                  <a:tcPr/>
                </a:tc>
                <a:tc>
                  <a:txBody>
                    <a:bodyPr/>
                    <a:lstStyle/>
                    <a:p>
                      <a:pPr>
                        <a:lnSpc>
                          <a:spcPct val="70000"/>
                        </a:lnSpc>
                      </a:pPr>
                      <a:r>
                        <a:rPr lang="en-US" dirty="0" smtClean="0"/>
                        <a:t>0.504</a:t>
                      </a:r>
                      <a:endParaRPr lang="en-US" dirty="0"/>
                    </a:p>
                  </a:txBody>
                  <a:tcPr/>
                </a:tc>
                <a:tc>
                  <a:txBody>
                    <a:bodyPr/>
                    <a:lstStyle/>
                    <a:p>
                      <a:pPr>
                        <a:lnSpc>
                          <a:spcPct val="70000"/>
                        </a:lnSpc>
                      </a:pPr>
                      <a:r>
                        <a:rPr lang="en-US" dirty="0" smtClean="0"/>
                        <a:t>0.394</a:t>
                      </a:r>
                      <a:endParaRPr lang="en-US" dirty="0"/>
                    </a:p>
                  </a:txBody>
                  <a:tcPr/>
                </a:tc>
              </a:tr>
              <a:tr h="370840">
                <a:tc>
                  <a:txBody>
                    <a:bodyPr/>
                    <a:lstStyle/>
                    <a:p>
                      <a:pPr>
                        <a:lnSpc>
                          <a:spcPct val="70000"/>
                        </a:lnSpc>
                      </a:pPr>
                      <a:r>
                        <a:rPr lang="en-US" dirty="0" smtClean="0"/>
                        <a:t>N:NH</a:t>
                      </a:r>
                      <a:r>
                        <a:rPr lang="en-US" baseline="-25000" dirty="0" smtClean="0"/>
                        <a:t>4</a:t>
                      </a:r>
                      <a:endParaRPr lang="en-US" dirty="0"/>
                    </a:p>
                  </a:txBody>
                  <a:tcPr/>
                </a:tc>
                <a:tc>
                  <a:txBody>
                    <a:bodyPr/>
                    <a:lstStyle/>
                    <a:p>
                      <a:pPr>
                        <a:lnSpc>
                          <a:spcPct val="70000"/>
                        </a:lnSpc>
                      </a:pPr>
                      <a:r>
                        <a:rPr lang="en-US" dirty="0" smtClean="0"/>
                        <a:t>-0.350</a:t>
                      </a:r>
                      <a:endParaRPr lang="en-US" dirty="0"/>
                    </a:p>
                  </a:txBody>
                  <a:tcPr/>
                </a:tc>
                <a:tc>
                  <a:txBody>
                    <a:bodyPr/>
                    <a:lstStyle/>
                    <a:p>
                      <a:pPr>
                        <a:lnSpc>
                          <a:spcPct val="70000"/>
                        </a:lnSpc>
                      </a:pPr>
                      <a:r>
                        <a:rPr lang="en-US" dirty="0" smtClean="0"/>
                        <a:t>-0.327</a:t>
                      </a:r>
                      <a:endParaRPr lang="en-US" dirty="0"/>
                    </a:p>
                  </a:txBody>
                  <a:tcPr/>
                </a:tc>
              </a:tr>
              <a:tr h="370840">
                <a:tc>
                  <a:txBody>
                    <a:bodyPr/>
                    <a:lstStyle/>
                    <a:p>
                      <a:pPr>
                        <a:lnSpc>
                          <a:spcPct val="70000"/>
                        </a:lnSpc>
                      </a:pPr>
                      <a:r>
                        <a:rPr lang="en-US" dirty="0" smtClean="0"/>
                        <a:t>N:P</a:t>
                      </a:r>
                      <a:endParaRPr lang="en-US" dirty="0"/>
                    </a:p>
                  </a:txBody>
                  <a:tcPr/>
                </a:tc>
                <a:tc>
                  <a:txBody>
                    <a:bodyPr/>
                    <a:lstStyle/>
                    <a:p>
                      <a:pPr>
                        <a:lnSpc>
                          <a:spcPct val="70000"/>
                        </a:lnSpc>
                      </a:pPr>
                      <a:r>
                        <a:rPr lang="en-US" dirty="0" smtClean="0"/>
                        <a:t>-0.287</a:t>
                      </a:r>
                      <a:endParaRPr lang="en-US" dirty="0"/>
                    </a:p>
                  </a:txBody>
                  <a:tcPr/>
                </a:tc>
                <a:tc>
                  <a:txBody>
                    <a:bodyPr/>
                    <a:lstStyle/>
                    <a:p>
                      <a:pPr>
                        <a:lnSpc>
                          <a:spcPct val="70000"/>
                        </a:lnSpc>
                      </a:pPr>
                      <a:r>
                        <a:rPr lang="en-US" dirty="0" smtClean="0"/>
                        <a:t>-0.346</a:t>
                      </a:r>
                      <a:endParaRPr lang="en-US" dirty="0"/>
                    </a:p>
                  </a:txBody>
                  <a:tcPr/>
                </a:tc>
              </a:tr>
            </a:tbl>
          </a:graphicData>
        </a:graphic>
      </p:graphicFrame>
      <p:grpSp>
        <p:nvGrpSpPr>
          <p:cNvPr id="73" name="Group 72"/>
          <p:cNvGrpSpPr/>
          <p:nvPr/>
        </p:nvGrpSpPr>
        <p:grpSpPr>
          <a:xfrm>
            <a:off x="735328" y="4242495"/>
            <a:ext cx="2440308" cy="2615954"/>
            <a:chOff x="406395" y="3377755"/>
            <a:chExt cx="2440308" cy="2615954"/>
          </a:xfrm>
        </p:grpSpPr>
        <p:grpSp>
          <p:nvGrpSpPr>
            <p:cNvPr id="74" name="Group 73"/>
            <p:cNvGrpSpPr/>
            <p:nvPr/>
          </p:nvGrpSpPr>
          <p:grpSpPr>
            <a:xfrm>
              <a:off x="480952" y="5685932"/>
              <a:ext cx="2276856" cy="307777"/>
              <a:chOff x="493652" y="5978032"/>
              <a:chExt cx="2276856" cy="307777"/>
            </a:xfrm>
          </p:grpSpPr>
          <p:grpSp>
            <p:nvGrpSpPr>
              <p:cNvPr id="156" name="Group 155"/>
              <p:cNvGrpSpPr/>
              <p:nvPr/>
            </p:nvGrpSpPr>
            <p:grpSpPr>
              <a:xfrm>
                <a:off x="493652" y="6030779"/>
                <a:ext cx="219456" cy="210312"/>
                <a:chOff x="493652" y="6030779"/>
                <a:chExt cx="219456" cy="210312"/>
              </a:xfrm>
            </p:grpSpPr>
            <p:sp>
              <p:nvSpPr>
                <p:cNvPr id="158" name="Oval 157"/>
                <p:cNvSpPr/>
                <p:nvPr/>
              </p:nvSpPr>
              <p:spPr>
                <a:xfrm>
                  <a:off x="493652" y="6030779"/>
                  <a:ext cx="219456" cy="210312"/>
                </a:xfrm>
                <a:prstGeom prst="ellipse">
                  <a:avLst/>
                </a:prstGeom>
                <a:solidFill>
                  <a:srgbClr val="FFC50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59" name="Straight Connector 158"/>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57" name="TextBox 156"/>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157</a:t>
                </a:r>
                <a:endParaRPr lang="en-US" sz="1400" dirty="0">
                  <a:solidFill>
                    <a:prstClr val="black"/>
                  </a:solidFill>
                  <a:latin typeface="Times New Roman"/>
                  <a:cs typeface="Times New Roman"/>
                </a:endParaRPr>
              </a:p>
            </p:txBody>
          </p:sp>
        </p:grpSp>
        <p:grpSp>
          <p:nvGrpSpPr>
            <p:cNvPr id="75" name="Group 74"/>
            <p:cNvGrpSpPr/>
            <p:nvPr/>
          </p:nvGrpSpPr>
          <p:grpSpPr>
            <a:xfrm>
              <a:off x="480952" y="5391717"/>
              <a:ext cx="2276856" cy="307777"/>
              <a:chOff x="493652" y="5978032"/>
              <a:chExt cx="2276856" cy="307777"/>
            </a:xfrm>
          </p:grpSpPr>
          <p:grpSp>
            <p:nvGrpSpPr>
              <p:cNvPr id="152" name="Group 151"/>
              <p:cNvGrpSpPr/>
              <p:nvPr/>
            </p:nvGrpSpPr>
            <p:grpSpPr>
              <a:xfrm>
                <a:off x="493652" y="6030779"/>
                <a:ext cx="219456" cy="210312"/>
                <a:chOff x="493652" y="6030779"/>
                <a:chExt cx="219456" cy="210312"/>
              </a:xfrm>
            </p:grpSpPr>
            <p:sp>
              <p:nvSpPr>
                <p:cNvPr id="154" name="Oval 153"/>
                <p:cNvSpPr/>
                <p:nvPr/>
              </p:nvSpPr>
              <p:spPr>
                <a:xfrm>
                  <a:off x="493652" y="6030779"/>
                  <a:ext cx="219456" cy="210312"/>
                </a:xfrm>
                <a:prstGeom prst="ellipse">
                  <a:avLst/>
                </a:prstGeom>
                <a:solidFill>
                  <a:srgbClr val="FF0E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55" name="Straight Connector 154"/>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53" name="TextBox 152"/>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223</a:t>
                </a:r>
                <a:endParaRPr lang="en-US" sz="1400" dirty="0">
                  <a:solidFill>
                    <a:prstClr val="black"/>
                  </a:solidFill>
                  <a:latin typeface="Times New Roman"/>
                  <a:cs typeface="Times New Roman"/>
                </a:endParaRPr>
              </a:p>
            </p:txBody>
          </p:sp>
        </p:grpSp>
        <p:grpSp>
          <p:nvGrpSpPr>
            <p:cNvPr id="76" name="Group 75"/>
            <p:cNvGrpSpPr/>
            <p:nvPr/>
          </p:nvGrpSpPr>
          <p:grpSpPr>
            <a:xfrm>
              <a:off x="480952" y="5065762"/>
              <a:ext cx="2276856" cy="307777"/>
              <a:chOff x="493652" y="6240509"/>
              <a:chExt cx="2276856" cy="307777"/>
            </a:xfrm>
          </p:grpSpPr>
          <p:grpSp>
            <p:nvGrpSpPr>
              <p:cNvPr id="148" name="Group 147"/>
              <p:cNvGrpSpPr/>
              <p:nvPr/>
            </p:nvGrpSpPr>
            <p:grpSpPr>
              <a:xfrm>
                <a:off x="493652" y="6293256"/>
                <a:ext cx="219456" cy="210312"/>
                <a:chOff x="493652" y="6293256"/>
                <a:chExt cx="219456" cy="210312"/>
              </a:xfrm>
            </p:grpSpPr>
            <p:sp>
              <p:nvSpPr>
                <p:cNvPr id="150" name="Oval 149"/>
                <p:cNvSpPr/>
                <p:nvPr/>
              </p:nvSpPr>
              <p:spPr>
                <a:xfrm>
                  <a:off x="493652" y="6293256"/>
                  <a:ext cx="219456" cy="210312"/>
                </a:xfrm>
                <a:prstGeom prst="ellipse">
                  <a:avLst/>
                </a:prstGeom>
                <a:solidFill>
                  <a:srgbClr val="E717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51" name="Straight Connector 15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49" name="TextBox 148"/>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cuspidata</a:t>
                </a:r>
                <a:endParaRPr lang="en-US" sz="1400" i="1" dirty="0">
                  <a:solidFill>
                    <a:prstClr val="black"/>
                  </a:solidFill>
                  <a:latin typeface="Times New Roman"/>
                  <a:cs typeface="Times New Roman"/>
                </a:endParaRPr>
              </a:p>
            </p:txBody>
          </p:sp>
        </p:grpSp>
        <p:grpSp>
          <p:nvGrpSpPr>
            <p:cNvPr id="77" name="Group 76"/>
            <p:cNvGrpSpPr/>
            <p:nvPr/>
          </p:nvGrpSpPr>
          <p:grpSpPr>
            <a:xfrm>
              <a:off x="480952" y="4771546"/>
              <a:ext cx="2276856" cy="307777"/>
              <a:chOff x="493652" y="6240509"/>
              <a:chExt cx="2276856" cy="307777"/>
            </a:xfrm>
          </p:grpSpPr>
          <p:grpSp>
            <p:nvGrpSpPr>
              <p:cNvPr id="144" name="Group 143"/>
              <p:cNvGrpSpPr/>
              <p:nvPr/>
            </p:nvGrpSpPr>
            <p:grpSpPr>
              <a:xfrm>
                <a:off x="493652" y="6293256"/>
                <a:ext cx="219456" cy="210312"/>
                <a:chOff x="493652" y="6293256"/>
                <a:chExt cx="219456" cy="210312"/>
              </a:xfrm>
            </p:grpSpPr>
            <p:sp>
              <p:nvSpPr>
                <p:cNvPr id="146" name="Oval 145"/>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47" name="Straight Connector 146"/>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45" name="TextBox 144"/>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nvGrpSpPr>
            <p:cNvPr id="78" name="Group 77"/>
            <p:cNvGrpSpPr/>
            <p:nvPr/>
          </p:nvGrpSpPr>
          <p:grpSpPr>
            <a:xfrm>
              <a:off x="480952" y="4477327"/>
              <a:ext cx="2276856" cy="307777"/>
              <a:chOff x="493652" y="6240509"/>
              <a:chExt cx="2276856" cy="307776"/>
            </a:xfrm>
          </p:grpSpPr>
          <p:grpSp>
            <p:nvGrpSpPr>
              <p:cNvPr id="140" name="Group 139"/>
              <p:cNvGrpSpPr/>
              <p:nvPr/>
            </p:nvGrpSpPr>
            <p:grpSpPr>
              <a:xfrm>
                <a:off x="493652" y="6293256"/>
                <a:ext cx="219456" cy="210312"/>
                <a:chOff x="493652" y="6293256"/>
                <a:chExt cx="219456" cy="210312"/>
              </a:xfrm>
            </p:grpSpPr>
            <p:sp>
              <p:nvSpPr>
                <p:cNvPr id="142" name="Oval 141"/>
                <p:cNvSpPr/>
                <p:nvPr/>
              </p:nvSpPr>
              <p:spPr>
                <a:xfrm>
                  <a:off x="493652" y="6293256"/>
                  <a:ext cx="219456" cy="210312"/>
                </a:xfrm>
                <a:prstGeom prst="ellipse">
                  <a:avLst/>
                </a:prstGeom>
                <a:solidFill>
                  <a:srgbClr val="961D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43" name="Straight Connector 142"/>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41" name="TextBox 140"/>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americana</a:t>
                </a: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heimii</a:t>
                </a:r>
                <a:endParaRPr lang="en-US" sz="1400" i="1" dirty="0">
                  <a:solidFill>
                    <a:prstClr val="black"/>
                  </a:solidFill>
                  <a:latin typeface="Times New Roman"/>
                  <a:cs typeface="Times New Roman"/>
                </a:endParaRPr>
              </a:p>
            </p:txBody>
          </p:sp>
        </p:grpSp>
        <p:grpSp>
          <p:nvGrpSpPr>
            <p:cNvPr id="79" name="Group 78"/>
            <p:cNvGrpSpPr/>
            <p:nvPr/>
          </p:nvGrpSpPr>
          <p:grpSpPr>
            <a:xfrm>
              <a:off x="480952" y="4183111"/>
              <a:ext cx="2276856" cy="307777"/>
              <a:chOff x="493652" y="6240509"/>
              <a:chExt cx="2276856" cy="307776"/>
            </a:xfrm>
          </p:grpSpPr>
          <p:grpSp>
            <p:nvGrpSpPr>
              <p:cNvPr id="93" name="Group 92"/>
              <p:cNvGrpSpPr/>
              <p:nvPr/>
            </p:nvGrpSpPr>
            <p:grpSpPr>
              <a:xfrm>
                <a:off x="493652" y="6293256"/>
                <a:ext cx="219456" cy="210312"/>
                <a:chOff x="493652" y="6293256"/>
                <a:chExt cx="219456" cy="210312"/>
              </a:xfrm>
            </p:grpSpPr>
            <p:sp>
              <p:nvSpPr>
                <p:cNvPr id="138" name="Oval 137"/>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39" name="Straight Connector 138"/>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7" name="TextBox 96"/>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80" name="Group 79"/>
            <p:cNvGrpSpPr/>
            <p:nvPr/>
          </p:nvGrpSpPr>
          <p:grpSpPr>
            <a:xfrm>
              <a:off x="480952" y="3888895"/>
              <a:ext cx="2276856" cy="307777"/>
              <a:chOff x="493652" y="6240509"/>
              <a:chExt cx="2276856" cy="307776"/>
            </a:xfrm>
          </p:grpSpPr>
          <p:grpSp>
            <p:nvGrpSpPr>
              <p:cNvPr id="87" name="Group 86"/>
              <p:cNvGrpSpPr/>
              <p:nvPr/>
            </p:nvGrpSpPr>
            <p:grpSpPr>
              <a:xfrm>
                <a:off x="493652" y="6293256"/>
                <a:ext cx="219456" cy="210312"/>
                <a:chOff x="493652" y="6293256"/>
                <a:chExt cx="219456" cy="210312"/>
              </a:xfrm>
            </p:grpSpPr>
            <p:sp>
              <p:nvSpPr>
                <p:cNvPr id="89" name="Oval 88"/>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90" name="Straight Connector 89"/>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8" name="TextBox 87"/>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81" name="Group 80"/>
            <p:cNvGrpSpPr/>
            <p:nvPr/>
          </p:nvGrpSpPr>
          <p:grpSpPr>
            <a:xfrm>
              <a:off x="480952" y="3594679"/>
              <a:ext cx="2276856" cy="307777"/>
              <a:chOff x="493652" y="6240509"/>
              <a:chExt cx="2276856" cy="307776"/>
            </a:xfrm>
          </p:grpSpPr>
          <p:grpSp>
            <p:nvGrpSpPr>
              <p:cNvPr id="83" name="Group 82"/>
              <p:cNvGrpSpPr/>
              <p:nvPr/>
            </p:nvGrpSpPr>
            <p:grpSpPr>
              <a:xfrm>
                <a:off x="493652" y="6293256"/>
                <a:ext cx="219456" cy="210312"/>
                <a:chOff x="493652" y="6293256"/>
                <a:chExt cx="219456" cy="210312"/>
              </a:xfrm>
            </p:grpSpPr>
            <p:sp>
              <p:nvSpPr>
                <p:cNvPr id="85" name="Oval 84"/>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6" name="Straight Connector 85"/>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4" name="TextBox 83"/>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82" name="TextBox 81"/>
            <p:cNvSpPr txBox="1"/>
            <p:nvPr/>
          </p:nvSpPr>
          <p:spPr>
            <a:xfrm>
              <a:off x="406395" y="3377755"/>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Tree>
    <p:extLst>
      <p:ext uri="{BB962C8B-B14F-4D97-AF65-F5344CB8AC3E}">
        <p14:creationId xmlns:p14="http://schemas.microsoft.com/office/powerpoint/2010/main" val="1106905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0F07"/>
        </a:solidFill>
        <a:effectLst/>
      </p:bgPr>
    </p:bg>
    <p:spTree>
      <p:nvGrpSpPr>
        <p:cNvPr id="1" name=""/>
        <p:cNvGrpSpPr/>
        <p:nvPr/>
      </p:nvGrpSpPr>
      <p:grpSpPr>
        <a:xfrm>
          <a:off x="0" y="0"/>
          <a:ext cx="0" cy="0"/>
          <a:chOff x="0" y="0"/>
          <a:chExt cx="0" cy="0"/>
        </a:xfrm>
      </p:grpSpPr>
      <p:sp>
        <p:nvSpPr>
          <p:cNvPr id="6" name="Rectangle 5"/>
          <p:cNvSpPr/>
          <p:nvPr/>
        </p:nvSpPr>
        <p:spPr>
          <a:xfrm>
            <a:off x="-304800" y="666556"/>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TextBox 23"/>
          <p:cNvSpPr txBox="1"/>
          <p:nvPr/>
        </p:nvSpPr>
        <p:spPr>
          <a:xfrm>
            <a:off x="6550782" y="1563716"/>
            <a:ext cx="443506" cy="201901"/>
          </a:xfrm>
          <a:prstGeom prst="rect">
            <a:avLst/>
          </a:prstGeom>
          <a:noFill/>
        </p:spPr>
        <p:txBody>
          <a:bodyPr wrap="square" rtlCol="0">
            <a:spAutoFit/>
          </a:bodyPr>
          <a:lstStyle/>
          <a:p>
            <a:pPr fontAlgn="auto">
              <a:spcBef>
                <a:spcPts val="0"/>
              </a:spcBef>
              <a:spcAft>
                <a:spcPts val="0"/>
              </a:spcAft>
            </a:pPr>
            <a:r>
              <a:rPr lang="en-US" sz="1000" dirty="0">
                <a:solidFill>
                  <a:prstClr val="white"/>
                </a:solidFill>
                <a:latin typeface="Calibri"/>
              </a:rPr>
              <a:t>10 </a:t>
            </a:r>
            <a:r>
              <a:rPr lang="en-US" sz="1000" dirty="0" err="1">
                <a:solidFill>
                  <a:prstClr val="white"/>
                </a:solidFill>
                <a:latin typeface="Calibri"/>
              </a:rPr>
              <a:t>μm</a:t>
            </a:r>
            <a:endParaRPr lang="en-US" sz="1000" dirty="0">
              <a:solidFill>
                <a:prstClr val="white"/>
              </a:solidFill>
              <a:latin typeface="Calibri"/>
            </a:endParaRPr>
          </a:p>
        </p:txBody>
      </p:sp>
      <p:sp>
        <p:nvSpPr>
          <p:cNvPr id="25" name="TextBox 24"/>
          <p:cNvSpPr txBox="1"/>
          <p:nvPr/>
        </p:nvSpPr>
        <p:spPr>
          <a:xfrm>
            <a:off x="6512554" y="2945599"/>
            <a:ext cx="443506" cy="201901"/>
          </a:xfrm>
          <a:prstGeom prst="rect">
            <a:avLst/>
          </a:prstGeom>
          <a:noFill/>
        </p:spPr>
        <p:txBody>
          <a:bodyPr wrap="square" rtlCol="0">
            <a:spAutoFit/>
          </a:bodyPr>
          <a:lstStyle/>
          <a:p>
            <a:pPr fontAlgn="auto">
              <a:spcBef>
                <a:spcPts val="0"/>
              </a:spcBef>
              <a:spcAft>
                <a:spcPts val="0"/>
              </a:spcAft>
            </a:pPr>
            <a:r>
              <a:rPr lang="en-US" sz="1000" dirty="0">
                <a:solidFill>
                  <a:prstClr val="white"/>
                </a:solidFill>
                <a:latin typeface="Calibri"/>
              </a:rPr>
              <a:t>10 </a:t>
            </a:r>
            <a:r>
              <a:rPr lang="en-US" sz="1000" dirty="0" err="1">
                <a:solidFill>
                  <a:prstClr val="white"/>
                </a:solidFill>
                <a:latin typeface="Calibri"/>
              </a:rPr>
              <a:t>μm</a:t>
            </a:r>
            <a:endParaRPr lang="en-US" sz="1000" dirty="0">
              <a:solidFill>
                <a:prstClr val="white"/>
              </a:solidFill>
              <a:latin typeface="Calibri"/>
            </a:endParaRPr>
          </a:p>
        </p:txBody>
      </p:sp>
      <p:sp>
        <p:nvSpPr>
          <p:cNvPr id="26" name="Rectangle 25"/>
          <p:cNvSpPr/>
          <p:nvPr/>
        </p:nvSpPr>
        <p:spPr>
          <a:xfrm>
            <a:off x="5695342" y="664400"/>
            <a:ext cx="1654959" cy="42866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a:solidFill>
                <a:prstClr val="black"/>
              </a:solidFill>
            </a:endParaRPr>
          </a:p>
        </p:txBody>
      </p:sp>
      <p:grpSp>
        <p:nvGrpSpPr>
          <p:cNvPr id="43" name="Group 42"/>
          <p:cNvGrpSpPr/>
          <p:nvPr/>
        </p:nvGrpSpPr>
        <p:grpSpPr>
          <a:xfrm>
            <a:off x="4280994" y="1019435"/>
            <a:ext cx="4628215" cy="4633791"/>
            <a:chOff x="22099167" y="6669427"/>
            <a:chExt cx="5644170" cy="5650963"/>
          </a:xfrm>
        </p:grpSpPr>
        <p:grpSp>
          <p:nvGrpSpPr>
            <p:cNvPr id="44" name="Group 43"/>
            <p:cNvGrpSpPr/>
            <p:nvPr/>
          </p:nvGrpSpPr>
          <p:grpSpPr>
            <a:xfrm>
              <a:off x="22846085" y="6669427"/>
              <a:ext cx="4636898" cy="5650963"/>
              <a:chOff x="22846085" y="6669427"/>
              <a:chExt cx="4636898" cy="5650963"/>
            </a:xfrm>
          </p:grpSpPr>
          <p:grpSp>
            <p:nvGrpSpPr>
              <p:cNvPr id="49" name="Group 48"/>
              <p:cNvGrpSpPr/>
              <p:nvPr/>
            </p:nvGrpSpPr>
            <p:grpSpPr>
              <a:xfrm>
                <a:off x="22867639" y="7545010"/>
                <a:ext cx="4615344" cy="4775380"/>
                <a:chOff x="22884572" y="6896806"/>
                <a:chExt cx="4615344" cy="5423584"/>
              </a:xfrm>
            </p:grpSpPr>
            <p:cxnSp>
              <p:nvCxnSpPr>
                <p:cNvPr id="51" name="Straight Connector 50"/>
                <p:cNvCxnSpPr/>
                <p:nvPr/>
              </p:nvCxnSpPr>
              <p:spPr>
                <a:xfrm flipV="1">
                  <a:off x="22884572"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4654974"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6885672"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7499916"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cxnSp>
            <p:nvCxnSpPr>
              <p:cNvPr id="50" name="Straight Connector 49"/>
              <p:cNvCxnSpPr/>
              <p:nvPr/>
            </p:nvCxnSpPr>
            <p:spPr>
              <a:xfrm flipV="1">
                <a:off x="22846085" y="6669427"/>
                <a:ext cx="3222146" cy="922852"/>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22099167"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May </a:t>
              </a:r>
            </a:p>
          </p:txBody>
        </p:sp>
        <p:sp>
          <p:nvSpPr>
            <p:cNvPr id="46" name="TextBox 45"/>
            <p:cNvSpPr txBox="1"/>
            <p:nvPr/>
          </p:nvSpPr>
          <p:spPr>
            <a:xfrm>
              <a:off x="23891594"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June </a:t>
              </a:r>
            </a:p>
          </p:txBody>
        </p:sp>
        <p:sp>
          <p:nvSpPr>
            <p:cNvPr id="47" name="TextBox 46"/>
            <p:cNvSpPr txBox="1"/>
            <p:nvPr/>
          </p:nvSpPr>
          <p:spPr>
            <a:xfrm>
              <a:off x="26181197"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July </a:t>
              </a:r>
            </a:p>
          </p:txBody>
        </p:sp>
        <p:sp>
          <p:nvSpPr>
            <p:cNvPr id="48" name="TextBox 47"/>
            <p:cNvSpPr txBox="1"/>
            <p:nvPr/>
          </p:nvSpPr>
          <p:spPr>
            <a:xfrm>
              <a:off x="26842619"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Aug </a:t>
              </a:r>
            </a:p>
          </p:txBody>
        </p:sp>
      </p:grpSp>
      <p:sp>
        <p:nvSpPr>
          <p:cNvPr id="37" name="TextBox 36"/>
          <p:cNvSpPr txBox="1"/>
          <p:nvPr/>
        </p:nvSpPr>
        <p:spPr>
          <a:xfrm>
            <a:off x="0" y="71735"/>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Times New Roman"/>
                <a:cs typeface="Times New Roman"/>
              </a:rPr>
              <a:t>Prior observations of </a:t>
            </a:r>
            <a:r>
              <a:rPr lang="en-US" sz="2400" i="1" dirty="0" smtClean="0">
                <a:solidFill>
                  <a:srgbClr val="4BACC6">
                    <a:lumMod val="20000"/>
                    <a:lumOff val="80000"/>
                  </a:srgbClr>
                </a:solidFill>
                <a:latin typeface="Times New Roman"/>
                <a:cs typeface="Times New Roman"/>
              </a:rPr>
              <a:t>Pseudo-</a:t>
            </a:r>
            <a:r>
              <a:rPr lang="en-US" sz="2400" i="1" dirty="0" err="1" smtClean="0">
                <a:solidFill>
                  <a:srgbClr val="4BACC6">
                    <a:lumMod val="20000"/>
                    <a:lumOff val="80000"/>
                  </a:srgbClr>
                </a:solidFill>
                <a:latin typeface="Times New Roman"/>
                <a:cs typeface="Times New Roman"/>
              </a:rPr>
              <a:t>nitzschia</a:t>
            </a:r>
            <a:r>
              <a:rPr lang="en-US" sz="2400" i="1" dirty="0" smtClean="0">
                <a:solidFill>
                  <a:srgbClr val="4BACC6">
                    <a:lumMod val="20000"/>
                    <a:lumOff val="80000"/>
                  </a:srgbClr>
                </a:solidFill>
                <a:latin typeface="Times New Roman"/>
                <a:cs typeface="Times New Roman"/>
              </a:rPr>
              <a:t> </a:t>
            </a:r>
            <a:r>
              <a:rPr lang="en-US" sz="2400" dirty="0" smtClean="0">
                <a:solidFill>
                  <a:srgbClr val="4BACC6">
                    <a:lumMod val="20000"/>
                    <a:lumOff val="80000"/>
                  </a:srgbClr>
                </a:solidFill>
                <a:latin typeface="Times New Roman"/>
                <a:cs typeface="Times New Roman"/>
              </a:rPr>
              <a:t>spp</a:t>
            </a:r>
            <a:r>
              <a:rPr lang="en-US" sz="2400" dirty="0">
                <a:solidFill>
                  <a:srgbClr val="4BACC6">
                    <a:lumMod val="20000"/>
                    <a:lumOff val="80000"/>
                  </a:srgbClr>
                </a:solidFill>
                <a:latin typeface="Times New Roman"/>
                <a:cs typeface="Times New Roman"/>
              </a:rPr>
              <a:t>. </a:t>
            </a:r>
            <a:r>
              <a:rPr lang="en-US" sz="2400" dirty="0" smtClean="0">
                <a:solidFill>
                  <a:srgbClr val="4BACC6">
                    <a:lumMod val="20000"/>
                    <a:lumOff val="80000"/>
                  </a:srgbClr>
                </a:solidFill>
                <a:latin typeface="Times New Roman"/>
                <a:cs typeface="Times New Roman"/>
              </a:rPr>
              <a:t>diversity in Gulf of Maine </a:t>
            </a:r>
            <a:endParaRPr lang="en-US" sz="2400" dirty="0">
              <a:solidFill>
                <a:prstClr val="black"/>
              </a:solidFill>
              <a:latin typeface="Times New Roman"/>
              <a:cs typeface="Times New Roman"/>
            </a:endParaRPr>
          </a:p>
        </p:txBody>
      </p:sp>
      <p:pic>
        <p:nvPicPr>
          <p:cNvPr id="5" name="Picture 4" descr="Rplot_no_ti62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228600"/>
            <a:ext cx="6400800" cy="6400800"/>
          </a:xfrm>
          <a:prstGeom prst="rect">
            <a:avLst/>
          </a:prstGeom>
        </p:spPr>
      </p:pic>
      <p:sp>
        <p:nvSpPr>
          <p:cNvPr id="3" name="TextBox 2"/>
          <p:cNvSpPr txBox="1"/>
          <p:nvPr/>
        </p:nvSpPr>
        <p:spPr>
          <a:xfrm rot="16200000">
            <a:off x="1793975" y="2772002"/>
            <a:ext cx="1889986"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Salinity</a:t>
            </a:r>
            <a:endParaRPr lang="en-US" sz="1800" dirty="0">
              <a:solidFill>
                <a:prstClr val="black"/>
              </a:solidFill>
              <a:latin typeface="Times New Roman"/>
              <a:cs typeface="Times New Roman"/>
            </a:endParaRPr>
          </a:p>
        </p:txBody>
      </p:sp>
      <p:sp>
        <p:nvSpPr>
          <p:cNvPr id="89" name="TextBox 88"/>
          <p:cNvSpPr txBox="1"/>
          <p:nvPr/>
        </p:nvSpPr>
        <p:spPr>
          <a:xfrm>
            <a:off x="5307510" y="6124596"/>
            <a:ext cx="1889986" cy="646331"/>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Temperature (</a:t>
            </a:r>
            <a:r>
              <a:rPr lang="en-US" sz="1800" dirty="0">
                <a:solidFill>
                  <a:prstClr val="black"/>
                </a:solidFill>
                <a:latin typeface="Times New Roman"/>
                <a:cs typeface="Times New Roman"/>
              </a:rPr>
              <a:t>°C)</a:t>
            </a:r>
          </a:p>
          <a:p>
            <a:pPr defTabSz="457200" fontAlgn="auto">
              <a:spcBef>
                <a:spcPts val="0"/>
              </a:spcBef>
              <a:spcAft>
                <a:spcPts val="0"/>
              </a:spcAft>
            </a:pPr>
            <a:endParaRPr lang="en-US" sz="1800" dirty="0">
              <a:solidFill>
                <a:prstClr val="black"/>
              </a:solidFill>
              <a:latin typeface="Times New Roman"/>
              <a:cs typeface="Times New Roman"/>
            </a:endParaRPr>
          </a:p>
        </p:txBody>
      </p:sp>
      <p:grpSp>
        <p:nvGrpSpPr>
          <p:cNvPr id="90" name="Group 89"/>
          <p:cNvGrpSpPr/>
          <p:nvPr/>
        </p:nvGrpSpPr>
        <p:grpSpPr>
          <a:xfrm>
            <a:off x="296345" y="703427"/>
            <a:ext cx="2904048" cy="1573689"/>
            <a:chOff x="296345" y="703427"/>
            <a:chExt cx="2904048" cy="1573689"/>
          </a:xfrm>
        </p:grpSpPr>
        <p:grpSp>
          <p:nvGrpSpPr>
            <p:cNvPr id="91" name="Group 90"/>
            <p:cNvGrpSpPr/>
            <p:nvPr/>
          </p:nvGrpSpPr>
          <p:grpSpPr>
            <a:xfrm>
              <a:off x="296345" y="703427"/>
              <a:ext cx="2440308" cy="1265539"/>
              <a:chOff x="296345" y="703427"/>
              <a:chExt cx="2440308" cy="1265539"/>
            </a:xfrm>
          </p:grpSpPr>
          <p:grpSp>
            <p:nvGrpSpPr>
              <p:cNvPr id="99" name="Group 98"/>
              <p:cNvGrpSpPr/>
              <p:nvPr/>
            </p:nvGrpSpPr>
            <p:grpSpPr>
              <a:xfrm>
                <a:off x="370902" y="1661189"/>
                <a:ext cx="2276856" cy="307777"/>
                <a:chOff x="493652" y="6240509"/>
                <a:chExt cx="2276856" cy="307776"/>
              </a:xfrm>
            </p:grpSpPr>
            <p:grpSp>
              <p:nvGrpSpPr>
                <p:cNvPr id="111" name="Group 110"/>
                <p:cNvGrpSpPr/>
                <p:nvPr/>
              </p:nvGrpSpPr>
              <p:grpSpPr>
                <a:xfrm>
                  <a:off x="493652" y="6293256"/>
                  <a:ext cx="219456" cy="210312"/>
                  <a:chOff x="493652" y="6293256"/>
                  <a:chExt cx="219456" cy="210312"/>
                </a:xfrm>
              </p:grpSpPr>
              <p:sp>
                <p:nvSpPr>
                  <p:cNvPr id="113" name="Oval 112"/>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14" name="Straight Connector 113"/>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2" name="TextBox 111"/>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100" name="Group 99"/>
              <p:cNvGrpSpPr/>
              <p:nvPr/>
            </p:nvGrpSpPr>
            <p:grpSpPr>
              <a:xfrm>
                <a:off x="370902" y="1366973"/>
                <a:ext cx="2276856" cy="307777"/>
                <a:chOff x="493652" y="6240509"/>
                <a:chExt cx="2276856" cy="307776"/>
              </a:xfrm>
            </p:grpSpPr>
            <p:grpSp>
              <p:nvGrpSpPr>
                <p:cNvPr id="107" name="Group 106"/>
                <p:cNvGrpSpPr/>
                <p:nvPr/>
              </p:nvGrpSpPr>
              <p:grpSpPr>
                <a:xfrm>
                  <a:off x="493652" y="6293256"/>
                  <a:ext cx="219456" cy="210312"/>
                  <a:chOff x="493652" y="6293256"/>
                  <a:chExt cx="219456" cy="210312"/>
                </a:xfrm>
              </p:grpSpPr>
              <p:sp>
                <p:nvSpPr>
                  <p:cNvPr id="109" name="Oval 108"/>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10" name="Straight Connector 109"/>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08" name="TextBox 107"/>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101" name="Group 100"/>
              <p:cNvGrpSpPr/>
              <p:nvPr/>
            </p:nvGrpSpPr>
            <p:grpSpPr>
              <a:xfrm>
                <a:off x="370902" y="1072757"/>
                <a:ext cx="2276856" cy="307777"/>
                <a:chOff x="493652" y="6240509"/>
                <a:chExt cx="2276856" cy="307776"/>
              </a:xfrm>
            </p:grpSpPr>
            <p:grpSp>
              <p:nvGrpSpPr>
                <p:cNvPr id="103" name="Group 102"/>
                <p:cNvGrpSpPr/>
                <p:nvPr/>
              </p:nvGrpSpPr>
              <p:grpSpPr>
                <a:xfrm>
                  <a:off x="493652" y="6293256"/>
                  <a:ext cx="219456" cy="210312"/>
                  <a:chOff x="493652" y="6293256"/>
                  <a:chExt cx="219456" cy="210312"/>
                </a:xfrm>
              </p:grpSpPr>
              <p:sp>
                <p:nvSpPr>
                  <p:cNvPr id="105" name="Oval 104"/>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106" name="Straight Connector 105"/>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04" name="TextBox 103"/>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102" name="TextBox 101"/>
              <p:cNvSpPr txBox="1"/>
              <p:nvPr/>
            </p:nvSpPr>
            <p:spPr>
              <a:xfrm>
                <a:off x="296345" y="703427"/>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
          <p:nvSpPr>
            <p:cNvPr id="92" name="Right Brace 91"/>
            <p:cNvSpPr/>
            <p:nvPr/>
          </p:nvSpPr>
          <p:spPr>
            <a:xfrm>
              <a:off x="1659464" y="1224290"/>
              <a:ext cx="143933" cy="33942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prstClr val="black"/>
                </a:solidFill>
              </a:endParaRPr>
            </a:p>
          </p:txBody>
        </p:sp>
        <p:sp>
          <p:nvSpPr>
            <p:cNvPr id="93" name="TextBox 92"/>
            <p:cNvSpPr txBox="1"/>
            <p:nvPr/>
          </p:nvSpPr>
          <p:spPr>
            <a:xfrm>
              <a:off x="1777993" y="1165021"/>
              <a:ext cx="14224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Toxic species</a:t>
              </a:r>
              <a:endParaRPr lang="en-US" sz="1800" dirty="0">
                <a:solidFill>
                  <a:prstClr val="black"/>
                </a:solidFill>
                <a:latin typeface="Times New Roman"/>
                <a:cs typeface="Times New Roman"/>
              </a:endParaRPr>
            </a:p>
          </p:txBody>
        </p:sp>
        <p:grpSp>
          <p:nvGrpSpPr>
            <p:cNvPr id="94" name="Group 93"/>
            <p:cNvGrpSpPr/>
            <p:nvPr/>
          </p:nvGrpSpPr>
          <p:grpSpPr>
            <a:xfrm>
              <a:off x="370902" y="1969339"/>
              <a:ext cx="2276856" cy="307777"/>
              <a:chOff x="493652" y="6240509"/>
              <a:chExt cx="2276856" cy="307777"/>
            </a:xfrm>
          </p:grpSpPr>
          <p:grpSp>
            <p:nvGrpSpPr>
              <p:cNvPr id="95" name="Group 94"/>
              <p:cNvGrpSpPr/>
              <p:nvPr/>
            </p:nvGrpSpPr>
            <p:grpSpPr>
              <a:xfrm>
                <a:off x="493652" y="6293256"/>
                <a:ext cx="219456" cy="210312"/>
                <a:chOff x="493652" y="6293256"/>
                <a:chExt cx="219456" cy="210312"/>
              </a:xfrm>
            </p:grpSpPr>
            <p:sp>
              <p:nvSpPr>
                <p:cNvPr id="97" name="Oval 96"/>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98" name="Straight Connector 97"/>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6" name="TextBox 95"/>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spTree>
    <p:extLst>
      <p:ext uri="{BB962C8B-B14F-4D97-AF65-F5344CB8AC3E}">
        <p14:creationId xmlns:p14="http://schemas.microsoft.com/office/powerpoint/2010/main" val="1913001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371600"/>
            <a:ext cx="8839200" cy="4832092"/>
          </a:xfrm>
          <a:prstGeom prst="rect">
            <a:avLst/>
          </a:prstGeom>
          <a:noFill/>
        </p:spPr>
        <p:txBody>
          <a:bodyPr wrap="square" rtlCol="0">
            <a:spAutoFit/>
          </a:bodyPr>
          <a:lstStyle/>
          <a:p>
            <a:r>
              <a:rPr lang="en-US" b="1" dirty="0"/>
              <a:t>1. Monitor </a:t>
            </a:r>
            <a:r>
              <a:rPr lang="en-US" b="1" dirty="0" smtClean="0"/>
              <a:t>ESP </a:t>
            </a:r>
            <a:r>
              <a:rPr lang="en-US" b="1" dirty="0"/>
              <a:t>real-time data </a:t>
            </a:r>
            <a:r>
              <a:rPr lang="en-US" b="1" dirty="0" smtClean="0"/>
              <a:t>to </a:t>
            </a:r>
            <a:r>
              <a:rPr lang="en-US" b="1" dirty="0"/>
              <a:t>identify key bloom </a:t>
            </a:r>
            <a:r>
              <a:rPr lang="en-US" b="1" dirty="0" smtClean="0"/>
              <a:t>events (</a:t>
            </a:r>
            <a:r>
              <a:rPr lang="en-US" b="1" i="1" dirty="0" smtClean="0"/>
              <a:t>A. fundyense</a:t>
            </a:r>
            <a:r>
              <a:rPr lang="en-US" b="1" dirty="0" smtClean="0"/>
              <a:t>, </a:t>
            </a:r>
            <a:r>
              <a:rPr lang="en-US" b="1" i="1" dirty="0" smtClean="0"/>
              <a:t>Pseudo-nitzschia</a:t>
            </a:r>
            <a:r>
              <a:rPr lang="en-US" b="1" dirty="0" smtClean="0"/>
              <a:t> spp.)</a:t>
            </a:r>
            <a:endParaRPr lang="en-US" dirty="0"/>
          </a:p>
          <a:p>
            <a:r>
              <a:rPr lang="en-US" dirty="0"/>
              <a:t> </a:t>
            </a:r>
          </a:p>
          <a:p>
            <a:r>
              <a:rPr lang="en-US" b="1" dirty="0"/>
              <a:t>2. Carry out rapid-response sampling of key bloom processes identified by ESP data streams</a:t>
            </a:r>
            <a:endParaRPr lang="en-US" dirty="0"/>
          </a:p>
          <a:p>
            <a:r>
              <a:rPr lang="en-US" dirty="0"/>
              <a:t> </a:t>
            </a:r>
          </a:p>
          <a:p>
            <a:r>
              <a:rPr lang="en-US" b="1" dirty="0"/>
              <a:t>3. </a:t>
            </a:r>
            <a:r>
              <a:rPr lang="en-US" b="1" dirty="0" smtClean="0"/>
              <a:t>Conduct </a:t>
            </a:r>
            <a:r>
              <a:rPr lang="en-US" b="1" dirty="0"/>
              <a:t>laboratory measurements of vital rates of toxic </a:t>
            </a:r>
            <a:r>
              <a:rPr lang="en-US" b="1" i="1" dirty="0"/>
              <a:t>Pseudo-nitzschia</a:t>
            </a:r>
            <a:r>
              <a:rPr lang="en-US" b="1" dirty="0"/>
              <a:t> species</a:t>
            </a:r>
            <a:endParaRPr lang="en-US" dirty="0"/>
          </a:p>
          <a:p>
            <a:r>
              <a:rPr lang="en-US" dirty="0"/>
              <a:t> </a:t>
            </a:r>
          </a:p>
          <a:p>
            <a:r>
              <a:rPr lang="en-US" b="1" dirty="0"/>
              <a:t>4. Incorporate process understanding into models</a:t>
            </a:r>
            <a:endParaRPr lang="en-US" dirty="0"/>
          </a:p>
          <a:p>
            <a:endParaRPr lang="en-US" dirty="0"/>
          </a:p>
        </p:txBody>
      </p:sp>
      <p:sp>
        <p:nvSpPr>
          <p:cNvPr id="3" name="Title 2"/>
          <p:cNvSpPr>
            <a:spLocks noGrp="1"/>
          </p:cNvSpPr>
          <p:nvPr>
            <p:ph type="title" idx="4294967295"/>
          </p:nvPr>
        </p:nvSpPr>
        <p:spPr>
          <a:xfrm>
            <a:off x="0" y="0"/>
            <a:ext cx="9144000" cy="1219200"/>
          </a:xfrm>
        </p:spPr>
        <p:txBody>
          <a:bodyPr/>
          <a:lstStyle/>
          <a:p>
            <a:r>
              <a:rPr lang="en-US" dirty="0" smtClean="0">
                <a:latin typeface="Times New Roman" panose="02020603050405020304" pitchFamily="18" charset="0"/>
                <a:cs typeface="Times New Roman" panose="02020603050405020304" pitchFamily="18" charset="0"/>
              </a:rPr>
              <a:t>Specific Aims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908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0F07"/>
        </a:solidFill>
        <a:effectLst/>
      </p:bgPr>
    </p:bg>
    <p:spTree>
      <p:nvGrpSpPr>
        <p:cNvPr id="1" name=""/>
        <p:cNvGrpSpPr/>
        <p:nvPr/>
      </p:nvGrpSpPr>
      <p:grpSpPr>
        <a:xfrm>
          <a:off x="0" y="0"/>
          <a:ext cx="0" cy="0"/>
          <a:chOff x="0" y="0"/>
          <a:chExt cx="0" cy="0"/>
        </a:xfrm>
      </p:grpSpPr>
      <p:sp>
        <p:nvSpPr>
          <p:cNvPr id="6" name="Rectangle 5"/>
          <p:cNvSpPr/>
          <p:nvPr/>
        </p:nvSpPr>
        <p:spPr>
          <a:xfrm>
            <a:off x="-304800" y="666556"/>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TextBox 23"/>
          <p:cNvSpPr txBox="1"/>
          <p:nvPr/>
        </p:nvSpPr>
        <p:spPr>
          <a:xfrm>
            <a:off x="6550782" y="1563716"/>
            <a:ext cx="443506" cy="201901"/>
          </a:xfrm>
          <a:prstGeom prst="rect">
            <a:avLst/>
          </a:prstGeom>
          <a:noFill/>
        </p:spPr>
        <p:txBody>
          <a:bodyPr wrap="square" rtlCol="0">
            <a:spAutoFit/>
          </a:bodyPr>
          <a:lstStyle/>
          <a:p>
            <a:pPr fontAlgn="auto">
              <a:spcBef>
                <a:spcPts val="0"/>
              </a:spcBef>
              <a:spcAft>
                <a:spcPts val="0"/>
              </a:spcAft>
            </a:pPr>
            <a:r>
              <a:rPr lang="en-US" sz="1000" dirty="0">
                <a:solidFill>
                  <a:prstClr val="white"/>
                </a:solidFill>
                <a:latin typeface="Calibri"/>
              </a:rPr>
              <a:t>10 </a:t>
            </a:r>
            <a:r>
              <a:rPr lang="en-US" sz="1000" dirty="0" err="1">
                <a:solidFill>
                  <a:prstClr val="white"/>
                </a:solidFill>
                <a:latin typeface="Calibri"/>
              </a:rPr>
              <a:t>μm</a:t>
            </a:r>
            <a:endParaRPr lang="en-US" sz="1000" dirty="0">
              <a:solidFill>
                <a:prstClr val="white"/>
              </a:solidFill>
              <a:latin typeface="Calibri"/>
            </a:endParaRPr>
          </a:p>
        </p:txBody>
      </p:sp>
      <p:sp>
        <p:nvSpPr>
          <p:cNvPr id="25" name="TextBox 24"/>
          <p:cNvSpPr txBox="1"/>
          <p:nvPr/>
        </p:nvSpPr>
        <p:spPr>
          <a:xfrm>
            <a:off x="6512554" y="2945599"/>
            <a:ext cx="443506" cy="201901"/>
          </a:xfrm>
          <a:prstGeom prst="rect">
            <a:avLst/>
          </a:prstGeom>
          <a:noFill/>
        </p:spPr>
        <p:txBody>
          <a:bodyPr wrap="square" rtlCol="0">
            <a:spAutoFit/>
          </a:bodyPr>
          <a:lstStyle/>
          <a:p>
            <a:pPr fontAlgn="auto">
              <a:spcBef>
                <a:spcPts val="0"/>
              </a:spcBef>
              <a:spcAft>
                <a:spcPts val="0"/>
              </a:spcAft>
            </a:pPr>
            <a:r>
              <a:rPr lang="en-US" sz="1000" dirty="0">
                <a:solidFill>
                  <a:prstClr val="white"/>
                </a:solidFill>
                <a:latin typeface="Calibri"/>
              </a:rPr>
              <a:t>10 </a:t>
            </a:r>
            <a:r>
              <a:rPr lang="en-US" sz="1000" dirty="0" err="1">
                <a:solidFill>
                  <a:prstClr val="white"/>
                </a:solidFill>
                <a:latin typeface="Calibri"/>
              </a:rPr>
              <a:t>μm</a:t>
            </a:r>
            <a:endParaRPr lang="en-US" sz="1000" dirty="0">
              <a:solidFill>
                <a:prstClr val="white"/>
              </a:solidFill>
              <a:latin typeface="Calibri"/>
            </a:endParaRPr>
          </a:p>
        </p:txBody>
      </p:sp>
      <p:sp>
        <p:nvSpPr>
          <p:cNvPr id="26" name="Rectangle 25"/>
          <p:cNvSpPr/>
          <p:nvPr/>
        </p:nvSpPr>
        <p:spPr>
          <a:xfrm>
            <a:off x="5695342" y="664400"/>
            <a:ext cx="1654959" cy="42866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a:solidFill>
                <a:prstClr val="black"/>
              </a:solidFill>
            </a:endParaRPr>
          </a:p>
        </p:txBody>
      </p:sp>
      <p:grpSp>
        <p:nvGrpSpPr>
          <p:cNvPr id="43" name="Group 42"/>
          <p:cNvGrpSpPr/>
          <p:nvPr/>
        </p:nvGrpSpPr>
        <p:grpSpPr>
          <a:xfrm>
            <a:off x="4280994" y="1019435"/>
            <a:ext cx="4628215" cy="4633791"/>
            <a:chOff x="22099167" y="6669427"/>
            <a:chExt cx="5644170" cy="5650963"/>
          </a:xfrm>
        </p:grpSpPr>
        <p:grpSp>
          <p:nvGrpSpPr>
            <p:cNvPr id="44" name="Group 43"/>
            <p:cNvGrpSpPr/>
            <p:nvPr/>
          </p:nvGrpSpPr>
          <p:grpSpPr>
            <a:xfrm>
              <a:off x="22846085" y="6669427"/>
              <a:ext cx="4636898" cy="5650963"/>
              <a:chOff x="22846085" y="6669427"/>
              <a:chExt cx="4636898" cy="5650963"/>
            </a:xfrm>
          </p:grpSpPr>
          <p:grpSp>
            <p:nvGrpSpPr>
              <p:cNvPr id="49" name="Group 48"/>
              <p:cNvGrpSpPr/>
              <p:nvPr/>
            </p:nvGrpSpPr>
            <p:grpSpPr>
              <a:xfrm>
                <a:off x="22867639" y="7545010"/>
                <a:ext cx="4615344" cy="4775380"/>
                <a:chOff x="22884572" y="6896806"/>
                <a:chExt cx="4615344" cy="5423584"/>
              </a:xfrm>
            </p:grpSpPr>
            <p:cxnSp>
              <p:nvCxnSpPr>
                <p:cNvPr id="51" name="Straight Connector 50"/>
                <p:cNvCxnSpPr/>
                <p:nvPr/>
              </p:nvCxnSpPr>
              <p:spPr>
                <a:xfrm flipV="1">
                  <a:off x="22884572"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4654974"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6885672"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7499916" y="6896806"/>
                  <a:ext cx="0" cy="5423584"/>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cxnSp>
            <p:nvCxnSpPr>
              <p:cNvPr id="50" name="Straight Connector 49"/>
              <p:cNvCxnSpPr/>
              <p:nvPr/>
            </p:nvCxnSpPr>
            <p:spPr>
              <a:xfrm flipV="1">
                <a:off x="22846085" y="6669427"/>
                <a:ext cx="3222146" cy="922852"/>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22099167"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May </a:t>
              </a:r>
            </a:p>
          </p:txBody>
        </p:sp>
        <p:sp>
          <p:nvSpPr>
            <p:cNvPr id="46" name="TextBox 45"/>
            <p:cNvSpPr txBox="1"/>
            <p:nvPr/>
          </p:nvSpPr>
          <p:spPr>
            <a:xfrm>
              <a:off x="23891594"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June </a:t>
              </a:r>
            </a:p>
          </p:txBody>
        </p:sp>
        <p:sp>
          <p:nvSpPr>
            <p:cNvPr id="47" name="TextBox 46"/>
            <p:cNvSpPr txBox="1"/>
            <p:nvPr/>
          </p:nvSpPr>
          <p:spPr>
            <a:xfrm>
              <a:off x="26181197"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July </a:t>
              </a:r>
            </a:p>
          </p:txBody>
        </p:sp>
        <p:sp>
          <p:nvSpPr>
            <p:cNvPr id="48" name="TextBox 47"/>
            <p:cNvSpPr txBox="1"/>
            <p:nvPr/>
          </p:nvSpPr>
          <p:spPr>
            <a:xfrm>
              <a:off x="26842619" y="7426479"/>
              <a:ext cx="90071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a:rPr>
                <a:t>Aug </a:t>
              </a:r>
            </a:p>
          </p:txBody>
        </p:sp>
      </p:grpSp>
      <p:sp>
        <p:nvSpPr>
          <p:cNvPr id="37" name="TextBox 36"/>
          <p:cNvSpPr txBox="1"/>
          <p:nvPr/>
        </p:nvSpPr>
        <p:spPr>
          <a:xfrm>
            <a:off x="0" y="71735"/>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Calibri"/>
              </a:rPr>
              <a:t>Prior and current observations of </a:t>
            </a:r>
            <a:r>
              <a:rPr lang="en-US" sz="2400" i="1" dirty="0" smtClean="0">
                <a:solidFill>
                  <a:srgbClr val="4BACC6">
                    <a:lumMod val="20000"/>
                    <a:lumOff val="80000"/>
                  </a:srgbClr>
                </a:solidFill>
                <a:latin typeface="Calibri"/>
              </a:rPr>
              <a:t>P. </a:t>
            </a:r>
            <a:r>
              <a:rPr lang="en-US" sz="2400" dirty="0" smtClean="0">
                <a:solidFill>
                  <a:srgbClr val="4BACC6">
                    <a:lumMod val="20000"/>
                    <a:lumOff val="80000"/>
                  </a:srgbClr>
                </a:solidFill>
                <a:latin typeface="Calibri"/>
              </a:rPr>
              <a:t>spp</a:t>
            </a:r>
            <a:r>
              <a:rPr lang="en-US" sz="2400" dirty="0">
                <a:solidFill>
                  <a:srgbClr val="4BACC6">
                    <a:lumMod val="20000"/>
                    <a:lumOff val="80000"/>
                  </a:srgbClr>
                </a:solidFill>
                <a:latin typeface="Calibri"/>
              </a:rPr>
              <a:t>. </a:t>
            </a:r>
            <a:r>
              <a:rPr lang="en-US" sz="2400" dirty="0" smtClean="0">
                <a:solidFill>
                  <a:srgbClr val="4BACC6">
                    <a:lumMod val="20000"/>
                    <a:lumOff val="80000"/>
                  </a:srgbClr>
                </a:solidFill>
                <a:latin typeface="Calibri"/>
              </a:rPr>
              <a:t>diversity in Gulf of Maine </a:t>
            </a:r>
            <a:endParaRPr lang="en-US" sz="2400" dirty="0">
              <a:solidFill>
                <a:prstClr val="black"/>
              </a:solidFill>
              <a:latin typeface="Calibri"/>
            </a:endParaRPr>
          </a:p>
        </p:txBody>
      </p:sp>
      <p:pic>
        <p:nvPicPr>
          <p:cNvPr id="27" name="Picture 26" descr="Rplot_allthepi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228600"/>
            <a:ext cx="6400800" cy="6400800"/>
          </a:xfrm>
          <a:prstGeom prst="rect">
            <a:avLst/>
          </a:prstGeom>
        </p:spPr>
      </p:pic>
      <p:sp>
        <p:nvSpPr>
          <p:cNvPr id="34" name="TextBox 33"/>
          <p:cNvSpPr txBox="1"/>
          <p:nvPr/>
        </p:nvSpPr>
        <p:spPr>
          <a:xfrm rot="16200000">
            <a:off x="1793975" y="2772002"/>
            <a:ext cx="1889986"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Salinity</a:t>
            </a:r>
            <a:endParaRPr lang="en-US" sz="1800" dirty="0">
              <a:solidFill>
                <a:prstClr val="black"/>
              </a:solidFill>
              <a:latin typeface="Times New Roman"/>
              <a:cs typeface="Times New Roman"/>
            </a:endParaRPr>
          </a:p>
        </p:txBody>
      </p:sp>
      <p:sp>
        <p:nvSpPr>
          <p:cNvPr id="35" name="TextBox 34"/>
          <p:cNvSpPr txBox="1"/>
          <p:nvPr/>
        </p:nvSpPr>
        <p:spPr>
          <a:xfrm>
            <a:off x="5307510" y="6124596"/>
            <a:ext cx="1889986" cy="646331"/>
          </a:xfrm>
          <a:prstGeom prst="rect">
            <a:avLst/>
          </a:prstGeom>
          <a:solidFill>
            <a:srgbClr val="FFFFFF"/>
          </a:solid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Temperature (</a:t>
            </a:r>
            <a:r>
              <a:rPr lang="en-US" sz="1800" dirty="0">
                <a:solidFill>
                  <a:prstClr val="black"/>
                </a:solidFill>
                <a:latin typeface="Times New Roman"/>
                <a:cs typeface="Times New Roman"/>
              </a:rPr>
              <a:t>°C)</a:t>
            </a:r>
          </a:p>
          <a:p>
            <a:pPr defTabSz="457200" fontAlgn="auto">
              <a:spcBef>
                <a:spcPts val="0"/>
              </a:spcBef>
              <a:spcAft>
                <a:spcPts val="0"/>
              </a:spcAft>
            </a:pPr>
            <a:endParaRPr lang="en-US" sz="1800" dirty="0">
              <a:solidFill>
                <a:prstClr val="black"/>
              </a:solidFill>
              <a:latin typeface="Times New Roman"/>
              <a:cs typeface="Times New Roman"/>
            </a:endParaRPr>
          </a:p>
        </p:txBody>
      </p:sp>
      <p:grpSp>
        <p:nvGrpSpPr>
          <p:cNvPr id="5" name="Group 4"/>
          <p:cNvGrpSpPr/>
          <p:nvPr/>
        </p:nvGrpSpPr>
        <p:grpSpPr>
          <a:xfrm>
            <a:off x="296345" y="703427"/>
            <a:ext cx="2904048" cy="1573689"/>
            <a:chOff x="296345" y="703427"/>
            <a:chExt cx="2904048" cy="1573689"/>
          </a:xfrm>
        </p:grpSpPr>
        <p:grpSp>
          <p:nvGrpSpPr>
            <p:cNvPr id="36" name="Group 35"/>
            <p:cNvGrpSpPr/>
            <p:nvPr/>
          </p:nvGrpSpPr>
          <p:grpSpPr>
            <a:xfrm>
              <a:off x="296345" y="703427"/>
              <a:ext cx="2440308" cy="1265539"/>
              <a:chOff x="296345" y="703427"/>
              <a:chExt cx="2440308" cy="1265539"/>
            </a:xfrm>
          </p:grpSpPr>
          <p:grpSp>
            <p:nvGrpSpPr>
              <p:cNvPr id="38" name="Group 37"/>
              <p:cNvGrpSpPr/>
              <p:nvPr/>
            </p:nvGrpSpPr>
            <p:grpSpPr>
              <a:xfrm>
                <a:off x="370902" y="1661189"/>
                <a:ext cx="2276856" cy="307777"/>
                <a:chOff x="493652" y="6240509"/>
                <a:chExt cx="2276856" cy="307776"/>
              </a:xfrm>
            </p:grpSpPr>
            <p:grpSp>
              <p:nvGrpSpPr>
                <p:cNvPr id="62" name="Group 61"/>
                <p:cNvGrpSpPr/>
                <p:nvPr/>
              </p:nvGrpSpPr>
              <p:grpSpPr>
                <a:xfrm>
                  <a:off x="493652" y="6293256"/>
                  <a:ext cx="219456" cy="210312"/>
                  <a:chOff x="493652" y="6293256"/>
                  <a:chExt cx="219456" cy="210312"/>
                </a:xfrm>
              </p:grpSpPr>
              <p:sp>
                <p:nvSpPr>
                  <p:cNvPr id="64" name="Oval 63"/>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5" name="Straight Connector 64"/>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39" name="Group 38"/>
              <p:cNvGrpSpPr/>
              <p:nvPr/>
            </p:nvGrpSpPr>
            <p:grpSpPr>
              <a:xfrm>
                <a:off x="370902" y="1366973"/>
                <a:ext cx="2276856" cy="307777"/>
                <a:chOff x="493652" y="6240509"/>
                <a:chExt cx="2276856" cy="307776"/>
              </a:xfrm>
            </p:grpSpPr>
            <p:grpSp>
              <p:nvGrpSpPr>
                <p:cNvPr id="58" name="Group 57"/>
                <p:cNvGrpSpPr/>
                <p:nvPr/>
              </p:nvGrpSpPr>
              <p:grpSpPr>
                <a:xfrm>
                  <a:off x="493652" y="6293256"/>
                  <a:ext cx="219456" cy="210312"/>
                  <a:chOff x="493652" y="6293256"/>
                  <a:chExt cx="219456" cy="210312"/>
                </a:xfrm>
              </p:grpSpPr>
              <p:sp>
                <p:nvSpPr>
                  <p:cNvPr id="60" name="Oval 59"/>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1" name="Straight Connector 60"/>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40" name="Group 39"/>
              <p:cNvGrpSpPr/>
              <p:nvPr/>
            </p:nvGrpSpPr>
            <p:grpSpPr>
              <a:xfrm>
                <a:off x="370902" y="1072757"/>
                <a:ext cx="2276856" cy="307777"/>
                <a:chOff x="493652" y="6240509"/>
                <a:chExt cx="2276856" cy="307776"/>
              </a:xfrm>
            </p:grpSpPr>
            <p:grpSp>
              <p:nvGrpSpPr>
                <p:cNvPr id="42" name="Group 41"/>
                <p:cNvGrpSpPr/>
                <p:nvPr/>
              </p:nvGrpSpPr>
              <p:grpSpPr>
                <a:xfrm>
                  <a:off x="493652" y="6293256"/>
                  <a:ext cx="219456" cy="210312"/>
                  <a:chOff x="493652" y="6293256"/>
                  <a:chExt cx="219456" cy="210312"/>
                </a:xfrm>
              </p:grpSpPr>
              <p:sp>
                <p:nvSpPr>
                  <p:cNvPr id="56" name="Oval 55"/>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57" name="Straight Connector 56"/>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41" name="TextBox 40"/>
              <p:cNvSpPr txBox="1"/>
              <p:nvPr/>
            </p:nvSpPr>
            <p:spPr>
              <a:xfrm>
                <a:off x="296345" y="703427"/>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
          <p:nvSpPr>
            <p:cNvPr id="2" name="Right Brace 1"/>
            <p:cNvSpPr/>
            <p:nvPr/>
          </p:nvSpPr>
          <p:spPr>
            <a:xfrm>
              <a:off x="1659464" y="1224290"/>
              <a:ext cx="143933" cy="33942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prstClr val="black"/>
                </a:solidFill>
              </a:endParaRPr>
            </a:p>
          </p:txBody>
        </p:sp>
        <p:sp>
          <p:nvSpPr>
            <p:cNvPr id="3" name="TextBox 2"/>
            <p:cNvSpPr txBox="1"/>
            <p:nvPr/>
          </p:nvSpPr>
          <p:spPr>
            <a:xfrm>
              <a:off x="1777993" y="1165021"/>
              <a:ext cx="14224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Toxic species</a:t>
              </a:r>
              <a:endParaRPr lang="en-US" sz="1800" dirty="0">
                <a:solidFill>
                  <a:prstClr val="black"/>
                </a:solidFill>
                <a:latin typeface="Times New Roman"/>
                <a:cs typeface="Times New Roman"/>
              </a:endParaRPr>
            </a:p>
          </p:txBody>
        </p:sp>
        <p:grpSp>
          <p:nvGrpSpPr>
            <p:cNvPr id="70" name="Group 69"/>
            <p:cNvGrpSpPr/>
            <p:nvPr/>
          </p:nvGrpSpPr>
          <p:grpSpPr>
            <a:xfrm>
              <a:off x="370902" y="1969339"/>
              <a:ext cx="2276856" cy="307777"/>
              <a:chOff x="493652" y="6240509"/>
              <a:chExt cx="2276856" cy="307777"/>
            </a:xfrm>
          </p:grpSpPr>
          <p:grpSp>
            <p:nvGrpSpPr>
              <p:cNvPr id="92" name="Group 91"/>
              <p:cNvGrpSpPr/>
              <p:nvPr/>
            </p:nvGrpSpPr>
            <p:grpSpPr>
              <a:xfrm>
                <a:off x="493652" y="6293256"/>
                <a:ext cx="219456" cy="210312"/>
                <a:chOff x="493652" y="6293256"/>
                <a:chExt cx="219456" cy="210312"/>
              </a:xfrm>
            </p:grpSpPr>
            <p:sp>
              <p:nvSpPr>
                <p:cNvPr id="94" name="Oval 93"/>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95" name="Straight Connector 94"/>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3" name="TextBox 92"/>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spTree>
    <p:extLst>
      <p:ext uri="{BB962C8B-B14F-4D97-AF65-F5344CB8AC3E}">
        <p14:creationId xmlns:p14="http://schemas.microsoft.com/office/powerpoint/2010/main" val="2677939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 name="Rectangle 66"/>
          <p:cNvSpPr/>
          <p:nvPr/>
        </p:nvSpPr>
        <p:spPr>
          <a:xfrm>
            <a:off x="-304800" y="685800"/>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0" name="TextBox 79"/>
          <p:cNvSpPr txBox="1"/>
          <p:nvPr/>
        </p:nvSpPr>
        <p:spPr>
          <a:xfrm>
            <a:off x="0" y="0"/>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Calibri"/>
              </a:rPr>
              <a:t>Temporal variability in </a:t>
            </a:r>
            <a:r>
              <a:rPr lang="en-US" sz="2400" dirty="0" err="1" smtClean="0">
                <a:solidFill>
                  <a:srgbClr val="4BACC6">
                    <a:lumMod val="20000"/>
                    <a:lumOff val="80000"/>
                  </a:srgbClr>
                </a:solidFill>
                <a:latin typeface="Calibri"/>
              </a:rPr>
              <a:t>domoic</a:t>
            </a:r>
            <a:r>
              <a:rPr lang="en-US" sz="2400" dirty="0" smtClean="0">
                <a:solidFill>
                  <a:srgbClr val="4BACC6">
                    <a:lumMod val="20000"/>
                    <a:lumOff val="80000"/>
                  </a:srgbClr>
                </a:solidFill>
                <a:latin typeface="Calibri"/>
              </a:rPr>
              <a:t> acid and </a:t>
            </a:r>
            <a:r>
              <a:rPr lang="en-US" sz="2400" i="1" dirty="0" smtClean="0">
                <a:solidFill>
                  <a:srgbClr val="4BACC6">
                    <a:lumMod val="20000"/>
                    <a:lumOff val="80000"/>
                  </a:srgbClr>
                </a:solidFill>
                <a:latin typeface="Calibri"/>
              </a:rPr>
              <a:t>Pseudo</a:t>
            </a:r>
            <a:r>
              <a:rPr lang="en-US" sz="2400" i="1" dirty="0">
                <a:solidFill>
                  <a:srgbClr val="4BACC6">
                    <a:lumMod val="20000"/>
                    <a:lumOff val="80000"/>
                  </a:srgbClr>
                </a:solidFill>
                <a:latin typeface="Calibri"/>
              </a:rPr>
              <a:t>-</a:t>
            </a:r>
            <a:r>
              <a:rPr lang="en-US" sz="2400" i="1" dirty="0" err="1">
                <a:solidFill>
                  <a:srgbClr val="4BACC6">
                    <a:lumMod val="20000"/>
                    <a:lumOff val="80000"/>
                  </a:srgbClr>
                </a:solidFill>
                <a:latin typeface="Calibri"/>
              </a:rPr>
              <a:t>nitzschia</a:t>
            </a:r>
            <a:r>
              <a:rPr lang="en-US" sz="2400" i="1" dirty="0">
                <a:solidFill>
                  <a:srgbClr val="4BACC6">
                    <a:lumMod val="20000"/>
                    <a:lumOff val="80000"/>
                  </a:srgbClr>
                </a:solidFill>
                <a:latin typeface="Calibri"/>
              </a:rPr>
              <a:t> </a:t>
            </a:r>
            <a:r>
              <a:rPr lang="en-US" sz="2400" dirty="0">
                <a:solidFill>
                  <a:srgbClr val="4BACC6">
                    <a:lumMod val="20000"/>
                    <a:lumOff val="80000"/>
                  </a:srgbClr>
                </a:solidFill>
                <a:latin typeface="Calibri"/>
              </a:rPr>
              <a:t>spp</a:t>
            </a:r>
            <a:r>
              <a:rPr lang="en-US" sz="2400" dirty="0" smtClean="0">
                <a:solidFill>
                  <a:srgbClr val="4BACC6">
                    <a:lumMod val="20000"/>
                    <a:lumOff val="80000"/>
                  </a:srgbClr>
                </a:solidFill>
                <a:latin typeface="Calibri"/>
              </a:rPr>
              <a:t>. </a:t>
            </a:r>
            <a:endParaRPr lang="en-US" sz="2400" dirty="0">
              <a:solidFill>
                <a:prstClr val="black"/>
              </a:solidFill>
              <a:latin typeface="Calibri"/>
            </a:endParaRPr>
          </a:p>
        </p:txBody>
      </p:sp>
      <p:graphicFrame>
        <p:nvGraphicFramePr>
          <p:cNvPr id="11" name="Table 10"/>
          <p:cNvGraphicFramePr>
            <a:graphicFrameLocks noGrp="1"/>
          </p:cNvGraphicFramePr>
          <p:nvPr>
            <p:extLst>
              <p:ext uri="{D42A27DB-BD31-4B8C-83A1-F6EECF244321}">
                <p14:modId xmlns:p14="http://schemas.microsoft.com/office/powerpoint/2010/main" val="2866619511"/>
              </p:ext>
            </p:extLst>
          </p:nvPr>
        </p:nvGraphicFramePr>
        <p:xfrm>
          <a:off x="330200" y="2721277"/>
          <a:ext cx="7429500" cy="3032760"/>
        </p:xfrm>
        <a:graphic>
          <a:graphicData uri="http://schemas.openxmlformats.org/drawingml/2006/table">
            <a:tbl>
              <a:tblPr firstRow="1" bandRow="1">
                <a:tableStyleId>{10A1B5D5-9B99-4C35-A422-299274C87663}</a:tableStyleId>
              </a:tblPr>
              <a:tblGrid>
                <a:gridCol w="2117009"/>
                <a:gridCol w="1358080"/>
                <a:gridCol w="1318137"/>
                <a:gridCol w="1318137"/>
                <a:gridCol w="1318137"/>
              </a:tblGrid>
              <a:tr h="370840">
                <a:tc>
                  <a:txBody>
                    <a:bodyPr/>
                    <a:lstStyle/>
                    <a:p>
                      <a:pPr algn="ctr"/>
                      <a:endParaRPr lang="en-US" dirty="0"/>
                    </a:p>
                  </a:txBody>
                  <a:tcPr>
                    <a:solidFill>
                      <a:schemeClr val="bg1">
                        <a:lumMod val="85000"/>
                      </a:schemeClr>
                    </a:solidFill>
                  </a:tcPr>
                </a:tc>
                <a:tc>
                  <a:txBody>
                    <a:bodyPr/>
                    <a:lstStyle/>
                    <a:p>
                      <a:pPr algn="ctr"/>
                      <a:r>
                        <a:rPr lang="en-US" dirty="0" smtClean="0"/>
                        <a:t>Won-squeak</a:t>
                      </a:r>
                      <a:endParaRPr lang="en-US" dirty="0"/>
                    </a:p>
                  </a:txBody>
                  <a:tcPr/>
                </a:tc>
                <a:tc>
                  <a:txBody>
                    <a:bodyPr/>
                    <a:lstStyle/>
                    <a:p>
                      <a:pPr algn="ctr"/>
                      <a:r>
                        <a:rPr lang="en-US" dirty="0" err="1" smtClean="0"/>
                        <a:t>Corea</a:t>
                      </a:r>
                      <a:endParaRPr lang="en-US" dirty="0"/>
                    </a:p>
                  </a:txBody>
                  <a:tcPr/>
                </a:tc>
                <a:tc>
                  <a:txBody>
                    <a:bodyPr/>
                    <a:lstStyle/>
                    <a:p>
                      <a:pPr algn="ctr"/>
                      <a:r>
                        <a:rPr lang="en-US" dirty="0" smtClean="0"/>
                        <a:t>Won-squeak</a:t>
                      </a:r>
                      <a:endParaRPr lang="en-US" dirty="0"/>
                    </a:p>
                  </a:txBody>
                  <a:tcPr>
                    <a:solidFill>
                      <a:schemeClr val="accent5">
                        <a:lumMod val="60000"/>
                        <a:lumOff val="40000"/>
                      </a:schemeClr>
                    </a:solidFill>
                  </a:tcPr>
                </a:tc>
                <a:tc>
                  <a:txBody>
                    <a:bodyPr/>
                    <a:lstStyle/>
                    <a:p>
                      <a:pPr algn="ctr"/>
                      <a:r>
                        <a:rPr lang="en-US" dirty="0" err="1" smtClean="0"/>
                        <a:t>Corea</a:t>
                      </a:r>
                      <a:endParaRPr lang="en-US" dirty="0"/>
                    </a:p>
                  </a:txBody>
                  <a:tcPr>
                    <a:solidFill>
                      <a:schemeClr val="accent5">
                        <a:lumMod val="60000"/>
                        <a:lumOff val="40000"/>
                      </a:schemeClr>
                    </a:solidFill>
                  </a:tcPr>
                </a:tc>
              </a:tr>
              <a:tr h="370840">
                <a:tc>
                  <a:txBody>
                    <a:bodyPr/>
                    <a:lstStyle/>
                    <a:p>
                      <a:pPr algn="ctr"/>
                      <a:r>
                        <a:rPr lang="en-US" b="1" i="0" dirty="0" smtClean="0"/>
                        <a:t>DA in </a:t>
                      </a:r>
                      <a:r>
                        <a:rPr lang="en-US" b="1" i="1" dirty="0" err="1" smtClean="0"/>
                        <a:t>Mytilus</a:t>
                      </a:r>
                      <a:r>
                        <a:rPr lang="en-US" b="1" i="1" dirty="0" smtClean="0"/>
                        <a:t> </a:t>
                      </a:r>
                      <a:r>
                        <a:rPr lang="en-US" b="1" i="1" dirty="0" err="1" smtClean="0"/>
                        <a:t>edulis</a:t>
                      </a:r>
                      <a:endParaRPr lang="en-US" b="1" i="1" dirty="0"/>
                    </a:p>
                  </a:txBody>
                  <a:tcPr>
                    <a:solidFill>
                      <a:schemeClr val="bg1">
                        <a:lumMod val="85000"/>
                      </a:schemeClr>
                    </a:solidFill>
                  </a:tcPr>
                </a:tc>
                <a:tc>
                  <a:txBody>
                    <a:bodyPr/>
                    <a:lstStyle/>
                    <a:p>
                      <a:pPr algn="ctr"/>
                      <a:r>
                        <a:rPr lang="en-US" dirty="0" smtClean="0"/>
                        <a:t>5.77 ppm</a:t>
                      </a:r>
                      <a:endParaRPr lang="en-US" dirty="0"/>
                    </a:p>
                  </a:txBody>
                  <a:tcPr/>
                </a:tc>
                <a:tc>
                  <a:txBody>
                    <a:bodyPr/>
                    <a:lstStyle/>
                    <a:p>
                      <a:pPr algn="ctr"/>
                      <a:r>
                        <a:rPr lang="en-US" dirty="0" smtClean="0"/>
                        <a:t>1.28 ppm</a:t>
                      </a:r>
                      <a:endParaRPr lang="en-US" dirty="0"/>
                    </a:p>
                  </a:txBody>
                  <a:tcPr/>
                </a:tc>
                <a:tc>
                  <a:txBody>
                    <a:bodyPr/>
                    <a:lstStyle/>
                    <a:p>
                      <a:pPr algn="ctr"/>
                      <a:r>
                        <a:rPr lang="en-US" dirty="0" smtClean="0"/>
                        <a:t>0.22 ppm</a:t>
                      </a:r>
                      <a:endParaRPr lang="en-US" dirty="0"/>
                    </a:p>
                  </a:txBody>
                  <a:tcPr>
                    <a:solidFill>
                      <a:schemeClr val="accent5">
                        <a:lumMod val="20000"/>
                        <a:lumOff val="80000"/>
                      </a:schemeClr>
                    </a:solidFill>
                  </a:tcPr>
                </a:tc>
                <a:tc>
                  <a:txBody>
                    <a:bodyPr/>
                    <a:lstStyle/>
                    <a:p>
                      <a:pPr algn="ctr"/>
                      <a:r>
                        <a:rPr lang="en-US" dirty="0" smtClean="0"/>
                        <a:t>0.06 ppm</a:t>
                      </a:r>
                      <a:endParaRPr lang="en-US" dirty="0"/>
                    </a:p>
                  </a:txBody>
                  <a:tcPr>
                    <a:solidFill>
                      <a:schemeClr val="accent5">
                        <a:lumMod val="20000"/>
                        <a:lumOff val="80000"/>
                      </a:schemeClr>
                    </a:solidFill>
                  </a:tcPr>
                </a:tc>
              </a:tr>
              <a:tr h="370840">
                <a:tc>
                  <a:txBody>
                    <a:bodyPr/>
                    <a:lstStyle/>
                    <a:p>
                      <a:pPr algn="ctr"/>
                      <a:r>
                        <a:rPr lang="en-US" b="1" i="0" dirty="0" smtClean="0"/>
                        <a:t>DA in </a:t>
                      </a:r>
                      <a:r>
                        <a:rPr lang="en-US" b="1" i="1" dirty="0" err="1" smtClean="0"/>
                        <a:t>Mya</a:t>
                      </a:r>
                      <a:r>
                        <a:rPr lang="en-US" b="1" i="1" dirty="0" smtClean="0"/>
                        <a:t> </a:t>
                      </a:r>
                      <a:r>
                        <a:rPr lang="en-US" b="1" i="1" dirty="0" err="1" smtClean="0"/>
                        <a:t>arenaria</a:t>
                      </a:r>
                      <a:endParaRPr lang="en-US" b="1" i="1" dirty="0"/>
                    </a:p>
                  </a:txBody>
                  <a:tcPr>
                    <a:solidFill>
                      <a:schemeClr val="bg1">
                        <a:lumMod val="85000"/>
                      </a:schemeClr>
                    </a:solidFill>
                  </a:tcPr>
                </a:tc>
                <a:tc>
                  <a:txBody>
                    <a:bodyPr/>
                    <a:lstStyle/>
                    <a:p>
                      <a:pPr algn="ctr"/>
                      <a:r>
                        <a:rPr lang="en-US" dirty="0" smtClean="0"/>
                        <a:t>5.68</a:t>
                      </a:r>
                      <a:r>
                        <a:rPr lang="en-US" baseline="0" dirty="0" smtClean="0"/>
                        <a:t> ppm</a:t>
                      </a:r>
                      <a:endParaRPr lang="en-US" dirty="0"/>
                    </a:p>
                  </a:txBody>
                  <a:tcPr/>
                </a:tc>
                <a:tc>
                  <a:txBody>
                    <a:bodyPr/>
                    <a:lstStyle/>
                    <a:p>
                      <a:pPr algn="ctr"/>
                      <a:r>
                        <a:rPr lang="en-US" dirty="0" smtClean="0"/>
                        <a:t>3.16 ppm</a:t>
                      </a:r>
                      <a:endParaRPr lang="en-US" dirty="0"/>
                    </a:p>
                  </a:txBody>
                  <a:tcPr/>
                </a:tc>
                <a:tc>
                  <a:txBody>
                    <a:bodyPr/>
                    <a:lstStyle/>
                    <a:p>
                      <a:pPr algn="ctr"/>
                      <a:r>
                        <a:rPr lang="en-US" dirty="0" smtClean="0"/>
                        <a:t>0.31 ppm</a:t>
                      </a:r>
                      <a:endParaRPr lang="en-US" dirty="0"/>
                    </a:p>
                  </a:txBody>
                  <a:tcPr/>
                </a:tc>
                <a:tc>
                  <a:txBody>
                    <a:bodyPr/>
                    <a:lstStyle/>
                    <a:p>
                      <a:pPr algn="ctr"/>
                      <a:r>
                        <a:rPr lang="en-US" dirty="0" smtClean="0"/>
                        <a:t>0.05 ppm</a:t>
                      </a:r>
                      <a:endParaRPr lang="en-US" dirty="0"/>
                    </a:p>
                  </a:txBody>
                  <a:tcPr/>
                </a:tc>
              </a:tr>
              <a:tr h="370840">
                <a:tc>
                  <a:txBody>
                    <a:bodyPr/>
                    <a:lstStyle/>
                    <a:p>
                      <a:pPr algn="ctr"/>
                      <a:r>
                        <a:rPr lang="en-US" b="1" i="1" dirty="0" smtClean="0"/>
                        <a:t>P-n.</a:t>
                      </a:r>
                      <a:r>
                        <a:rPr lang="en-US" b="1" i="1" baseline="0" dirty="0" smtClean="0"/>
                        <a:t> </a:t>
                      </a:r>
                      <a:r>
                        <a:rPr lang="en-US" b="1" dirty="0" smtClean="0"/>
                        <a:t>abundance (cells L</a:t>
                      </a:r>
                      <a:r>
                        <a:rPr lang="en-US" b="1" baseline="30000" dirty="0" smtClean="0"/>
                        <a:t>-1</a:t>
                      </a:r>
                      <a:r>
                        <a:rPr lang="en-US" b="1" dirty="0" smtClean="0"/>
                        <a:t>)</a:t>
                      </a:r>
                      <a:endParaRPr lang="en-US" b="1" dirty="0"/>
                    </a:p>
                  </a:txBody>
                  <a:tcPr>
                    <a:solidFill>
                      <a:schemeClr val="bg1">
                        <a:lumMod val="85000"/>
                      </a:schemeClr>
                    </a:solidFill>
                  </a:tcPr>
                </a:tc>
                <a:tc>
                  <a:txBody>
                    <a:bodyPr/>
                    <a:lstStyle/>
                    <a:p>
                      <a:pPr algn="ctr"/>
                      <a:r>
                        <a:rPr lang="en-US" dirty="0" smtClean="0"/>
                        <a:t>3.5 x 10</a:t>
                      </a:r>
                      <a:r>
                        <a:rPr lang="en-US" baseline="30000" dirty="0" smtClean="0"/>
                        <a:t>5</a:t>
                      </a:r>
                      <a:endParaRPr lang="en-US" dirty="0"/>
                    </a:p>
                  </a:txBody>
                  <a:tcPr/>
                </a:tc>
                <a:tc>
                  <a:txBody>
                    <a:bodyPr/>
                    <a:lstStyle/>
                    <a:p>
                      <a:pPr algn="ctr"/>
                      <a:r>
                        <a:rPr lang="en-US" dirty="0" smtClean="0"/>
                        <a:t>1.2</a:t>
                      </a:r>
                      <a:r>
                        <a:rPr lang="en-US" baseline="0" dirty="0" smtClean="0"/>
                        <a:t> x 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4.5 </a:t>
                      </a:r>
                      <a:r>
                        <a:rPr lang="en-US" baseline="0" dirty="0" smtClean="0"/>
                        <a:t>x 10</a:t>
                      </a:r>
                      <a:r>
                        <a:rPr lang="en-US" baseline="30000" dirty="0" smtClean="0"/>
                        <a:t>4</a:t>
                      </a:r>
                      <a:endParaRPr lang="en-US" dirty="0" smtClean="0"/>
                    </a:p>
                    <a:p>
                      <a:pPr algn="ctr"/>
                      <a:endParaRPr lang="en-US" dirty="0"/>
                    </a:p>
                  </a:txBody>
                  <a:tcPr>
                    <a:solidFill>
                      <a:srgbClr val="DBEEF4"/>
                    </a:solidFill>
                  </a:tcPr>
                </a:tc>
                <a:tc>
                  <a:txBody>
                    <a:bodyPr/>
                    <a:lstStyle/>
                    <a:p>
                      <a:pPr algn="ctr"/>
                      <a:r>
                        <a:rPr lang="en-US" dirty="0" smtClean="0"/>
                        <a:t>4.0 x</a:t>
                      </a:r>
                      <a:r>
                        <a:rPr lang="en-US" baseline="0" dirty="0" smtClean="0"/>
                        <a:t> 10</a:t>
                      </a:r>
                      <a:r>
                        <a:rPr lang="en-US" baseline="30000" dirty="0" smtClean="0"/>
                        <a:t>4</a:t>
                      </a:r>
                      <a:endParaRPr lang="en-US" dirty="0"/>
                    </a:p>
                  </a:txBody>
                  <a:tcPr>
                    <a:solidFill>
                      <a:srgbClr val="DBEEF4"/>
                    </a:solidFill>
                  </a:tcPr>
                </a:tc>
              </a:tr>
              <a:tr h="370840">
                <a:tc>
                  <a:txBody>
                    <a:bodyPr/>
                    <a:lstStyle/>
                    <a:p>
                      <a:pPr algn="ctr"/>
                      <a:r>
                        <a:rPr lang="en-US" b="1" baseline="0" dirty="0" err="1" smtClean="0"/>
                        <a:t>pDA</a:t>
                      </a:r>
                      <a:r>
                        <a:rPr lang="en-US" b="1" baseline="0" dirty="0" smtClean="0"/>
                        <a:t> (</a:t>
                      </a:r>
                      <a:r>
                        <a:rPr lang="en-US" b="1" baseline="0" dirty="0" err="1" smtClean="0"/>
                        <a:t>ng</a:t>
                      </a:r>
                      <a:r>
                        <a:rPr lang="en-US" b="1" baseline="0" dirty="0" smtClean="0"/>
                        <a:t> L</a:t>
                      </a:r>
                      <a:r>
                        <a:rPr lang="en-US" b="1" baseline="30000" dirty="0" smtClean="0"/>
                        <a:t>-1</a:t>
                      </a:r>
                      <a:r>
                        <a:rPr lang="en-US" b="1" baseline="0" dirty="0" smtClean="0"/>
                        <a:t>)</a:t>
                      </a:r>
                      <a:r>
                        <a:rPr lang="en-US" b="1" baseline="30000" dirty="0" smtClean="0"/>
                        <a:t> </a:t>
                      </a:r>
                      <a:endParaRPr lang="en-US" b="1" baseline="30000" dirty="0"/>
                    </a:p>
                  </a:txBody>
                  <a:tcPr>
                    <a:solidFill>
                      <a:schemeClr val="bg1">
                        <a:lumMod val="85000"/>
                      </a:schemeClr>
                    </a:solidFill>
                  </a:tcPr>
                </a:tc>
                <a:tc>
                  <a:txBody>
                    <a:bodyPr/>
                    <a:lstStyle/>
                    <a:p>
                      <a:pPr algn="ctr"/>
                      <a:r>
                        <a:rPr lang="en-US" dirty="0" smtClean="0"/>
                        <a:t>234</a:t>
                      </a:r>
                      <a:endParaRPr lang="en-US" dirty="0"/>
                    </a:p>
                  </a:txBody>
                  <a:tcPr/>
                </a:tc>
                <a:tc>
                  <a:txBody>
                    <a:bodyPr/>
                    <a:lstStyle/>
                    <a:p>
                      <a:pPr algn="ctr"/>
                      <a:r>
                        <a:rPr lang="en-US" dirty="0" smtClean="0"/>
                        <a:t>846 </a:t>
                      </a:r>
                      <a:endParaRPr lang="en-US" dirty="0"/>
                    </a:p>
                  </a:txBody>
                  <a:tcPr/>
                </a:tc>
                <a:tc>
                  <a:txBody>
                    <a:bodyPr/>
                    <a:lstStyle/>
                    <a:p>
                      <a:pPr algn="ctr"/>
                      <a:r>
                        <a:rPr lang="en-US" dirty="0" smtClean="0"/>
                        <a:t>49.6</a:t>
                      </a:r>
                      <a:endParaRPr lang="en-US" dirty="0"/>
                    </a:p>
                  </a:txBody>
                  <a:tcPr/>
                </a:tc>
                <a:tc>
                  <a:txBody>
                    <a:bodyPr/>
                    <a:lstStyle/>
                    <a:p>
                      <a:pPr algn="ctr"/>
                      <a:r>
                        <a:rPr lang="en-US" dirty="0" smtClean="0"/>
                        <a:t>15.2</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cellular </a:t>
                      </a:r>
                      <a:r>
                        <a:rPr lang="en-US" b="1" dirty="0" err="1" smtClean="0"/>
                        <a:t>pDA</a:t>
                      </a:r>
                      <a:r>
                        <a:rPr lang="en-US" b="1" dirty="0" smtClean="0"/>
                        <a:t>          </a:t>
                      </a:r>
                      <a:r>
                        <a:rPr lang="en-US" b="1" baseline="0" dirty="0" smtClean="0"/>
                        <a:t> (</a:t>
                      </a:r>
                      <a:r>
                        <a:rPr lang="en-US" b="1" baseline="0" dirty="0" err="1" smtClean="0"/>
                        <a:t>pg</a:t>
                      </a:r>
                      <a:r>
                        <a:rPr lang="en-US" b="1" baseline="0" dirty="0" smtClean="0"/>
                        <a:t> cell</a:t>
                      </a:r>
                      <a:r>
                        <a:rPr lang="en-US" b="1" baseline="30000" dirty="0" smtClean="0"/>
                        <a:t>-1</a:t>
                      </a:r>
                      <a:r>
                        <a:rPr lang="en-US" b="1" baseline="0" dirty="0" smtClean="0"/>
                        <a:t>)</a:t>
                      </a:r>
                      <a:r>
                        <a:rPr lang="en-US" b="1" baseline="30000" dirty="0" smtClean="0"/>
                        <a:t> </a:t>
                      </a:r>
                    </a:p>
                  </a:txBody>
                  <a:tcPr>
                    <a:solidFill>
                      <a:schemeClr val="bg1">
                        <a:lumMod val="85000"/>
                      </a:schemeClr>
                    </a:solidFill>
                  </a:tcPr>
                </a:tc>
                <a:tc>
                  <a:txBody>
                    <a:bodyPr/>
                    <a:lstStyle/>
                    <a:p>
                      <a:pPr algn="ctr"/>
                      <a:r>
                        <a:rPr lang="en-US" dirty="0" smtClean="0"/>
                        <a:t>0.77</a:t>
                      </a:r>
                      <a:endParaRPr lang="en-US" dirty="0"/>
                    </a:p>
                  </a:txBody>
                  <a:tcPr/>
                </a:tc>
                <a:tc>
                  <a:txBody>
                    <a:bodyPr/>
                    <a:lstStyle/>
                    <a:p>
                      <a:pPr algn="ctr"/>
                      <a:r>
                        <a:rPr lang="en-US" dirty="0" smtClean="0"/>
                        <a:t>0.70</a:t>
                      </a:r>
                      <a:endParaRPr lang="en-US" dirty="0"/>
                    </a:p>
                  </a:txBody>
                  <a:tcPr/>
                </a:tc>
                <a:tc>
                  <a:txBody>
                    <a:bodyPr/>
                    <a:lstStyle/>
                    <a:p>
                      <a:pPr algn="ctr"/>
                      <a:r>
                        <a:rPr lang="en-US" dirty="0" smtClean="0"/>
                        <a:t>1.10</a:t>
                      </a:r>
                      <a:endParaRPr lang="en-US" dirty="0"/>
                    </a:p>
                  </a:txBody>
                  <a:tcPr>
                    <a:solidFill>
                      <a:srgbClr val="DBEEF4"/>
                    </a:solidFill>
                  </a:tcPr>
                </a:tc>
                <a:tc>
                  <a:txBody>
                    <a:bodyPr/>
                    <a:lstStyle/>
                    <a:p>
                      <a:pPr algn="ctr"/>
                      <a:r>
                        <a:rPr lang="en-US" dirty="0" smtClean="0"/>
                        <a:t>0.4</a:t>
                      </a:r>
                      <a:endParaRPr lang="en-US" dirty="0"/>
                    </a:p>
                  </a:txBody>
                  <a:tcPr>
                    <a:solidFill>
                      <a:srgbClr val="DBEEF4"/>
                    </a:solidFill>
                  </a:tcPr>
                </a:tc>
              </a:tr>
            </a:tbl>
          </a:graphicData>
        </a:graphic>
      </p:graphicFrame>
      <p:sp>
        <p:nvSpPr>
          <p:cNvPr id="14" name="TextBox 13"/>
          <p:cNvSpPr txBox="1"/>
          <p:nvPr/>
        </p:nvSpPr>
        <p:spPr>
          <a:xfrm>
            <a:off x="3098800" y="603314"/>
            <a:ext cx="2133600"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F79646">
                    <a:lumMod val="75000"/>
                  </a:srgbClr>
                </a:solidFill>
                <a:latin typeface="Calibri"/>
              </a:rPr>
              <a:t>7/30-7/31</a:t>
            </a:r>
            <a:endParaRPr lang="en-US" sz="2400" b="1" dirty="0">
              <a:solidFill>
                <a:srgbClr val="F79646">
                  <a:lumMod val="75000"/>
                </a:srgbClr>
              </a:solidFill>
              <a:latin typeface="Calibri"/>
            </a:endParaRPr>
          </a:p>
        </p:txBody>
      </p:sp>
      <p:sp>
        <p:nvSpPr>
          <p:cNvPr id="15" name="TextBox 14"/>
          <p:cNvSpPr txBox="1"/>
          <p:nvPr/>
        </p:nvSpPr>
        <p:spPr>
          <a:xfrm>
            <a:off x="5562600" y="584200"/>
            <a:ext cx="2133600"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4BACC6">
                    <a:lumMod val="75000"/>
                  </a:srgbClr>
                </a:solidFill>
                <a:latin typeface="Calibri"/>
              </a:rPr>
              <a:t>8/5/2012</a:t>
            </a:r>
            <a:endParaRPr lang="en-US" sz="2400" b="1" dirty="0">
              <a:solidFill>
                <a:srgbClr val="4BACC6">
                  <a:lumMod val="75000"/>
                </a:srgbClr>
              </a:solidFill>
              <a:latin typeface="Calibri"/>
            </a:endParaRPr>
          </a:p>
        </p:txBody>
      </p:sp>
      <p:grpSp>
        <p:nvGrpSpPr>
          <p:cNvPr id="2" name="Group 1"/>
          <p:cNvGrpSpPr/>
          <p:nvPr/>
        </p:nvGrpSpPr>
        <p:grpSpPr>
          <a:xfrm>
            <a:off x="2133601" y="711604"/>
            <a:ext cx="6578599" cy="2057693"/>
            <a:chOff x="2133600" y="4062719"/>
            <a:chExt cx="6578599" cy="2057693"/>
          </a:xfrm>
        </p:grpSpPr>
        <p:graphicFrame>
          <p:nvGraphicFramePr>
            <p:cNvPr id="17" name="Chart 16"/>
            <p:cNvGraphicFramePr>
              <a:graphicFrameLocks/>
            </p:cNvGraphicFramePr>
            <p:nvPr>
              <p:extLst>
                <p:ext uri="{D42A27DB-BD31-4B8C-83A1-F6EECF244321}">
                  <p14:modId xmlns:p14="http://schemas.microsoft.com/office/powerpoint/2010/main" val="3788324198"/>
                </p:ext>
              </p:extLst>
            </p:nvPr>
          </p:nvGraphicFramePr>
          <p:xfrm>
            <a:off x="3704165" y="4062719"/>
            <a:ext cx="1168400" cy="1504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4185864758"/>
                </p:ext>
              </p:extLst>
            </p:nvPr>
          </p:nvGraphicFramePr>
          <p:xfrm>
            <a:off x="2324100" y="4062719"/>
            <a:ext cx="1168400" cy="150495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2133600" y="5285842"/>
              <a:ext cx="1879600"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Calibri"/>
                </a:rPr>
                <a:t>P. </a:t>
              </a:r>
              <a:r>
                <a:rPr lang="en-US" sz="1800" i="1" dirty="0" err="1" smtClean="0">
                  <a:solidFill>
                    <a:prstClr val="black"/>
                  </a:solidFill>
                  <a:latin typeface="Calibri"/>
                </a:rPr>
                <a:t>plurisecta</a:t>
              </a:r>
              <a:endParaRPr lang="en-US" sz="1800" i="1" dirty="0">
                <a:solidFill>
                  <a:prstClr val="black"/>
                </a:solidFill>
                <a:latin typeface="Calibri"/>
              </a:endParaRPr>
            </a:p>
          </p:txBody>
        </p:sp>
        <p:sp>
          <p:nvSpPr>
            <p:cNvPr id="20" name="TextBox 19"/>
            <p:cNvSpPr txBox="1"/>
            <p:nvPr/>
          </p:nvSpPr>
          <p:spPr>
            <a:xfrm>
              <a:off x="3653365" y="5197082"/>
              <a:ext cx="1502835" cy="923330"/>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Calibri"/>
                </a:rPr>
                <a:t>P</a:t>
              </a:r>
              <a:r>
                <a:rPr lang="en-US" sz="1800" i="1" dirty="0">
                  <a:solidFill>
                    <a:prstClr val="black"/>
                  </a:solidFill>
                  <a:latin typeface="Calibri"/>
                </a:rPr>
                <a:t>. </a:t>
              </a:r>
              <a:r>
                <a:rPr lang="en-US" sz="1800" i="1" dirty="0" err="1">
                  <a:solidFill>
                    <a:prstClr val="black"/>
                  </a:solidFill>
                  <a:latin typeface="Calibri"/>
                </a:rPr>
                <a:t>plurisecta</a:t>
              </a:r>
              <a:endParaRPr lang="en-US" sz="1800" i="1" dirty="0">
                <a:solidFill>
                  <a:prstClr val="black"/>
                </a:solidFill>
                <a:latin typeface="Calibri"/>
              </a:endParaRPr>
            </a:p>
            <a:p>
              <a:pPr defTabSz="457200" fontAlgn="auto">
                <a:spcBef>
                  <a:spcPts val="0"/>
                </a:spcBef>
                <a:spcAft>
                  <a:spcPts val="0"/>
                </a:spcAft>
              </a:pPr>
              <a:r>
                <a:rPr lang="en-US" sz="1800" dirty="0" smtClean="0">
                  <a:solidFill>
                    <a:prstClr val="black"/>
                  </a:solidFill>
                  <a:latin typeface="Calibri"/>
                </a:rPr>
                <a:t>and </a:t>
              </a:r>
            </a:p>
            <a:p>
              <a:pPr defTabSz="457200" fontAlgn="auto">
                <a:spcBef>
                  <a:spcPts val="0"/>
                </a:spcBef>
                <a:spcAft>
                  <a:spcPts val="0"/>
                </a:spcAft>
              </a:pPr>
              <a:r>
                <a:rPr lang="en-US" sz="1800" i="1" dirty="0" smtClean="0">
                  <a:solidFill>
                    <a:prstClr val="black"/>
                  </a:solidFill>
                  <a:latin typeface="Calibri"/>
                </a:rPr>
                <a:t>P. </a:t>
              </a:r>
              <a:r>
                <a:rPr lang="en-US" sz="1800" i="1" dirty="0" err="1" smtClean="0">
                  <a:solidFill>
                    <a:prstClr val="black"/>
                  </a:solidFill>
                  <a:latin typeface="Calibri"/>
                </a:rPr>
                <a:t>pungens</a:t>
              </a:r>
              <a:endParaRPr lang="en-US" sz="1800" dirty="0">
                <a:solidFill>
                  <a:prstClr val="black"/>
                </a:solidFill>
                <a:latin typeface="Calibri"/>
              </a:endParaRPr>
            </a:p>
          </p:txBody>
        </p:sp>
        <p:graphicFrame>
          <p:nvGraphicFramePr>
            <p:cNvPr id="25" name="Chart 24"/>
            <p:cNvGraphicFramePr>
              <a:graphicFrameLocks/>
            </p:cNvGraphicFramePr>
            <p:nvPr>
              <p:extLst>
                <p:ext uri="{D42A27DB-BD31-4B8C-83A1-F6EECF244321}">
                  <p14:modId xmlns:p14="http://schemas.microsoft.com/office/powerpoint/2010/main" val="3511682388"/>
                </p:ext>
              </p:extLst>
            </p:nvPr>
          </p:nvGraphicFramePr>
          <p:xfrm>
            <a:off x="5156200" y="4206444"/>
            <a:ext cx="1244600" cy="12175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extLst>
                <p:ext uri="{D42A27DB-BD31-4B8C-83A1-F6EECF244321}">
                  <p14:modId xmlns:p14="http://schemas.microsoft.com/office/powerpoint/2010/main" val="2455000559"/>
                </p:ext>
              </p:extLst>
            </p:nvPr>
          </p:nvGraphicFramePr>
          <p:xfrm>
            <a:off x="6400800" y="4211944"/>
            <a:ext cx="1286586" cy="1206500"/>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p:cNvSpPr txBox="1"/>
            <p:nvPr/>
          </p:nvSpPr>
          <p:spPr>
            <a:xfrm>
              <a:off x="5321299" y="5273142"/>
              <a:ext cx="1054100" cy="830997"/>
            </a:xfrm>
            <a:prstGeom prst="rect">
              <a:avLst/>
            </a:prstGeom>
            <a:noFill/>
          </p:spPr>
          <p:txBody>
            <a:bodyPr wrap="square" rtlCol="0">
              <a:spAutoFit/>
            </a:bodyPr>
            <a:lstStyle/>
            <a:p>
              <a:pPr defTabSz="457200" fontAlgn="auto">
                <a:spcBef>
                  <a:spcPts val="0"/>
                </a:spcBef>
                <a:spcAft>
                  <a:spcPts val="0"/>
                </a:spcAft>
              </a:pPr>
              <a:r>
                <a:rPr lang="en-US" sz="1200" i="1" dirty="0">
                  <a:solidFill>
                    <a:prstClr val="black"/>
                  </a:solidFill>
                  <a:latin typeface="Calibri"/>
                </a:rPr>
                <a:t>P. </a:t>
              </a:r>
              <a:r>
                <a:rPr lang="en-US" sz="1200" i="1" dirty="0" err="1" smtClean="0">
                  <a:solidFill>
                    <a:prstClr val="black"/>
                  </a:solidFill>
                  <a:latin typeface="Calibri"/>
                </a:rPr>
                <a:t>plurisecta</a:t>
              </a:r>
              <a:r>
                <a:rPr lang="en-US" sz="1200" dirty="0" smtClean="0">
                  <a:solidFill>
                    <a:prstClr val="black"/>
                  </a:solidFill>
                  <a:latin typeface="Calibri"/>
                </a:rPr>
                <a:t>, </a:t>
              </a:r>
            </a:p>
            <a:p>
              <a:pPr defTabSz="457200" fontAlgn="auto">
                <a:spcBef>
                  <a:spcPts val="0"/>
                </a:spcBef>
                <a:spcAft>
                  <a:spcPts val="0"/>
                </a:spcAft>
              </a:pPr>
              <a:r>
                <a:rPr lang="en-US" sz="1200" i="1" dirty="0" smtClean="0">
                  <a:solidFill>
                    <a:prstClr val="black"/>
                  </a:solidFill>
                  <a:latin typeface="Calibri"/>
                </a:rPr>
                <a:t>P. </a:t>
              </a:r>
              <a:r>
                <a:rPr lang="en-US" sz="1200" i="1" dirty="0" err="1" smtClean="0">
                  <a:solidFill>
                    <a:prstClr val="black"/>
                  </a:solidFill>
                  <a:latin typeface="Calibri"/>
                </a:rPr>
                <a:t>pungens</a:t>
              </a:r>
              <a:r>
                <a:rPr lang="en-US" sz="1200" i="1" dirty="0" smtClean="0">
                  <a:solidFill>
                    <a:prstClr val="black"/>
                  </a:solidFill>
                  <a:latin typeface="Calibri"/>
                </a:rPr>
                <a:t>, P. </a:t>
              </a:r>
              <a:r>
                <a:rPr lang="en-US" sz="1200" i="1" dirty="0" err="1" smtClean="0">
                  <a:solidFill>
                    <a:prstClr val="black"/>
                  </a:solidFill>
                  <a:latin typeface="Calibri"/>
                </a:rPr>
                <a:t>cuspidata</a:t>
              </a:r>
              <a:r>
                <a:rPr lang="en-US" sz="1200" i="1" dirty="0" smtClean="0">
                  <a:solidFill>
                    <a:prstClr val="black"/>
                  </a:solidFill>
                  <a:latin typeface="Calibri"/>
                </a:rPr>
                <a:t>, </a:t>
              </a:r>
              <a:r>
                <a:rPr lang="en-US" sz="1200" dirty="0" smtClean="0">
                  <a:solidFill>
                    <a:prstClr val="black"/>
                  </a:solidFill>
                  <a:latin typeface="Calibri"/>
                </a:rPr>
                <a:t>Frag. 157</a:t>
              </a:r>
              <a:endParaRPr lang="en-US" sz="1200" dirty="0">
                <a:solidFill>
                  <a:prstClr val="black"/>
                </a:solidFill>
                <a:latin typeface="Calibri"/>
              </a:endParaRPr>
            </a:p>
          </p:txBody>
        </p:sp>
        <p:sp>
          <p:nvSpPr>
            <p:cNvPr id="28" name="TextBox 27"/>
            <p:cNvSpPr txBox="1"/>
            <p:nvPr/>
          </p:nvSpPr>
          <p:spPr>
            <a:xfrm>
              <a:off x="6654800" y="5238571"/>
              <a:ext cx="2057399" cy="830997"/>
            </a:xfrm>
            <a:prstGeom prst="rect">
              <a:avLst/>
            </a:prstGeom>
            <a:noFill/>
          </p:spPr>
          <p:txBody>
            <a:bodyPr wrap="square" rtlCol="0">
              <a:spAutoFit/>
            </a:bodyPr>
            <a:lstStyle/>
            <a:p>
              <a:pPr defTabSz="457200" fontAlgn="auto">
                <a:spcBef>
                  <a:spcPts val="0"/>
                </a:spcBef>
                <a:spcAft>
                  <a:spcPts val="0"/>
                </a:spcAft>
              </a:pPr>
              <a:r>
                <a:rPr lang="en-US" sz="1200" i="1" dirty="0">
                  <a:solidFill>
                    <a:prstClr val="black"/>
                  </a:solidFill>
                  <a:latin typeface="Calibri"/>
                </a:rPr>
                <a:t>P. </a:t>
              </a:r>
              <a:r>
                <a:rPr lang="en-US" sz="1200" i="1" dirty="0" err="1" smtClean="0">
                  <a:solidFill>
                    <a:prstClr val="black"/>
                  </a:solidFill>
                  <a:latin typeface="Calibri"/>
                </a:rPr>
                <a:t>plurisecta</a:t>
              </a:r>
              <a:r>
                <a:rPr lang="en-US" sz="1200" dirty="0" smtClean="0">
                  <a:solidFill>
                    <a:prstClr val="black"/>
                  </a:solidFill>
                  <a:latin typeface="Calibri"/>
                </a:rPr>
                <a:t>, </a:t>
              </a:r>
              <a:r>
                <a:rPr lang="en-US" sz="1200" i="1" dirty="0" smtClean="0">
                  <a:solidFill>
                    <a:prstClr val="black"/>
                  </a:solidFill>
                  <a:latin typeface="Calibri"/>
                </a:rPr>
                <a:t>P. </a:t>
              </a:r>
              <a:r>
                <a:rPr lang="en-US" sz="1200" i="1" dirty="0" err="1" smtClean="0">
                  <a:solidFill>
                    <a:prstClr val="black"/>
                  </a:solidFill>
                  <a:latin typeface="Calibri"/>
                </a:rPr>
                <a:t>pungens</a:t>
              </a:r>
              <a:r>
                <a:rPr lang="en-US" sz="1200" i="1" dirty="0" smtClean="0">
                  <a:solidFill>
                    <a:prstClr val="black"/>
                  </a:solidFill>
                  <a:latin typeface="Calibri"/>
                </a:rPr>
                <a:t>, P. </a:t>
              </a:r>
              <a:r>
                <a:rPr lang="en-US" sz="1200" i="1" dirty="0" err="1" smtClean="0">
                  <a:solidFill>
                    <a:prstClr val="black"/>
                  </a:solidFill>
                  <a:latin typeface="Calibri"/>
                </a:rPr>
                <a:t>cuspidata</a:t>
              </a:r>
              <a:r>
                <a:rPr lang="en-US" sz="1200" i="1" dirty="0" smtClean="0">
                  <a:solidFill>
                    <a:prstClr val="black"/>
                  </a:solidFill>
                  <a:latin typeface="Calibri"/>
                </a:rPr>
                <a:t>, P. </a:t>
              </a:r>
              <a:r>
                <a:rPr lang="en-US" sz="1200" i="1" dirty="0" err="1" smtClean="0">
                  <a:solidFill>
                    <a:prstClr val="black"/>
                  </a:solidFill>
                  <a:latin typeface="Calibri"/>
                </a:rPr>
                <a:t>seriata</a:t>
              </a:r>
              <a:r>
                <a:rPr lang="en-US" sz="1200" i="1" dirty="0" smtClean="0">
                  <a:solidFill>
                    <a:prstClr val="black"/>
                  </a:solidFill>
                  <a:latin typeface="Calibri"/>
                </a:rPr>
                <a:t>, P. </a:t>
              </a:r>
              <a:r>
                <a:rPr lang="en-US" sz="1200" i="1" dirty="0" err="1" smtClean="0">
                  <a:solidFill>
                    <a:prstClr val="black"/>
                  </a:solidFill>
                  <a:latin typeface="Calibri"/>
                </a:rPr>
                <a:t>pseudodelicatissima</a:t>
              </a:r>
              <a:r>
                <a:rPr lang="en-US" sz="1200" i="1" dirty="0" smtClean="0">
                  <a:solidFill>
                    <a:prstClr val="black"/>
                  </a:solidFill>
                  <a:latin typeface="Calibri"/>
                </a:rPr>
                <a:t>, P. </a:t>
              </a:r>
              <a:r>
                <a:rPr lang="en-US" sz="1200" i="1" dirty="0" err="1" smtClean="0">
                  <a:solidFill>
                    <a:prstClr val="black"/>
                  </a:solidFill>
                  <a:latin typeface="Calibri"/>
                </a:rPr>
                <a:t>americana</a:t>
              </a:r>
              <a:endParaRPr lang="en-US" sz="1200" i="1" dirty="0">
                <a:solidFill>
                  <a:prstClr val="black"/>
                </a:solidFill>
                <a:latin typeface="Calibri"/>
              </a:endParaRPr>
            </a:p>
          </p:txBody>
        </p:sp>
      </p:grpSp>
      <p:sp>
        <p:nvSpPr>
          <p:cNvPr id="16" name="Rectangle 15"/>
          <p:cNvSpPr/>
          <p:nvPr/>
        </p:nvSpPr>
        <p:spPr>
          <a:xfrm>
            <a:off x="2444750" y="3378202"/>
            <a:ext cx="1432806" cy="69214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1" name="Rectangle 20"/>
          <p:cNvSpPr/>
          <p:nvPr/>
        </p:nvSpPr>
        <p:spPr>
          <a:xfrm>
            <a:off x="3901014" y="4084083"/>
            <a:ext cx="1204385" cy="64031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2" name="Rectangle 21"/>
          <p:cNvSpPr/>
          <p:nvPr/>
        </p:nvSpPr>
        <p:spPr>
          <a:xfrm>
            <a:off x="3907364" y="3378202"/>
            <a:ext cx="1223435" cy="673100"/>
          </a:xfrm>
          <a:prstGeom prst="rect">
            <a:avLst/>
          </a:prstGeom>
          <a:noFill/>
          <a:ln w="28575" cmpd="sng">
            <a:solidFill>
              <a:srgbClr val="3FCDE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3" name="Rectangle 22"/>
          <p:cNvSpPr/>
          <p:nvPr/>
        </p:nvSpPr>
        <p:spPr>
          <a:xfrm>
            <a:off x="2438400" y="4102101"/>
            <a:ext cx="1432806" cy="622299"/>
          </a:xfrm>
          <a:prstGeom prst="rect">
            <a:avLst/>
          </a:prstGeom>
          <a:noFill/>
          <a:ln w="28575" cmpd="sng">
            <a:solidFill>
              <a:srgbClr val="3FCDE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4" name="TextBox 23"/>
          <p:cNvSpPr txBox="1"/>
          <p:nvPr/>
        </p:nvSpPr>
        <p:spPr>
          <a:xfrm>
            <a:off x="330200" y="5754037"/>
            <a:ext cx="7670800" cy="584776"/>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Calibri"/>
              </a:rPr>
              <a:t>Shellfish samples collected by ME DMR, analyzed by Dauphin Island FDA labs</a:t>
            </a:r>
          </a:p>
          <a:p>
            <a:pPr marL="285750" indent="-285750" defTabSz="457200" fontAlgn="auto">
              <a:spcBef>
                <a:spcPts val="0"/>
              </a:spcBef>
              <a:spcAft>
                <a:spcPts val="0"/>
              </a:spcAft>
              <a:buFont typeface="Arial"/>
              <a:buChar char="•"/>
            </a:pPr>
            <a:r>
              <a:rPr lang="en-US" sz="1600" dirty="0" err="1" smtClean="0">
                <a:solidFill>
                  <a:prstClr val="black"/>
                </a:solidFill>
                <a:latin typeface="Calibri"/>
              </a:rPr>
              <a:t>pDA</a:t>
            </a:r>
            <a:r>
              <a:rPr lang="en-US" sz="1600" dirty="0" smtClean="0">
                <a:solidFill>
                  <a:prstClr val="black"/>
                </a:solidFill>
                <a:latin typeface="Calibri"/>
              </a:rPr>
              <a:t> analyzed by Florida Fish and Wildlife Conservation Commission</a:t>
            </a:r>
            <a:endParaRPr lang="en-US" sz="1600" dirty="0">
              <a:solidFill>
                <a:prstClr val="black"/>
              </a:solidFill>
              <a:latin typeface="Calibri"/>
            </a:endParaRPr>
          </a:p>
        </p:txBody>
      </p:sp>
      <p:pic>
        <p:nvPicPr>
          <p:cNvPr id="29" name="Picture 28" descr="clam.tiff"/>
          <p:cNvPicPr>
            <a:picLocks noChangeAspect="1"/>
          </p:cNvPicPr>
          <p:nvPr/>
        </p:nvPicPr>
        <p:blipFill>
          <a:blip r:embed="rId7" cstate="print">
            <a:extLst>
              <a:ext uri="{BEBA8EAE-BF5A-486C-A8C5-ECC9F3942E4B}">
                <a14:imgProps xmlns:a14="http://schemas.microsoft.com/office/drawing/2010/main">
                  <a14:imgLayer r:embed="rId8">
                    <a14:imgEffect>
                      <a14:backgroundRemoval t="7323" b="91533" l="86" r="96005">
                        <a14:foregroundMark x1="58763" y1="19851" x2="73625" y2="26259"/>
                        <a14:foregroundMark x1="49957" y1="9840" x2="49957" y2="9840"/>
                        <a14:foregroundMark x1="51632" y1="10126" x2="65679" y2="20423"/>
                        <a14:foregroundMark x1="79296" y1="30206" x2="83076" y2="33524"/>
                        <a14:foregroundMark x1="90421" y1="61156" x2="90421" y2="61156"/>
                        <a14:foregroundMark x1="92483" y1="56979" x2="92483" y2="56979"/>
                      </a14:backgroundRemoval>
                    </a14:imgEffect>
                  </a14:imgLayer>
                </a14:imgProps>
              </a:ext>
              <a:ext uri="{28A0092B-C50C-407E-A947-70E740481C1C}">
                <a14:useLocalDpi xmlns:a14="http://schemas.microsoft.com/office/drawing/2010/main" val="0"/>
              </a:ext>
            </a:extLst>
          </a:blip>
          <a:stretch>
            <a:fillRect/>
          </a:stretch>
        </p:blipFill>
        <p:spPr>
          <a:xfrm rot="14068194">
            <a:off x="7690516" y="4808322"/>
            <a:ext cx="1231929" cy="925005"/>
          </a:xfrm>
          <a:prstGeom prst="rect">
            <a:avLst/>
          </a:prstGeom>
        </p:spPr>
      </p:pic>
      <p:pic>
        <p:nvPicPr>
          <p:cNvPr id="30" name="Picture 29" descr="Mytilus_edulis_01.JPG"/>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19997" y="2457822"/>
            <a:ext cx="1380067" cy="1840759"/>
          </a:xfrm>
          <a:prstGeom prst="rect">
            <a:avLst/>
          </a:prstGeom>
        </p:spPr>
      </p:pic>
      <p:sp>
        <p:nvSpPr>
          <p:cNvPr id="3" name="TextBox 2"/>
          <p:cNvSpPr txBox="1"/>
          <p:nvPr/>
        </p:nvSpPr>
        <p:spPr>
          <a:xfrm>
            <a:off x="7984059" y="3932761"/>
            <a:ext cx="1016000" cy="369332"/>
          </a:xfrm>
          <a:prstGeom prst="rect">
            <a:avLst/>
          </a:prstGeom>
          <a:noFill/>
        </p:spPr>
        <p:txBody>
          <a:bodyPr wrap="square" rtlCol="0">
            <a:spAutoFit/>
          </a:bodyPr>
          <a:lstStyle/>
          <a:p>
            <a:pPr defTabSz="457200" fontAlgn="auto">
              <a:spcBef>
                <a:spcPts val="0"/>
              </a:spcBef>
              <a:spcAft>
                <a:spcPts val="0"/>
              </a:spcAft>
            </a:pPr>
            <a:r>
              <a:rPr lang="en-US" sz="1800" i="1" dirty="0" err="1" smtClean="0">
                <a:solidFill>
                  <a:prstClr val="black"/>
                </a:solidFill>
                <a:latin typeface="Calibri"/>
              </a:rPr>
              <a:t>Mytilus</a:t>
            </a:r>
            <a:endParaRPr lang="en-US" sz="1800" i="1" dirty="0">
              <a:solidFill>
                <a:prstClr val="black"/>
              </a:solidFill>
              <a:latin typeface="Calibri"/>
            </a:endParaRPr>
          </a:p>
        </p:txBody>
      </p:sp>
      <p:sp>
        <p:nvSpPr>
          <p:cNvPr id="31" name="TextBox 30"/>
          <p:cNvSpPr txBox="1"/>
          <p:nvPr/>
        </p:nvSpPr>
        <p:spPr>
          <a:xfrm>
            <a:off x="7984059" y="5754037"/>
            <a:ext cx="1016000" cy="369332"/>
          </a:xfrm>
          <a:prstGeom prst="rect">
            <a:avLst/>
          </a:prstGeom>
          <a:noFill/>
        </p:spPr>
        <p:txBody>
          <a:bodyPr wrap="square" rtlCol="0">
            <a:spAutoFit/>
          </a:bodyPr>
          <a:lstStyle/>
          <a:p>
            <a:pPr defTabSz="457200" fontAlgn="auto">
              <a:spcBef>
                <a:spcPts val="0"/>
              </a:spcBef>
              <a:spcAft>
                <a:spcPts val="0"/>
              </a:spcAft>
            </a:pPr>
            <a:r>
              <a:rPr lang="en-US" sz="1800" i="1" dirty="0" err="1" smtClean="0">
                <a:solidFill>
                  <a:prstClr val="black"/>
                </a:solidFill>
                <a:latin typeface="Calibri"/>
              </a:rPr>
              <a:t>Mya</a:t>
            </a:r>
            <a:endParaRPr lang="en-US" sz="1800" i="1" dirty="0">
              <a:solidFill>
                <a:prstClr val="black"/>
              </a:solidFill>
              <a:latin typeface="Calibri"/>
            </a:endParaRPr>
          </a:p>
        </p:txBody>
      </p:sp>
    </p:spTree>
    <p:extLst>
      <p:ext uri="{BB962C8B-B14F-4D97-AF65-F5344CB8AC3E}">
        <p14:creationId xmlns:p14="http://schemas.microsoft.com/office/powerpoint/2010/main" val="1655886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 name="Rectangle 66"/>
          <p:cNvSpPr/>
          <p:nvPr/>
        </p:nvSpPr>
        <p:spPr>
          <a:xfrm>
            <a:off x="-304800" y="685800"/>
            <a:ext cx="10591800" cy="6400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0" name="TextBox 79"/>
          <p:cNvSpPr txBox="1"/>
          <p:nvPr/>
        </p:nvSpPr>
        <p:spPr>
          <a:xfrm>
            <a:off x="0" y="0"/>
            <a:ext cx="96774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4BACC6">
                    <a:lumMod val="20000"/>
                    <a:lumOff val="80000"/>
                  </a:srgbClr>
                </a:solidFill>
                <a:latin typeface="Calibri"/>
              </a:rPr>
              <a:t>Temporal variability in </a:t>
            </a:r>
            <a:r>
              <a:rPr lang="en-US" sz="2400" dirty="0" err="1" smtClean="0">
                <a:solidFill>
                  <a:srgbClr val="4BACC6">
                    <a:lumMod val="20000"/>
                    <a:lumOff val="80000"/>
                  </a:srgbClr>
                </a:solidFill>
                <a:latin typeface="Calibri"/>
              </a:rPr>
              <a:t>domoic</a:t>
            </a:r>
            <a:r>
              <a:rPr lang="en-US" sz="2400" dirty="0" smtClean="0">
                <a:solidFill>
                  <a:srgbClr val="4BACC6">
                    <a:lumMod val="20000"/>
                    <a:lumOff val="80000"/>
                  </a:srgbClr>
                </a:solidFill>
                <a:latin typeface="Calibri"/>
              </a:rPr>
              <a:t> acid and </a:t>
            </a:r>
            <a:r>
              <a:rPr lang="en-US" sz="2400" i="1" dirty="0" smtClean="0">
                <a:solidFill>
                  <a:srgbClr val="4BACC6">
                    <a:lumMod val="20000"/>
                    <a:lumOff val="80000"/>
                  </a:srgbClr>
                </a:solidFill>
                <a:latin typeface="Calibri"/>
              </a:rPr>
              <a:t>Pseudo</a:t>
            </a:r>
            <a:r>
              <a:rPr lang="en-US" sz="2400" i="1" dirty="0">
                <a:solidFill>
                  <a:srgbClr val="4BACC6">
                    <a:lumMod val="20000"/>
                    <a:lumOff val="80000"/>
                  </a:srgbClr>
                </a:solidFill>
                <a:latin typeface="Calibri"/>
              </a:rPr>
              <a:t>-</a:t>
            </a:r>
            <a:r>
              <a:rPr lang="en-US" sz="2400" i="1" dirty="0" err="1">
                <a:solidFill>
                  <a:srgbClr val="4BACC6">
                    <a:lumMod val="20000"/>
                    <a:lumOff val="80000"/>
                  </a:srgbClr>
                </a:solidFill>
                <a:latin typeface="Calibri"/>
              </a:rPr>
              <a:t>nitzschia</a:t>
            </a:r>
            <a:r>
              <a:rPr lang="en-US" sz="2400" i="1" dirty="0">
                <a:solidFill>
                  <a:srgbClr val="4BACC6">
                    <a:lumMod val="20000"/>
                    <a:lumOff val="80000"/>
                  </a:srgbClr>
                </a:solidFill>
                <a:latin typeface="Calibri"/>
              </a:rPr>
              <a:t> </a:t>
            </a:r>
            <a:r>
              <a:rPr lang="en-US" sz="2400" dirty="0">
                <a:solidFill>
                  <a:srgbClr val="4BACC6">
                    <a:lumMod val="20000"/>
                    <a:lumOff val="80000"/>
                  </a:srgbClr>
                </a:solidFill>
                <a:latin typeface="Calibri"/>
              </a:rPr>
              <a:t>spp</a:t>
            </a:r>
            <a:r>
              <a:rPr lang="en-US" sz="2400" dirty="0" smtClean="0">
                <a:solidFill>
                  <a:srgbClr val="4BACC6">
                    <a:lumMod val="20000"/>
                    <a:lumOff val="80000"/>
                  </a:srgbClr>
                </a:solidFill>
                <a:latin typeface="Calibri"/>
              </a:rPr>
              <a:t>. </a:t>
            </a:r>
            <a:endParaRPr lang="en-US" sz="2400" dirty="0">
              <a:solidFill>
                <a:prstClr val="black"/>
              </a:solidFill>
              <a:latin typeface="Calibri"/>
            </a:endParaRPr>
          </a:p>
        </p:txBody>
      </p:sp>
      <p:graphicFrame>
        <p:nvGraphicFramePr>
          <p:cNvPr id="11" name="Table 10"/>
          <p:cNvGraphicFramePr>
            <a:graphicFrameLocks noGrp="1"/>
          </p:cNvGraphicFramePr>
          <p:nvPr>
            <p:extLst>
              <p:ext uri="{D42A27DB-BD31-4B8C-83A1-F6EECF244321}">
                <p14:modId xmlns:p14="http://schemas.microsoft.com/office/powerpoint/2010/main" val="2681408834"/>
              </p:ext>
            </p:extLst>
          </p:nvPr>
        </p:nvGraphicFramePr>
        <p:xfrm>
          <a:off x="330200" y="2721277"/>
          <a:ext cx="7429500" cy="3032760"/>
        </p:xfrm>
        <a:graphic>
          <a:graphicData uri="http://schemas.openxmlformats.org/drawingml/2006/table">
            <a:tbl>
              <a:tblPr firstRow="1" bandRow="1">
                <a:tableStyleId>{10A1B5D5-9B99-4C35-A422-299274C87663}</a:tableStyleId>
              </a:tblPr>
              <a:tblGrid>
                <a:gridCol w="2117009"/>
                <a:gridCol w="1358080"/>
                <a:gridCol w="1318137"/>
                <a:gridCol w="1318137"/>
                <a:gridCol w="1318137"/>
              </a:tblGrid>
              <a:tr h="370840">
                <a:tc>
                  <a:txBody>
                    <a:bodyPr/>
                    <a:lstStyle/>
                    <a:p>
                      <a:pPr algn="ctr"/>
                      <a:endParaRPr lang="en-US" dirty="0"/>
                    </a:p>
                  </a:txBody>
                  <a:tcPr>
                    <a:solidFill>
                      <a:schemeClr val="bg1">
                        <a:lumMod val="85000"/>
                      </a:schemeClr>
                    </a:solidFill>
                  </a:tcPr>
                </a:tc>
                <a:tc>
                  <a:txBody>
                    <a:bodyPr/>
                    <a:lstStyle/>
                    <a:p>
                      <a:pPr algn="ctr"/>
                      <a:r>
                        <a:rPr lang="en-US" dirty="0" smtClean="0"/>
                        <a:t>Won-squeak</a:t>
                      </a:r>
                      <a:endParaRPr lang="en-US" dirty="0"/>
                    </a:p>
                  </a:txBody>
                  <a:tcPr/>
                </a:tc>
                <a:tc>
                  <a:txBody>
                    <a:bodyPr/>
                    <a:lstStyle/>
                    <a:p>
                      <a:pPr algn="ctr"/>
                      <a:r>
                        <a:rPr lang="en-US" dirty="0" err="1" smtClean="0"/>
                        <a:t>Corea</a:t>
                      </a:r>
                      <a:endParaRPr lang="en-US" dirty="0"/>
                    </a:p>
                  </a:txBody>
                  <a:tcPr/>
                </a:tc>
                <a:tc>
                  <a:txBody>
                    <a:bodyPr/>
                    <a:lstStyle/>
                    <a:p>
                      <a:pPr algn="ctr"/>
                      <a:r>
                        <a:rPr lang="en-US" dirty="0" smtClean="0"/>
                        <a:t>Won-squeak</a:t>
                      </a:r>
                      <a:endParaRPr lang="en-US" dirty="0"/>
                    </a:p>
                  </a:txBody>
                  <a:tcPr>
                    <a:solidFill>
                      <a:schemeClr val="accent5">
                        <a:lumMod val="60000"/>
                        <a:lumOff val="40000"/>
                      </a:schemeClr>
                    </a:solidFill>
                  </a:tcPr>
                </a:tc>
                <a:tc>
                  <a:txBody>
                    <a:bodyPr/>
                    <a:lstStyle/>
                    <a:p>
                      <a:pPr algn="ctr"/>
                      <a:r>
                        <a:rPr lang="en-US" dirty="0" err="1" smtClean="0"/>
                        <a:t>Corea</a:t>
                      </a:r>
                      <a:endParaRPr lang="en-US" dirty="0"/>
                    </a:p>
                  </a:txBody>
                  <a:tcPr>
                    <a:solidFill>
                      <a:schemeClr val="accent5">
                        <a:lumMod val="60000"/>
                        <a:lumOff val="40000"/>
                      </a:schemeClr>
                    </a:solidFill>
                  </a:tcPr>
                </a:tc>
              </a:tr>
              <a:tr h="370840">
                <a:tc>
                  <a:txBody>
                    <a:bodyPr/>
                    <a:lstStyle/>
                    <a:p>
                      <a:pPr algn="ctr"/>
                      <a:r>
                        <a:rPr lang="en-US" b="1" i="0" dirty="0" smtClean="0"/>
                        <a:t>DA in </a:t>
                      </a:r>
                      <a:r>
                        <a:rPr lang="en-US" b="1" i="1" dirty="0" err="1" smtClean="0"/>
                        <a:t>Mytilus</a:t>
                      </a:r>
                      <a:r>
                        <a:rPr lang="en-US" b="1" i="1" dirty="0" smtClean="0"/>
                        <a:t> </a:t>
                      </a:r>
                      <a:r>
                        <a:rPr lang="en-US" b="1" i="1" dirty="0" err="1" smtClean="0"/>
                        <a:t>edulis</a:t>
                      </a:r>
                      <a:endParaRPr lang="en-US" b="1" i="1" dirty="0"/>
                    </a:p>
                  </a:txBody>
                  <a:tcPr>
                    <a:solidFill>
                      <a:schemeClr val="bg1">
                        <a:lumMod val="85000"/>
                      </a:schemeClr>
                    </a:solidFill>
                  </a:tcPr>
                </a:tc>
                <a:tc>
                  <a:txBody>
                    <a:bodyPr/>
                    <a:lstStyle/>
                    <a:p>
                      <a:pPr algn="ctr"/>
                      <a:r>
                        <a:rPr lang="en-US" dirty="0" smtClean="0"/>
                        <a:t>5.77 ppm</a:t>
                      </a:r>
                      <a:endParaRPr lang="en-US" dirty="0"/>
                    </a:p>
                  </a:txBody>
                  <a:tcPr/>
                </a:tc>
                <a:tc>
                  <a:txBody>
                    <a:bodyPr/>
                    <a:lstStyle/>
                    <a:p>
                      <a:pPr algn="ctr"/>
                      <a:r>
                        <a:rPr lang="en-US" dirty="0" smtClean="0"/>
                        <a:t>1.28 ppm</a:t>
                      </a:r>
                      <a:endParaRPr lang="en-US" dirty="0"/>
                    </a:p>
                  </a:txBody>
                  <a:tcPr/>
                </a:tc>
                <a:tc>
                  <a:txBody>
                    <a:bodyPr/>
                    <a:lstStyle/>
                    <a:p>
                      <a:pPr algn="ctr"/>
                      <a:r>
                        <a:rPr lang="en-US" dirty="0" smtClean="0"/>
                        <a:t>0.22 ppm</a:t>
                      </a:r>
                      <a:endParaRPr lang="en-US" dirty="0"/>
                    </a:p>
                  </a:txBody>
                  <a:tcPr>
                    <a:solidFill>
                      <a:schemeClr val="accent5">
                        <a:lumMod val="20000"/>
                        <a:lumOff val="80000"/>
                      </a:schemeClr>
                    </a:solidFill>
                  </a:tcPr>
                </a:tc>
                <a:tc>
                  <a:txBody>
                    <a:bodyPr/>
                    <a:lstStyle/>
                    <a:p>
                      <a:pPr algn="ctr"/>
                      <a:r>
                        <a:rPr lang="en-US" dirty="0" smtClean="0"/>
                        <a:t>0.06 ppm</a:t>
                      </a:r>
                      <a:endParaRPr lang="en-US" dirty="0"/>
                    </a:p>
                  </a:txBody>
                  <a:tcPr>
                    <a:solidFill>
                      <a:schemeClr val="accent5">
                        <a:lumMod val="20000"/>
                        <a:lumOff val="80000"/>
                      </a:schemeClr>
                    </a:solidFill>
                  </a:tcPr>
                </a:tc>
              </a:tr>
              <a:tr h="370840">
                <a:tc>
                  <a:txBody>
                    <a:bodyPr/>
                    <a:lstStyle/>
                    <a:p>
                      <a:pPr algn="ctr"/>
                      <a:r>
                        <a:rPr lang="en-US" b="1" i="0" dirty="0" smtClean="0"/>
                        <a:t>DA in </a:t>
                      </a:r>
                      <a:r>
                        <a:rPr lang="en-US" b="1" i="1" dirty="0" err="1" smtClean="0"/>
                        <a:t>Mya</a:t>
                      </a:r>
                      <a:r>
                        <a:rPr lang="en-US" b="1" i="1" dirty="0" smtClean="0"/>
                        <a:t> </a:t>
                      </a:r>
                      <a:r>
                        <a:rPr lang="en-US" b="1" i="1" dirty="0" err="1" smtClean="0"/>
                        <a:t>arenaria</a:t>
                      </a:r>
                      <a:endParaRPr lang="en-US" b="1" i="1" dirty="0"/>
                    </a:p>
                  </a:txBody>
                  <a:tcPr>
                    <a:solidFill>
                      <a:schemeClr val="bg1">
                        <a:lumMod val="85000"/>
                      </a:schemeClr>
                    </a:solidFill>
                  </a:tcPr>
                </a:tc>
                <a:tc>
                  <a:txBody>
                    <a:bodyPr/>
                    <a:lstStyle/>
                    <a:p>
                      <a:pPr algn="ctr"/>
                      <a:r>
                        <a:rPr lang="en-US" dirty="0" smtClean="0"/>
                        <a:t>5.68</a:t>
                      </a:r>
                      <a:r>
                        <a:rPr lang="en-US" baseline="0" dirty="0" smtClean="0"/>
                        <a:t> ppm</a:t>
                      </a:r>
                      <a:endParaRPr lang="en-US" dirty="0"/>
                    </a:p>
                  </a:txBody>
                  <a:tcPr/>
                </a:tc>
                <a:tc>
                  <a:txBody>
                    <a:bodyPr/>
                    <a:lstStyle/>
                    <a:p>
                      <a:pPr algn="ctr"/>
                      <a:r>
                        <a:rPr lang="en-US" dirty="0" smtClean="0"/>
                        <a:t>3.16 ppm</a:t>
                      </a:r>
                      <a:endParaRPr lang="en-US" dirty="0"/>
                    </a:p>
                  </a:txBody>
                  <a:tcPr/>
                </a:tc>
                <a:tc>
                  <a:txBody>
                    <a:bodyPr/>
                    <a:lstStyle/>
                    <a:p>
                      <a:pPr algn="ctr"/>
                      <a:r>
                        <a:rPr lang="en-US" dirty="0" smtClean="0"/>
                        <a:t>0.31 ppm</a:t>
                      </a:r>
                      <a:endParaRPr lang="en-US" dirty="0"/>
                    </a:p>
                  </a:txBody>
                  <a:tcPr/>
                </a:tc>
                <a:tc>
                  <a:txBody>
                    <a:bodyPr/>
                    <a:lstStyle/>
                    <a:p>
                      <a:pPr algn="ctr"/>
                      <a:r>
                        <a:rPr lang="en-US" dirty="0" smtClean="0"/>
                        <a:t>0.05 ppm</a:t>
                      </a:r>
                      <a:endParaRPr lang="en-US" dirty="0"/>
                    </a:p>
                  </a:txBody>
                  <a:tcPr/>
                </a:tc>
              </a:tr>
              <a:tr h="370840">
                <a:tc>
                  <a:txBody>
                    <a:bodyPr/>
                    <a:lstStyle/>
                    <a:p>
                      <a:pPr algn="ctr"/>
                      <a:r>
                        <a:rPr lang="en-US" b="1" i="1" dirty="0" smtClean="0"/>
                        <a:t>P-n.</a:t>
                      </a:r>
                      <a:r>
                        <a:rPr lang="en-US" b="1" i="1" baseline="0" dirty="0" smtClean="0"/>
                        <a:t> </a:t>
                      </a:r>
                      <a:r>
                        <a:rPr lang="en-US" b="1" dirty="0" smtClean="0"/>
                        <a:t>abundance (cells L</a:t>
                      </a:r>
                      <a:r>
                        <a:rPr lang="en-US" b="1" baseline="30000" dirty="0" smtClean="0"/>
                        <a:t>-1</a:t>
                      </a:r>
                      <a:r>
                        <a:rPr lang="en-US" b="1" dirty="0" smtClean="0"/>
                        <a:t>)</a:t>
                      </a:r>
                      <a:endParaRPr lang="en-US" b="1" dirty="0"/>
                    </a:p>
                  </a:txBody>
                  <a:tcPr>
                    <a:solidFill>
                      <a:schemeClr val="bg1">
                        <a:lumMod val="85000"/>
                      </a:schemeClr>
                    </a:solidFill>
                  </a:tcPr>
                </a:tc>
                <a:tc>
                  <a:txBody>
                    <a:bodyPr/>
                    <a:lstStyle/>
                    <a:p>
                      <a:pPr algn="ctr"/>
                      <a:r>
                        <a:rPr lang="en-US" dirty="0" smtClean="0"/>
                        <a:t>3.5 x 10</a:t>
                      </a:r>
                      <a:r>
                        <a:rPr lang="en-US" baseline="30000" dirty="0" smtClean="0"/>
                        <a:t>5</a:t>
                      </a:r>
                      <a:endParaRPr lang="en-US" dirty="0"/>
                    </a:p>
                  </a:txBody>
                  <a:tcPr/>
                </a:tc>
                <a:tc>
                  <a:txBody>
                    <a:bodyPr/>
                    <a:lstStyle/>
                    <a:p>
                      <a:pPr algn="ctr"/>
                      <a:r>
                        <a:rPr lang="en-US" dirty="0" smtClean="0"/>
                        <a:t>1.2</a:t>
                      </a:r>
                      <a:r>
                        <a:rPr lang="en-US" baseline="0" dirty="0" smtClean="0"/>
                        <a:t> x 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4.5 </a:t>
                      </a:r>
                      <a:r>
                        <a:rPr lang="en-US" baseline="0" dirty="0" smtClean="0"/>
                        <a:t>x 10</a:t>
                      </a:r>
                      <a:r>
                        <a:rPr lang="en-US" baseline="30000" dirty="0" smtClean="0"/>
                        <a:t>4</a:t>
                      </a:r>
                      <a:endParaRPr lang="en-US" dirty="0" smtClean="0"/>
                    </a:p>
                    <a:p>
                      <a:pPr algn="ctr"/>
                      <a:endParaRPr lang="en-US" dirty="0"/>
                    </a:p>
                  </a:txBody>
                  <a:tcPr>
                    <a:solidFill>
                      <a:srgbClr val="DBEEF4"/>
                    </a:solidFill>
                  </a:tcPr>
                </a:tc>
                <a:tc>
                  <a:txBody>
                    <a:bodyPr/>
                    <a:lstStyle/>
                    <a:p>
                      <a:pPr algn="ctr"/>
                      <a:r>
                        <a:rPr lang="en-US" dirty="0" smtClean="0"/>
                        <a:t>4.0 x</a:t>
                      </a:r>
                      <a:r>
                        <a:rPr lang="en-US" baseline="0" dirty="0" smtClean="0"/>
                        <a:t> 10</a:t>
                      </a:r>
                      <a:r>
                        <a:rPr lang="en-US" baseline="30000" dirty="0" smtClean="0"/>
                        <a:t>4</a:t>
                      </a:r>
                      <a:endParaRPr lang="en-US" dirty="0"/>
                    </a:p>
                  </a:txBody>
                  <a:tcPr>
                    <a:solidFill>
                      <a:srgbClr val="DBEEF4"/>
                    </a:solidFill>
                  </a:tcPr>
                </a:tc>
              </a:tr>
              <a:tr h="370840">
                <a:tc>
                  <a:txBody>
                    <a:bodyPr/>
                    <a:lstStyle/>
                    <a:p>
                      <a:pPr algn="ctr"/>
                      <a:r>
                        <a:rPr lang="en-US" b="1" baseline="0" dirty="0" err="1" smtClean="0"/>
                        <a:t>pDA</a:t>
                      </a:r>
                      <a:r>
                        <a:rPr lang="en-US" b="1" baseline="0" dirty="0" smtClean="0"/>
                        <a:t> (</a:t>
                      </a:r>
                      <a:r>
                        <a:rPr lang="en-US" b="1" baseline="0" dirty="0" err="1" smtClean="0"/>
                        <a:t>ng</a:t>
                      </a:r>
                      <a:r>
                        <a:rPr lang="en-US" b="1" baseline="0" dirty="0" smtClean="0"/>
                        <a:t> L</a:t>
                      </a:r>
                      <a:r>
                        <a:rPr lang="en-US" b="1" baseline="30000" dirty="0" smtClean="0"/>
                        <a:t>-1</a:t>
                      </a:r>
                      <a:r>
                        <a:rPr lang="en-US" b="1" baseline="0" dirty="0" smtClean="0"/>
                        <a:t>)</a:t>
                      </a:r>
                      <a:r>
                        <a:rPr lang="en-US" b="1" baseline="30000" dirty="0" smtClean="0"/>
                        <a:t> </a:t>
                      </a:r>
                      <a:endParaRPr lang="en-US" b="1" baseline="30000" dirty="0"/>
                    </a:p>
                  </a:txBody>
                  <a:tcPr>
                    <a:solidFill>
                      <a:schemeClr val="bg1">
                        <a:lumMod val="85000"/>
                      </a:schemeClr>
                    </a:solidFill>
                  </a:tcPr>
                </a:tc>
                <a:tc>
                  <a:txBody>
                    <a:bodyPr/>
                    <a:lstStyle/>
                    <a:p>
                      <a:pPr algn="ctr"/>
                      <a:r>
                        <a:rPr lang="en-US" dirty="0" smtClean="0"/>
                        <a:t>234</a:t>
                      </a:r>
                      <a:endParaRPr lang="en-US" dirty="0"/>
                    </a:p>
                  </a:txBody>
                  <a:tcPr/>
                </a:tc>
                <a:tc>
                  <a:txBody>
                    <a:bodyPr/>
                    <a:lstStyle/>
                    <a:p>
                      <a:pPr algn="ctr"/>
                      <a:r>
                        <a:rPr lang="en-US" dirty="0" smtClean="0"/>
                        <a:t>846 </a:t>
                      </a:r>
                      <a:endParaRPr lang="en-US" dirty="0"/>
                    </a:p>
                  </a:txBody>
                  <a:tcPr/>
                </a:tc>
                <a:tc>
                  <a:txBody>
                    <a:bodyPr/>
                    <a:lstStyle/>
                    <a:p>
                      <a:pPr algn="ctr"/>
                      <a:r>
                        <a:rPr lang="en-US" dirty="0" smtClean="0"/>
                        <a:t>49.6</a:t>
                      </a:r>
                      <a:endParaRPr lang="en-US" dirty="0"/>
                    </a:p>
                  </a:txBody>
                  <a:tcPr/>
                </a:tc>
                <a:tc>
                  <a:txBody>
                    <a:bodyPr/>
                    <a:lstStyle/>
                    <a:p>
                      <a:pPr algn="ctr"/>
                      <a:r>
                        <a:rPr lang="en-US" dirty="0" smtClean="0"/>
                        <a:t>15.2</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cellular </a:t>
                      </a:r>
                      <a:r>
                        <a:rPr lang="en-US" b="1" dirty="0" err="1" smtClean="0"/>
                        <a:t>pDA</a:t>
                      </a:r>
                      <a:r>
                        <a:rPr lang="en-US" b="1" dirty="0" smtClean="0"/>
                        <a:t>          </a:t>
                      </a:r>
                      <a:r>
                        <a:rPr lang="en-US" b="1" baseline="0" dirty="0" smtClean="0"/>
                        <a:t> (</a:t>
                      </a:r>
                      <a:r>
                        <a:rPr lang="en-US" b="1" baseline="0" dirty="0" err="1" smtClean="0"/>
                        <a:t>pg</a:t>
                      </a:r>
                      <a:r>
                        <a:rPr lang="en-US" b="1" baseline="0" dirty="0" smtClean="0"/>
                        <a:t> cell</a:t>
                      </a:r>
                      <a:r>
                        <a:rPr lang="en-US" b="1" baseline="30000" dirty="0" smtClean="0"/>
                        <a:t>-1</a:t>
                      </a:r>
                      <a:r>
                        <a:rPr lang="en-US" b="1" baseline="0" dirty="0" smtClean="0"/>
                        <a:t>)</a:t>
                      </a:r>
                      <a:r>
                        <a:rPr lang="en-US" b="1" baseline="30000" dirty="0" smtClean="0"/>
                        <a:t> </a:t>
                      </a:r>
                    </a:p>
                  </a:txBody>
                  <a:tcPr>
                    <a:solidFill>
                      <a:schemeClr val="bg1">
                        <a:lumMod val="85000"/>
                      </a:schemeClr>
                    </a:solidFill>
                  </a:tcPr>
                </a:tc>
                <a:tc>
                  <a:txBody>
                    <a:bodyPr/>
                    <a:lstStyle/>
                    <a:p>
                      <a:pPr algn="ctr"/>
                      <a:r>
                        <a:rPr lang="en-US" dirty="0" smtClean="0"/>
                        <a:t>0.77</a:t>
                      </a:r>
                      <a:endParaRPr lang="en-US" dirty="0"/>
                    </a:p>
                  </a:txBody>
                  <a:tcPr/>
                </a:tc>
                <a:tc>
                  <a:txBody>
                    <a:bodyPr/>
                    <a:lstStyle/>
                    <a:p>
                      <a:pPr algn="ctr"/>
                      <a:r>
                        <a:rPr lang="en-US" dirty="0" smtClean="0"/>
                        <a:t>0.70</a:t>
                      </a:r>
                      <a:endParaRPr lang="en-US" dirty="0"/>
                    </a:p>
                  </a:txBody>
                  <a:tcPr/>
                </a:tc>
                <a:tc>
                  <a:txBody>
                    <a:bodyPr/>
                    <a:lstStyle/>
                    <a:p>
                      <a:pPr algn="ctr"/>
                      <a:r>
                        <a:rPr lang="en-US" dirty="0" smtClean="0"/>
                        <a:t>1.10</a:t>
                      </a:r>
                      <a:endParaRPr lang="en-US" dirty="0"/>
                    </a:p>
                  </a:txBody>
                  <a:tcPr>
                    <a:solidFill>
                      <a:srgbClr val="DBEEF4"/>
                    </a:solidFill>
                  </a:tcPr>
                </a:tc>
                <a:tc>
                  <a:txBody>
                    <a:bodyPr/>
                    <a:lstStyle/>
                    <a:p>
                      <a:pPr algn="ctr"/>
                      <a:r>
                        <a:rPr lang="en-US" dirty="0" smtClean="0"/>
                        <a:t>0.4</a:t>
                      </a:r>
                      <a:endParaRPr lang="en-US" dirty="0"/>
                    </a:p>
                  </a:txBody>
                  <a:tcPr>
                    <a:solidFill>
                      <a:srgbClr val="DBEEF4"/>
                    </a:solidFill>
                  </a:tcPr>
                </a:tc>
              </a:tr>
            </a:tbl>
          </a:graphicData>
        </a:graphic>
      </p:graphicFrame>
      <p:sp>
        <p:nvSpPr>
          <p:cNvPr id="14" name="TextBox 13"/>
          <p:cNvSpPr txBox="1"/>
          <p:nvPr/>
        </p:nvSpPr>
        <p:spPr>
          <a:xfrm>
            <a:off x="3098800" y="603314"/>
            <a:ext cx="2133600"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F79646">
                    <a:lumMod val="75000"/>
                  </a:srgbClr>
                </a:solidFill>
                <a:latin typeface="Calibri"/>
              </a:rPr>
              <a:t>7/30-7/31</a:t>
            </a:r>
            <a:endParaRPr lang="en-US" sz="2400" b="1" dirty="0">
              <a:solidFill>
                <a:srgbClr val="F79646">
                  <a:lumMod val="75000"/>
                </a:srgbClr>
              </a:solidFill>
              <a:latin typeface="Calibri"/>
            </a:endParaRPr>
          </a:p>
        </p:txBody>
      </p:sp>
      <p:sp>
        <p:nvSpPr>
          <p:cNvPr id="15" name="TextBox 14"/>
          <p:cNvSpPr txBox="1"/>
          <p:nvPr/>
        </p:nvSpPr>
        <p:spPr>
          <a:xfrm>
            <a:off x="5562600" y="584200"/>
            <a:ext cx="2133600"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4BACC6">
                    <a:lumMod val="75000"/>
                  </a:srgbClr>
                </a:solidFill>
                <a:latin typeface="Calibri"/>
              </a:rPr>
              <a:t>8/5/2012</a:t>
            </a:r>
            <a:endParaRPr lang="en-US" sz="2400" b="1" dirty="0">
              <a:solidFill>
                <a:srgbClr val="4BACC6">
                  <a:lumMod val="75000"/>
                </a:srgbClr>
              </a:solidFill>
              <a:latin typeface="Calibri"/>
            </a:endParaRPr>
          </a:p>
        </p:txBody>
      </p:sp>
      <p:grpSp>
        <p:nvGrpSpPr>
          <p:cNvPr id="2" name="Group 1"/>
          <p:cNvGrpSpPr/>
          <p:nvPr/>
        </p:nvGrpSpPr>
        <p:grpSpPr>
          <a:xfrm>
            <a:off x="2260601" y="711604"/>
            <a:ext cx="5511799" cy="2041420"/>
            <a:chOff x="2260600" y="4062719"/>
            <a:chExt cx="5511799" cy="2041420"/>
          </a:xfrm>
        </p:grpSpPr>
        <p:graphicFrame>
          <p:nvGraphicFramePr>
            <p:cNvPr id="17" name="Chart 16"/>
            <p:cNvGraphicFramePr>
              <a:graphicFrameLocks/>
            </p:cNvGraphicFramePr>
            <p:nvPr>
              <p:extLst>
                <p:ext uri="{D42A27DB-BD31-4B8C-83A1-F6EECF244321}">
                  <p14:modId xmlns:p14="http://schemas.microsoft.com/office/powerpoint/2010/main" val="655766531"/>
                </p:ext>
              </p:extLst>
            </p:nvPr>
          </p:nvGraphicFramePr>
          <p:xfrm>
            <a:off x="3704165" y="4062719"/>
            <a:ext cx="1168400" cy="1504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2489113645"/>
                </p:ext>
              </p:extLst>
            </p:nvPr>
          </p:nvGraphicFramePr>
          <p:xfrm>
            <a:off x="2324100" y="4062719"/>
            <a:ext cx="1168400" cy="150495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2260600" y="5171542"/>
              <a:ext cx="1358900" cy="646331"/>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Calibri"/>
                </a:rPr>
                <a:t>P. </a:t>
              </a:r>
              <a:r>
                <a:rPr lang="en-US" sz="1800" i="1" dirty="0" err="1">
                  <a:solidFill>
                    <a:prstClr val="black"/>
                  </a:solidFill>
                  <a:latin typeface="Calibri"/>
                </a:rPr>
                <a:t>plurisecta</a:t>
              </a:r>
              <a:endParaRPr lang="en-US" sz="1800" i="1" dirty="0">
                <a:solidFill>
                  <a:prstClr val="black"/>
                </a:solidFill>
                <a:latin typeface="Calibri"/>
              </a:endParaRPr>
            </a:p>
            <a:p>
              <a:pPr defTabSz="457200" fontAlgn="auto">
                <a:spcBef>
                  <a:spcPts val="0"/>
                </a:spcBef>
                <a:spcAft>
                  <a:spcPts val="0"/>
                </a:spcAft>
              </a:pPr>
              <a:endParaRPr lang="en-US" sz="1800" i="1" dirty="0">
                <a:solidFill>
                  <a:prstClr val="black"/>
                </a:solidFill>
                <a:latin typeface="Calibri"/>
              </a:endParaRPr>
            </a:p>
          </p:txBody>
        </p:sp>
        <p:sp>
          <p:nvSpPr>
            <p:cNvPr id="20" name="TextBox 19"/>
            <p:cNvSpPr txBox="1"/>
            <p:nvPr/>
          </p:nvSpPr>
          <p:spPr>
            <a:xfrm>
              <a:off x="3539065" y="5171682"/>
              <a:ext cx="1502835" cy="923330"/>
            </a:xfrm>
            <a:prstGeom prst="rect">
              <a:avLst/>
            </a:prstGeom>
            <a:noFill/>
          </p:spPr>
          <p:txBody>
            <a:bodyPr wrap="square" rtlCol="0">
              <a:spAutoFit/>
            </a:bodyPr>
            <a:lstStyle/>
            <a:p>
              <a:pPr defTabSz="457200" fontAlgn="auto">
                <a:spcBef>
                  <a:spcPts val="0"/>
                </a:spcBef>
                <a:spcAft>
                  <a:spcPts val="0"/>
                </a:spcAft>
              </a:pPr>
              <a:r>
                <a:rPr lang="en-US" sz="1800" i="1" dirty="0">
                  <a:solidFill>
                    <a:prstClr val="black"/>
                  </a:solidFill>
                  <a:latin typeface="Calibri"/>
                </a:rPr>
                <a:t>P. </a:t>
              </a:r>
              <a:r>
                <a:rPr lang="en-US" sz="1800" i="1" dirty="0" err="1">
                  <a:solidFill>
                    <a:prstClr val="black"/>
                  </a:solidFill>
                  <a:latin typeface="Calibri"/>
                </a:rPr>
                <a:t>plurisecta</a:t>
              </a:r>
              <a:endParaRPr lang="en-US" sz="1800" i="1" dirty="0">
                <a:solidFill>
                  <a:prstClr val="black"/>
                </a:solidFill>
                <a:latin typeface="Calibri"/>
              </a:endParaRPr>
            </a:p>
            <a:p>
              <a:pPr algn="ctr" defTabSz="457200" fontAlgn="auto">
                <a:spcBef>
                  <a:spcPts val="0"/>
                </a:spcBef>
                <a:spcAft>
                  <a:spcPts val="0"/>
                </a:spcAft>
              </a:pPr>
              <a:r>
                <a:rPr lang="en-US" sz="1800" dirty="0" smtClean="0">
                  <a:solidFill>
                    <a:prstClr val="black"/>
                  </a:solidFill>
                  <a:latin typeface="Calibri"/>
                </a:rPr>
                <a:t>and </a:t>
              </a:r>
            </a:p>
            <a:p>
              <a:pPr algn="ctr" defTabSz="457200" fontAlgn="auto">
                <a:spcBef>
                  <a:spcPts val="0"/>
                </a:spcBef>
                <a:spcAft>
                  <a:spcPts val="0"/>
                </a:spcAft>
              </a:pPr>
              <a:r>
                <a:rPr lang="en-US" sz="1800" i="1" dirty="0" smtClean="0">
                  <a:solidFill>
                    <a:prstClr val="black"/>
                  </a:solidFill>
                  <a:latin typeface="Calibri"/>
                </a:rPr>
                <a:t>P. </a:t>
              </a:r>
              <a:r>
                <a:rPr lang="en-US" sz="1800" i="1" dirty="0" err="1" smtClean="0">
                  <a:solidFill>
                    <a:prstClr val="black"/>
                  </a:solidFill>
                  <a:latin typeface="Calibri"/>
                </a:rPr>
                <a:t>pungens</a:t>
              </a:r>
              <a:endParaRPr lang="en-US" sz="1800" dirty="0">
                <a:solidFill>
                  <a:prstClr val="black"/>
                </a:solidFill>
                <a:latin typeface="Calibri"/>
              </a:endParaRPr>
            </a:p>
          </p:txBody>
        </p:sp>
        <p:graphicFrame>
          <p:nvGraphicFramePr>
            <p:cNvPr id="25" name="Chart 24"/>
            <p:cNvGraphicFramePr>
              <a:graphicFrameLocks/>
            </p:cNvGraphicFramePr>
            <p:nvPr>
              <p:extLst>
                <p:ext uri="{D42A27DB-BD31-4B8C-83A1-F6EECF244321}">
                  <p14:modId xmlns:p14="http://schemas.microsoft.com/office/powerpoint/2010/main" val="1096073108"/>
                </p:ext>
              </p:extLst>
            </p:nvPr>
          </p:nvGraphicFramePr>
          <p:xfrm>
            <a:off x="5156200" y="4206444"/>
            <a:ext cx="1244600" cy="12175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extLst>
                <p:ext uri="{D42A27DB-BD31-4B8C-83A1-F6EECF244321}">
                  <p14:modId xmlns:p14="http://schemas.microsoft.com/office/powerpoint/2010/main" val="4089192089"/>
                </p:ext>
              </p:extLst>
            </p:nvPr>
          </p:nvGraphicFramePr>
          <p:xfrm>
            <a:off x="6400800" y="4211944"/>
            <a:ext cx="1286586" cy="1206500"/>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p:cNvSpPr txBox="1"/>
            <p:nvPr/>
          </p:nvSpPr>
          <p:spPr>
            <a:xfrm>
              <a:off x="5270499" y="5273142"/>
              <a:ext cx="1054100" cy="830997"/>
            </a:xfrm>
            <a:prstGeom prst="rect">
              <a:avLst/>
            </a:prstGeom>
            <a:noFill/>
          </p:spPr>
          <p:txBody>
            <a:bodyPr wrap="square" rtlCol="0">
              <a:spAutoFit/>
            </a:bodyPr>
            <a:lstStyle/>
            <a:p>
              <a:pPr defTabSz="457200" fontAlgn="auto">
                <a:spcBef>
                  <a:spcPts val="0"/>
                </a:spcBef>
                <a:spcAft>
                  <a:spcPts val="0"/>
                </a:spcAft>
              </a:pPr>
              <a:r>
                <a:rPr lang="en-US" sz="1200" i="1" dirty="0">
                  <a:solidFill>
                    <a:prstClr val="black"/>
                  </a:solidFill>
                  <a:latin typeface="Calibri"/>
                </a:rPr>
                <a:t>P. </a:t>
              </a:r>
              <a:r>
                <a:rPr lang="en-US" sz="1200" i="1" dirty="0" err="1" smtClean="0">
                  <a:solidFill>
                    <a:prstClr val="black"/>
                  </a:solidFill>
                  <a:latin typeface="Calibri"/>
                </a:rPr>
                <a:t>plurisecta</a:t>
              </a:r>
              <a:r>
                <a:rPr lang="en-US" sz="1200" dirty="0" smtClean="0">
                  <a:solidFill>
                    <a:prstClr val="black"/>
                  </a:solidFill>
                  <a:latin typeface="Calibri"/>
                </a:rPr>
                <a:t>, </a:t>
              </a:r>
            </a:p>
            <a:p>
              <a:pPr defTabSz="457200" fontAlgn="auto">
                <a:spcBef>
                  <a:spcPts val="0"/>
                </a:spcBef>
                <a:spcAft>
                  <a:spcPts val="0"/>
                </a:spcAft>
              </a:pPr>
              <a:r>
                <a:rPr lang="en-US" sz="1200" i="1" dirty="0" smtClean="0">
                  <a:solidFill>
                    <a:prstClr val="black"/>
                  </a:solidFill>
                  <a:latin typeface="Calibri"/>
                </a:rPr>
                <a:t>P. </a:t>
              </a:r>
              <a:r>
                <a:rPr lang="en-US" sz="1200" i="1" dirty="0" err="1" smtClean="0">
                  <a:solidFill>
                    <a:prstClr val="black"/>
                  </a:solidFill>
                  <a:latin typeface="Calibri"/>
                </a:rPr>
                <a:t>pungens</a:t>
              </a:r>
              <a:r>
                <a:rPr lang="en-US" sz="1200" i="1" dirty="0" smtClean="0">
                  <a:solidFill>
                    <a:prstClr val="black"/>
                  </a:solidFill>
                  <a:latin typeface="Calibri"/>
                </a:rPr>
                <a:t>, P. </a:t>
              </a:r>
              <a:r>
                <a:rPr lang="en-US" sz="1200" i="1" dirty="0" err="1" smtClean="0">
                  <a:solidFill>
                    <a:prstClr val="black"/>
                  </a:solidFill>
                  <a:latin typeface="Calibri"/>
                </a:rPr>
                <a:t>cuspidata</a:t>
              </a:r>
              <a:r>
                <a:rPr lang="en-US" sz="1200" i="1" dirty="0" smtClean="0">
                  <a:solidFill>
                    <a:prstClr val="black"/>
                  </a:solidFill>
                  <a:latin typeface="Calibri"/>
                </a:rPr>
                <a:t>, </a:t>
              </a:r>
              <a:r>
                <a:rPr lang="en-US" sz="1200" dirty="0" smtClean="0">
                  <a:solidFill>
                    <a:prstClr val="black"/>
                  </a:solidFill>
                  <a:latin typeface="Calibri"/>
                </a:rPr>
                <a:t>Frag. 157</a:t>
              </a:r>
              <a:endParaRPr lang="en-US" sz="1200" dirty="0">
                <a:solidFill>
                  <a:prstClr val="black"/>
                </a:solidFill>
                <a:latin typeface="Calibri"/>
              </a:endParaRPr>
            </a:p>
          </p:txBody>
        </p:sp>
        <p:sp>
          <p:nvSpPr>
            <p:cNvPr id="28" name="TextBox 27"/>
            <p:cNvSpPr txBox="1"/>
            <p:nvPr/>
          </p:nvSpPr>
          <p:spPr>
            <a:xfrm>
              <a:off x="6642100" y="5251271"/>
              <a:ext cx="1130299" cy="707886"/>
            </a:xfrm>
            <a:prstGeom prst="rect">
              <a:avLst/>
            </a:prstGeom>
            <a:noFill/>
          </p:spPr>
          <p:txBody>
            <a:bodyPr wrap="square" rtlCol="0">
              <a:spAutoFit/>
            </a:bodyPr>
            <a:lstStyle/>
            <a:p>
              <a:pPr defTabSz="457200" fontAlgn="auto">
                <a:spcBef>
                  <a:spcPts val="0"/>
                </a:spcBef>
                <a:spcAft>
                  <a:spcPts val="0"/>
                </a:spcAft>
              </a:pPr>
              <a:r>
                <a:rPr lang="en-US" sz="800" i="1" dirty="0">
                  <a:solidFill>
                    <a:prstClr val="black"/>
                  </a:solidFill>
                  <a:latin typeface="Calibri"/>
                </a:rPr>
                <a:t>P. </a:t>
              </a:r>
              <a:r>
                <a:rPr lang="en-US" sz="800" i="1" dirty="0" err="1" smtClean="0">
                  <a:solidFill>
                    <a:prstClr val="black"/>
                  </a:solidFill>
                  <a:latin typeface="Calibri"/>
                </a:rPr>
                <a:t>plurisecta</a:t>
              </a:r>
              <a:r>
                <a:rPr lang="en-US" sz="800" dirty="0" smtClean="0">
                  <a:solidFill>
                    <a:prstClr val="black"/>
                  </a:solidFill>
                  <a:latin typeface="Calibri"/>
                </a:rPr>
                <a:t>, </a:t>
              </a:r>
              <a:r>
                <a:rPr lang="en-US" sz="800" i="1" dirty="0" smtClean="0">
                  <a:solidFill>
                    <a:prstClr val="black"/>
                  </a:solidFill>
                  <a:latin typeface="Calibri"/>
                </a:rPr>
                <a:t>P. </a:t>
              </a:r>
              <a:r>
                <a:rPr lang="en-US" sz="800" i="1" dirty="0" err="1" smtClean="0">
                  <a:solidFill>
                    <a:prstClr val="black"/>
                  </a:solidFill>
                  <a:latin typeface="Calibri"/>
                </a:rPr>
                <a:t>pungens</a:t>
              </a:r>
              <a:r>
                <a:rPr lang="en-US" sz="800" i="1" dirty="0" smtClean="0">
                  <a:solidFill>
                    <a:prstClr val="black"/>
                  </a:solidFill>
                  <a:latin typeface="Calibri"/>
                </a:rPr>
                <a:t>, P. </a:t>
              </a:r>
              <a:r>
                <a:rPr lang="en-US" sz="800" i="1" dirty="0" err="1" smtClean="0">
                  <a:solidFill>
                    <a:prstClr val="black"/>
                  </a:solidFill>
                  <a:latin typeface="Calibri"/>
                </a:rPr>
                <a:t>cuspidata</a:t>
              </a:r>
              <a:r>
                <a:rPr lang="en-US" sz="800" i="1" dirty="0" smtClean="0">
                  <a:solidFill>
                    <a:prstClr val="black"/>
                  </a:solidFill>
                  <a:latin typeface="Calibri"/>
                </a:rPr>
                <a:t>, P. </a:t>
              </a:r>
              <a:r>
                <a:rPr lang="en-US" sz="800" i="1" dirty="0" err="1" smtClean="0">
                  <a:solidFill>
                    <a:prstClr val="black"/>
                  </a:solidFill>
                  <a:latin typeface="Calibri"/>
                </a:rPr>
                <a:t>seriata</a:t>
              </a:r>
              <a:r>
                <a:rPr lang="en-US" sz="800" i="1" dirty="0" smtClean="0">
                  <a:solidFill>
                    <a:prstClr val="black"/>
                  </a:solidFill>
                  <a:latin typeface="Calibri"/>
                </a:rPr>
                <a:t>, P. </a:t>
              </a:r>
              <a:r>
                <a:rPr lang="en-US" sz="800" i="1" dirty="0" err="1" smtClean="0">
                  <a:solidFill>
                    <a:prstClr val="black"/>
                  </a:solidFill>
                  <a:latin typeface="Calibri"/>
                </a:rPr>
                <a:t>pseudodelicatissima</a:t>
              </a:r>
              <a:r>
                <a:rPr lang="en-US" sz="800" i="1" dirty="0" smtClean="0">
                  <a:solidFill>
                    <a:prstClr val="black"/>
                  </a:solidFill>
                  <a:latin typeface="Calibri"/>
                </a:rPr>
                <a:t>, P. </a:t>
              </a:r>
              <a:r>
                <a:rPr lang="en-US" sz="800" i="1" dirty="0" err="1" smtClean="0">
                  <a:solidFill>
                    <a:prstClr val="black"/>
                  </a:solidFill>
                  <a:latin typeface="Calibri"/>
                </a:rPr>
                <a:t>americana</a:t>
              </a:r>
              <a:endParaRPr lang="en-US" sz="800" i="1" dirty="0">
                <a:solidFill>
                  <a:prstClr val="black"/>
                </a:solidFill>
                <a:latin typeface="Calibri"/>
              </a:endParaRPr>
            </a:p>
          </p:txBody>
        </p:sp>
      </p:grpSp>
      <p:sp>
        <p:nvSpPr>
          <p:cNvPr id="22" name="Rectangle 21"/>
          <p:cNvSpPr/>
          <p:nvPr/>
        </p:nvSpPr>
        <p:spPr>
          <a:xfrm>
            <a:off x="5207000" y="5130800"/>
            <a:ext cx="1193801" cy="623236"/>
          </a:xfrm>
          <a:prstGeom prst="rect">
            <a:avLst/>
          </a:prstGeom>
          <a:noFill/>
          <a:ln w="57150" cmpd="sng">
            <a:solidFill>
              <a:srgbClr val="FFE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24" name="Picture 23" descr="fecal pelle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463194" y="1014744"/>
            <a:ext cx="1917700" cy="1443915"/>
          </a:xfrm>
          <a:prstGeom prst="rect">
            <a:avLst/>
          </a:prstGeom>
          <a:ln w="19050" cmpd="sng">
            <a:solidFill>
              <a:srgbClr val="FFED3A"/>
            </a:solidFill>
          </a:ln>
        </p:spPr>
      </p:pic>
      <p:pic>
        <p:nvPicPr>
          <p:cNvPr id="29" name="Picture 28" descr="fecal pellet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463194" y="2951814"/>
            <a:ext cx="1917700" cy="1443915"/>
          </a:xfrm>
          <a:prstGeom prst="rect">
            <a:avLst/>
          </a:prstGeom>
          <a:ln w="19050" cmpd="sng">
            <a:solidFill>
              <a:srgbClr val="FFED3A"/>
            </a:solidFill>
          </a:ln>
        </p:spPr>
      </p:pic>
      <p:pic>
        <p:nvPicPr>
          <p:cNvPr id="30" name="Picture 29" descr="nauplii.jpg"/>
          <p:cNvPicPr>
            <a:picLocks noChangeAspect="1"/>
          </p:cNvPicPr>
          <p:nvPr/>
        </p:nvPicPr>
        <p:blipFill rotWithShape="1">
          <a:blip r:embed="rId9" cstate="print">
            <a:extLst>
              <a:ext uri="{28A0092B-C50C-407E-A947-70E740481C1C}">
                <a14:useLocalDpi xmlns:a14="http://schemas.microsoft.com/office/drawing/2010/main" val="0"/>
              </a:ext>
            </a:extLst>
          </a:blip>
          <a:srcRect l="32181" t="18894" r="20166" b="9826"/>
          <a:stretch/>
        </p:blipFill>
        <p:spPr>
          <a:xfrm>
            <a:off x="7687386" y="4652430"/>
            <a:ext cx="1437437" cy="1618955"/>
          </a:xfrm>
          <a:prstGeom prst="rect">
            <a:avLst/>
          </a:prstGeom>
          <a:ln w="19050" cmpd="sng">
            <a:solidFill>
              <a:srgbClr val="FFED3A"/>
            </a:solidFill>
          </a:ln>
        </p:spPr>
      </p:pic>
      <p:sp>
        <p:nvSpPr>
          <p:cNvPr id="31" name="TextBox 30"/>
          <p:cNvSpPr txBox="1"/>
          <p:nvPr/>
        </p:nvSpPr>
        <p:spPr>
          <a:xfrm>
            <a:off x="3801534" y="5793506"/>
            <a:ext cx="3885852" cy="646331"/>
          </a:xfrm>
          <a:prstGeom prst="rect">
            <a:avLst/>
          </a:prstGeom>
          <a:noFill/>
        </p:spPr>
        <p:txBody>
          <a:bodyPr wrap="square" rtlCol="0">
            <a:spAutoFit/>
          </a:bodyPr>
          <a:lstStyle/>
          <a:p>
            <a:pPr algn="r" defTabSz="457200" fontAlgn="auto">
              <a:spcBef>
                <a:spcPts val="0"/>
              </a:spcBef>
              <a:spcAft>
                <a:spcPts val="0"/>
              </a:spcAft>
            </a:pPr>
            <a:r>
              <a:rPr lang="en-US" sz="1800" i="1" dirty="0" smtClean="0">
                <a:solidFill>
                  <a:prstClr val="black"/>
                </a:solidFill>
                <a:latin typeface="Calibri"/>
              </a:rPr>
              <a:t> </a:t>
            </a:r>
            <a:r>
              <a:rPr lang="en-US" sz="1800" dirty="0" smtClean="0">
                <a:solidFill>
                  <a:prstClr val="black"/>
                </a:solidFill>
                <a:latin typeface="Calibri"/>
              </a:rPr>
              <a:t>Evidence of grazers at </a:t>
            </a:r>
            <a:r>
              <a:rPr lang="en-US" sz="1800" i="1" dirty="0" err="1" smtClean="0">
                <a:solidFill>
                  <a:prstClr val="black"/>
                </a:solidFill>
                <a:latin typeface="Calibri"/>
              </a:rPr>
              <a:t>Wonsqueak</a:t>
            </a:r>
            <a:r>
              <a:rPr lang="en-US" sz="1800" i="1" dirty="0" smtClean="0">
                <a:solidFill>
                  <a:prstClr val="black"/>
                </a:solidFill>
                <a:latin typeface="Calibri"/>
              </a:rPr>
              <a:t> H.</a:t>
            </a:r>
          </a:p>
          <a:p>
            <a:pPr algn="r" defTabSz="457200" fontAlgn="auto">
              <a:spcBef>
                <a:spcPts val="0"/>
              </a:spcBef>
              <a:spcAft>
                <a:spcPts val="0"/>
              </a:spcAft>
            </a:pPr>
            <a:r>
              <a:rPr lang="en-US" sz="1800" dirty="0" err="1" smtClean="0">
                <a:solidFill>
                  <a:prstClr val="black"/>
                </a:solidFill>
                <a:latin typeface="Calibri"/>
              </a:rPr>
              <a:t>Lugol’s</a:t>
            </a:r>
            <a:r>
              <a:rPr lang="en-US" sz="1800" dirty="0" smtClean="0">
                <a:solidFill>
                  <a:prstClr val="black"/>
                </a:solidFill>
                <a:latin typeface="Calibri"/>
              </a:rPr>
              <a:t> preserved material</a:t>
            </a:r>
            <a:endParaRPr lang="en-US" sz="1800" dirty="0">
              <a:solidFill>
                <a:prstClr val="black"/>
              </a:solidFill>
              <a:latin typeface="Calibri"/>
            </a:endParaRPr>
          </a:p>
        </p:txBody>
      </p:sp>
      <p:cxnSp>
        <p:nvCxnSpPr>
          <p:cNvPr id="4" name="Straight Connector 3"/>
          <p:cNvCxnSpPr/>
          <p:nvPr/>
        </p:nvCxnSpPr>
        <p:spPr>
          <a:xfrm flipV="1">
            <a:off x="6400801" y="4402667"/>
            <a:ext cx="1299285" cy="728133"/>
          </a:xfrm>
          <a:prstGeom prst="line">
            <a:avLst/>
          </a:prstGeom>
          <a:ln>
            <a:solidFill>
              <a:srgbClr val="FFED3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99561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 name="Picture 192"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4756762" y="1109043"/>
            <a:ext cx="4082434" cy="1727380"/>
          </a:xfrm>
          <a:prstGeom prst="rect">
            <a:avLst/>
          </a:prstGeom>
          <a:ln>
            <a:solidFill>
              <a:srgbClr val="FFFFFF"/>
            </a:solidFill>
          </a:ln>
        </p:spPr>
      </p:pic>
      <p:pic>
        <p:nvPicPr>
          <p:cNvPr id="194" name="Picture 193"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4756762" y="2785443"/>
            <a:ext cx="4082434" cy="1727380"/>
          </a:xfrm>
          <a:prstGeom prst="rect">
            <a:avLst/>
          </a:prstGeom>
          <a:ln>
            <a:solidFill>
              <a:srgbClr val="FFFFFF"/>
            </a:solidFill>
          </a:ln>
        </p:spPr>
      </p:pic>
      <p:pic>
        <p:nvPicPr>
          <p:cNvPr id="195" name="Picture 194"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4756762" y="4461843"/>
            <a:ext cx="4082434" cy="1727380"/>
          </a:xfrm>
          <a:prstGeom prst="rect">
            <a:avLst/>
          </a:prstGeom>
          <a:ln>
            <a:solidFill>
              <a:srgbClr val="FFFFFF"/>
            </a:solidFill>
          </a:ln>
        </p:spPr>
      </p:pic>
      <p:sp>
        <p:nvSpPr>
          <p:cNvPr id="196" name="TextBox 195"/>
          <p:cNvSpPr txBox="1"/>
          <p:nvPr/>
        </p:nvSpPr>
        <p:spPr>
          <a:xfrm>
            <a:off x="4721495" y="1180163"/>
            <a:ext cx="1921933"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00"/>
                </a:solidFill>
                <a:latin typeface="Times New Roman"/>
                <a:cs typeface="Times New Roman"/>
              </a:rPr>
              <a:t>August</a:t>
            </a:r>
            <a:endParaRPr lang="en-US" sz="1800" dirty="0">
              <a:solidFill>
                <a:srgbClr val="FFFF00"/>
              </a:solidFill>
              <a:latin typeface="Times New Roman"/>
              <a:cs typeface="Times New Roman"/>
            </a:endParaRPr>
          </a:p>
        </p:txBody>
      </p:sp>
      <p:sp>
        <p:nvSpPr>
          <p:cNvPr id="197" name="TextBox 196"/>
          <p:cNvSpPr txBox="1"/>
          <p:nvPr/>
        </p:nvSpPr>
        <p:spPr>
          <a:xfrm>
            <a:off x="4721495" y="2861822"/>
            <a:ext cx="1921933"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00"/>
                </a:solidFill>
                <a:latin typeface="Times New Roman"/>
                <a:cs typeface="Times New Roman"/>
              </a:rPr>
              <a:t>September</a:t>
            </a:r>
            <a:endParaRPr lang="en-US" sz="1800" dirty="0">
              <a:solidFill>
                <a:srgbClr val="FFFF00"/>
              </a:solidFill>
              <a:latin typeface="Times New Roman"/>
              <a:cs typeface="Times New Roman"/>
            </a:endParaRPr>
          </a:p>
        </p:txBody>
      </p:sp>
      <p:sp>
        <p:nvSpPr>
          <p:cNvPr id="198" name="TextBox 197"/>
          <p:cNvSpPr txBox="1"/>
          <p:nvPr/>
        </p:nvSpPr>
        <p:spPr>
          <a:xfrm>
            <a:off x="4721493" y="4551951"/>
            <a:ext cx="1921933"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00"/>
                </a:solidFill>
                <a:latin typeface="Times New Roman"/>
                <a:cs typeface="Times New Roman"/>
              </a:rPr>
              <a:t>October</a:t>
            </a:r>
            <a:endParaRPr lang="en-US" sz="1800" dirty="0">
              <a:solidFill>
                <a:srgbClr val="FFFF00"/>
              </a:solidFill>
              <a:latin typeface="Times New Roman"/>
              <a:cs typeface="Times New Roman"/>
            </a:endParaRPr>
          </a:p>
        </p:txBody>
      </p:sp>
      <p:cxnSp>
        <p:nvCxnSpPr>
          <p:cNvPr id="199" name="Straight Connector 198"/>
          <p:cNvCxnSpPr/>
          <p:nvPr/>
        </p:nvCxnSpPr>
        <p:spPr>
          <a:xfrm>
            <a:off x="6419739" y="2150562"/>
            <a:ext cx="249960" cy="696376"/>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200" name="TextBox 199"/>
          <p:cNvSpPr txBox="1"/>
          <p:nvPr/>
        </p:nvSpPr>
        <p:spPr>
          <a:xfrm>
            <a:off x="5878663" y="2497741"/>
            <a:ext cx="989131" cy="338554"/>
          </a:xfrm>
          <a:prstGeom prst="rect">
            <a:avLst/>
          </a:prstGeom>
          <a:noFill/>
        </p:spPr>
        <p:txBody>
          <a:bodyPr wrap="square" rtlCol="0">
            <a:spAutoFit/>
          </a:bodyPr>
          <a:lstStyle/>
          <a:p>
            <a:pPr defTabSz="457200" fontAlgn="auto">
              <a:spcBef>
                <a:spcPts val="0"/>
              </a:spcBef>
              <a:spcAft>
                <a:spcPts val="0"/>
              </a:spcAft>
            </a:pPr>
            <a:r>
              <a:rPr lang="en-US" sz="1600" dirty="0">
                <a:solidFill>
                  <a:srgbClr val="DBEEF4"/>
                </a:solidFill>
                <a:latin typeface="Times New Roman"/>
                <a:cs typeface="Times New Roman"/>
              </a:rPr>
              <a:t>WGOM</a:t>
            </a:r>
          </a:p>
        </p:txBody>
      </p:sp>
      <p:sp>
        <p:nvSpPr>
          <p:cNvPr id="201" name="TextBox 200"/>
          <p:cNvSpPr txBox="1"/>
          <p:nvPr/>
        </p:nvSpPr>
        <p:spPr>
          <a:xfrm>
            <a:off x="6622264" y="2477167"/>
            <a:ext cx="989131" cy="369332"/>
          </a:xfrm>
          <a:prstGeom prst="rect">
            <a:avLst/>
          </a:prstGeom>
          <a:noFill/>
        </p:spPr>
        <p:txBody>
          <a:bodyPr wrap="square" rtlCol="0">
            <a:spAutoFit/>
          </a:bodyPr>
          <a:lstStyle/>
          <a:p>
            <a:pPr defTabSz="457200" fontAlgn="auto">
              <a:spcBef>
                <a:spcPts val="0"/>
              </a:spcBef>
              <a:spcAft>
                <a:spcPts val="0"/>
              </a:spcAft>
            </a:pPr>
            <a:r>
              <a:rPr lang="en-US" sz="1800" dirty="0">
                <a:solidFill>
                  <a:srgbClr val="DBEEF4"/>
                </a:solidFill>
                <a:latin typeface="Times New Roman"/>
                <a:cs typeface="Times New Roman"/>
              </a:rPr>
              <a:t>EGOM</a:t>
            </a:r>
          </a:p>
        </p:txBody>
      </p:sp>
      <p:cxnSp>
        <p:nvCxnSpPr>
          <p:cNvPr id="202" name="Straight Connector 201"/>
          <p:cNvCxnSpPr/>
          <p:nvPr/>
        </p:nvCxnSpPr>
        <p:spPr>
          <a:xfrm>
            <a:off x="6414040" y="3776164"/>
            <a:ext cx="255659" cy="722800"/>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30976" y="5520266"/>
            <a:ext cx="255659" cy="722800"/>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pic>
        <p:nvPicPr>
          <p:cNvPr id="171" name="Picture 170"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591162" y="1109043"/>
            <a:ext cx="4082434" cy="1727380"/>
          </a:xfrm>
          <a:prstGeom prst="rect">
            <a:avLst/>
          </a:prstGeom>
          <a:ln>
            <a:solidFill>
              <a:srgbClr val="FFFFFF"/>
            </a:solidFill>
          </a:ln>
        </p:spPr>
      </p:pic>
      <p:pic>
        <p:nvPicPr>
          <p:cNvPr id="172" name="Picture 171"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591162" y="2785443"/>
            <a:ext cx="4082434" cy="1727380"/>
          </a:xfrm>
          <a:prstGeom prst="rect">
            <a:avLst/>
          </a:prstGeom>
          <a:ln>
            <a:solidFill>
              <a:srgbClr val="FFFFFF"/>
            </a:solidFill>
          </a:ln>
        </p:spPr>
      </p:pic>
      <p:pic>
        <p:nvPicPr>
          <p:cNvPr id="173" name="Picture 172" descr="COASTLINE2.tiff"/>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13503"/>
          <a:stretch/>
        </p:blipFill>
        <p:spPr>
          <a:xfrm>
            <a:off x="591162" y="4461843"/>
            <a:ext cx="4082434" cy="1727380"/>
          </a:xfrm>
          <a:prstGeom prst="rect">
            <a:avLst/>
          </a:prstGeom>
          <a:ln>
            <a:solidFill>
              <a:srgbClr val="FFFFFF"/>
            </a:solidFill>
          </a:ln>
        </p:spPr>
      </p:pic>
      <p:sp>
        <p:nvSpPr>
          <p:cNvPr id="174" name="TextBox 173"/>
          <p:cNvSpPr txBox="1"/>
          <p:nvPr/>
        </p:nvSpPr>
        <p:spPr>
          <a:xfrm>
            <a:off x="555895" y="1180163"/>
            <a:ext cx="1921933" cy="369332"/>
          </a:xfrm>
          <a:prstGeom prst="rect">
            <a:avLst/>
          </a:prstGeom>
          <a:noFill/>
        </p:spPr>
        <p:txBody>
          <a:bodyPr wrap="square" rtlCol="0">
            <a:spAutoFit/>
          </a:bodyPr>
          <a:lstStyle/>
          <a:p>
            <a:pPr defTabSz="457200" fontAlgn="auto">
              <a:spcBef>
                <a:spcPts val="0"/>
              </a:spcBef>
              <a:spcAft>
                <a:spcPts val="0"/>
              </a:spcAft>
            </a:pPr>
            <a:r>
              <a:rPr lang="en-US" sz="1800" dirty="0">
                <a:solidFill>
                  <a:srgbClr val="FFFF00"/>
                </a:solidFill>
                <a:latin typeface="Times New Roman"/>
                <a:cs typeface="Times New Roman"/>
              </a:rPr>
              <a:t>April/May</a:t>
            </a:r>
          </a:p>
        </p:txBody>
      </p:sp>
      <p:sp>
        <p:nvSpPr>
          <p:cNvPr id="175" name="TextBox 174"/>
          <p:cNvSpPr txBox="1"/>
          <p:nvPr/>
        </p:nvSpPr>
        <p:spPr>
          <a:xfrm>
            <a:off x="555895" y="2861822"/>
            <a:ext cx="1921933" cy="369332"/>
          </a:xfrm>
          <a:prstGeom prst="rect">
            <a:avLst/>
          </a:prstGeom>
          <a:noFill/>
        </p:spPr>
        <p:txBody>
          <a:bodyPr wrap="square" rtlCol="0">
            <a:spAutoFit/>
          </a:bodyPr>
          <a:lstStyle/>
          <a:p>
            <a:pPr defTabSz="457200" fontAlgn="auto">
              <a:spcBef>
                <a:spcPts val="0"/>
              </a:spcBef>
              <a:spcAft>
                <a:spcPts val="0"/>
              </a:spcAft>
            </a:pPr>
            <a:r>
              <a:rPr lang="en-US" sz="1800" dirty="0">
                <a:solidFill>
                  <a:srgbClr val="FFFF00"/>
                </a:solidFill>
                <a:latin typeface="Times New Roman"/>
                <a:cs typeface="Times New Roman"/>
              </a:rPr>
              <a:t>June</a:t>
            </a:r>
          </a:p>
        </p:txBody>
      </p:sp>
      <p:sp>
        <p:nvSpPr>
          <p:cNvPr id="176" name="TextBox 175"/>
          <p:cNvSpPr txBox="1"/>
          <p:nvPr/>
        </p:nvSpPr>
        <p:spPr>
          <a:xfrm>
            <a:off x="555893" y="4551951"/>
            <a:ext cx="1921933" cy="369332"/>
          </a:xfrm>
          <a:prstGeom prst="rect">
            <a:avLst/>
          </a:prstGeom>
          <a:noFill/>
        </p:spPr>
        <p:txBody>
          <a:bodyPr wrap="square" rtlCol="0">
            <a:spAutoFit/>
          </a:bodyPr>
          <a:lstStyle/>
          <a:p>
            <a:pPr defTabSz="457200" fontAlgn="auto">
              <a:spcBef>
                <a:spcPts val="0"/>
              </a:spcBef>
              <a:spcAft>
                <a:spcPts val="0"/>
              </a:spcAft>
            </a:pPr>
            <a:r>
              <a:rPr lang="en-US" sz="1800" dirty="0">
                <a:solidFill>
                  <a:srgbClr val="FFFF00"/>
                </a:solidFill>
                <a:latin typeface="Times New Roman"/>
                <a:cs typeface="Times New Roman"/>
              </a:rPr>
              <a:t>July</a:t>
            </a:r>
          </a:p>
        </p:txBody>
      </p:sp>
      <p:cxnSp>
        <p:nvCxnSpPr>
          <p:cNvPr id="177" name="Straight Connector 176"/>
          <p:cNvCxnSpPr/>
          <p:nvPr/>
        </p:nvCxnSpPr>
        <p:spPr>
          <a:xfrm>
            <a:off x="2254139" y="2150562"/>
            <a:ext cx="249960" cy="696376"/>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1653794" y="2497741"/>
            <a:ext cx="989131" cy="338554"/>
          </a:xfrm>
          <a:prstGeom prst="rect">
            <a:avLst/>
          </a:prstGeom>
          <a:noFill/>
        </p:spPr>
        <p:txBody>
          <a:bodyPr wrap="square" rtlCol="0">
            <a:spAutoFit/>
          </a:bodyPr>
          <a:lstStyle/>
          <a:p>
            <a:pPr defTabSz="457200" fontAlgn="auto">
              <a:spcBef>
                <a:spcPts val="0"/>
              </a:spcBef>
              <a:spcAft>
                <a:spcPts val="0"/>
              </a:spcAft>
            </a:pPr>
            <a:r>
              <a:rPr lang="en-US" sz="1600" dirty="0">
                <a:solidFill>
                  <a:srgbClr val="DBEEF4"/>
                </a:solidFill>
                <a:latin typeface="Times New Roman"/>
                <a:cs typeface="Times New Roman"/>
              </a:rPr>
              <a:t>WGOM</a:t>
            </a:r>
          </a:p>
        </p:txBody>
      </p:sp>
      <p:sp>
        <p:nvSpPr>
          <p:cNvPr id="179" name="TextBox 178"/>
          <p:cNvSpPr txBox="1"/>
          <p:nvPr/>
        </p:nvSpPr>
        <p:spPr>
          <a:xfrm>
            <a:off x="2456664" y="2477167"/>
            <a:ext cx="989131" cy="369332"/>
          </a:xfrm>
          <a:prstGeom prst="rect">
            <a:avLst/>
          </a:prstGeom>
          <a:noFill/>
        </p:spPr>
        <p:txBody>
          <a:bodyPr wrap="square" rtlCol="0">
            <a:spAutoFit/>
          </a:bodyPr>
          <a:lstStyle/>
          <a:p>
            <a:pPr defTabSz="457200" fontAlgn="auto">
              <a:spcBef>
                <a:spcPts val="0"/>
              </a:spcBef>
              <a:spcAft>
                <a:spcPts val="0"/>
              </a:spcAft>
            </a:pPr>
            <a:r>
              <a:rPr lang="en-US" sz="1800" dirty="0">
                <a:solidFill>
                  <a:srgbClr val="DBEEF4"/>
                </a:solidFill>
                <a:latin typeface="Times New Roman"/>
                <a:cs typeface="Times New Roman"/>
              </a:rPr>
              <a:t>EGOM</a:t>
            </a:r>
          </a:p>
        </p:txBody>
      </p:sp>
      <p:cxnSp>
        <p:nvCxnSpPr>
          <p:cNvPr id="180" name="Straight Connector 179"/>
          <p:cNvCxnSpPr/>
          <p:nvPr/>
        </p:nvCxnSpPr>
        <p:spPr>
          <a:xfrm>
            <a:off x="2248440" y="3776164"/>
            <a:ext cx="255659" cy="72280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2265376" y="5520266"/>
            <a:ext cx="255659" cy="722800"/>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2717800" y="1981200"/>
            <a:ext cx="93133" cy="93133"/>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9" name="Oval 18"/>
          <p:cNvSpPr/>
          <p:nvPr/>
        </p:nvSpPr>
        <p:spPr>
          <a:xfrm>
            <a:off x="2540000" y="209550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0" name="Oval 19"/>
          <p:cNvSpPr/>
          <p:nvPr/>
        </p:nvSpPr>
        <p:spPr>
          <a:xfrm>
            <a:off x="2616200" y="212090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1" name="Oval 20"/>
          <p:cNvSpPr/>
          <p:nvPr/>
        </p:nvSpPr>
        <p:spPr>
          <a:xfrm>
            <a:off x="2730500" y="205740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2" name="Oval 21"/>
          <p:cNvSpPr/>
          <p:nvPr/>
        </p:nvSpPr>
        <p:spPr>
          <a:xfrm>
            <a:off x="1435100" y="198966"/>
            <a:ext cx="232833" cy="220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600">
              <a:solidFill>
                <a:prstClr val="white"/>
              </a:solidFill>
              <a:latin typeface="Times New Roman"/>
              <a:cs typeface="Times New Roman"/>
            </a:endParaRPr>
          </a:p>
        </p:txBody>
      </p:sp>
      <p:sp>
        <p:nvSpPr>
          <p:cNvPr id="23" name="TextBox 22"/>
          <p:cNvSpPr txBox="1"/>
          <p:nvPr/>
        </p:nvSpPr>
        <p:spPr>
          <a:xfrm>
            <a:off x="1663700" y="135466"/>
            <a:ext cx="6870700"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white"/>
                </a:solidFill>
                <a:latin typeface="Times New Roman"/>
                <a:cs typeface="Times New Roman"/>
              </a:rPr>
              <a:t>&gt;5000</a:t>
            </a:r>
            <a:r>
              <a:rPr lang="en-US" sz="1600" i="1" dirty="0">
                <a:solidFill>
                  <a:prstClr val="white"/>
                </a:solidFill>
                <a:latin typeface="Times New Roman"/>
                <a:cs typeface="Times New Roman"/>
              </a:rPr>
              <a:t> Pseudo-</a:t>
            </a:r>
            <a:r>
              <a:rPr lang="en-US" sz="1600" i="1" dirty="0" err="1">
                <a:solidFill>
                  <a:prstClr val="white"/>
                </a:solidFill>
                <a:latin typeface="Times New Roman"/>
                <a:cs typeface="Times New Roman"/>
              </a:rPr>
              <a:t>nitzschia</a:t>
            </a:r>
            <a:r>
              <a:rPr lang="en-US" sz="1600" i="1" dirty="0">
                <a:solidFill>
                  <a:prstClr val="white"/>
                </a:solidFill>
                <a:latin typeface="Times New Roman"/>
                <a:cs typeface="Times New Roman"/>
              </a:rPr>
              <a:t> </a:t>
            </a:r>
            <a:r>
              <a:rPr lang="en-US" sz="1600" dirty="0">
                <a:solidFill>
                  <a:prstClr val="white"/>
                </a:solidFill>
                <a:latin typeface="Times New Roman"/>
                <a:cs typeface="Times New Roman"/>
              </a:rPr>
              <a:t>cells per liter</a:t>
            </a:r>
          </a:p>
        </p:txBody>
      </p:sp>
      <p:sp>
        <p:nvSpPr>
          <p:cNvPr id="25" name="Oval 24"/>
          <p:cNvSpPr/>
          <p:nvPr/>
        </p:nvSpPr>
        <p:spPr>
          <a:xfrm>
            <a:off x="1706033" y="414655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6" name="Oval 25"/>
          <p:cNvSpPr/>
          <p:nvPr/>
        </p:nvSpPr>
        <p:spPr>
          <a:xfrm>
            <a:off x="2709333" y="368935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7" name="Oval 26"/>
          <p:cNvSpPr/>
          <p:nvPr/>
        </p:nvSpPr>
        <p:spPr>
          <a:xfrm>
            <a:off x="2563283" y="3788833"/>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9" name="Oval 28"/>
          <p:cNvSpPr/>
          <p:nvPr/>
        </p:nvSpPr>
        <p:spPr>
          <a:xfrm>
            <a:off x="1693333" y="582295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1" name="Oval 30"/>
          <p:cNvSpPr/>
          <p:nvPr/>
        </p:nvSpPr>
        <p:spPr>
          <a:xfrm>
            <a:off x="3039533" y="5287433"/>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2" name="Oval 31"/>
          <p:cNvSpPr/>
          <p:nvPr/>
        </p:nvSpPr>
        <p:spPr>
          <a:xfrm>
            <a:off x="3026833" y="5344583"/>
            <a:ext cx="93133" cy="9313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4" name="Oval 33"/>
          <p:cNvSpPr/>
          <p:nvPr/>
        </p:nvSpPr>
        <p:spPr>
          <a:xfrm>
            <a:off x="6953250" y="2027766"/>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5" name="Oval 34"/>
          <p:cNvSpPr/>
          <p:nvPr/>
        </p:nvSpPr>
        <p:spPr>
          <a:xfrm>
            <a:off x="6953250" y="205740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6" name="Oval 35"/>
          <p:cNvSpPr/>
          <p:nvPr/>
        </p:nvSpPr>
        <p:spPr>
          <a:xfrm>
            <a:off x="7251700" y="1888067"/>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7" name="Oval 36"/>
          <p:cNvSpPr/>
          <p:nvPr/>
        </p:nvSpPr>
        <p:spPr>
          <a:xfrm>
            <a:off x="7251700" y="1938867"/>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9" name="Oval 38"/>
          <p:cNvSpPr/>
          <p:nvPr/>
        </p:nvSpPr>
        <p:spPr>
          <a:xfrm>
            <a:off x="5861050" y="414655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0" name="Oval 39"/>
          <p:cNvSpPr/>
          <p:nvPr/>
        </p:nvSpPr>
        <p:spPr>
          <a:xfrm>
            <a:off x="5797550" y="418465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1" name="Oval 40"/>
          <p:cNvSpPr/>
          <p:nvPr/>
        </p:nvSpPr>
        <p:spPr>
          <a:xfrm>
            <a:off x="6737350" y="3782483"/>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2" name="Oval 41"/>
          <p:cNvSpPr/>
          <p:nvPr/>
        </p:nvSpPr>
        <p:spPr>
          <a:xfrm>
            <a:off x="6889750" y="3708400"/>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3" name="Oval 42"/>
          <p:cNvSpPr/>
          <p:nvPr/>
        </p:nvSpPr>
        <p:spPr>
          <a:xfrm>
            <a:off x="6972300" y="3727450"/>
            <a:ext cx="93133" cy="93133"/>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4" name="Oval 43"/>
          <p:cNvSpPr/>
          <p:nvPr/>
        </p:nvSpPr>
        <p:spPr>
          <a:xfrm>
            <a:off x="6978650" y="3778250"/>
            <a:ext cx="93133" cy="93133"/>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6" name="Oval 45"/>
          <p:cNvSpPr/>
          <p:nvPr/>
        </p:nvSpPr>
        <p:spPr>
          <a:xfrm>
            <a:off x="5861050" y="5852583"/>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7" name="Oval 46"/>
          <p:cNvSpPr/>
          <p:nvPr/>
        </p:nvSpPr>
        <p:spPr>
          <a:xfrm>
            <a:off x="5604933" y="6087533"/>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1" name="5-Point Star 50"/>
          <p:cNvSpPr/>
          <p:nvPr/>
        </p:nvSpPr>
        <p:spPr>
          <a:xfrm>
            <a:off x="6893983" y="2019300"/>
            <a:ext cx="203200" cy="2032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3" name="5-Point Star 52"/>
          <p:cNvSpPr/>
          <p:nvPr/>
        </p:nvSpPr>
        <p:spPr>
          <a:xfrm>
            <a:off x="5820833" y="4087283"/>
            <a:ext cx="203200" cy="2032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4" name="5-Point Star 53"/>
          <p:cNvSpPr/>
          <p:nvPr/>
        </p:nvSpPr>
        <p:spPr>
          <a:xfrm>
            <a:off x="5810250" y="5763683"/>
            <a:ext cx="203200" cy="2032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5" name="Oval 54"/>
          <p:cNvSpPr/>
          <p:nvPr/>
        </p:nvSpPr>
        <p:spPr>
          <a:xfrm>
            <a:off x="1477433" y="60769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6" name="Oval 55"/>
          <p:cNvSpPr/>
          <p:nvPr/>
        </p:nvSpPr>
        <p:spPr>
          <a:xfrm>
            <a:off x="1642533" y="58991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7" name="Oval 56"/>
          <p:cNvSpPr/>
          <p:nvPr/>
        </p:nvSpPr>
        <p:spPr>
          <a:xfrm>
            <a:off x="1947333" y="58229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8" name="Oval 57"/>
          <p:cNvSpPr/>
          <p:nvPr/>
        </p:nvSpPr>
        <p:spPr>
          <a:xfrm>
            <a:off x="2404533" y="55562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59" name="Oval 58"/>
          <p:cNvSpPr/>
          <p:nvPr/>
        </p:nvSpPr>
        <p:spPr>
          <a:xfrm>
            <a:off x="2569633" y="54800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0" name="Oval 59"/>
          <p:cNvSpPr/>
          <p:nvPr/>
        </p:nvSpPr>
        <p:spPr>
          <a:xfrm>
            <a:off x="2709333" y="5365750"/>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1" name="Oval 60"/>
          <p:cNvSpPr/>
          <p:nvPr/>
        </p:nvSpPr>
        <p:spPr>
          <a:xfrm>
            <a:off x="2379133" y="2053166"/>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2" name="Oval 61"/>
          <p:cNvSpPr/>
          <p:nvPr/>
        </p:nvSpPr>
        <p:spPr>
          <a:xfrm>
            <a:off x="1426633" y="2675463"/>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3" name="Oval 62"/>
          <p:cNvSpPr/>
          <p:nvPr/>
        </p:nvSpPr>
        <p:spPr>
          <a:xfrm>
            <a:off x="1706033" y="2421466"/>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4" name="Oval 63"/>
          <p:cNvSpPr/>
          <p:nvPr/>
        </p:nvSpPr>
        <p:spPr>
          <a:xfrm>
            <a:off x="1900766" y="2421466"/>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5" name="Oval 64"/>
          <p:cNvSpPr/>
          <p:nvPr/>
        </p:nvSpPr>
        <p:spPr>
          <a:xfrm>
            <a:off x="1600200" y="41973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6" name="Oval 65"/>
          <p:cNvSpPr/>
          <p:nvPr/>
        </p:nvSpPr>
        <p:spPr>
          <a:xfrm>
            <a:off x="1900766" y="4138083"/>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7" name="Oval 66"/>
          <p:cNvSpPr/>
          <p:nvPr/>
        </p:nvSpPr>
        <p:spPr>
          <a:xfrm>
            <a:off x="2802466" y="3742266"/>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8" name="Oval 67"/>
          <p:cNvSpPr/>
          <p:nvPr/>
        </p:nvSpPr>
        <p:spPr>
          <a:xfrm>
            <a:off x="3001432" y="3606799"/>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69" name="Oval 68"/>
          <p:cNvSpPr/>
          <p:nvPr/>
        </p:nvSpPr>
        <p:spPr>
          <a:xfrm>
            <a:off x="3001432" y="3634317"/>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0" name="Oval 69"/>
          <p:cNvSpPr/>
          <p:nvPr/>
        </p:nvSpPr>
        <p:spPr>
          <a:xfrm>
            <a:off x="1441449" y="4360197"/>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4" name="Oval 73"/>
          <p:cNvSpPr/>
          <p:nvPr/>
        </p:nvSpPr>
        <p:spPr>
          <a:xfrm>
            <a:off x="2332566" y="5412316"/>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5" name="Oval 74"/>
          <p:cNvSpPr/>
          <p:nvPr/>
        </p:nvSpPr>
        <p:spPr>
          <a:xfrm>
            <a:off x="5604933" y="267123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6" name="Oval 75"/>
          <p:cNvSpPr/>
          <p:nvPr/>
        </p:nvSpPr>
        <p:spPr>
          <a:xfrm>
            <a:off x="6879167" y="1968500"/>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7" name="Oval 76"/>
          <p:cNvSpPr/>
          <p:nvPr/>
        </p:nvSpPr>
        <p:spPr>
          <a:xfrm>
            <a:off x="5797550" y="2514599"/>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8" name="Oval 77"/>
          <p:cNvSpPr/>
          <p:nvPr/>
        </p:nvSpPr>
        <p:spPr>
          <a:xfrm>
            <a:off x="5850466" y="2434166"/>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79" name="Oval 78"/>
          <p:cNvSpPr/>
          <p:nvPr/>
        </p:nvSpPr>
        <p:spPr>
          <a:xfrm>
            <a:off x="6506629" y="2010833"/>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0" name="Oval 79"/>
          <p:cNvSpPr/>
          <p:nvPr/>
        </p:nvSpPr>
        <p:spPr>
          <a:xfrm>
            <a:off x="6750050" y="2067983"/>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1" name="Oval 80"/>
          <p:cNvSpPr/>
          <p:nvPr/>
        </p:nvSpPr>
        <p:spPr>
          <a:xfrm>
            <a:off x="5717117" y="4284133"/>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2" name="Oval 81"/>
          <p:cNvSpPr/>
          <p:nvPr/>
        </p:nvSpPr>
        <p:spPr>
          <a:xfrm>
            <a:off x="5634567" y="4379247"/>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3" name="Oval 82"/>
          <p:cNvSpPr/>
          <p:nvPr/>
        </p:nvSpPr>
        <p:spPr>
          <a:xfrm>
            <a:off x="6826249" y="3634317"/>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5" name="Oval 84"/>
          <p:cNvSpPr/>
          <p:nvPr/>
        </p:nvSpPr>
        <p:spPr>
          <a:xfrm>
            <a:off x="6085417" y="4137947"/>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7" name="Oval 86"/>
          <p:cNvSpPr/>
          <p:nvPr/>
        </p:nvSpPr>
        <p:spPr>
          <a:xfrm>
            <a:off x="6879167" y="5391149"/>
            <a:ext cx="93133" cy="93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8" name="Oval 87"/>
          <p:cNvSpPr/>
          <p:nvPr/>
        </p:nvSpPr>
        <p:spPr>
          <a:xfrm>
            <a:off x="5767917" y="5899149"/>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89" name="Oval 88"/>
          <p:cNvSpPr/>
          <p:nvPr/>
        </p:nvSpPr>
        <p:spPr>
          <a:xfrm>
            <a:off x="6131983" y="5822950"/>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0" name="Oval 89"/>
          <p:cNvSpPr/>
          <p:nvPr/>
        </p:nvSpPr>
        <p:spPr>
          <a:xfrm>
            <a:off x="6792383" y="5511799"/>
            <a:ext cx="93133" cy="93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1" name="Oval 90"/>
          <p:cNvSpPr/>
          <p:nvPr/>
        </p:nvSpPr>
        <p:spPr>
          <a:xfrm>
            <a:off x="1435100" y="537520"/>
            <a:ext cx="232833" cy="220133"/>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600">
              <a:solidFill>
                <a:prstClr val="white"/>
              </a:solidFill>
              <a:latin typeface="Times New Roman"/>
              <a:cs typeface="Times New Roman"/>
            </a:endParaRPr>
          </a:p>
        </p:txBody>
      </p:sp>
      <p:sp>
        <p:nvSpPr>
          <p:cNvPr id="92" name="TextBox 91"/>
          <p:cNvSpPr txBox="1"/>
          <p:nvPr/>
        </p:nvSpPr>
        <p:spPr>
          <a:xfrm>
            <a:off x="1663700" y="474020"/>
            <a:ext cx="6870700"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white"/>
                </a:solidFill>
                <a:latin typeface="Times New Roman"/>
                <a:cs typeface="Times New Roman"/>
              </a:rPr>
              <a:t>1000-5000 </a:t>
            </a:r>
            <a:r>
              <a:rPr lang="en-US" sz="1600" i="1" dirty="0">
                <a:solidFill>
                  <a:prstClr val="white"/>
                </a:solidFill>
                <a:latin typeface="Times New Roman"/>
                <a:cs typeface="Times New Roman"/>
              </a:rPr>
              <a:t>Pseudo-</a:t>
            </a:r>
            <a:r>
              <a:rPr lang="en-US" sz="1600" i="1" dirty="0" err="1">
                <a:solidFill>
                  <a:prstClr val="white"/>
                </a:solidFill>
                <a:latin typeface="Times New Roman"/>
                <a:cs typeface="Times New Roman"/>
              </a:rPr>
              <a:t>nitzschia</a:t>
            </a:r>
            <a:r>
              <a:rPr lang="en-US" sz="1600" i="1" dirty="0">
                <a:solidFill>
                  <a:prstClr val="white"/>
                </a:solidFill>
                <a:latin typeface="Times New Roman"/>
                <a:cs typeface="Times New Roman"/>
              </a:rPr>
              <a:t> </a:t>
            </a:r>
            <a:r>
              <a:rPr lang="en-US" sz="1600" dirty="0">
                <a:solidFill>
                  <a:prstClr val="white"/>
                </a:solidFill>
                <a:latin typeface="Times New Roman"/>
                <a:cs typeface="Times New Roman"/>
              </a:rPr>
              <a:t>cells per liter</a:t>
            </a:r>
            <a:endParaRPr lang="en-US" sz="1600" i="1" dirty="0">
              <a:solidFill>
                <a:prstClr val="white"/>
              </a:solidFill>
              <a:latin typeface="Times New Roman"/>
              <a:cs typeface="Times New Roman"/>
            </a:endParaRPr>
          </a:p>
        </p:txBody>
      </p:sp>
      <p:sp>
        <p:nvSpPr>
          <p:cNvPr id="93" name="Oval 92"/>
          <p:cNvSpPr/>
          <p:nvPr/>
        </p:nvSpPr>
        <p:spPr>
          <a:xfrm>
            <a:off x="1447800" y="867720"/>
            <a:ext cx="232833" cy="220133"/>
          </a:xfrm>
          <a:prstGeom prst="ellipse">
            <a:avLst/>
          </a:prstGeom>
          <a:solidFill>
            <a:srgbClr val="9300AF"/>
          </a:solidFill>
          <a:ln>
            <a:solidFill>
              <a:srgbClr val="9300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600">
              <a:solidFill>
                <a:prstClr val="white"/>
              </a:solidFill>
              <a:latin typeface="Times New Roman"/>
              <a:cs typeface="Times New Roman"/>
            </a:endParaRPr>
          </a:p>
        </p:txBody>
      </p:sp>
      <p:sp>
        <p:nvSpPr>
          <p:cNvPr id="94" name="TextBox 93"/>
          <p:cNvSpPr txBox="1"/>
          <p:nvPr/>
        </p:nvSpPr>
        <p:spPr>
          <a:xfrm>
            <a:off x="1676400" y="804220"/>
            <a:ext cx="6870700"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white"/>
                </a:solidFill>
                <a:latin typeface="Times New Roman"/>
                <a:cs typeface="Times New Roman"/>
              </a:rPr>
              <a:t>&lt;1000</a:t>
            </a:r>
            <a:r>
              <a:rPr lang="en-US" sz="1600" i="1" dirty="0">
                <a:solidFill>
                  <a:prstClr val="white"/>
                </a:solidFill>
                <a:latin typeface="Times New Roman"/>
                <a:cs typeface="Times New Roman"/>
              </a:rPr>
              <a:t>Pseudo-nitzschia </a:t>
            </a:r>
            <a:r>
              <a:rPr lang="en-US" sz="1600" dirty="0">
                <a:solidFill>
                  <a:prstClr val="white"/>
                </a:solidFill>
                <a:latin typeface="Times New Roman"/>
                <a:cs typeface="Times New Roman"/>
              </a:rPr>
              <a:t>cells per liter</a:t>
            </a:r>
            <a:endParaRPr lang="en-US" sz="1600" i="1" dirty="0">
              <a:solidFill>
                <a:prstClr val="white"/>
              </a:solidFill>
              <a:latin typeface="Times New Roman"/>
              <a:cs typeface="Times New Roman"/>
            </a:endParaRPr>
          </a:p>
        </p:txBody>
      </p:sp>
      <p:sp>
        <p:nvSpPr>
          <p:cNvPr id="95" name="Rectangle 94"/>
          <p:cNvSpPr/>
          <p:nvPr/>
        </p:nvSpPr>
        <p:spPr>
          <a:xfrm>
            <a:off x="5827183" y="321620"/>
            <a:ext cx="2986617" cy="580076"/>
          </a:xfrm>
          <a:prstGeom prst="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6" name="5-Point Star 95"/>
          <p:cNvSpPr>
            <a:spLocks noChangeAspect="1"/>
          </p:cNvSpPr>
          <p:nvPr/>
        </p:nvSpPr>
        <p:spPr>
          <a:xfrm>
            <a:off x="5865283" y="389353"/>
            <a:ext cx="296672" cy="296672"/>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98" name="Oval 97"/>
          <p:cNvSpPr/>
          <p:nvPr/>
        </p:nvSpPr>
        <p:spPr>
          <a:xfrm>
            <a:off x="7281333" y="440153"/>
            <a:ext cx="232833" cy="22013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600">
              <a:solidFill>
                <a:prstClr val="white"/>
              </a:solidFill>
              <a:latin typeface="Times New Roman"/>
              <a:cs typeface="Times New Roman"/>
            </a:endParaRPr>
          </a:p>
        </p:txBody>
      </p:sp>
      <p:sp>
        <p:nvSpPr>
          <p:cNvPr id="99" name="TextBox 98"/>
          <p:cNvSpPr txBox="1"/>
          <p:nvPr/>
        </p:nvSpPr>
        <p:spPr>
          <a:xfrm>
            <a:off x="6134100" y="317273"/>
            <a:ext cx="990600"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Times New Roman"/>
                <a:cs typeface="Times New Roman"/>
              </a:rPr>
              <a:t>+ </a:t>
            </a:r>
            <a:r>
              <a:rPr lang="en-US" sz="1600" dirty="0" err="1">
                <a:solidFill>
                  <a:prstClr val="black"/>
                </a:solidFill>
                <a:latin typeface="Times New Roman"/>
                <a:cs typeface="Times New Roman"/>
              </a:rPr>
              <a:t>Jellet</a:t>
            </a:r>
            <a:r>
              <a:rPr lang="en-US" sz="1600" dirty="0">
                <a:solidFill>
                  <a:prstClr val="black"/>
                </a:solidFill>
                <a:latin typeface="Times New Roman"/>
                <a:cs typeface="Times New Roman"/>
              </a:rPr>
              <a:t>    ASP test</a:t>
            </a:r>
          </a:p>
        </p:txBody>
      </p:sp>
      <p:sp>
        <p:nvSpPr>
          <p:cNvPr id="100" name="TextBox 99"/>
          <p:cNvSpPr txBox="1"/>
          <p:nvPr/>
        </p:nvSpPr>
        <p:spPr>
          <a:xfrm>
            <a:off x="7552266" y="317273"/>
            <a:ext cx="990600"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Times New Roman"/>
                <a:cs typeface="Times New Roman"/>
              </a:rPr>
              <a:t>- </a:t>
            </a:r>
            <a:r>
              <a:rPr lang="en-US" sz="1600" dirty="0" err="1">
                <a:solidFill>
                  <a:prstClr val="black"/>
                </a:solidFill>
                <a:latin typeface="Times New Roman"/>
                <a:cs typeface="Times New Roman"/>
              </a:rPr>
              <a:t>Jellet</a:t>
            </a:r>
            <a:r>
              <a:rPr lang="en-US" sz="1600" dirty="0">
                <a:solidFill>
                  <a:prstClr val="black"/>
                </a:solidFill>
                <a:latin typeface="Times New Roman"/>
                <a:cs typeface="Times New Roman"/>
              </a:rPr>
              <a:t>    ASP test</a:t>
            </a:r>
          </a:p>
        </p:txBody>
      </p:sp>
      <p:sp>
        <p:nvSpPr>
          <p:cNvPr id="101" name="Oval 100"/>
          <p:cNvSpPr/>
          <p:nvPr/>
        </p:nvSpPr>
        <p:spPr>
          <a:xfrm>
            <a:off x="2829983" y="5363632"/>
            <a:ext cx="93133" cy="931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49" name="5-Point Star 48"/>
          <p:cNvSpPr/>
          <p:nvPr/>
        </p:nvSpPr>
        <p:spPr>
          <a:xfrm>
            <a:off x="2717800" y="5350933"/>
            <a:ext cx="203200" cy="2032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102" name="5-Point Star 101"/>
          <p:cNvSpPr/>
          <p:nvPr/>
        </p:nvSpPr>
        <p:spPr>
          <a:xfrm>
            <a:off x="2781300" y="5281083"/>
            <a:ext cx="203200" cy="2032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cxnSp>
        <p:nvCxnSpPr>
          <p:cNvPr id="106" name="Straight Arrow Connector 105"/>
          <p:cNvCxnSpPr/>
          <p:nvPr/>
        </p:nvCxnSpPr>
        <p:spPr>
          <a:xfrm flipV="1">
            <a:off x="2656416" y="5554133"/>
            <a:ext cx="167218" cy="29845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flipV="1">
            <a:off x="2885016" y="5458883"/>
            <a:ext cx="160868" cy="26670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2406650" y="5812366"/>
            <a:ext cx="1511300" cy="307777"/>
          </a:xfrm>
          <a:prstGeom prst="rect">
            <a:avLst/>
          </a:prstGeom>
          <a:noFill/>
        </p:spPr>
        <p:txBody>
          <a:bodyPr wrap="square" rtlCol="0">
            <a:spAutoFit/>
          </a:bodyPr>
          <a:lstStyle/>
          <a:p>
            <a:pPr defTabSz="457200" fontAlgn="auto">
              <a:spcBef>
                <a:spcPts val="0"/>
              </a:spcBef>
              <a:spcAft>
                <a:spcPts val="0"/>
              </a:spcAft>
            </a:pPr>
            <a:r>
              <a:rPr lang="en-US" sz="1400" dirty="0">
                <a:solidFill>
                  <a:srgbClr val="DBEEF4"/>
                </a:solidFill>
                <a:latin typeface="Times New Roman"/>
                <a:cs typeface="Times New Roman"/>
              </a:rPr>
              <a:t>350,000 cells L</a:t>
            </a:r>
            <a:r>
              <a:rPr lang="en-US" sz="1400" baseline="30000" dirty="0">
                <a:solidFill>
                  <a:srgbClr val="DBEEF4"/>
                </a:solidFill>
                <a:latin typeface="Times New Roman"/>
                <a:cs typeface="Times New Roman"/>
              </a:rPr>
              <a:t>-1</a:t>
            </a:r>
          </a:p>
        </p:txBody>
      </p:sp>
      <p:sp>
        <p:nvSpPr>
          <p:cNvPr id="111" name="TextBox 110"/>
          <p:cNvSpPr txBox="1"/>
          <p:nvPr/>
        </p:nvSpPr>
        <p:spPr>
          <a:xfrm>
            <a:off x="2895607" y="5645778"/>
            <a:ext cx="1988159" cy="307777"/>
          </a:xfrm>
          <a:prstGeom prst="rect">
            <a:avLst/>
          </a:prstGeom>
          <a:noFill/>
        </p:spPr>
        <p:txBody>
          <a:bodyPr wrap="square" rtlCol="0">
            <a:spAutoFit/>
          </a:bodyPr>
          <a:lstStyle/>
          <a:p>
            <a:pPr defTabSz="457200" fontAlgn="auto">
              <a:spcBef>
                <a:spcPts val="0"/>
              </a:spcBef>
              <a:spcAft>
                <a:spcPts val="0"/>
              </a:spcAft>
            </a:pPr>
            <a:r>
              <a:rPr lang="en-US" sz="1400" dirty="0">
                <a:solidFill>
                  <a:srgbClr val="DBEEF4"/>
                </a:solidFill>
                <a:latin typeface="Times New Roman"/>
                <a:cs typeface="Times New Roman"/>
              </a:rPr>
              <a:t>1.2 million cells L</a:t>
            </a:r>
            <a:r>
              <a:rPr lang="en-US" sz="1400" baseline="30000" dirty="0">
                <a:solidFill>
                  <a:srgbClr val="DBEEF4"/>
                </a:solidFill>
                <a:latin typeface="Times New Roman"/>
                <a:cs typeface="Times New Roman"/>
              </a:rPr>
              <a:t>-1</a:t>
            </a:r>
          </a:p>
        </p:txBody>
      </p:sp>
      <p:sp>
        <p:nvSpPr>
          <p:cNvPr id="116" name="Rectangle 115"/>
          <p:cNvSpPr/>
          <p:nvPr/>
        </p:nvSpPr>
        <p:spPr>
          <a:xfrm>
            <a:off x="7163" y="248506"/>
            <a:ext cx="1512604" cy="646331"/>
          </a:xfrm>
          <a:prstGeom prst="rect">
            <a:avLst/>
          </a:prstGeom>
        </p:spPr>
        <p:txBody>
          <a:bodyPr wrap="square">
            <a:spAutoFit/>
          </a:bodyPr>
          <a:lstStyle/>
          <a:p>
            <a:pPr defTabSz="457200" fontAlgn="auto">
              <a:spcBef>
                <a:spcPts val="0"/>
              </a:spcBef>
              <a:spcAft>
                <a:spcPts val="0"/>
              </a:spcAft>
            </a:pPr>
            <a:r>
              <a:rPr lang="en-US" sz="1800" dirty="0">
                <a:solidFill>
                  <a:prstClr val="white"/>
                </a:solidFill>
                <a:latin typeface="Times New Roman"/>
                <a:cs typeface="Times New Roman"/>
              </a:rPr>
              <a:t>Data provided by ME DMR</a:t>
            </a:r>
          </a:p>
        </p:txBody>
      </p:sp>
      <p:sp>
        <p:nvSpPr>
          <p:cNvPr id="2" name="TextBox 1"/>
          <p:cNvSpPr txBox="1"/>
          <p:nvPr/>
        </p:nvSpPr>
        <p:spPr>
          <a:xfrm>
            <a:off x="4337995" y="6243066"/>
            <a:ext cx="3223904" cy="461665"/>
          </a:xfrm>
          <a:prstGeom prst="rect">
            <a:avLst/>
          </a:prstGeom>
          <a:noFill/>
        </p:spPr>
        <p:txBody>
          <a:bodyPr wrap="square" rtlCol="0">
            <a:spAutoFit/>
          </a:bodyPr>
          <a:lstStyle/>
          <a:p>
            <a:pPr defTabSz="457200" fontAlgn="auto">
              <a:spcBef>
                <a:spcPts val="0"/>
              </a:spcBef>
              <a:spcAft>
                <a:spcPts val="0"/>
              </a:spcAft>
            </a:pPr>
            <a:r>
              <a:rPr lang="en-US" sz="2400" dirty="0" smtClean="0">
                <a:solidFill>
                  <a:srgbClr val="FFFFFF"/>
                </a:solidFill>
                <a:latin typeface="Times New Roman"/>
                <a:cs typeface="Times New Roman"/>
              </a:rPr>
              <a:t>2012</a:t>
            </a:r>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28305985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600" y="-8467"/>
            <a:ext cx="9493250" cy="677108"/>
          </a:xfrm>
          <a:prstGeom prst="rect">
            <a:avLst/>
          </a:prstGeom>
          <a:solidFill>
            <a:schemeClr val="tx1"/>
          </a:solidFill>
        </p:spPr>
        <p:txBody>
          <a:bodyPr wrap="square" rtlCol="0">
            <a:spAutoFit/>
          </a:bodyPr>
          <a:lstStyle/>
          <a:p>
            <a:pPr defTabSz="457200" fontAlgn="auto">
              <a:spcBef>
                <a:spcPts val="0"/>
              </a:spcBef>
              <a:spcAft>
                <a:spcPts val="0"/>
              </a:spcAft>
            </a:pPr>
            <a:r>
              <a:rPr lang="en-US" sz="2400" dirty="0">
                <a:solidFill>
                  <a:prstClr val="white"/>
                </a:solidFill>
                <a:latin typeface="Times New Roman"/>
                <a:cs typeface="Times New Roman"/>
              </a:rPr>
              <a:t>W</a:t>
            </a:r>
            <a:r>
              <a:rPr lang="en-US" sz="2400" dirty="0" smtClean="0">
                <a:solidFill>
                  <a:prstClr val="white"/>
                </a:solidFill>
                <a:latin typeface="Times New Roman"/>
                <a:cs typeface="Times New Roman"/>
              </a:rPr>
              <a:t>eekly monitoring stations June-October 2013</a:t>
            </a:r>
          </a:p>
          <a:p>
            <a:pPr defTabSz="457200" fontAlgn="auto">
              <a:spcBef>
                <a:spcPts val="0"/>
              </a:spcBef>
              <a:spcAft>
                <a:spcPts val="0"/>
              </a:spcAft>
            </a:pPr>
            <a:r>
              <a:rPr lang="en-US" sz="1400" dirty="0" smtClean="0">
                <a:solidFill>
                  <a:prstClr val="white"/>
                </a:solidFill>
                <a:latin typeface="Times New Roman"/>
                <a:cs typeface="Times New Roman"/>
              </a:rPr>
              <a:t>	Undergraduate research thesis, Hanna </a:t>
            </a:r>
            <a:r>
              <a:rPr lang="en-US" sz="1400" dirty="0" err="1" smtClean="0">
                <a:solidFill>
                  <a:prstClr val="white"/>
                </a:solidFill>
                <a:latin typeface="Times New Roman"/>
                <a:cs typeface="Times New Roman"/>
              </a:rPr>
              <a:t>Mogenson</a:t>
            </a:r>
            <a:r>
              <a:rPr lang="en-US" sz="1400" dirty="0" smtClean="0">
                <a:solidFill>
                  <a:prstClr val="white"/>
                </a:solidFill>
                <a:latin typeface="Times New Roman"/>
                <a:cs typeface="Times New Roman"/>
              </a:rPr>
              <a:t>, Smith College</a:t>
            </a:r>
          </a:p>
        </p:txBody>
      </p:sp>
      <p:grpSp>
        <p:nvGrpSpPr>
          <p:cNvPr id="14" name="Group 13"/>
          <p:cNvGrpSpPr/>
          <p:nvPr/>
        </p:nvGrpSpPr>
        <p:grpSpPr>
          <a:xfrm>
            <a:off x="-524842" y="924636"/>
            <a:ext cx="4109750" cy="2972939"/>
            <a:chOff x="-431163" y="4090276"/>
            <a:chExt cx="3216402" cy="1944417"/>
          </a:xfrm>
        </p:grpSpPr>
        <p:pic>
          <p:nvPicPr>
            <p:cNvPr id="15" name="Picture 14" descr="entire region.tiff"/>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 t="43845" r="39741" b="3387"/>
            <a:stretch/>
          </p:blipFill>
          <p:spPr>
            <a:xfrm>
              <a:off x="133826" y="4090276"/>
              <a:ext cx="2651413" cy="1944417"/>
            </a:xfrm>
            <a:prstGeom prst="rect">
              <a:avLst/>
            </a:prstGeom>
            <a:ln w="57150" cmpd="sng">
              <a:solidFill>
                <a:srgbClr val="100F07"/>
              </a:solidFill>
            </a:ln>
            <a:effectLst/>
          </p:spPr>
        </p:pic>
        <p:sp>
          <p:nvSpPr>
            <p:cNvPr id="21" name="TextBox 20"/>
            <p:cNvSpPr txBox="1"/>
            <p:nvPr/>
          </p:nvSpPr>
          <p:spPr>
            <a:xfrm>
              <a:off x="-162929" y="4510238"/>
              <a:ext cx="1947095" cy="201298"/>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ME</a:t>
              </a:r>
              <a:endParaRPr lang="en-US" sz="1400" dirty="0">
                <a:solidFill>
                  <a:prstClr val="white"/>
                </a:solidFill>
                <a:latin typeface="Times New Roman"/>
                <a:cs typeface="Times New Roman"/>
              </a:endParaRPr>
            </a:p>
          </p:txBody>
        </p:sp>
        <p:sp>
          <p:nvSpPr>
            <p:cNvPr id="22" name="TextBox 21"/>
            <p:cNvSpPr txBox="1"/>
            <p:nvPr/>
          </p:nvSpPr>
          <p:spPr>
            <a:xfrm>
              <a:off x="-376394" y="4904321"/>
              <a:ext cx="1947095" cy="201298"/>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NH</a:t>
              </a:r>
              <a:endParaRPr lang="en-US" sz="1400" dirty="0">
                <a:solidFill>
                  <a:prstClr val="white"/>
                </a:solidFill>
                <a:latin typeface="Times New Roman"/>
                <a:cs typeface="Times New Roman"/>
              </a:endParaRPr>
            </a:p>
          </p:txBody>
        </p:sp>
        <p:sp>
          <p:nvSpPr>
            <p:cNvPr id="23" name="TextBox 22"/>
            <p:cNvSpPr txBox="1"/>
            <p:nvPr/>
          </p:nvSpPr>
          <p:spPr>
            <a:xfrm>
              <a:off x="-431163" y="5241158"/>
              <a:ext cx="1947095" cy="201298"/>
            </a:xfrm>
            <a:prstGeom prst="rect">
              <a:avLst/>
            </a:prstGeom>
            <a:noFill/>
          </p:spPr>
          <p:txBody>
            <a:bodyPr wrap="square" rtlCol="0">
              <a:spAutoFit/>
            </a:bodyPr>
            <a:lstStyle/>
            <a:p>
              <a:pPr algn="ctr" fontAlgn="auto">
                <a:spcBef>
                  <a:spcPts val="0"/>
                </a:spcBef>
                <a:spcAft>
                  <a:spcPts val="0"/>
                </a:spcAft>
              </a:pPr>
              <a:r>
                <a:rPr lang="en-US" sz="1400" dirty="0" smtClean="0">
                  <a:solidFill>
                    <a:prstClr val="white"/>
                  </a:solidFill>
                  <a:latin typeface="Times New Roman"/>
                  <a:cs typeface="Times New Roman"/>
                </a:rPr>
                <a:t>MA</a:t>
              </a:r>
            </a:p>
          </p:txBody>
        </p:sp>
        <p:sp>
          <p:nvSpPr>
            <p:cNvPr id="24" name="TextBox 23"/>
            <p:cNvSpPr txBox="1"/>
            <p:nvPr/>
          </p:nvSpPr>
          <p:spPr>
            <a:xfrm>
              <a:off x="133826" y="4910990"/>
              <a:ext cx="1947095" cy="342206"/>
            </a:xfrm>
            <a:prstGeom prst="rect">
              <a:avLst/>
            </a:prstGeom>
            <a:noFill/>
          </p:spPr>
          <p:txBody>
            <a:bodyPr wrap="square" rtlCol="0">
              <a:spAutoFit/>
            </a:bodyPr>
            <a:lstStyle/>
            <a:p>
              <a:pPr algn="ctr" fontAlgn="auto">
                <a:spcBef>
                  <a:spcPts val="0"/>
                </a:spcBef>
                <a:spcAft>
                  <a:spcPts val="0"/>
                </a:spcAft>
              </a:pPr>
              <a:r>
                <a:rPr lang="en-US" sz="1400" b="1" dirty="0" smtClean="0">
                  <a:solidFill>
                    <a:srgbClr val="4BACC6">
                      <a:lumMod val="40000"/>
                      <a:lumOff val="60000"/>
                    </a:srgbClr>
                  </a:solidFill>
                  <a:latin typeface="Times New Roman"/>
                  <a:cs typeface="Times New Roman"/>
                </a:rPr>
                <a:t>Gulf of </a:t>
              </a:r>
            </a:p>
            <a:p>
              <a:pPr algn="ctr" fontAlgn="auto">
                <a:spcBef>
                  <a:spcPts val="0"/>
                </a:spcBef>
                <a:spcAft>
                  <a:spcPts val="0"/>
                </a:spcAft>
              </a:pPr>
              <a:r>
                <a:rPr lang="en-US" sz="1400" b="1" dirty="0" smtClean="0">
                  <a:solidFill>
                    <a:srgbClr val="4BACC6">
                      <a:lumMod val="40000"/>
                      <a:lumOff val="60000"/>
                    </a:srgbClr>
                  </a:solidFill>
                  <a:latin typeface="Times New Roman"/>
                  <a:cs typeface="Times New Roman"/>
                </a:rPr>
                <a:t>Maine</a:t>
              </a:r>
              <a:endParaRPr lang="en-US" sz="1400" b="1" dirty="0">
                <a:solidFill>
                  <a:srgbClr val="4BACC6">
                    <a:lumMod val="40000"/>
                    <a:lumOff val="60000"/>
                  </a:srgbClr>
                </a:solidFill>
                <a:latin typeface="Times New Roman"/>
                <a:cs typeface="Times New Roman"/>
              </a:endParaRPr>
            </a:p>
          </p:txBody>
        </p:sp>
      </p:grpSp>
      <p:sp>
        <p:nvSpPr>
          <p:cNvPr id="27" name="TextBox 26"/>
          <p:cNvSpPr txBox="1"/>
          <p:nvPr/>
        </p:nvSpPr>
        <p:spPr>
          <a:xfrm>
            <a:off x="1598062" y="1594811"/>
            <a:ext cx="2124140" cy="646331"/>
          </a:xfrm>
          <a:prstGeom prst="rect">
            <a:avLst/>
          </a:prstGeom>
          <a:noFill/>
        </p:spPr>
        <p:txBody>
          <a:bodyPr wrap="square" rtlCol="0">
            <a:spAutoFit/>
          </a:bodyPr>
          <a:lstStyle/>
          <a:p>
            <a:pPr defTabSz="457200" fontAlgn="auto">
              <a:spcBef>
                <a:spcPts val="0"/>
              </a:spcBef>
              <a:spcAft>
                <a:spcPts val="0"/>
              </a:spcAft>
            </a:pPr>
            <a:r>
              <a:rPr lang="en-US" sz="1800" b="1" dirty="0" smtClean="0">
                <a:solidFill>
                  <a:srgbClr val="FFFFFF"/>
                </a:solidFill>
                <a:latin typeface="Times New Roman"/>
                <a:cs typeface="Times New Roman"/>
              </a:rPr>
              <a:t>Mount Desert Island, ME</a:t>
            </a:r>
            <a:endParaRPr lang="en-US" sz="1800" b="1" dirty="0">
              <a:solidFill>
                <a:srgbClr val="FFFFFF"/>
              </a:solidFill>
              <a:latin typeface="Times New Roman"/>
              <a:cs typeface="Times New Roman"/>
            </a:endParaRPr>
          </a:p>
        </p:txBody>
      </p:sp>
      <p:pic>
        <p:nvPicPr>
          <p:cNvPr id="4" name="Picture 3" descr="Screen shot 2013-07-24 at 10.10.31 AM.png"/>
          <p:cNvPicPr>
            <a:picLocks noChangeAspect="1"/>
          </p:cNvPicPr>
          <p:nvPr/>
        </p:nvPicPr>
        <p:blipFill rotWithShape="1">
          <a:blip r:embed="rId4"/>
          <a:srcRect l="17609" t="10968" r="1983" b="2796"/>
          <a:stretch/>
        </p:blipFill>
        <p:spPr>
          <a:xfrm>
            <a:off x="2302503" y="2855936"/>
            <a:ext cx="4559300" cy="3784600"/>
          </a:xfrm>
          <a:prstGeom prst="rect">
            <a:avLst/>
          </a:prstGeom>
          <a:ln>
            <a:solidFill>
              <a:srgbClr val="000000"/>
            </a:solidFill>
          </a:ln>
        </p:spPr>
      </p:pic>
      <p:sp>
        <p:nvSpPr>
          <p:cNvPr id="5" name="TextBox 4"/>
          <p:cNvSpPr txBox="1"/>
          <p:nvPr/>
        </p:nvSpPr>
        <p:spPr>
          <a:xfrm>
            <a:off x="3466587" y="2770155"/>
            <a:ext cx="1374123"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LAMOINE</a:t>
            </a:r>
            <a:endParaRPr lang="en-US" sz="1800" dirty="0">
              <a:solidFill>
                <a:prstClr val="black"/>
              </a:solidFill>
              <a:latin typeface="Times New Roman"/>
              <a:cs typeface="Times New Roman"/>
            </a:endParaRPr>
          </a:p>
        </p:txBody>
      </p:sp>
      <p:sp>
        <p:nvSpPr>
          <p:cNvPr id="6" name="TextBox 5"/>
          <p:cNvSpPr txBox="1"/>
          <p:nvPr/>
        </p:nvSpPr>
        <p:spPr>
          <a:xfrm>
            <a:off x="3856091" y="3023278"/>
            <a:ext cx="1019741"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MDIBL</a:t>
            </a:r>
            <a:endParaRPr lang="en-US" sz="1800" dirty="0">
              <a:solidFill>
                <a:prstClr val="black"/>
              </a:solidFill>
              <a:latin typeface="Times New Roman"/>
              <a:cs typeface="Times New Roman"/>
            </a:endParaRPr>
          </a:p>
        </p:txBody>
      </p:sp>
      <p:sp>
        <p:nvSpPr>
          <p:cNvPr id="7" name="TextBox 6"/>
          <p:cNvSpPr txBox="1"/>
          <p:nvPr/>
        </p:nvSpPr>
        <p:spPr>
          <a:xfrm>
            <a:off x="4074979" y="3608557"/>
            <a:ext cx="2039482"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BAR HARBOR</a:t>
            </a:r>
            <a:endParaRPr lang="en-US" sz="1800" dirty="0">
              <a:solidFill>
                <a:prstClr val="black"/>
              </a:solidFill>
              <a:latin typeface="Times New Roman"/>
              <a:cs typeface="Times New Roman"/>
            </a:endParaRPr>
          </a:p>
        </p:txBody>
      </p:sp>
      <p:sp>
        <p:nvSpPr>
          <p:cNvPr id="8" name="TextBox 7"/>
          <p:cNvSpPr txBox="1"/>
          <p:nvPr/>
        </p:nvSpPr>
        <p:spPr>
          <a:xfrm>
            <a:off x="2404107" y="6023971"/>
            <a:ext cx="2039482"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BASS HARBOR</a:t>
            </a:r>
            <a:endParaRPr lang="en-US" sz="1800" dirty="0">
              <a:solidFill>
                <a:prstClr val="black"/>
              </a:solidFill>
              <a:latin typeface="Times New Roman"/>
              <a:cs typeface="Times New Roman"/>
            </a:endParaRPr>
          </a:p>
        </p:txBody>
      </p:sp>
      <p:sp>
        <p:nvSpPr>
          <p:cNvPr id="10" name="TextBox 9"/>
          <p:cNvSpPr txBox="1"/>
          <p:nvPr/>
        </p:nvSpPr>
        <p:spPr>
          <a:xfrm>
            <a:off x="7086170" y="6173993"/>
            <a:ext cx="27305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coastal</a:t>
            </a:r>
            <a:endParaRPr lang="en-US" sz="1800" dirty="0">
              <a:solidFill>
                <a:prstClr val="black"/>
              </a:solidFill>
              <a:latin typeface="Times New Roman"/>
              <a:cs typeface="Times New Roman"/>
            </a:endParaRPr>
          </a:p>
        </p:txBody>
      </p:sp>
      <p:sp>
        <p:nvSpPr>
          <p:cNvPr id="11" name="TextBox 10"/>
          <p:cNvSpPr txBox="1"/>
          <p:nvPr/>
        </p:nvSpPr>
        <p:spPr>
          <a:xfrm>
            <a:off x="7086170" y="2765420"/>
            <a:ext cx="27305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inland</a:t>
            </a:r>
            <a:endParaRPr lang="en-US" sz="1800" dirty="0">
              <a:solidFill>
                <a:prstClr val="black"/>
              </a:solidFill>
              <a:latin typeface="Times New Roman"/>
              <a:cs typeface="Times New Roman"/>
            </a:endParaRPr>
          </a:p>
        </p:txBody>
      </p:sp>
      <p:cxnSp>
        <p:nvCxnSpPr>
          <p:cNvPr id="12" name="Straight Arrow Connector 11"/>
          <p:cNvCxnSpPr/>
          <p:nvPr/>
        </p:nvCxnSpPr>
        <p:spPr>
          <a:xfrm flipV="1">
            <a:off x="7496803" y="3134752"/>
            <a:ext cx="0" cy="3013282"/>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64812" y="4124396"/>
            <a:ext cx="2235200" cy="369332"/>
          </a:xfrm>
          <a:prstGeom prst="rect">
            <a:avLst/>
          </a:prstGeom>
          <a:noFill/>
        </p:spPr>
        <p:txBody>
          <a:bodyPr wrap="square" rtlCol="0">
            <a:spAutoFit/>
          </a:bodyPr>
          <a:lstStyle/>
          <a:p>
            <a:pPr defTabSz="457200" fontAlgn="auto">
              <a:spcBef>
                <a:spcPts val="0"/>
              </a:spcBef>
              <a:spcAft>
                <a:spcPts val="0"/>
              </a:spcAft>
            </a:pPr>
            <a:r>
              <a:rPr lang="en-US" sz="1800" i="1" dirty="0" smtClean="0">
                <a:solidFill>
                  <a:prstClr val="black"/>
                </a:solidFill>
                <a:latin typeface="Times New Roman"/>
                <a:cs typeface="Times New Roman"/>
              </a:rPr>
              <a:t>Mount Desert Island</a:t>
            </a:r>
            <a:endParaRPr lang="en-US" sz="1800" i="1" dirty="0">
              <a:solidFill>
                <a:prstClr val="black"/>
              </a:solidFill>
              <a:latin typeface="Times New Roman"/>
              <a:cs typeface="Times New Roman"/>
            </a:endParaRPr>
          </a:p>
        </p:txBody>
      </p:sp>
      <p:pic>
        <p:nvPicPr>
          <p:cNvPr id="28" name="Content Placeholder 3" descr="Screen shot 2013-07-26 at 8.58.40 AM.png"/>
          <p:cNvPicPr>
            <a:picLocks noGrp="1" noChangeAspect="1"/>
          </p:cNvPicPr>
          <p:nvPr>
            <p:ph idx="1"/>
          </p:nvPr>
        </p:nvPicPr>
        <p:blipFill>
          <a:blip r:embed="rId5"/>
          <a:srcRect l="427" r="1694"/>
          <a:stretch>
            <a:fillRect/>
          </a:stretch>
        </p:blipFill>
        <p:spPr>
          <a:xfrm rot="5400000">
            <a:off x="6926667" y="1180427"/>
            <a:ext cx="1518714" cy="1440963"/>
          </a:xfrm>
          <a:prstGeom prst="ellipse">
            <a:avLst/>
          </a:prstGeom>
        </p:spPr>
      </p:pic>
      <p:sp>
        <p:nvSpPr>
          <p:cNvPr id="33" name="TextBox 32"/>
          <p:cNvSpPr txBox="1"/>
          <p:nvPr/>
        </p:nvSpPr>
        <p:spPr>
          <a:xfrm>
            <a:off x="3746191" y="2202023"/>
            <a:ext cx="3109452" cy="369332"/>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800" i="1" dirty="0" smtClean="0">
                <a:solidFill>
                  <a:prstClr val="black"/>
                </a:solidFill>
                <a:latin typeface="Times New Roman"/>
                <a:cs typeface="Times New Roman"/>
              </a:rPr>
              <a:t>Archived filters for DA/DNA </a:t>
            </a:r>
            <a:endParaRPr lang="en-US" sz="1800" i="1" dirty="0">
              <a:solidFill>
                <a:prstClr val="black"/>
              </a:solidFill>
              <a:latin typeface="Times New Roman"/>
              <a:cs typeface="Times New Roman"/>
            </a:endParaRPr>
          </a:p>
        </p:txBody>
      </p:sp>
      <p:sp>
        <p:nvSpPr>
          <p:cNvPr id="34" name="TextBox 33"/>
          <p:cNvSpPr txBox="1"/>
          <p:nvPr/>
        </p:nvSpPr>
        <p:spPr>
          <a:xfrm>
            <a:off x="3722203" y="1353117"/>
            <a:ext cx="3363968" cy="646331"/>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800" i="1" dirty="0" smtClean="0">
                <a:solidFill>
                  <a:prstClr val="black"/>
                </a:solidFill>
                <a:latin typeface="Times New Roman"/>
                <a:cs typeface="Times New Roman"/>
              </a:rPr>
              <a:t>Concentrated samples for rapid DA testing/enumeration</a:t>
            </a:r>
            <a:endParaRPr lang="en-US" sz="1800" i="1" dirty="0">
              <a:solidFill>
                <a:prstClr val="black"/>
              </a:solidFill>
              <a:latin typeface="Times New Roman"/>
              <a:cs typeface="Times New Roman"/>
            </a:endParaRPr>
          </a:p>
        </p:txBody>
      </p:sp>
      <p:sp>
        <p:nvSpPr>
          <p:cNvPr id="35" name="Rectangle 34"/>
          <p:cNvSpPr/>
          <p:nvPr/>
        </p:nvSpPr>
        <p:spPr>
          <a:xfrm>
            <a:off x="4811075" y="2963695"/>
            <a:ext cx="516622" cy="70963"/>
          </a:xfrm>
          <a:prstGeom prst="rect">
            <a:avLst/>
          </a:prstGeom>
          <a:solidFill>
            <a:srgbClr val="8AB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6" name="Rectangle 35"/>
          <p:cNvSpPr/>
          <p:nvPr/>
        </p:nvSpPr>
        <p:spPr>
          <a:xfrm>
            <a:off x="5763576" y="3759564"/>
            <a:ext cx="544054" cy="107543"/>
          </a:xfrm>
          <a:prstGeom prst="rect">
            <a:avLst/>
          </a:prstGeom>
          <a:solidFill>
            <a:srgbClr val="8AB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7" name="Rectangle 36"/>
          <p:cNvSpPr/>
          <p:nvPr/>
        </p:nvSpPr>
        <p:spPr>
          <a:xfrm>
            <a:off x="4829572" y="3238862"/>
            <a:ext cx="366213" cy="61823"/>
          </a:xfrm>
          <a:prstGeom prst="rect">
            <a:avLst/>
          </a:prstGeom>
          <a:solidFill>
            <a:srgbClr val="E1C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8" name="Rectangle 37"/>
          <p:cNvSpPr/>
          <p:nvPr/>
        </p:nvSpPr>
        <p:spPr>
          <a:xfrm>
            <a:off x="4243550" y="6197963"/>
            <a:ext cx="366213" cy="61823"/>
          </a:xfrm>
          <a:prstGeom prst="rect">
            <a:avLst/>
          </a:prstGeom>
          <a:solidFill>
            <a:srgbClr val="E1C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Rectangle 1"/>
          <p:cNvSpPr/>
          <p:nvPr/>
        </p:nvSpPr>
        <p:spPr>
          <a:xfrm>
            <a:off x="1301728" y="1776059"/>
            <a:ext cx="201168" cy="19692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cxnSp>
        <p:nvCxnSpPr>
          <p:cNvPr id="16" name="Straight Connector 15"/>
          <p:cNvCxnSpPr/>
          <p:nvPr/>
        </p:nvCxnSpPr>
        <p:spPr>
          <a:xfrm>
            <a:off x="1502896" y="1972979"/>
            <a:ext cx="799607" cy="8829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46191" y="745062"/>
            <a:ext cx="539780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Maine Department of Marine Resources Phytoplankton Monitoring</a:t>
            </a:r>
            <a:endParaRPr lang="en-US" sz="1800" dirty="0">
              <a:solidFill>
                <a:prstClr val="black"/>
              </a:solidFill>
              <a:latin typeface="Times New Roman"/>
              <a:cs typeface="Times New Roman"/>
            </a:endParaRPr>
          </a:p>
        </p:txBody>
      </p:sp>
      <p:sp>
        <p:nvSpPr>
          <p:cNvPr id="19" name="Oval 18"/>
          <p:cNvSpPr/>
          <p:nvPr/>
        </p:nvSpPr>
        <p:spPr>
          <a:xfrm>
            <a:off x="4631253" y="2958199"/>
            <a:ext cx="109728" cy="10972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0" name="Oval 39"/>
          <p:cNvSpPr/>
          <p:nvPr/>
        </p:nvSpPr>
        <p:spPr>
          <a:xfrm>
            <a:off x="4707450" y="3195269"/>
            <a:ext cx="109728" cy="10972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1" name="Oval 40"/>
          <p:cNvSpPr/>
          <p:nvPr/>
        </p:nvSpPr>
        <p:spPr>
          <a:xfrm>
            <a:off x="5647281" y="3804887"/>
            <a:ext cx="109728" cy="10972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2" name="Oval 41"/>
          <p:cNvSpPr/>
          <p:nvPr/>
        </p:nvSpPr>
        <p:spPr>
          <a:xfrm>
            <a:off x="4102119" y="6173993"/>
            <a:ext cx="109728" cy="10972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3" name="Oval 42"/>
          <p:cNvSpPr/>
          <p:nvPr/>
        </p:nvSpPr>
        <p:spPr>
          <a:xfrm>
            <a:off x="6142887" y="5623660"/>
            <a:ext cx="109728" cy="10972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07580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2475606" y="2167111"/>
            <a:ext cx="5562801" cy="1214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475606" y="2563786"/>
            <a:ext cx="5562801" cy="1214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475606" y="2960461"/>
            <a:ext cx="5562801" cy="1214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475606" y="3357135"/>
            <a:ext cx="5562801" cy="1214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descr="Rplot_midbl_time_series_pies.pdf"/>
          <p:cNvPicPr>
            <a:picLocks noChangeAspect="1"/>
          </p:cNvPicPr>
          <p:nvPr/>
        </p:nvPicPr>
        <p:blipFill rotWithShape="1">
          <a:blip r:embed="rId2">
            <a:extLst>
              <a:ext uri="{28A0092B-C50C-407E-A947-70E740481C1C}">
                <a14:useLocalDpi xmlns:a14="http://schemas.microsoft.com/office/drawing/2010/main" val="0"/>
              </a:ext>
            </a:extLst>
          </a:blip>
          <a:srcRect l="12169" t="78271" r="29894" b="6217"/>
          <a:stretch/>
        </p:blipFill>
        <p:spPr>
          <a:xfrm>
            <a:off x="2519713" y="2977867"/>
            <a:ext cx="5249334" cy="1405467"/>
          </a:xfrm>
          <a:prstGeom prst="rect">
            <a:avLst/>
          </a:prstGeom>
        </p:spPr>
      </p:pic>
      <p:pic>
        <p:nvPicPr>
          <p:cNvPr id="6" name="Picture 5" descr="Rplot_midbl_time_series_pies.pdf"/>
          <p:cNvPicPr>
            <a:picLocks noChangeAspect="1"/>
          </p:cNvPicPr>
          <p:nvPr/>
        </p:nvPicPr>
        <p:blipFill rotWithShape="1">
          <a:blip r:embed="rId3">
            <a:extLst>
              <a:ext uri="{28A0092B-C50C-407E-A947-70E740481C1C}">
                <a14:useLocalDpi xmlns:a14="http://schemas.microsoft.com/office/drawing/2010/main" val="0"/>
              </a:ext>
            </a:extLst>
          </a:blip>
          <a:srcRect l="12169" t="56347" r="29894" b="35746"/>
          <a:stretch/>
        </p:blipFill>
        <p:spPr>
          <a:xfrm>
            <a:off x="2519713" y="2650727"/>
            <a:ext cx="5249334" cy="716433"/>
          </a:xfrm>
          <a:prstGeom prst="rect">
            <a:avLst/>
          </a:prstGeom>
        </p:spPr>
      </p:pic>
      <p:pic>
        <p:nvPicPr>
          <p:cNvPr id="7" name="Picture 6" descr="Rplot_midbl_time_series_pies.pdf"/>
          <p:cNvPicPr>
            <a:picLocks noChangeAspect="1"/>
          </p:cNvPicPr>
          <p:nvPr/>
        </p:nvPicPr>
        <p:blipFill rotWithShape="1">
          <a:blip r:embed="rId4">
            <a:extLst>
              <a:ext uri="{28A0092B-C50C-407E-A947-70E740481C1C}">
                <a14:useLocalDpi xmlns:a14="http://schemas.microsoft.com/office/drawing/2010/main" val="0"/>
              </a:ext>
            </a:extLst>
          </a:blip>
          <a:srcRect l="12169" t="34259" r="29894" b="59582"/>
          <a:stretch/>
        </p:blipFill>
        <p:spPr>
          <a:xfrm>
            <a:off x="2519713" y="2313960"/>
            <a:ext cx="5249334" cy="558069"/>
          </a:xfrm>
          <a:prstGeom prst="rect">
            <a:avLst/>
          </a:prstGeom>
        </p:spPr>
      </p:pic>
      <p:pic>
        <p:nvPicPr>
          <p:cNvPr id="8" name="Picture 7" descr="Rplot_midbl_time_series_pies.pdf"/>
          <p:cNvPicPr>
            <a:picLocks noChangeAspect="1"/>
          </p:cNvPicPr>
          <p:nvPr/>
        </p:nvPicPr>
        <p:blipFill rotWithShape="1">
          <a:blip r:embed="rId5">
            <a:extLst>
              <a:ext uri="{28A0092B-C50C-407E-A947-70E740481C1C}">
                <a14:useLocalDpi xmlns:a14="http://schemas.microsoft.com/office/drawing/2010/main" val="0"/>
              </a:ext>
            </a:extLst>
          </a:blip>
          <a:srcRect l="12169" t="12302" r="29894" b="83607"/>
          <a:stretch/>
        </p:blipFill>
        <p:spPr>
          <a:xfrm>
            <a:off x="2519713" y="1981773"/>
            <a:ext cx="5249334" cy="370675"/>
          </a:xfrm>
          <a:prstGeom prst="rect">
            <a:avLst/>
          </a:prstGeom>
        </p:spPr>
      </p:pic>
      <p:cxnSp>
        <p:nvCxnSpPr>
          <p:cNvPr id="16" name="Straight Connector 15"/>
          <p:cNvCxnSpPr/>
          <p:nvPr/>
        </p:nvCxnSpPr>
        <p:spPr>
          <a:xfrm flipV="1">
            <a:off x="2454846" y="3628103"/>
            <a:ext cx="5562801" cy="1214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54846" y="1473833"/>
            <a:ext cx="0" cy="215427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241687" y="4198668"/>
            <a:ext cx="4770592"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WEEK OF STUDY (JULY-OCTOBER 2013)</a:t>
            </a:r>
            <a:endParaRPr lang="en-US" sz="1800" dirty="0">
              <a:solidFill>
                <a:prstClr val="black"/>
              </a:solidFill>
              <a:latin typeface="Times New Roman"/>
              <a:cs typeface="Times New Roman"/>
            </a:endParaRPr>
          </a:p>
        </p:txBody>
      </p:sp>
      <p:sp>
        <p:nvSpPr>
          <p:cNvPr id="24" name="TextBox 23"/>
          <p:cNvSpPr txBox="1"/>
          <p:nvPr/>
        </p:nvSpPr>
        <p:spPr>
          <a:xfrm>
            <a:off x="-1643360" y="3172469"/>
            <a:ext cx="4098206" cy="369332"/>
          </a:xfrm>
          <a:prstGeom prst="rect">
            <a:avLst/>
          </a:prstGeom>
          <a:noFill/>
        </p:spPr>
        <p:txBody>
          <a:bodyPr wrap="square" rtlCol="0">
            <a:spAutoFit/>
          </a:bodyPr>
          <a:lstStyle/>
          <a:p>
            <a:pPr algn="r" defTabSz="457200" fontAlgn="auto">
              <a:spcBef>
                <a:spcPts val="0"/>
              </a:spcBef>
              <a:spcAft>
                <a:spcPts val="0"/>
              </a:spcAft>
            </a:pPr>
            <a:r>
              <a:rPr lang="en-US" sz="1800" dirty="0" smtClean="0">
                <a:solidFill>
                  <a:prstClr val="black"/>
                </a:solidFill>
                <a:latin typeface="Times New Roman"/>
                <a:cs typeface="Times New Roman"/>
              </a:rPr>
              <a:t>BASS HARBOR</a:t>
            </a:r>
            <a:endParaRPr lang="en-US" sz="1800" dirty="0">
              <a:solidFill>
                <a:prstClr val="black"/>
              </a:solidFill>
              <a:latin typeface="Times New Roman"/>
              <a:cs typeface="Times New Roman"/>
            </a:endParaRPr>
          </a:p>
        </p:txBody>
      </p:sp>
      <p:sp>
        <p:nvSpPr>
          <p:cNvPr id="25" name="TextBox 24"/>
          <p:cNvSpPr txBox="1"/>
          <p:nvPr/>
        </p:nvSpPr>
        <p:spPr>
          <a:xfrm>
            <a:off x="-1643360" y="2787936"/>
            <a:ext cx="4098206" cy="369332"/>
          </a:xfrm>
          <a:prstGeom prst="rect">
            <a:avLst/>
          </a:prstGeom>
          <a:noFill/>
        </p:spPr>
        <p:txBody>
          <a:bodyPr wrap="square" rtlCol="0">
            <a:spAutoFit/>
          </a:bodyPr>
          <a:lstStyle/>
          <a:p>
            <a:pPr algn="r" defTabSz="457200" fontAlgn="auto">
              <a:spcBef>
                <a:spcPts val="0"/>
              </a:spcBef>
              <a:spcAft>
                <a:spcPts val="0"/>
              </a:spcAft>
            </a:pPr>
            <a:r>
              <a:rPr lang="en-US" sz="1800" dirty="0" smtClean="0">
                <a:solidFill>
                  <a:prstClr val="black"/>
                </a:solidFill>
                <a:latin typeface="Times New Roman"/>
                <a:cs typeface="Times New Roman"/>
              </a:rPr>
              <a:t>BAR HARBOR PIER</a:t>
            </a:r>
            <a:endParaRPr lang="en-US" sz="1800" dirty="0">
              <a:solidFill>
                <a:prstClr val="black"/>
              </a:solidFill>
              <a:latin typeface="Times New Roman"/>
              <a:cs typeface="Times New Roman"/>
            </a:endParaRPr>
          </a:p>
        </p:txBody>
      </p:sp>
      <p:sp>
        <p:nvSpPr>
          <p:cNvPr id="26" name="TextBox 25"/>
          <p:cNvSpPr txBox="1"/>
          <p:nvPr/>
        </p:nvSpPr>
        <p:spPr>
          <a:xfrm>
            <a:off x="-1625640" y="2371074"/>
            <a:ext cx="4098206" cy="369332"/>
          </a:xfrm>
          <a:prstGeom prst="rect">
            <a:avLst/>
          </a:prstGeom>
          <a:noFill/>
        </p:spPr>
        <p:txBody>
          <a:bodyPr wrap="square" rtlCol="0">
            <a:spAutoFit/>
          </a:bodyPr>
          <a:lstStyle/>
          <a:p>
            <a:pPr algn="r" defTabSz="457200" fontAlgn="auto">
              <a:spcBef>
                <a:spcPts val="0"/>
              </a:spcBef>
              <a:spcAft>
                <a:spcPts val="0"/>
              </a:spcAft>
            </a:pPr>
            <a:r>
              <a:rPr lang="en-US" sz="1800" dirty="0" smtClean="0">
                <a:solidFill>
                  <a:prstClr val="black"/>
                </a:solidFill>
                <a:latin typeface="Times New Roman"/>
                <a:cs typeface="Times New Roman"/>
              </a:rPr>
              <a:t>MDIBL DOCK</a:t>
            </a:r>
            <a:endParaRPr lang="en-US" sz="1800" dirty="0">
              <a:solidFill>
                <a:prstClr val="black"/>
              </a:solidFill>
              <a:latin typeface="Times New Roman"/>
              <a:cs typeface="Times New Roman"/>
            </a:endParaRPr>
          </a:p>
        </p:txBody>
      </p:sp>
      <p:sp>
        <p:nvSpPr>
          <p:cNvPr id="27" name="TextBox 26"/>
          <p:cNvSpPr txBox="1"/>
          <p:nvPr/>
        </p:nvSpPr>
        <p:spPr>
          <a:xfrm>
            <a:off x="-1627160" y="1965398"/>
            <a:ext cx="4098206" cy="369332"/>
          </a:xfrm>
          <a:prstGeom prst="rect">
            <a:avLst/>
          </a:prstGeom>
          <a:noFill/>
        </p:spPr>
        <p:txBody>
          <a:bodyPr wrap="square" rtlCol="0">
            <a:spAutoFit/>
          </a:bodyPr>
          <a:lstStyle/>
          <a:p>
            <a:pPr algn="r" defTabSz="457200" fontAlgn="auto">
              <a:spcBef>
                <a:spcPts val="0"/>
              </a:spcBef>
              <a:spcAft>
                <a:spcPts val="0"/>
              </a:spcAft>
            </a:pPr>
            <a:r>
              <a:rPr lang="en-US" sz="1800" dirty="0" smtClean="0">
                <a:solidFill>
                  <a:prstClr val="black"/>
                </a:solidFill>
                <a:latin typeface="Times New Roman"/>
                <a:cs typeface="Times New Roman"/>
              </a:rPr>
              <a:t>LAMOINE SHORES</a:t>
            </a:r>
            <a:endParaRPr lang="en-US" sz="1800" dirty="0">
              <a:solidFill>
                <a:prstClr val="black"/>
              </a:solidFill>
              <a:latin typeface="Times New Roman"/>
              <a:cs typeface="Times New Roman"/>
            </a:endParaRPr>
          </a:p>
        </p:txBody>
      </p:sp>
      <p:sp>
        <p:nvSpPr>
          <p:cNvPr id="34" name="TextBox 33"/>
          <p:cNvSpPr txBox="1"/>
          <p:nvPr/>
        </p:nvSpPr>
        <p:spPr>
          <a:xfrm>
            <a:off x="-29600" y="0"/>
            <a:ext cx="9493250" cy="830997"/>
          </a:xfrm>
          <a:prstGeom prst="rect">
            <a:avLst/>
          </a:prstGeom>
          <a:solidFill>
            <a:schemeClr val="tx1"/>
          </a:solidFill>
        </p:spPr>
        <p:txBody>
          <a:bodyPr wrap="square" rtlCol="0">
            <a:spAutoFit/>
          </a:bodyPr>
          <a:lstStyle/>
          <a:p>
            <a:pPr defTabSz="457200" fontAlgn="auto">
              <a:spcBef>
                <a:spcPts val="0"/>
              </a:spcBef>
              <a:spcAft>
                <a:spcPts val="0"/>
              </a:spcAft>
            </a:pPr>
            <a:r>
              <a:rPr lang="en-US" sz="2400" dirty="0" smtClean="0">
                <a:solidFill>
                  <a:prstClr val="white"/>
                </a:solidFill>
                <a:latin typeface="Calibri"/>
                <a:cs typeface="Times New Roman"/>
              </a:rPr>
              <a:t>Dynamic transitions in </a:t>
            </a:r>
            <a:r>
              <a:rPr lang="en-US" sz="2400" i="1" dirty="0" smtClean="0">
                <a:solidFill>
                  <a:prstClr val="white"/>
                </a:solidFill>
                <a:latin typeface="Calibri"/>
                <a:cs typeface="Times New Roman"/>
              </a:rPr>
              <a:t>Pseudo-</a:t>
            </a:r>
            <a:r>
              <a:rPr lang="en-US" sz="2400" i="1" dirty="0" err="1" smtClean="0">
                <a:solidFill>
                  <a:prstClr val="white"/>
                </a:solidFill>
                <a:latin typeface="Calibri"/>
                <a:cs typeface="Times New Roman"/>
              </a:rPr>
              <a:t>nitzschia</a:t>
            </a:r>
            <a:r>
              <a:rPr lang="en-US" sz="2400" i="1" dirty="0" smtClean="0">
                <a:solidFill>
                  <a:prstClr val="white"/>
                </a:solidFill>
                <a:latin typeface="Calibri"/>
                <a:cs typeface="Times New Roman"/>
              </a:rPr>
              <a:t> </a:t>
            </a:r>
            <a:r>
              <a:rPr lang="en-US" sz="2400" dirty="0" smtClean="0">
                <a:solidFill>
                  <a:prstClr val="white"/>
                </a:solidFill>
                <a:latin typeface="Calibri"/>
                <a:cs typeface="Times New Roman"/>
              </a:rPr>
              <a:t>species composition</a:t>
            </a:r>
          </a:p>
          <a:p>
            <a:pPr defTabSz="457200" fontAlgn="auto">
              <a:spcBef>
                <a:spcPts val="0"/>
              </a:spcBef>
              <a:spcAft>
                <a:spcPts val="0"/>
              </a:spcAft>
            </a:pPr>
            <a:r>
              <a:rPr lang="en-US" sz="2400" dirty="0" smtClean="0">
                <a:solidFill>
                  <a:prstClr val="white"/>
                </a:solidFill>
                <a:latin typeface="Calibri"/>
                <a:cs typeface="Times New Roman"/>
              </a:rPr>
              <a:t> </a:t>
            </a:r>
            <a:endParaRPr lang="en-US" sz="2400" dirty="0">
              <a:solidFill>
                <a:prstClr val="white"/>
              </a:solidFill>
              <a:latin typeface="Calibri"/>
              <a:cs typeface="Times New Roman"/>
            </a:endParaRPr>
          </a:p>
        </p:txBody>
      </p:sp>
      <p:sp>
        <p:nvSpPr>
          <p:cNvPr id="2" name="TextBox 1"/>
          <p:cNvSpPr txBox="1"/>
          <p:nvPr/>
        </p:nvSpPr>
        <p:spPr>
          <a:xfrm>
            <a:off x="8220087" y="3395235"/>
            <a:ext cx="27305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coastal</a:t>
            </a:r>
            <a:endParaRPr lang="en-US" sz="1800" dirty="0">
              <a:solidFill>
                <a:prstClr val="black"/>
              </a:solidFill>
              <a:latin typeface="Times New Roman"/>
              <a:cs typeface="Times New Roman"/>
            </a:endParaRPr>
          </a:p>
        </p:txBody>
      </p:sp>
      <p:sp>
        <p:nvSpPr>
          <p:cNvPr id="21" name="TextBox 20"/>
          <p:cNvSpPr txBox="1"/>
          <p:nvPr/>
        </p:nvSpPr>
        <p:spPr>
          <a:xfrm>
            <a:off x="8283587" y="1944628"/>
            <a:ext cx="273050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Times New Roman"/>
                <a:cs typeface="Times New Roman"/>
              </a:rPr>
              <a:t>inland</a:t>
            </a:r>
            <a:endParaRPr lang="en-US" sz="1800" dirty="0">
              <a:solidFill>
                <a:prstClr val="black"/>
              </a:solidFill>
              <a:latin typeface="Times New Roman"/>
              <a:cs typeface="Times New Roman"/>
            </a:endParaRPr>
          </a:p>
        </p:txBody>
      </p:sp>
      <p:cxnSp>
        <p:nvCxnSpPr>
          <p:cNvPr id="15" name="Straight Arrow Connector 14"/>
          <p:cNvCxnSpPr/>
          <p:nvPr/>
        </p:nvCxnSpPr>
        <p:spPr>
          <a:xfrm flipV="1">
            <a:off x="8639187" y="2352448"/>
            <a:ext cx="0" cy="101682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519713" y="1473833"/>
            <a:ext cx="747374" cy="113613"/>
          </a:xfrm>
          <a:prstGeom prst="rect">
            <a:avLst/>
          </a:prstGeom>
          <a:solidFill>
            <a:srgbClr val="66FFFF"/>
          </a:solidFill>
          <a:ln>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9" name="Rectangle 28"/>
          <p:cNvSpPr/>
          <p:nvPr/>
        </p:nvSpPr>
        <p:spPr>
          <a:xfrm>
            <a:off x="3330587" y="1473833"/>
            <a:ext cx="747374" cy="113613"/>
          </a:xfrm>
          <a:prstGeom prst="rect">
            <a:avLst/>
          </a:prstGeom>
          <a:solidFill>
            <a:srgbClr val="66FF66"/>
          </a:solidFill>
          <a:ln>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0" name="Rectangle 29"/>
          <p:cNvSpPr/>
          <p:nvPr/>
        </p:nvSpPr>
        <p:spPr>
          <a:xfrm>
            <a:off x="4139535" y="1473833"/>
            <a:ext cx="1299252" cy="11361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1" name="Rectangle 30"/>
          <p:cNvSpPr/>
          <p:nvPr/>
        </p:nvSpPr>
        <p:spPr>
          <a:xfrm>
            <a:off x="5529613" y="1473833"/>
            <a:ext cx="747374" cy="113613"/>
          </a:xfrm>
          <a:prstGeom prst="rect">
            <a:avLst/>
          </a:prstGeom>
          <a:solidFill>
            <a:srgbClr val="66FFFF"/>
          </a:solidFill>
          <a:ln>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32" name="Rectangle 31"/>
          <p:cNvSpPr/>
          <p:nvPr/>
        </p:nvSpPr>
        <p:spPr>
          <a:xfrm>
            <a:off x="6377167" y="1473833"/>
            <a:ext cx="1177911" cy="113613"/>
          </a:xfrm>
          <a:prstGeom prst="rect">
            <a:avLst/>
          </a:prstGeom>
          <a:solidFill>
            <a:srgbClr val="66FF66"/>
          </a:solidFill>
          <a:ln>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imes New Roman"/>
              <a:cs typeface="Times New Roman"/>
            </a:endParaRPr>
          </a:p>
        </p:txBody>
      </p:sp>
      <p:sp>
        <p:nvSpPr>
          <p:cNvPr id="20" name="TextBox 19"/>
          <p:cNvSpPr txBox="1"/>
          <p:nvPr/>
        </p:nvSpPr>
        <p:spPr>
          <a:xfrm>
            <a:off x="2325107" y="938942"/>
            <a:ext cx="6604760" cy="307777"/>
          </a:xfrm>
          <a:prstGeom prst="rect">
            <a:avLst/>
          </a:prstGeom>
          <a:noFill/>
        </p:spPr>
        <p:txBody>
          <a:bodyPr wrap="square" rtlCol="0">
            <a:spAutoFit/>
          </a:bodyPr>
          <a:lstStyle/>
          <a:p>
            <a:pPr defTabSz="457200" fontAlgn="auto">
              <a:spcBef>
                <a:spcPts val="0"/>
              </a:spcBef>
              <a:spcAft>
                <a:spcPts val="0"/>
              </a:spcAft>
            </a:pPr>
            <a:r>
              <a:rPr lang="en-US" sz="1400" b="1" dirty="0" smtClean="0">
                <a:solidFill>
                  <a:prstClr val="black"/>
                </a:solidFill>
                <a:latin typeface="Times New Roman"/>
                <a:cs typeface="Times New Roman"/>
              </a:rPr>
              <a:t>DOMINANT SPECIES</a:t>
            </a:r>
            <a:endParaRPr lang="en-US" sz="1400" b="1" dirty="0">
              <a:solidFill>
                <a:prstClr val="black"/>
              </a:solidFill>
              <a:latin typeface="Times New Roman"/>
              <a:cs typeface="Times New Roman"/>
            </a:endParaRPr>
          </a:p>
        </p:txBody>
      </p:sp>
      <p:sp>
        <p:nvSpPr>
          <p:cNvPr id="22" name="TextBox 21"/>
          <p:cNvSpPr txBox="1"/>
          <p:nvPr/>
        </p:nvSpPr>
        <p:spPr>
          <a:xfrm>
            <a:off x="2339273" y="1159305"/>
            <a:ext cx="25654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sp>
        <p:nvSpPr>
          <p:cNvPr id="35" name="TextBox 34"/>
          <p:cNvSpPr txBox="1"/>
          <p:nvPr/>
        </p:nvSpPr>
        <p:spPr>
          <a:xfrm>
            <a:off x="3190173" y="1159305"/>
            <a:ext cx="25654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sp>
        <p:nvSpPr>
          <p:cNvPr id="36" name="TextBox 35"/>
          <p:cNvSpPr txBox="1"/>
          <p:nvPr/>
        </p:nvSpPr>
        <p:spPr>
          <a:xfrm>
            <a:off x="4321187" y="1159305"/>
            <a:ext cx="25654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sp>
        <p:nvSpPr>
          <p:cNvPr id="37" name="TextBox 36"/>
          <p:cNvSpPr txBox="1"/>
          <p:nvPr/>
        </p:nvSpPr>
        <p:spPr>
          <a:xfrm>
            <a:off x="5389913" y="1159305"/>
            <a:ext cx="25654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sp>
        <p:nvSpPr>
          <p:cNvPr id="38" name="TextBox 37"/>
          <p:cNvSpPr txBox="1"/>
          <p:nvPr/>
        </p:nvSpPr>
        <p:spPr>
          <a:xfrm>
            <a:off x="6364467" y="1159305"/>
            <a:ext cx="25654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nvGrpSpPr>
          <p:cNvPr id="39" name="Group 38"/>
          <p:cNvGrpSpPr/>
          <p:nvPr/>
        </p:nvGrpSpPr>
        <p:grpSpPr>
          <a:xfrm>
            <a:off x="384752" y="4033741"/>
            <a:ext cx="2440308" cy="2615954"/>
            <a:chOff x="406395" y="3377755"/>
            <a:chExt cx="2440308" cy="2615954"/>
          </a:xfrm>
        </p:grpSpPr>
        <p:grpSp>
          <p:nvGrpSpPr>
            <p:cNvPr id="40" name="Group 39"/>
            <p:cNvGrpSpPr/>
            <p:nvPr/>
          </p:nvGrpSpPr>
          <p:grpSpPr>
            <a:xfrm>
              <a:off x="480952" y="5685932"/>
              <a:ext cx="2276856" cy="307777"/>
              <a:chOff x="493652" y="5978032"/>
              <a:chExt cx="2276856" cy="307777"/>
            </a:xfrm>
          </p:grpSpPr>
          <p:grpSp>
            <p:nvGrpSpPr>
              <p:cNvPr id="77" name="Group 76"/>
              <p:cNvGrpSpPr/>
              <p:nvPr/>
            </p:nvGrpSpPr>
            <p:grpSpPr>
              <a:xfrm>
                <a:off x="493652" y="6030779"/>
                <a:ext cx="219456" cy="210312"/>
                <a:chOff x="493652" y="6030779"/>
                <a:chExt cx="219456" cy="210312"/>
              </a:xfrm>
            </p:grpSpPr>
            <p:sp>
              <p:nvSpPr>
                <p:cNvPr id="79" name="Oval 78"/>
                <p:cNvSpPr/>
                <p:nvPr/>
              </p:nvSpPr>
              <p:spPr>
                <a:xfrm>
                  <a:off x="493652" y="6030779"/>
                  <a:ext cx="219456" cy="21031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80" name="Straight Connector 79"/>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fraudulenta</a:t>
                </a:r>
                <a:endParaRPr lang="en-US" sz="1400" i="1" dirty="0">
                  <a:solidFill>
                    <a:prstClr val="black"/>
                  </a:solidFill>
                  <a:latin typeface="Times New Roman"/>
                  <a:cs typeface="Times New Roman"/>
                </a:endParaRPr>
              </a:p>
            </p:txBody>
          </p:sp>
        </p:grpSp>
        <p:grpSp>
          <p:nvGrpSpPr>
            <p:cNvPr id="41" name="Group 40"/>
            <p:cNvGrpSpPr/>
            <p:nvPr/>
          </p:nvGrpSpPr>
          <p:grpSpPr>
            <a:xfrm>
              <a:off x="480952" y="5391717"/>
              <a:ext cx="2276856" cy="307777"/>
              <a:chOff x="493652" y="5978032"/>
              <a:chExt cx="2276856" cy="307777"/>
            </a:xfrm>
          </p:grpSpPr>
          <p:grpSp>
            <p:nvGrpSpPr>
              <p:cNvPr id="73" name="Group 72"/>
              <p:cNvGrpSpPr/>
              <p:nvPr/>
            </p:nvGrpSpPr>
            <p:grpSpPr>
              <a:xfrm>
                <a:off x="493652" y="6030779"/>
                <a:ext cx="219456" cy="210312"/>
                <a:chOff x="493652" y="6030779"/>
                <a:chExt cx="219456" cy="210312"/>
              </a:xfrm>
            </p:grpSpPr>
            <p:sp>
              <p:nvSpPr>
                <p:cNvPr id="75" name="Oval 74"/>
                <p:cNvSpPr/>
                <p:nvPr/>
              </p:nvSpPr>
              <p:spPr>
                <a:xfrm>
                  <a:off x="493652" y="6030779"/>
                  <a:ext cx="219456" cy="210312"/>
                </a:xfrm>
                <a:prstGeom prst="ellipse">
                  <a:avLst/>
                </a:prstGeom>
                <a:solidFill>
                  <a:srgbClr val="FF0E6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6" name="Straight Connector 75"/>
                <p:cNvCxnSpPr/>
                <p:nvPr/>
              </p:nvCxnSpPr>
              <p:spPr>
                <a:xfrm>
                  <a:off x="601602" y="6129565"/>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687708" y="5978032"/>
                <a:ext cx="2082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Times New Roman"/>
                    <a:cs typeface="Times New Roman"/>
                  </a:rPr>
                  <a:t>Fragment 223</a:t>
                </a:r>
                <a:endParaRPr lang="en-US" sz="1400" dirty="0">
                  <a:solidFill>
                    <a:prstClr val="black"/>
                  </a:solidFill>
                  <a:latin typeface="Times New Roman"/>
                  <a:cs typeface="Times New Roman"/>
                </a:endParaRPr>
              </a:p>
            </p:txBody>
          </p:sp>
        </p:grpSp>
        <p:grpSp>
          <p:nvGrpSpPr>
            <p:cNvPr id="42" name="Group 41"/>
            <p:cNvGrpSpPr/>
            <p:nvPr/>
          </p:nvGrpSpPr>
          <p:grpSpPr>
            <a:xfrm>
              <a:off x="480952" y="5065762"/>
              <a:ext cx="2276856" cy="307777"/>
              <a:chOff x="493652" y="6240509"/>
              <a:chExt cx="2276856" cy="307777"/>
            </a:xfrm>
          </p:grpSpPr>
          <p:grpSp>
            <p:nvGrpSpPr>
              <p:cNvPr id="69" name="Group 68"/>
              <p:cNvGrpSpPr/>
              <p:nvPr/>
            </p:nvGrpSpPr>
            <p:grpSpPr>
              <a:xfrm>
                <a:off x="493652" y="6293256"/>
                <a:ext cx="219456" cy="210312"/>
                <a:chOff x="493652" y="6293256"/>
                <a:chExt cx="219456" cy="210312"/>
              </a:xfrm>
            </p:grpSpPr>
            <p:sp>
              <p:nvSpPr>
                <p:cNvPr id="71" name="Oval 70"/>
                <p:cNvSpPr/>
                <p:nvPr/>
              </p:nvSpPr>
              <p:spPr>
                <a:xfrm>
                  <a:off x="493652" y="6293256"/>
                  <a:ext cx="219456" cy="210312"/>
                </a:xfrm>
                <a:prstGeom prst="ellipse">
                  <a:avLst/>
                </a:prstGeom>
                <a:solidFill>
                  <a:srgbClr val="E717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72" name="Straight Connector 71"/>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cuspidata</a:t>
                </a:r>
                <a:endParaRPr lang="en-US" sz="1400" i="1" dirty="0">
                  <a:solidFill>
                    <a:prstClr val="black"/>
                  </a:solidFill>
                  <a:latin typeface="Times New Roman"/>
                  <a:cs typeface="Times New Roman"/>
                </a:endParaRPr>
              </a:p>
            </p:txBody>
          </p:sp>
        </p:grpSp>
        <p:grpSp>
          <p:nvGrpSpPr>
            <p:cNvPr id="43" name="Group 42"/>
            <p:cNvGrpSpPr/>
            <p:nvPr/>
          </p:nvGrpSpPr>
          <p:grpSpPr>
            <a:xfrm>
              <a:off x="480952" y="4771546"/>
              <a:ext cx="2276856" cy="307777"/>
              <a:chOff x="493652" y="6240509"/>
              <a:chExt cx="2276856" cy="307777"/>
            </a:xfrm>
          </p:grpSpPr>
          <p:grpSp>
            <p:nvGrpSpPr>
              <p:cNvPr id="65" name="Group 64"/>
              <p:cNvGrpSpPr/>
              <p:nvPr/>
            </p:nvGrpSpPr>
            <p:grpSpPr>
              <a:xfrm>
                <a:off x="493652" y="6293256"/>
                <a:ext cx="219456" cy="210312"/>
                <a:chOff x="493652" y="6293256"/>
                <a:chExt cx="219456" cy="210312"/>
              </a:xfrm>
            </p:grpSpPr>
            <p:sp>
              <p:nvSpPr>
                <p:cNvPr id="67" name="Oval 66"/>
                <p:cNvSpPr/>
                <p:nvPr/>
              </p:nvSpPr>
              <p:spPr>
                <a:xfrm>
                  <a:off x="493652" y="6293256"/>
                  <a:ext cx="219456" cy="21031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8" name="Straight Connector 67"/>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687708" y="6240509"/>
                <a:ext cx="2082800" cy="307777"/>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delicatissima</a:t>
                </a:r>
                <a:endParaRPr lang="en-US" sz="1400" i="1" dirty="0">
                  <a:solidFill>
                    <a:prstClr val="black"/>
                  </a:solidFill>
                  <a:latin typeface="Times New Roman"/>
                  <a:cs typeface="Times New Roman"/>
                </a:endParaRPr>
              </a:p>
            </p:txBody>
          </p:sp>
        </p:grpSp>
        <p:grpSp>
          <p:nvGrpSpPr>
            <p:cNvPr id="44" name="Group 43"/>
            <p:cNvGrpSpPr/>
            <p:nvPr/>
          </p:nvGrpSpPr>
          <p:grpSpPr>
            <a:xfrm>
              <a:off x="480952" y="4477327"/>
              <a:ext cx="2276856" cy="307777"/>
              <a:chOff x="493652" y="6240509"/>
              <a:chExt cx="2276856" cy="307776"/>
            </a:xfrm>
          </p:grpSpPr>
          <p:grpSp>
            <p:nvGrpSpPr>
              <p:cNvPr id="61" name="Group 60"/>
              <p:cNvGrpSpPr/>
              <p:nvPr/>
            </p:nvGrpSpPr>
            <p:grpSpPr>
              <a:xfrm>
                <a:off x="493652" y="6293256"/>
                <a:ext cx="219456" cy="210312"/>
                <a:chOff x="493652" y="6293256"/>
                <a:chExt cx="219456" cy="210312"/>
              </a:xfrm>
            </p:grpSpPr>
            <p:sp>
              <p:nvSpPr>
                <p:cNvPr id="63" name="Oval 62"/>
                <p:cNvSpPr/>
                <p:nvPr/>
              </p:nvSpPr>
              <p:spPr>
                <a:xfrm>
                  <a:off x="493652" y="6293256"/>
                  <a:ext cx="219456" cy="210312"/>
                </a:xfrm>
                <a:prstGeom prst="ellipse">
                  <a:avLst/>
                </a:prstGeom>
                <a:solidFill>
                  <a:srgbClr val="961D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4" name="Straight Connector 63"/>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americana</a:t>
                </a: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heimii</a:t>
                </a:r>
                <a:endParaRPr lang="en-US" sz="1400" i="1" dirty="0">
                  <a:solidFill>
                    <a:prstClr val="black"/>
                  </a:solidFill>
                  <a:latin typeface="Times New Roman"/>
                  <a:cs typeface="Times New Roman"/>
                </a:endParaRPr>
              </a:p>
            </p:txBody>
          </p:sp>
        </p:grpSp>
        <p:grpSp>
          <p:nvGrpSpPr>
            <p:cNvPr id="45" name="Group 44"/>
            <p:cNvGrpSpPr/>
            <p:nvPr/>
          </p:nvGrpSpPr>
          <p:grpSpPr>
            <a:xfrm>
              <a:off x="480952" y="4183111"/>
              <a:ext cx="2276856" cy="307777"/>
              <a:chOff x="493652" y="6240509"/>
              <a:chExt cx="2276856" cy="307776"/>
            </a:xfrm>
          </p:grpSpPr>
          <p:grpSp>
            <p:nvGrpSpPr>
              <p:cNvPr id="57" name="Group 56"/>
              <p:cNvGrpSpPr/>
              <p:nvPr/>
            </p:nvGrpSpPr>
            <p:grpSpPr>
              <a:xfrm>
                <a:off x="493652" y="6293256"/>
                <a:ext cx="219456" cy="210312"/>
                <a:chOff x="493652" y="6293256"/>
                <a:chExt cx="219456" cy="210312"/>
              </a:xfrm>
            </p:grpSpPr>
            <p:sp>
              <p:nvSpPr>
                <p:cNvPr id="59" name="Oval 58"/>
                <p:cNvSpPr/>
                <p:nvPr/>
              </p:nvSpPr>
              <p:spPr>
                <a:xfrm>
                  <a:off x="493652" y="6293256"/>
                  <a:ext cx="219456" cy="210312"/>
                </a:xfrm>
                <a:prstGeom prst="ellipse">
                  <a:avLst/>
                </a:prstGeom>
                <a:solidFill>
                  <a:srgbClr val="08FF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60" name="Straight Connector 59"/>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pungens</a:t>
                </a:r>
                <a:endParaRPr lang="en-US" sz="1400" i="1" dirty="0">
                  <a:solidFill>
                    <a:prstClr val="black"/>
                  </a:solidFill>
                  <a:latin typeface="Times New Roman"/>
                  <a:cs typeface="Times New Roman"/>
                </a:endParaRPr>
              </a:p>
            </p:txBody>
          </p:sp>
        </p:grpSp>
        <p:grpSp>
          <p:nvGrpSpPr>
            <p:cNvPr id="46" name="Group 45"/>
            <p:cNvGrpSpPr/>
            <p:nvPr/>
          </p:nvGrpSpPr>
          <p:grpSpPr>
            <a:xfrm>
              <a:off x="480952" y="3888895"/>
              <a:ext cx="2276856" cy="307777"/>
              <a:chOff x="493652" y="6240509"/>
              <a:chExt cx="2276856" cy="307776"/>
            </a:xfrm>
          </p:grpSpPr>
          <p:grpSp>
            <p:nvGrpSpPr>
              <p:cNvPr id="53" name="Group 52"/>
              <p:cNvGrpSpPr/>
              <p:nvPr/>
            </p:nvGrpSpPr>
            <p:grpSpPr>
              <a:xfrm>
                <a:off x="493652" y="6293256"/>
                <a:ext cx="219456" cy="210312"/>
                <a:chOff x="493652" y="6293256"/>
                <a:chExt cx="219456" cy="210312"/>
              </a:xfrm>
            </p:grpSpPr>
            <p:sp>
              <p:nvSpPr>
                <p:cNvPr id="55" name="Oval 54"/>
                <p:cNvSpPr/>
                <p:nvPr/>
              </p:nvSpPr>
              <p:spPr>
                <a:xfrm>
                  <a:off x="493652" y="6293256"/>
                  <a:ext cx="219456" cy="210312"/>
                </a:xfrm>
                <a:prstGeom prst="ellipse">
                  <a:avLst/>
                </a:prstGeom>
                <a:solidFill>
                  <a:srgbClr val="13F62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56" name="Straight Connector 55"/>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plurisecta</a:t>
                </a:r>
                <a:endParaRPr lang="en-US" sz="1400" i="1" dirty="0">
                  <a:solidFill>
                    <a:prstClr val="black"/>
                  </a:solidFill>
                  <a:latin typeface="Times New Roman"/>
                  <a:cs typeface="Times New Roman"/>
                </a:endParaRPr>
              </a:p>
            </p:txBody>
          </p:sp>
        </p:grpSp>
        <p:grpSp>
          <p:nvGrpSpPr>
            <p:cNvPr id="47" name="Group 46"/>
            <p:cNvGrpSpPr/>
            <p:nvPr/>
          </p:nvGrpSpPr>
          <p:grpSpPr>
            <a:xfrm>
              <a:off x="480952" y="3594679"/>
              <a:ext cx="2276856" cy="307777"/>
              <a:chOff x="493652" y="6240509"/>
              <a:chExt cx="2276856" cy="307776"/>
            </a:xfrm>
          </p:grpSpPr>
          <p:grpSp>
            <p:nvGrpSpPr>
              <p:cNvPr id="49" name="Group 48"/>
              <p:cNvGrpSpPr/>
              <p:nvPr/>
            </p:nvGrpSpPr>
            <p:grpSpPr>
              <a:xfrm>
                <a:off x="493652" y="6293256"/>
                <a:ext cx="219456" cy="210312"/>
                <a:chOff x="493652" y="6293256"/>
                <a:chExt cx="219456" cy="210312"/>
              </a:xfrm>
            </p:grpSpPr>
            <p:sp>
              <p:nvSpPr>
                <p:cNvPr id="51" name="Oval 50"/>
                <p:cNvSpPr/>
                <p:nvPr/>
              </p:nvSpPr>
              <p:spPr>
                <a:xfrm>
                  <a:off x="493652" y="6293256"/>
                  <a:ext cx="219456" cy="21031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400"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cxnSp>
              <p:nvCxnSpPr>
                <p:cNvPr id="52" name="Straight Connector 51"/>
                <p:cNvCxnSpPr/>
                <p:nvPr/>
              </p:nvCxnSpPr>
              <p:spPr>
                <a:xfrm>
                  <a:off x="601602" y="6392042"/>
                  <a:ext cx="0" cy="1097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687708" y="6240509"/>
                <a:ext cx="2082800" cy="307776"/>
              </a:xfrm>
              <a:prstGeom prst="rect">
                <a:avLst/>
              </a:prstGeom>
              <a:noFill/>
            </p:spPr>
            <p:txBody>
              <a:bodyPr wrap="square" rtlCol="0">
                <a:spAutoFit/>
              </a:bodyPr>
              <a:lstStyle/>
              <a:p>
                <a:pPr defTabSz="457200" fontAlgn="auto">
                  <a:spcBef>
                    <a:spcPts val="0"/>
                  </a:spcBef>
                  <a:spcAft>
                    <a:spcPts val="0"/>
                  </a:spcAft>
                </a:pPr>
                <a:r>
                  <a:rPr lang="en-US" sz="1400" i="1" dirty="0" smtClean="0">
                    <a:solidFill>
                      <a:prstClr val="black"/>
                    </a:solidFill>
                    <a:latin typeface="Times New Roman"/>
                    <a:cs typeface="Times New Roman"/>
                  </a:rPr>
                  <a:t>P. </a:t>
                </a:r>
                <a:r>
                  <a:rPr lang="en-US" sz="1400" i="1" dirty="0" err="1" smtClean="0">
                    <a:solidFill>
                      <a:prstClr val="black"/>
                    </a:solidFill>
                    <a:latin typeface="Times New Roman"/>
                    <a:cs typeface="Times New Roman"/>
                  </a:rPr>
                  <a:t>seriata</a:t>
                </a:r>
                <a:endParaRPr lang="en-US" sz="1400" i="1" dirty="0">
                  <a:solidFill>
                    <a:prstClr val="black"/>
                  </a:solidFill>
                  <a:latin typeface="Times New Roman"/>
                  <a:cs typeface="Times New Roman"/>
                </a:endParaRPr>
              </a:p>
            </p:txBody>
          </p:sp>
        </p:grpSp>
        <p:sp>
          <p:nvSpPr>
            <p:cNvPr id="48" name="TextBox 47"/>
            <p:cNvSpPr txBox="1"/>
            <p:nvPr/>
          </p:nvSpPr>
          <p:spPr>
            <a:xfrm>
              <a:off x="406395" y="3377755"/>
              <a:ext cx="2440308" cy="307777"/>
            </a:xfrm>
            <a:prstGeom prst="rect">
              <a:avLst/>
            </a:prstGeom>
            <a:noFill/>
          </p:spPr>
          <p:txBody>
            <a:bodyPr wrap="square" rtlCol="0">
              <a:spAutoFit/>
            </a:bodyPr>
            <a:lstStyle/>
            <a:p>
              <a:pPr defTabSz="457200" fontAlgn="auto">
                <a:spcBef>
                  <a:spcPts val="0"/>
                </a:spcBef>
                <a:spcAft>
                  <a:spcPts val="0"/>
                </a:spcAft>
              </a:pPr>
              <a:r>
                <a:rPr lang="en-US" sz="1400" b="1" i="1" dirty="0" smtClean="0">
                  <a:solidFill>
                    <a:prstClr val="black"/>
                  </a:solidFill>
                  <a:latin typeface="Times New Roman"/>
                  <a:cs typeface="Times New Roman"/>
                </a:rPr>
                <a:t>Pseudo-</a:t>
              </a:r>
              <a:r>
                <a:rPr lang="en-US" sz="1400" b="1" i="1" dirty="0" err="1" smtClean="0">
                  <a:solidFill>
                    <a:prstClr val="black"/>
                  </a:solidFill>
                  <a:latin typeface="Times New Roman"/>
                  <a:cs typeface="Times New Roman"/>
                </a:rPr>
                <a:t>nitzschia</a:t>
              </a:r>
              <a:r>
                <a:rPr lang="en-US" sz="1400" b="1" i="1"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spp.</a:t>
              </a:r>
              <a:endParaRPr lang="en-US" sz="1400" b="1" dirty="0">
                <a:solidFill>
                  <a:prstClr val="black"/>
                </a:solidFill>
                <a:latin typeface="Times New Roman"/>
                <a:cs typeface="Times New Roman"/>
              </a:endParaRPr>
            </a:p>
          </p:txBody>
        </p:sp>
      </p:grpSp>
    </p:spTree>
    <p:extLst>
      <p:ext uri="{BB962C8B-B14F-4D97-AF65-F5344CB8AC3E}">
        <p14:creationId xmlns:p14="http://schemas.microsoft.com/office/powerpoint/2010/main" val="1686470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2" name="Picture 11" descr="noa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5334000"/>
            <a:ext cx="1447800" cy="1447800"/>
          </a:xfrm>
          <a:prstGeom prst="rect">
            <a:avLst/>
          </a:prstGeom>
        </p:spPr>
      </p:pic>
      <p:pic>
        <p:nvPicPr>
          <p:cNvPr id="14" name="Picture 13" descr="fda.gif"/>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6218" r="89896">
                        <a14:foregroundMark x1="72539" y1="70000" x2="72539" y2="70000"/>
                        <a14:foregroundMark x1="73575" y1="77778" x2="73575" y2="77778"/>
                        <a14:foregroundMark x1="36788" y1="27778" x2="36788" y2="27778"/>
                        <a14:foregroundMark x1="22798" y1="57778" x2="22798" y2="57778"/>
                      </a14:backgroundRemoval>
                    </a14:imgEffect>
                  </a14:imgLayer>
                </a14:imgProps>
              </a:ext>
              <a:ext uri="{28A0092B-C50C-407E-A947-70E740481C1C}">
                <a14:useLocalDpi xmlns:a14="http://schemas.microsoft.com/office/drawing/2010/main" val="0"/>
              </a:ext>
            </a:extLst>
          </a:blip>
          <a:stretch>
            <a:fillRect/>
          </a:stretch>
        </p:blipFill>
        <p:spPr>
          <a:xfrm>
            <a:off x="7162800" y="5898591"/>
            <a:ext cx="2057400" cy="959409"/>
          </a:xfrm>
          <a:prstGeom prst="rect">
            <a:avLst/>
          </a:prstGeom>
        </p:spPr>
      </p:pic>
      <p:pic>
        <p:nvPicPr>
          <p:cNvPr id="15" name="Picture 14" descr="whoi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67" y="4165600"/>
            <a:ext cx="1490133" cy="1360988"/>
          </a:xfrm>
          <a:prstGeom prst="rect">
            <a:avLst/>
          </a:prstGeom>
        </p:spPr>
      </p:pic>
      <p:pic>
        <p:nvPicPr>
          <p:cNvPr id="16" name="Picture 15" descr="FWC_Logo_G_small.png"/>
          <p:cNvPicPr>
            <a:picLocks noChangeAspect="1"/>
          </p:cNvPicPr>
          <p:nvPr/>
        </p:nvPicPr>
        <p:blipFill>
          <a:blip r:embed="rId7">
            <a:extLst>
              <a:ext uri="{BEBA8EAE-BF5A-486C-A8C5-ECC9F3942E4B}">
                <a14:imgProps xmlns:a14="http://schemas.microsoft.com/office/drawing/2010/main">
                  <a14:imgLayer r:embed="rId8">
                    <a14:imgEffect>
                      <a14:backgroundRemoval t="987" b="100000" l="800" r="100000">
                        <a14:foregroundMark x1="7200" y1="60526" x2="7200" y2="60526"/>
                        <a14:foregroundMark x1="51600" y1="22368" x2="51600" y2="2236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19400" y="4343400"/>
            <a:ext cx="1190625" cy="1447800"/>
          </a:xfrm>
          <a:prstGeom prst="rect">
            <a:avLst/>
          </a:prstGeom>
        </p:spPr>
      </p:pic>
      <p:pic>
        <p:nvPicPr>
          <p:cNvPr id="17" name="Picture 16" descr="DMR_BO.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0763" y="5334000"/>
            <a:ext cx="1551038" cy="1442466"/>
          </a:xfrm>
          <a:prstGeom prst="rect">
            <a:avLst/>
          </a:prstGeom>
        </p:spPr>
      </p:pic>
      <p:grpSp>
        <p:nvGrpSpPr>
          <p:cNvPr id="18" name="Group 17"/>
          <p:cNvGrpSpPr/>
          <p:nvPr/>
        </p:nvGrpSpPr>
        <p:grpSpPr>
          <a:xfrm>
            <a:off x="6790331" y="4311452"/>
            <a:ext cx="2209800" cy="717748"/>
            <a:chOff x="5181600" y="4311452"/>
            <a:chExt cx="2292571" cy="793948"/>
          </a:xfrm>
        </p:grpSpPr>
        <p:sp>
          <p:nvSpPr>
            <p:cNvPr id="19" name="Rectangle 18"/>
            <p:cNvSpPr/>
            <p:nvPr/>
          </p:nvSpPr>
          <p:spPr>
            <a:xfrm>
              <a:off x="5181600" y="4311452"/>
              <a:ext cx="2287141"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20" name="Picture 19" descr="UMaineCrest_colo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2742" y="4387652"/>
              <a:ext cx="2291429" cy="717748"/>
            </a:xfrm>
            <a:prstGeom prst="rect">
              <a:avLst/>
            </a:prstGeom>
          </p:spPr>
        </p:pic>
      </p:grpSp>
      <p:sp>
        <p:nvSpPr>
          <p:cNvPr id="21" name="Rectangle 20"/>
          <p:cNvSpPr/>
          <p:nvPr/>
        </p:nvSpPr>
        <p:spPr>
          <a:xfrm>
            <a:off x="6036731" y="5105400"/>
            <a:ext cx="2971800" cy="838200"/>
          </a:xfrm>
          <a:prstGeom prst="rect">
            <a:avLst/>
          </a:prstGeom>
          <a:solidFill>
            <a:srgbClr val="BEFFF3"/>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22" name="Picture 21" descr="mdibl-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0610" y="5126566"/>
            <a:ext cx="2677584" cy="762000"/>
          </a:xfrm>
          <a:prstGeom prst="rect">
            <a:avLst/>
          </a:prstGeom>
        </p:spPr>
      </p:pic>
      <p:sp>
        <p:nvSpPr>
          <p:cNvPr id="23" name="Rectangle 22"/>
          <p:cNvSpPr/>
          <p:nvPr/>
        </p:nvSpPr>
        <p:spPr>
          <a:xfrm>
            <a:off x="2260584" y="84640"/>
            <a:ext cx="4699000" cy="1143000"/>
          </a:xfrm>
          <a:prstGeom prst="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24" name="Picture 23" descr="whcohh.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60584" y="76187"/>
            <a:ext cx="4699000" cy="1143000"/>
          </a:xfrm>
          <a:prstGeom prst="rect">
            <a:avLst/>
          </a:prstGeom>
        </p:spPr>
      </p:pic>
      <p:pic>
        <p:nvPicPr>
          <p:cNvPr id="7" name="Picture 6" descr="download.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2501" y="6008467"/>
            <a:ext cx="1206499" cy="751065"/>
          </a:xfrm>
          <a:prstGeom prst="rect">
            <a:avLst/>
          </a:prstGeom>
        </p:spPr>
      </p:pic>
      <p:pic>
        <p:nvPicPr>
          <p:cNvPr id="8" name="Picture 7" descr="download (1).jpe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6298" y="3736052"/>
            <a:ext cx="1498599" cy="543847"/>
          </a:xfrm>
          <a:prstGeom prst="rect">
            <a:avLst/>
          </a:prstGeom>
        </p:spPr>
      </p:pic>
    </p:spTree>
    <p:extLst>
      <p:ext uri="{BB962C8B-B14F-4D97-AF65-F5344CB8AC3E}">
        <p14:creationId xmlns:p14="http://schemas.microsoft.com/office/powerpoint/2010/main" val="645776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cstate="print">
            <a:alphaModFix amt="8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3338997" y="2000003"/>
            <a:ext cx="2020242" cy="1946722"/>
          </a:xfrm>
          <a:prstGeom prst="ellipse">
            <a:avLst/>
          </a:prstGeom>
          <a:solidFill>
            <a:srgbClr val="100F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i="1" dirty="0" smtClean="0">
                <a:solidFill>
                  <a:prstClr val="white"/>
                </a:solidFill>
                <a:latin typeface="Times New Roman"/>
                <a:cs typeface="Times New Roman"/>
              </a:rPr>
              <a:t>Pseudo-</a:t>
            </a:r>
            <a:r>
              <a:rPr lang="en-US" sz="1800" i="1" dirty="0" err="1" smtClean="0">
                <a:solidFill>
                  <a:prstClr val="white"/>
                </a:solidFill>
                <a:latin typeface="Times New Roman"/>
                <a:cs typeface="Times New Roman"/>
              </a:rPr>
              <a:t>nitzschia</a:t>
            </a:r>
            <a:r>
              <a:rPr lang="en-US" sz="1800" i="1" dirty="0" smtClean="0">
                <a:solidFill>
                  <a:prstClr val="white"/>
                </a:solidFill>
                <a:latin typeface="Times New Roman"/>
                <a:cs typeface="Times New Roman"/>
              </a:rPr>
              <a:t> </a:t>
            </a:r>
            <a:r>
              <a:rPr lang="en-US" sz="1800" dirty="0" smtClean="0">
                <a:solidFill>
                  <a:prstClr val="white"/>
                </a:solidFill>
                <a:latin typeface="Times New Roman"/>
                <a:cs typeface="Times New Roman"/>
              </a:rPr>
              <a:t>bloom dynamics</a:t>
            </a:r>
            <a:endParaRPr lang="en-US" sz="1800" i="1" dirty="0">
              <a:solidFill>
                <a:prstClr val="white"/>
              </a:solidFill>
              <a:latin typeface="Times New Roman"/>
              <a:cs typeface="Times New Roman"/>
            </a:endParaRPr>
          </a:p>
        </p:txBody>
      </p:sp>
      <p:sp>
        <p:nvSpPr>
          <p:cNvPr id="6" name="Oval 5"/>
          <p:cNvSpPr/>
          <p:nvPr/>
        </p:nvSpPr>
        <p:spPr>
          <a:xfrm>
            <a:off x="202809" y="2618904"/>
            <a:ext cx="2501252" cy="999901"/>
          </a:xfrm>
          <a:prstGeom prst="ellipse">
            <a:avLst/>
          </a:prstGeom>
          <a:solidFill>
            <a:srgbClr val="100F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i="1" dirty="0" smtClean="0">
                <a:solidFill>
                  <a:prstClr val="white"/>
                </a:solidFill>
                <a:latin typeface="Times New Roman"/>
                <a:cs typeface="Times New Roman"/>
              </a:rPr>
              <a:t>Pseudo-</a:t>
            </a:r>
            <a:r>
              <a:rPr lang="en-US" sz="1800" i="1" dirty="0" err="1" smtClean="0">
                <a:solidFill>
                  <a:prstClr val="white"/>
                </a:solidFill>
                <a:latin typeface="Times New Roman"/>
                <a:cs typeface="Times New Roman"/>
              </a:rPr>
              <a:t>nitzschia</a:t>
            </a:r>
            <a:r>
              <a:rPr lang="en-US" sz="1800" i="1" dirty="0" smtClean="0">
                <a:solidFill>
                  <a:prstClr val="white"/>
                </a:solidFill>
                <a:latin typeface="Times New Roman"/>
                <a:cs typeface="Times New Roman"/>
              </a:rPr>
              <a:t> </a:t>
            </a:r>
            <a:r>
              <a:rPr lang="en-US" sz="1800" dirty="0" smtClean="0">
                <a:solidFill>
                  <a:prstClr val="white"/>
                </a:solidFill>
                <a:latin typeface="Times New Roman"/>
                <a:cs typeface="Times New Roman"/>
              </a:rPr>
              <a:t>spp. ecology</a:t>
            </a:r>
            <a:endParaRPr lang="en-US" sz="1800" i="1" dirty="0">
              <a:solidFill>
                <a:prstClr val="white"/>
              </a:solidFill>
              <a:latin typeface="Times New Roman"/>
              <a:cs typeface="Times New Roman"/>
            </a:endParaRPr>
          </a:p>
        </p:txBody>
      </p:sp>
      <p:sp>
        <p:nvSpPr>
          <p:cNvPr id="7" name="Oval 6"/>
          <p:cNvSpPr/>
          <p:nvPr/>
        </p:nvSpPr>
        <p:spPr>
          <a:xfrm>
            <a:off x="3204314" y="4560984"/>
            <a:ext cx="2289608" cy="844400"/>
          </a:xfrm>
          <a:prstGeom prst="ellipse">
            <a:avLst/>
          </a:prstGeom>
          <a:solidFill>
            <a:srgbClr val="100F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dirty="0" err="1" smtClean="0">
                <a:solidFill>
                  <a:prstClr val="white"/>
                </a:solidFill>
                <a:latin typeface="Times New Roman"/>
                <a:cs typeface="Times New Roman"/>
              </a:rPr>
              <a:t>Domoic</a:t>
            </a:r>
            <a:r>
              <a:rPr lang="en-US" sz="1800" dirty="0" smtClean="0">
                <a:solidFill>
                  <a:prstClr val="white"/>
                </a:solidFill>
                <a:latin typeface="Times New Roman"/>
                <a:cs typeface="Times New Roman"/>
              </a:rPr>
              <a:t> acid production</a:t>
            </a:r>
            <a:endParaRPr lang="en-US" sz="1800" dirty="0">
              <a:solidFill>
                <a:prstClr val="white"/>
              </a:solidFill>
              <a:latin typeface="Times New Roman"/>
              <a:cs typeface="Times New Roman"/>
            </a:endParaRPr>
          </a:p>
        </p:txBody>
      </p:sp>
      <p:sp>
        <p:nvSpPr>
          <p:cNvPr id="8" name="Oval 7"/>
          <p:cNvSpPr/>
          <p:nvPr/>
        </p:nvSpPr>
        <p:spPr>
          <a:xfrm>
            <a:off x="3098492" y="500150"/>
            <a:ext cx="2501252" cy="999901"/>
          </a:xfrm>
          <a:prstGeom prst="ellipse">
            <a:avLst/>
          </a:prstGeom>
          <a:solidFill>
            <a:srgbClr val="100F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dirty="0" smtClean="0">
                <a:solidFill>
                  <a:prstClr val="white"/>
                </a:solidFill>
                <a:latin typeface="Times New Roman"/>
                <a:cs typeface="Times New Roman"/>
              </a:rPr>
              <a:t>Nutritional and physical processes</a:t>
            </a:r>
            <a:endParaRPr lang="en-US" sz="1800" dirty="0">
              <a:solidFill>
                <a:prstClr val="white"/>
              </a:solidFill>
              <a:latin typeface="Times New Roman"/>
              <a:cs typeface="Times New Roman"/>
            </a:endParaRPr>
          </a:p>
        </p:txBody>
      </p:sp>
      <p:sp>
        <p:nvSpPr>
          <p:cNvPr id="9" name="Oval 8"/>
          <p:cNvSpPr/>
          <p:nvPr/>
        </p:nvSpPr>
        <p:spPr>
          <a:xfrm>
            <a:off x="5473080" y="2542701"/>
            <a:ext cx="2501252" cy="999901"/>
          </a:xfrm>
          <a:prstGeom prst="ellipse">
            <a:avLst/>
          </a:prstGeom>
          <a:solidFill>
            <a:srgbClr val="100F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dirty="0" smtClean="0">
                <a:solidFill>
                  <a:prstClr val="white"/>
                </a:solidFill>
                <a:latin typeface="Times New Roman"/>
                <a:cs typeface="Times New Roman"/>
              </a:rPr>
              <a:t>Trophic transfer of </a:t>
            </a:r>
            <a:r>
              <a:rPr lang="en-US" sz="1800" dirty="0" err="1" smtClean="0">
                <a:solidFill>
                  <a:prstClr val="white"/>
                </a:solidFill>
                <a:latin typeface="Times New Roman"/>
                <a:cs typeface="Times New Roman"/>
              </a:rPr>
              <a:t>domoic</a:t>
            </a:r>
            <a:r>
              <a:rPr lang="en-US" sz="1800" dirty="0" smtClean="0">
                <a:solidFill>
                  <a:prstClr val="white"/>
                </a:solidFill>
                <a:latin typeface="Times New Roman"/>
                <a:cs typeface="Times New Roman"/>
              </a:rPr>
              <a:t> acid</a:t>
            </a:r>
            <a:endParaRPr lang="en-US" sz="1800" dirty="0">
              <a:solidFill>
                <a:prstClr val="white"/>
              </a:solidFill>
              <a:latin typeface="Times New Roman"/>
              <a:cs typeface="Times New Roman"/>
            </a:endParaRPr>
          </a:p>
        </p:txBody>
      </p:sp>
      <p:cxnSp>
        <p:nvCxnSpPr>
          <p:cNvPr id="17" name="Straight Arrow Connector 16"/>
          <p:cNvCxnSpPr/>
          <p:nvPr/>
        </p:nvCxnSpPr>
        <p:spPr>
          <a:xfrm>
            <a:off x="4339498" y="3946725"/>
            <a:ext cx="19241" cy="614259"/>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241269" y="1364187"/>
            <a:ext cx="59244" cy="3333040"/>
          </a:xfrm>
          <a:prstGeom prst="straightConnector1">
            <a:avLst/>
          </a:prstGeom>
          <a:ln w="38100" cmpd="sng">
            <a:solidFill>
              <a:srgbClr val="100F07"/>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318736" y="1500051"/>
            <a:ext cx="0" cy="499952"/>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1780522" y="1264866"/>
            <a:ext cx="1317970" cy="1354038"/>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780522" y="3618805"/>
            <a:ext cx="1317970" cy="1078422"/>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436202" y="3618805"/>
            <a:ext cx="1366066" cy="1078422"/>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599744" y="1165551"/>
            <a:ext cx="1024716" cy="1345774"/>
          </a:xfrm>
          <a:prstGeom prst="straightConnector1">
            <a:avLst/>
          </a:prstGeom>
          <a:ln w="38100" cmpd="sng">
            <a:solidFill>
              <a:srgbClr val="100F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0" y="-63115"/>
            <a:ext cx="9144000" cy="461665"/>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srgbClr val="EEECE1">
                    <a:lumMod val="10000"/>
                  </a:srgbClr>
                </a:solidFill>
                <a:latin typeface="Times New Roman"/>
                <a:cs typeface="Times New Roman"/>
              </a:rPr>
              <a:t>Dynamics of </a:t>
            </a:r>
            <a:r>
              <a:rPr lang="en-US" sz="2400" b="1" i="1" dirty="0" smtClean="0">
                <a:solidFill>
                  <a:srgbClr val="EEECE1">
                    <a:lumMod val="10000"/>
                  </a:srgbClr>
                </a:solidFill>
                <a:latin typeface="Times New Roman"/>
                <a:cs typeface="Times New Roman"/>
              </a:rPr>
              <a:t>Pseudo-</a:t>
            </a:r>
            <a:r>
              <a:rPr lang="en-US" sz="2400" b="1" i="1" dirty="0" err="1" smtClean="0">
                <a:solidFill>
                  <a:srgbClr val="EEECE1">
                    <a:lumMod val="10000"/>
                  </a:srgbClr>
                </a:solidFill>
                <a:latin typeface="Times New Roman"/>
                <a:cs typeface="Times New Roman"/>
              </a:rPr>
              <a:t>nitzschia</a:t>
            </a:r>
            <a:r>
              <a:rPr lang="en-US" sz="2400" b="1" i="1" dirty="0" smtClean="0">
                <a:solidFill>
                  <a:srgbClr val="EEECE1">
                    <a:lumMod val="10000"/>
                  </a:srgbClr>
                </a:solidFill>
                <a:latin typeface="Times New Roman"/>
                <a:cs typeface="Times New Roman"/>
              </a:rPr>
              <a:t> </a:t>
            </a:r>
            <a:r>
              <a:rPr lang="en-US" sz="2400" b="1" dirty="0" smtClean="0">
                <a:solidFill>
                  <a:srgbClr val="EEECE1">
                    <a:lumMod val="10000"/>
                  </a:srgbClr>
                </a:solidFill>
                <a:latin typeface="Times New Roman"/>
                <a:cs typeface="Times New Roman"/>
              </a:rPr>
              <a:t>spp. in the Gulf of Maine</a:t>
            </a:r>
            <a:endParaRPr lang="en-US" sz="2400" b="1" dirty="0">
              <a:solidFill>
                <a:srgbClr val="EEECE1">
                  <a:lumMod val="10000"/>
                </a:srgbClr>
              </a:solidFill>
              <a:latin typeface="Times New Roman"/>
              <a:cs typeface="Times New Roman"/>
            </a:endParaRPr>
          </a:p>
        </p:txBody>
      </p:sp>
      <p:grpSp>
        <p:nvGrpSpPr>
          <p:cNvPr id="64" name="Group 63"/>
          <p:cNvGrpSpPr/>
          <p:nvPr/>
        </p:nvGrpSpPr>
        <p:grpSpPr>
          <a:xfrm>
            <a:off x="51198" y="5156360"/>
            <a:ext cx="1581912" cy="1581912"/>
            <a:chOff x="260941" y="5062796"/>
            <a:chExt cx="1581912" cy="1581912"/>
          </a:xfrm>
        </p:grpSpPr>
        <p:sp>
          <p:nvSpPr>
            <p:cNvPr id="65" name="Oval 64"/>
            <p:cNvSpPr>
              <a:spLocks noChangeAspect="1"/>
            </p:cNvSpPr>
            <p:nvPr/>
          </p:nvSpPr>
          <p:spPr>
            <a:xfrm>
              <a:off x="273642" y="5063015"/>
              <a:ext cx="1543981" cy="1543982"/>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a:solidFill>
                  <a:prstClr val="black"/>
                </a:solidFill>
                <a:latin typeface="Times New Roman"/>
                <a:cs typeface="Times New Roman"/>
              </a:endParaRPr>
            </a:p>
          </p:txBody>
        </p:sp>
        <p:pic>
          <p:nvPicPr>
            <p:cNvPr id="66" name="Picture 65" descr="try.tif"/>
            <p:cNvPicPr>
              <a:picLocks/>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0941" y="5062796"/>
              <a:ext cx="1581912" cy="1581912"/>
            </a:xfrm>
            <a:prstGeom prst="rect">
              <a:avLst/>
            </a:prstGeom>
            <a:ln w="76200" cmpd="sng">
              <a:noFill/>
            </a:ln>
          </p:spPr>
        </p:pic>
      </p:grpSp>
      <p:sp>
        <p:nvSpPr>
          <p:cNvPr id="70" name="Oval 69"/>
          <p:cNvSpPr/>
          <p:nvPr/>
        </p:nvSpPr>
        <p:spPr>
          <a:xfrm>
            <a:off x="63899" y="5175608"/>
            <a:ext cx="1543981" cy="1542939"/>
          </a:xfrm>
          <a:prstGeom prst="ellipse">
            <a:avLst/>
          </a:prstGeom>
          <a:noFill/>
          <a:ln w="762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a:solidFill>
                <a:prstClr val="white"/>
              </a:solidFill>
              <a:latin typeface="Times New Roman"/>
              <a:cs typeface="Times New Roman"/>
            </a:endParaRPr>
          </a:p>
        </p:txBody>
      </p:sp>
      <p:grpSp>
        <p:nvGrpSpPr>
          <p:cNvPr id="74" name="Group 73"/>
          <p:cNvGrpSpPr>
            <a:grpSpLocks noChangeAspect="1"/>
          </p:cNvGrpSpPr>
          <p:nvPr/>
        </p:nvGrpSpPr>
        <p:grpSpPr>
          <a:xfrm rot="2700000">
            <a:off x="3620239" y="5651473"/>
            <a:ext cx="699399" cy="1013389"/>
            <a:chOff x="5073294" y="-2009799"/>
            <a:chExt cx="932535" cy="1351185"/>
          </a:xfrm>
        </p:grpSpPr>
        <p:pic>
          <p:nvPicPr>
            <p:cNvPr id="89" name="Picture 88" descr="1cfin.jpg"/>
            <p:cNvPicPr>
              <a:picLocks noChangeAspect="1"/>
            </p:cNvPicPr>
            <p:nvPr/>
          </p:nvPicPr>
          <p:blipFill>
            <a:blip r:embed="rId5" cstate="print">
              <a:extLst>
                <a:ext uri="{BEBA8EAE-BF5A-486C-A8C5-ECC9F3942E4B}">
                  <a14:imgProps xmlns:a14="http://schemas.microsoft.com/office/drawing/2010/main">
                    <a14:imgLayer r:embed="rId6">
                      <a14:imgEffect>
                        <a14:backgroundRemoval t="2358" b="98113" l="1250" r="100000"/>
                      </a14:imgEffect>
                    </a14:imgLayer>
                  </a14:imgProps>
                </a:ext>
                <a:ext uri="{28A0092B-C50C-407E-A947-70E740481C1C}">
                  <a14:useLocalDpi xmlns:a14="http://schemas.microsoft.com/office/drawing/2010/main" val="0"/>
                </a:ext>
              </a:extLst>
            </a:blip>
            <a:stretch>
              <a:fillRect/>
            </a:stretch>
          </p:blipFill>
          <p:spPr>
            <a:xfrm rot="17725140">
              <a:off x="4802629" y="-1682153"/>
              <a:ext cx="1351185" cy="695894"/>
            </a:xfrm>
            <a:prstGeom prst="rect">
              <a:avLst/>
            </a:prstGeom>
          </p:spPr>
        </p:pic>
        <p:pic>
          <p:nvPicPr>
            <p:cNvPr id="91" name="Picture 90" descr="pn.tiff"/>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052888">
              <a:off x="5073294" y="-1797932"/>
              <a:ext cx="932535" cy="742222"/>
            </a:xfrm>
            <a:prstGeom prst="rect">
              <a:avLst/>
            </a:prstGeom>
          </p:spPr>
        </p:pic>
      </p:grpSp>
      <p:grpSp>
        <p:nvGrpSpPr>
          <p:cNvPr id="76" name="Group 75"/>
          <p:cNvGrpSpPr/>
          <p:nvPr/>
        </p:nvGrpSpPr>
        <p:grpSpPr>
          <a:xfrm>
            <a:off x="4795669" y="5716716"/>
            <a:ext cx="2006599" cy="775250"/>
            <a:chOff x="3568830" y="7058012"/>
            <a:chExt cx="2638269" cy="1223516"/>
          </a:xfrm>
        </p:grpSpPr>
        <p:pic>
          <p:nvPicPr>
            <p:cNvPr id="84" name="Picture 83" descr="539w.jpg"/>
            <p:cNvPicPr>
              <a:picLocks noChangeAspect="1"/>
            </p:cNvPicPr>
            <p:nvPr/>
          </p:nvPicPr>
          <p:blipFill>
            <a:blip r:embed="rId9" cstate="print">
              <a:extLst>
                <a:ext uri="{BEBA8EAE-BF5A-486C-A8C5-ECC9F3942E4B}">
                  <a14:imgProps xmlns:a14="http://schemas.microsoft.com/office/drawing/2010/main">
                    <a14:imgLayer r:embed="rId10">
                      <a14:imgEffect>
                        <a14:backgroundRemoval t="2607" b="98104" l="1763" r="97774"/>
                      </a14:imgEffect>
                    </a14:imgLayer>
                  </a14:imgProps>
                </a:ext>
                <a:ext uri="{28A0092B-C50C-407E-A947-70E740481C1C}">
                  <a14:useLocalDpi xmlns:a14="http://schemas.microsoft.com/office/drawing/2010/main" val="0"/>
                </a:ext>
              </a:extLst>
            </a:blip>
            <a:stretch>
              <a:fillRect/>
            </a:stretch>
          </p:blipFill>
          <p:spPr>
            <a:xfrm>
              <a:off x="3568830" y="7058012"/>
              <a:ext cx="2638269" cy="1032791"/>
            </a:xfrm>
            <a:prstGeom prst="rect">
              <a:avLst/>
            </a:prstGeom>
          </p:spPr>
        </p:pic>
        <p:pic>
          <p:nvPicPr>
            <p:cNvPr id="85" name="Picture 84" descr="pn.tiff"/>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29347">
              <a:off x="4061735" y="7289541"/>
              <a:ext cx="1183973" cy="942347"/>
            </a:xfrm>
            <a:prstGeom prst="rect">
              <a:avLst/>
            </a:prstGeom>
          </p:spPr>
        </p:pic>
        <p:pic>
          <p:nvPicPr>
            <p:cNvPr id="86" name="Picture 85" descr="pn.tiff"/>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29347">
              <a:off x="4022870" y="7244628"/>
              <a:ext cx="1183973" cy="942345"/>
            </a:xfrm>
            <a:prstGeom prst="rect">
              <a:avLst/>
            </a:prstGeom>
          </p:spPr>
        </p:pic>
        <p:pic>
          <p:nvPicPr>
            <p:cNvPr id="87" name="Picture 86" descr="pn.tiff"/>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429347">
              <a:off x="3959655" y="7339183"/>
              <a:ext cx="1183973" cy="942345"/>
            </a:xfrm>
            <a:prstGeom prst="rect">
              <a:avLst/>
            </a:prstGeom>
          </p:spPr>
        </p:pic>
        <p:pic>
          <p:nvPicPr>
            <p:cNvPr id="88" name="Picture 87" descr="1cfin.jpg"/>
            <p:cNvPicPr>
              <a:picLocks noChangeAspect="1"/>
            </p:cNvPicPr>
            <p:nvPr/>
          </p:nvPicPr>
          <p:blipFill>
            <a:blip r:embed="rId13" cstate="print">
              <a:extLst>
                <a:ext uri="{BEBA8EAE-BF5A-486C-A8C5-ECC9F3942E4B}">
                  <a14:imgProps xmlns:a14="http://schemas.microsoft.com/office/drawing/2010/main">
                    <a14:imgLayer r:embed="rId14">
                      <a14:imgEffect>
                        <a14:backgroundRemoval t="2358" b="98113" l="1250" r="100000"/>
                      </a14:imgEffect>
                    </a14:imgLayer>
                  </a14:imgProps>
                </a:ext>
                <a:ext uri="{28A0092B-C50C-407E-A947-70E740481C1C}">
                  <a14:useLocalDpi xmlns:a14="http://schemas.microsoft.com/office/drawing/2010/main" val="0"/>
                </a:ext>
              </a:extLst>
            </a:blip>
            <a:stretch>
              <a:fillRect/>
            </a:stretch>
          </p:blipFill>
          <p:spPr>
            <a:xfrm>
              <a:off x="4416538" y="7619775"/>
              <a:ext cx="637585" cy="328373"/>
            </a:xfrm>
            <a:prstGeom prst="rect">
              <a:avLst/>
            </a:prstGeom>
          </p:spPr>
        </p:pic>
      </p:grpSp>
      <p:pic>
        <p:nvPicPr>
          <p:cNvPr id="77" name="Picture 76" descr="clam.tiff"/>
          <p:cNvPicPr>
            <a:picLocks noChangeAspect="1"/>
          </p:cNvPicPr>
          <p:nvPr/>
        </p:nvPicPr>
        <p:blipFill>
          <a:blip r:embed="rId15" cstate="print">
            <a:extLst>
              <a:ext uri="{BEBA8EAE-BF5A-486C-A8C5-ECC9F3942E4B}">
                <a14:imgProps xmlns:a14="http://schemas.microsoft.com/office/drawing/2010/main">
                  <a14:imgLayer r:embed="rId16">
                    <a14:imgEffect>
                      <a14:backgroundRemoval t="7323" b="91533" l="86" r="96005">
                        <a14:foregroundMark x1="58763" y1="19851" x2="73625" y2="26259"/>
                        <a14:foregroundMark x1="49957" y1="9840" x2="49957" y2="9840"/>
                        <a14:foregroundMark x1="51632" y1="10126" x2="65679" y2="20423"/>
                        <a14:foregroundMark x1="79296" y1="30206" x2="83076" y2="33524"/>
                        <a14:foregroundMark x1="90421" y1="61156" x2="90421" y2="61156"/>
                        <a14:foregroundMark x1="92483" y1="56979" x2="92483" y2="56979"/>
                      </a14:backgroundRemoval>
                    </a14:imgEffect>
                  </a14:imgLayer>
                </a14:imgProps>
              </a:ext>
              <a:ext uri="{28A0092B-C50C-407E-A947-70E740481C1C}">
                <a14:useLocalDpi xmlns:a14="http://schemas.microsoft.com/office/drawing/2010/main" val="0"/>
              </a:ext>
            </a:extLst>
          </a:blip>
          <a:stretch>
            <a:fillRect/>
          </a:stretch>
        </p:blipFill>
        <p:spPr>
          <a:xfrm rot="14068194">
            <a:off x="2460936" y="5836195"/>
            <a:ext cx="856144" cy="642843"/>
          </a:xfrm>
          <a:prstGeom prst="rect">
            <a:avLst/>
          </a:prstGeom>
        </p:spPr>
      </p:pic>
      <p:sp>
        <p:nvSpPr>
          <p:cNvPr id="81" name="Right Arrow 80"/>
          <p:cNvSpPr/>
          <p:nvPr/>
        </p:nvSpPr>
        <p:spPr>
          <a:xfrm rot="1973617">
            <a:off x="1461273" y="5519082"/>
            <a:ext cx="1132845" cy="145502"/>
          </a:xfrm>
          <a:prstGeom prst="rightArrow">
            <a:avLst/>
          </a:prstGeom>
          <a:solidFill>
            <a:schemeClr val="bg1"/>
          </a:solidFill>
          <a:ln>
            <a:solidFill>
              <a:srgbClr val="100F0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82" name="Picture 81" descr="humpback460.jpg"/>
          <p:cNvPicPr>
            <a:picLocks noChangeAspect="1"/>
          </p:cNvPicPr>
          <p:nvPr/>
        </p:nvPicPr>
        <p:blipFill>
          <a:blip r:embed="rId17">
            <a:extLst>
              <a:ext uri="{BEBA8EAE-BF5A-486C-A8C5-ECC9F3942E4B}">
                <a14:imgProps xmlns:a14="http://schemas.microsoft.com/office/drawing/2010/main">
                  <a14:imgLayer r:embed="rId18">
                    <a14:imgEffect>
                      <a14:backgroundRemoval t="9964" b="89855" l="10000" r="95543"/>
                    </a14:imgEffect>
                  </a14:imgLayer>
                </a14:imgProps>
              </a:ext>
              <a:ext uri="{28A0092B-C50C-407E-A947-70E740481C1C}">
                <a14:useLocalDpi xmlns:a14="http://schemas.microsoft.com/office/drawing/2010/main" val="0"/>
              </a:ext>
            </a:extLst>
          </a:blip>
          <a:stretch>
            <a:fillRect/>
          </a:stretch>
        </p:blipFill>
        <p:spPr>
          <a:xfrm>
            <a:off x="6370467" y="3719168"/>
            <a:ext cx="2793989" cy="1676394"/>
          </a:xfrm>
          <a:prstGeom prst="rect">
            <a:avLst/>
          </a:prstGeom>
        </p:spPr>
      </p:pic>
      <p:pic>
        <p:nvPicPr>
          <p:cNvPr id="83" name="Picture 82" descr="LaughingGull-Vyn_060401_0029.jpg"/>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89552" y="3046779"/>
            <a:ext cx="1054448" cy="766871"/>
          </a:xfrm>
          <a:prstGeom prst="rect">
            <a:avLst/>
          </a:prstGeom>
        </p:spPr>
      </p:pic>
      <p:sp>
        <p:nvSpPr>
          <p:cNvPr id="93" name="Right Arrow 92"/>
          <p:cNvSpPr/>
          <p:nvPr/>
        </p:nvSpPr>
        <p:spPr>
          <a:xfrm rot="19436577">
            <a:off x="6698368" y="5653483"/>
            <a:ext cx="1473288" cy="126466"/>
          </a:xfrm>
          <a:prstGeom prst="rightArrow">
            <a:avLst/>
          </a:prstGeom>
          <a:solidFill>
            <a:schemeClr val="bg1"/>
          </a:solidFill>
          <a:ln>
            <a:solidFill>
              <a:srgbClr val="100F0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3" name="Oval 62"/>
          <p:cNvSpPr>
            <a:spLocks noChangeAspect="1"/>
          </p:cNvSpPr>
          <p:nvPr/>
        </p:nvSpPr>
        <p:spPr>
          <a:xfrm>
            <a:off x="37868" y="3830587"/>
            <a:ext cx="1543981" cy="1543982"/>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a:solidFill>
                <a:prstClr val="black"/>
              </a:solidFill>
              <a:latin typeface="Times New Roman"/>
              <a:cs typeface="Times New Roman"/>
            </a:endParaRPr>
          </a:p>
        </p:txBody>
      </p:sp>
      <p:pic>
        <p:nvPicPr>
          <p:cNvPr id="68" name="Picture 67" descr="6.tif"/>
          <p:cNvPicPr>
            <a:picLocks/>
          </p:cNvPicPr>
          <p:nvPr/>
        </p:nvPicPr>
        <p:blipFill>
          <a:blip r:embed="rId21" cstate="print">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1377" y="3813650"/>
            <a:ext cx="1581912" cy="1581912"/>
          </a:xfrm>
          <a:prstGeom prst="rect">
            <a:avLst/>
          </a:prstGeom>
        </p:spPr>
      </p:pic>
      <p:sp>
        <p:nvSpPr>
          <p:cNvPr id="69" name="Oval 68"/>
          <p:cNvSpPr/>
          <p:nvPr/>
        </p:nvSpPr>
        <p:spPr>
          <a:xfrm>
            <a:off x="41377" y="3813650"/>
            <a:ext cx="1591733" cy="1591734"/>
          </a:xfrm>
          <a:prstGeom prst="ellipse">
            <a:avLst/>
          </a:prstGeom>
          <a:noFill/>
          <a:ln w="762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endParaRPr lang="en-US" sz="1800" kern="0">
              <a:solidFill>
                <a:prstClr val="white"/>
              </a:solidFill>
              <a:latin typeface="Times New Roman"/>
              <a:cs typeface="Times New Roman"/>
            </a:endParaRPr>
          </a:p>
        </p:txBody>
      </p:sp>
    </p:spTree>
    <p:extLst>
      <p:ext uri="{BB962C8B-B14F-4D97-AF65-F5344CB8AC3E}">
        <p14:creationId xmlns:p14="http://schemas.microsoft.com/office/powerpoint/2010/main" val="1347186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cstate="print">
            <a:alphaModFix amt="8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8" name="TextBox 37"/>
          <p:cNvSpPr txBox="1"/>
          <p:nvPr/>
        </p:nvSpPr>
        <p:spPr>
          <a:xfrm>
            <a:off x="50039" y="98060"/>
            <a:ext cx="9187093" cy="2739211"/>
          </a:xfrm>
          <a:prstGeom prst="rect">
            <a:avLst/>
          </a:prstGeom>
          <a:noFill/>
        </p:spPr>
        <p:txBody>
          <a:bodyPr wrap="square" rtlCol="0">
            <a:spAutoFit/>
          </a:bodyPr>
          <a:lstStyle/>
          <a:p>
            <a:pPr fontAlgn="auto">
              <a:spcBef>
                <a:spcPts val="0"/>
              </a:spcBef>
              <a:spcAft>
                <a:spcPts val="0"/>
              </a:spcAft>
            </a:pPr>
            <a:r>
              <a:rPr lang="en-US" sz="2400" b="1" dirty="0" smtClean="0">
                <a:solidFill>
                  <a:srgbClr val="000000"/>
                </a:solidFill>
                <a:latin typeface="Calibri"/>
              </a:rPr>
              <a:t>Capturing bloom dynamics: COHH </a:t>
            </a:r>
          </a:p>
          <a:p>
            <a:pPr fontAlgn="auto">
              <a:spcBef>
                <a:spcPts val="0"/>
              </a:spcBef>
              <a:spcAft>
                <a:spcPts val="0"/>
              </a:spcAft>
            </a:pPr>
            <a:endParaRPr lang="en-US" sz="2400" b="1" dirty="0">
              <a:solidFill>
                <a:srgbClr val="000000"/>
              </a:solidFill>
              <a:latin typeface="Calibri"/>
            </a:endParaRPr>
          </a:p>
          <a:p>
            <a:pPr marL="342900" indent="-342900" fontAlgn="auto">
              <a:spcBef>
                <a:spcPts val="0"/>
              </a:spcBef>
              <a:spcAft>
                <a:spcPts val="0"/>
              </a:spcAft>
              <a:buFont typeface="Arial"/>
              <a:buChar char="•"/>
            </a:pPr>
            <a:r>
              <a:rPr lang="en-US" sz="2000" dirty="0" smtClean="0">
                <a:solidFill>
                  <a:srgbClr val="000000"/>
                </a:solidFill>
                <a:latin typeface="Calibri"/>
              </a:rPr>
              <a:t>Rapid Response: Where, when, and why are </a:t>
            </a:r>
            <a:r>
              <a:rPr lang="en-US" sz="2000" i="1" dirty="0">
                <a:solidFill>
                  <a:srgbClr val="000000"/>
                </a:solidFill>
                <a:latin typeface="Calibri"/>
              </a:rPr>
              <a:t>Pseudo-</a:t>
            </a:r>
            <a:r>
              <a:rPr lang="en-US" sz="2000" i="1" dirty="0" err="1">
                <a:solidFill>
                  <a:srgbClr val="000000"/>
                </a:solidFill>
                <a:latin typeface="Calibri"/>
              </a:rPr>
              <a:t>nitzschia</a:t>
            </a:r>
            <a:r>
              <a:rPr lang="en-US" sz="2000" i="1" dirty="0">
                <a:solidFill>
                  <a:srgbClr val="000000"/>
                </a:solidFill>
                <a:latin typeface="Calibri"/>
              </a:rPr>
              <a:t> </a:t>
            </a:r>
            <a:r>
              <a:rPr lang="en-US" sz="2000" dirty="0" smtClean="0">
                <a:solidFill>
                  <a:srgbClr val="000000"/>
                </a:solidFill>
                <a:latin typeface="Calibri"/>
              </a:rPr>
              <a:t>species </a:t>
            </a:r>
            <a:r>
              <a:rPr lang="en-US" sz="2000" dirty="0">
                <a:solidFill>
                  <a:srgbClr val="000000"/>
                </a:solidFill>
                <a:latin typeface="Calibri"/>
              </a:rPr>
              <a:t>producing </a:t>
            </a:r>
            <a:r>
              <a:rPr lang="en-US" sz="2000" dirty="0" err="1">
                <a:solidFill>
                  <a:srgbClr val="000000"/>
                </a:solidFill>
                <a:latin typeface="Calibri"/>
              </a:rPr>
              <a:t>domoic</a:t>
            </a:r>
            <a:r>
              <a:rPr lang="en-US" sz="2000" dirty="0">
                <a:solidFill>
                  <a:srgbClr val="000000"/>
                </a:solidFill>
                <a:latin typeface="Calibri"/>
              </a:rPr>
              <a:t> </a:t>
            </a:r>
            <a:r>
              <a:rPr lang="en-US" sz="2000" dirty="0" smtClean="0">
                <a:solidFill>
                  <a:srgbClr val="000000"/>
                </a:solidFill>
                <a:latin typeface="Calibri"/>
              </a:rPr>
              <a:t>acid</a:t>
            </a:r>
            <a:r>
              <a:rPr lang="en-US" sz="2000" dirty="0">
                <a:solidFill>
                  <a:srgbClr val="000000"/>
                </a:solidFill>
                <a:latin typeface="Calibri"/>
              </a:rPr>
              <a:t>?</a:t>
            </a:r>
            <a:r>
              <a:rPr lang="en-US" sz="2000" dirty="0" smtClean="0">
                <a:solidFill>
                  <a:srgbClr val="000000"/>
                </a:solidFill>
                <a:latin typeface="Calibri"/>
              </a:rPr>
              <a:t> </a:t>
            </a:r>
          </a:p>
          <a:p>
            <a:pPr marL="342900" indent="-342900" fontAlgn="auto">
              <a:spcBef>
                <a:spcPts val="0"/>
              </a:spcBef>
              <a:spcAft>
                <a:spcPts val="0"/>
              </a:spcAft>
              <a:buFont typeface="Arial"/>
              <a:buChar char="•"/>
            </a:pPr>
            <a:endParaRPr lang="en-US" sz="2000" dirty="0" smtClean="0">
              <a:solidFill>
                <a:srgbClr val="000000"/>
              </a:solidFill>
              <a:latin typeface="Calibri"/>
            </a:endParaRPr>
          </a:p>
          <a:p>
            <a:pPr marL="342900" indent="-342900" fontAlgn="auto">
              <a:spcBef>
                <a:spcPts val="0"/>
              </a:spcBef>
              <a:spcAft>
                <a:spcPts val="0"/>
              </a:spcAft>
              <a:buFont typeface="Arial"/>
              <a:buChar char="•"/>
            </a:pPr>
            <a:r>
              <a:rPr lang="en-US" sz="2000" dirty="0" smtClean="0">
                <a:solidFill>
                  <a:srgbClr val="000000"/>
                </a:solidFill>
                <a:latin typeface="Calibri"/>
              </a:rPr>
              <a:t>Insight into </a:t>
            </a:r>
            <a:r>
              <a:rPr lang="en-US" sz="2000" i="1" dirty="0" smtClean="0">
                <a:solidFill>
                  <a:srgbClr val="000000"/>
                </a:solidFill>
                <a:latin typeface="Calibri"/>
              </a:rPr>
              <a:t>P. </a:t>
            </a:r>
            <a:r>
              <a:rPr lang="en-US" sz="2000" dirty="0" smtClean="0">
                <a:solidFill>
                  <a:srgbClr val="000000"/>
                </a:solidFill>
                <a:latin typeface="Calibri"/>
              </a:rPr>
              <a:t>spp. ecology in Y1-Y3</a:t>
            </a:r>
            <a:r>
              <a:rPr lang="en-US" sz="2000" dirty="0" smtClean="0">
                <a:solidFill>
                  <a:srgbClr val="000000"/>
                </a:solidFill>
                <a:latin typeface="Calibri"/>
                <a:sym typeface="Wingdings"/>
              </a:rPr>
              <a:t> informs vital rate experiments in Y4 Species-specific </a:t>
            </a:r>
            <a:r>
              <a:rPr lang="en-US" sz="2000" dirty="0">
                <a:solidFill>
                  <a:srgbClr val="000000"/>
                </a:solidFill>
                <a:latin typeface="Calibri"/>
                <a:sym typeface="Wingdings"/>
              </a:rPr>
              <a:t>b</a:t>
            </a:r>
            <a:r>
              <a:rPr lang="en-US" sz="2000" dirty="0" smtClean="0">
                <a:solidFill>
                  <a:srgbClr val="000000"/>
                </a:solidFill>
                <a:latin typeface="Calibri"/>
                <a:sym typeface="Wingdings"/>
              </a:rPr>
              <a:t>iophysical models developed/modified in Y5</a:t>
            </a:r>
            <a:endParaRPr lang="en-US" sz="2000" i="1" dirty="0" smtClean="0">
              <a:solidFill>
                <a:srgbClr val="000000"/>
              </a:solidFill>
              <a:latin typeface="Calibri"/>
            </a:endParaRPr>
          </a:p>
          <a:p>
            <a:pPr lvl="1" fontAlgn="auto">
              <a:spcBef>
                <a:spcPts val="0"/>
              </a:spcBef>
              <a:spcAft>
                <a:spcPts val="0"/>
              </a:spcAft>
            </a:pPr>
            <a:endParaRPr lang="en-US" sz="2400" dirty="0">
              <a:solidFill>
                <a:srgbClr val="000000"/>
              </a:solidFill>
              <a:latin typeface="Calibri"/>
            </a:endParaRPr>
          </a:p>
        </p:txBody>
      </p:sp>
      <p:sp>
        <p:nvSpPr>
          <p:cNvPr id="39" name="TextBox 38"/>
          <p:cNvSpPr txBox="1"/>
          <p:nvPr/>
        </p:nvSpPr>
        <p:spPr>
          <a:xfrm>
            <a:off x="50039" y="2445503"/>
            <a:ext cx="9035313" cy="2308324"/>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000000"/>
                </a:solidFill>
                <a:latin typeface="Calibri"/>
              </a:rPr>
              <a:t>Inter-project collaboration</a:t>
            </a:r>
          </a:p>
          <a:p>
            <a:pPr marL="285750" indent="-285750" defTabSz="457200" fontAlgn="auto">
              <a:spcBef>
                <a:spcPts val="0"/>
              </a:spcBef>
              <a:spcAft>
                <a:spcPts val="0"/>
              </a:spcAft>
              <a:buFont typeface="Arial"/>
              <a:buChar char="•"/>
            </a:pPr>
            <a:endParaRPr lang="en-US" sz="2000" dirty="0" smtClean="0">
              <a:solidFill>
                <a:srgbClr val="000000"/>
              </a:solidFill>
              <a:latin typeface="Calibri"/>
            </a:endParaRPr>
          </a:p>
          <a:p>
            <a:pPr marL="285750" indent="-285750" defTabSz="457200" fontAlgn="auto">
              <a:spcBef>
                <a:spcPts val="0"/>
              </a:spcBef>
              <a:spcAft>
                <a:spcPts val="0"/>
              </a:spcAft>
              <a:buFont typeface="Arial"/>
              <a:buChar char="•"/>
            </a:pPr>
            <a:r>
              <a:rPr lang="en-US" sz="2000" dirty="0" smtClean="0">
                <a:solidFill>
                  <a:srgbClr val="000000"/>
                </a:solidFill>
                <a:latin typeface="Calibri"/>
              </a:rPr>
              <a:t>Integration of Imaging Flow </a:t>
            </a:r>
            <a:r>
              <a:rPr lang="en-US" sz="2000" dirty="0" err="1" smtClean="0">
                <a:solidFill>
                  <a:srgbClr val="000000"/>
                </a:solidFill>
                <a:latin typeface="Calibri"/>
              </a:rPr>
              <a:t>Cytobot</a:t>
            </a:r>
            <a:r>
              <a:rPr lang="en-US" sz="2000" dirty="0" smtClean="0">
                <a:solidFill>
                  <a:srgbClr val="000000"/>
                </a:solidFill>
                <a:latin typeface="Calibri"/>
              </a:rPr>
              <a:t> for Rapid Response</a:t>
            </a:r>
          </a:p>
          <a:p>
            <a:pPr defTabSz="457200" fontAlgn="auto">
              <a:spcBef>
                <a:spcPts val="0"/>
              </a:spcBef>
              <a:spcAft>
                <a:spcPts val="0"/>
              </a:spcAft>
            </a:pPr>
            <a:endParaRPr lang="en-US" sz="2000" dirty="0">
              <a:solidFill>
                <a:srgbClr val="000000"/>
              </a:solidFill>
              <a:latin typeface="Calibri"/>
            </a:endParaRPr>
          </a:p>
          <a:p>
            <a:pPr marL="285750" indent="-285750" defTabSz="457200" fontAlgn="auto">
              <a:spcBef>
                <a:spcPts val="0"/>
              </a:spcBef>
              <a:spcAft>
                <a:spcPts val="0"/>
              </a:spcAft>
              <a:buFont typeface="Arial"/>
              <a:buChar char="•"/>
            </a:pPr>
            <a:r>
              <a:rPr lang="en-US" sz="2000" dirty="0">
                <a:solidFill>
                  <a:srgbClr val="000000"/>
                </a:solidFill>
                <a:latin typeface="Calibri"/>
              </a:rPr>
              <a:t>E</a:t>
            </a:r>
            <a:r>
              <a:rPr lang="en-US" sz="2000" dirty="0" smtClean="0">
                <a:solidFill>
                  <a:srgbClr val="000000"/>
                </a:solidFill>
                <a:latin typeface="Calibri"/>
              </a:rPr>
              <a:t>stablish duration and magnitude of environmental toxicity</a:t>
            </a:r>
          </a:p>
          <a:p>
            <a:pPr marL="285750" indent="-285750" defTabSz="457200" fontAlgn="auto">
              <a:spcBef>
                <a:spcPts val="0"/>
              </a:spcBef>
              <a:spcAft>
                <a:spcPts val="0"/>
              </a:spcAft>
              <a:buFont typeface="Arial"/>
              <a:buChar char="•"/>
            </a:pPr>
            <a:endParaRPr lang="en-US" sz="2000" dirty="0">
              <a:solidFill>
                <a:srgbClr val="000000"/>
              </a:solidFill>
              <a:latin typeface="Calibri"/>
            </a:endParaRPr>
          </a:p>
          <a:p>
            <a:pPr marL="285750" indent="-285750" defTabSz="457200" fontAlgn="auto">
              <a:spcBef>
                <a:spcPts val="0"/>
              </a:spcBef>
              <a:spcAft>
                <a:spcPts val="0"/>
              </a:spcAft>
              <a:buFont typeface="Arial"/>
              <a:buChar char="•"/>
            </a:pPr>
            <a:r>
              <a:rPr lang="en-US" sz="2000" dirty="0" smtClean="0">
                <a:solidFill>
                  <a:srgbClr val="000000"/>
                </a:solidFill>
                <a:latin typeface="Calibri"/>
              </a:rPr>
              <a:t>Evaluate trophic transfer of toxins  </a:t>
            </a:r>
            <a:endParaRPr lang="en-US" sz="2000" dirty="0">
              <a:solidFill>
                <a:srgbClr val="000000"/>
              </a:solidFill>
              <a:latin typeface="Calibri"/>
            </a:endParaRPr>
          </a:p>
        </p:txBody>
      </p:sp>
    </p:spTree>
    <p:extLst>
      <p:ext uri="{BB962C8B-B14F-4D97-AF65-F5344CB8AC3E}">
        <p14:creationId xmlns:p14="http://schemas.microsoft.com/office/powerpoint/2010/main" val="2295861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623/ti623_stloc_H"/>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2780" t="10694" r="8037" b="10368"/>
          <a:stretch/>
        </p:blipFill>
        <p:spPr bwMode="auto">
          <a:xfrm>
            <a:off x="867996" y="2051568"/>
            <a:ext cx="2355494" cy="224177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184242" y="3449753"/>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4" name="Oval 3"/>
          <p:cNvSpPr/>
          <p:nvPr/>
        </p:nvSpPr>
        <p:spPr>
          <a:xfrm>
            <a:off x="1329123" y="3639034"/>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5" name="Oval 4"/>
          <p:cNvSpPr/>
          <p:nvPr/>
        </p:nvSpPr>
        <p:spPr>
          <a:xfrm>
            <a:off x="1455310" y="3842336"/>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6" name="Oval 5"/>
          <p:cNvSpPr/>
          <p:nvPr/>
        </p:nvSpPr>
        <p:spPr>
          <a:xfrm>
            <a:off x="1618886" y="4038627"/>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7" name="Oval 6"/>
          <p:cNvSpPr/>
          <p:nvPr/>
        </p:nvSpPr>
        <p:spPr>
          <a:xfrm>
            <a:off x="2090920" y="3706801"/>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8" name="Oval 7"/>
          <p:cNvSpPr/>
          <p:nvPr/>
        </p:nvSpPr>
        <p:spPr>
          <a:xfrm>
            <a:off x="1936691" y="3515183"/>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9" name="Oval 8"/>
          <p:cNvSpPr/>
          <p:nvPr/>
        </p:nvSpPr>
        <p:spPr>
          <a:xfrm>
            <a:off x="1784799" y="3321229"/>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0" name="Oval 9"/>
          <p:cNvSpPr/>
          <p:nvPr/>
        </p:nvSpPr>
        <p:spPr>
          <a:xfrm>
            <a:off x="1635244" y="3115591"/>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1" name="Oval 10"/>
          <p:cNvSpPr/>
          <p:nvPr/>
        </p:nvSpPr>
        <p:spPr>
          <a:xfrm>
            <a:off x="1483352" y="2923973"/>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2" name="Oval 11"/>
          <p:cNvSpPr/>
          <p:nvPr/>
        </p:nvSpPr>
        <p:spPr>
          <a:xfrm>
            <a:off x="992624" y="2900605"/>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3" name="Oval 12"/>
          <p:cNvSpPr/>
          <p:nvPr/>
        </p:nvSpPr>
        <p:spPr>
          <a:xfrm>
            <a:off x="1051044" y="3246451"/>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dirty="0">
              <a:solidFill>
                <a:prstClr val="black"/>
              </a:solidFill>
            </a:endParaRPr>
          </a:p>
        </p:txBody>
      </p:sp>
      <p:sp>
        <p:nvSpPr>
          <p:cNvPr id="14" name="Oval 13"/>
          <p:cNvSpPr/>
          <p:nvPr/>
        </p:nvSpPr>
        <p:spPr>
          <a:xfrm>
            <a:off x="1242662" y="2795449"/>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5" name="Oval 14"/>
          <p:cNvSpPr/>
          <p:nvPr/>
        </p:nvSpPr>
        <p:spPr>
          <a:xfrm>
            <a:off x="1303418" y="2790775"/>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6" name="Oval 15"/>
          <p:cNvSpPr/>
          <p:nvPr/>
        </p:nvSpPr>
        <p:spPr>
          <a:xfrm>
            <a:off x="1368849" y="2732355"/>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7" name="Oval 16"/>
          <p:cNvSpPr/>
          <p:nvPr/>
        </p:nvSpPr>
        <p:spPr>
          <a:xfrm>
            <a:off x="1560466" y="2734692"/>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8" name="Oval 17"/>
          <p:cNvSpPr/>
          <p:nvPr/>
        </p:nvSpPr>
        <p:spPr>
          <a:xfrm>
            <a:off x="1132832" y="2659914"/>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9" name="Oval 18"/>
          <p:cNvSpPr/>
          <p:nvPr/>
        </p:nvSpPr>
        <p:spPr>
          <a:xfrm>
            <a:off x="2039510" y="2657578"/>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0" name="Oval 19"/>
          <p:cNvSpPr/>
          <p:nvPr/>
        </p:nvSpPr>
        <p:spPr>
          <a:xfrm>
            <a:off x="2205423" y="2839848"/>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1" name="Oval 20"/>
          <p:cNvSpPr/>
          <p:nvPr/>
        </p:nvSpPr>
        <p:spPr>
          <a:xfrm>
            <a:off x="2361988" y="3015108"/>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2" name="Oval 21"/>
          <p:cNvSpPr/>
          <p:nvPr/>
        </p:nvSpPr>
        <p:spPr>
          <a:xfrm>
            <a:off x="2537248" y="3199715"/>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3" name="Oval 22"/>
          <p:cNvSpPr/>
          <p:nvPr/>
        </p:nvSpPr>
        <p:spPr>
          <a:xfrm>
            <a:off x="2006795" y="2463623"/>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4" name="Oval 23"/>
          <p:cNvSpPr/>
          <p:nvPr/>
        </p:nvSpPr>
        <p:spPr>
          <a:xfrm>
            <a:off x="2768591" y="2388846"/>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5" name="Oval 24"/>
          <p:cNvSpPr/>
          <p:nvPr/>
        </p:nvSpPr>
        <p:spPr>
          <a:xfrm>
            <a:off x="2679793" y="2302384"/>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6" name="Oval 25"/>
          <p:cNvSpPr/>
          <p:nvPr/>
        </p:nvSpPr>
        <p:spPr>
          <a:xfrm>
            <a:off x="2901789" y="2501012"/>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27" name="Oval 26"/>
          <p:cNvSpPr/>
          <p:nvPr/>
        </p:nvSpPr>
        <p:spPr>
          <a:xfrm>
            <a:off x="3030313" y="2610842"/>
            <a:ext cx="73152" cy="7315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grpSp>
        <p:nvGrpSpPr>
          <p:cNvPr id="28" name="Group 27"/>
          <p:cNvGrpSpPr/>
          <p:nvPr/>
        </p:nvGrpSpPr>
        <p:grpSpPr>
          <a:xfrm>
            <a:off x="383977" y="2120114"/>
            <a:ext cx="838200" cy="2102439"/>
            <a:chOff x="4418500" y="1752600"/>
            <a:chExt cx="685800" cy="2856575"/>
          </a:xfrm>
        </p:grpSpPr>
        <p:sp>
          <p:nvSpPr>
            <p:cNvPr id="29" name="TextBox 28"/>
            <p:cNvSpPr txBox="1"/>
            <p:nvPr/>
          </p:nvSpPr>
          <p:spPr>
            <a:xfrm>
              <a:off x="4418500" y="3581400"/>
              <a:ext cx="685800"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44.0</a:t>
              </a:r>
            </a:p>
          </p:txBody>
        </p:sp>
        <p:sp>
          <p:nvSpPr>
            <p:cNvPr id="30" name="TextBox 29"/>
            <p:cNvSpPr txBox="1"/>
            <p:nvPr/>
          </p:nvSpPr>
          <p:spPr>
            <a:xfrm>
              <a:off x="4418500" y="4191000"/>
              <a:ext cx="609600"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43.8</a:t>
              </a:r>
            </a:p>
          </p:txBody>
        </p:sp>
        <p:sp>
          <p:nvSpPr>
            <p:cNvPr id="31" name="TextBox 30"/>
            <p:cNvSpPr txBox="1"/>
            <p:nvPr/>
          </p:nvSpPr>
          <p:spPr>
            <a:xfrm>
              <a:off x="4418500" y="2971800"/>
              <a:ext cx="609601"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44.2</a:t>
              </a:r>
            </a:p>
          </p:txBody>
        </p:sp>
        <p:sp>
          <p:nvSpPr>
            <p:cNvPr id="32" name="TextBox 31"/>
            <p:cNvSpPr txBox="1"/>
            <p:nvPr/>
          </p:nvSpPr>
          <p:spPr>
            <a:xfrm>
              <a:off x="4418500" y="2362201"/>
              <a:ext cx="609601"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44.4</a:t>
              </a:r>
            </a:p>
          </p:txBody>
        </p:sp>
        <p:sp>
          <p:nvSpPr>
            <p:cNvPr id="33" name="TextBox 32"/>
            <p:cNvSpPr txBox="1"/>
            <p:nvPr/>
          </p:nvSpPr>
          <p:spPr>
            <a:xfrm>
              <a:off x="4418500" y="1752600"/>
              <a:ext cx="609600"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44.6</a:t>
              </a:r>
            </a:p>
          </p:txBody>
        </p:sp>
      </p:grpSp>
      <p:sp>
        <p:nvSpPr>
          <p:cNvPr id="34" name="Rectangle 33"/>
          <p:cNvSpPr/>
          <p:nvPr/>
        </p:nvSpPr>
        <p:spPr>
          <a:xfrm>
            <a:off x="880458" y="2064031"/>
            <a:ext cx="2355494" cy="2230865"/>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grpSp>
        <p:nvGrpSpPr>
          <p:cNvPr id="35" name="Group 34"/>
          <p:cNvGrpSpPr/>
          <p:nvPr/>
        </p:nvGrpSpPr>
        <p:grpSpPr>
          <a:xfrm>
            <a:off x="835592" y="2269668"/>
            <a:ext cx="100950" cy="1788460"/>
            <a:chOff x="5273040" y="1955799"/>
            <a:chExt cx="137160" cy="2429972"/>
          </a:xfrm>
        </p:grpSpPr>
        <p:cxnSp>
          <p:nvCxnSpPr>
            <p:cNvPr id="36" name="Straight Connector 35"/>
            <p:cNvCxnSpPr/>
            <p:nvPr/>
          </p:nvCxnSpPr>
          <p:spPr>
            <a:xfrm>
              <a:off x="5273040" y="1955799"/>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273040" y="2556935"/>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73040" y="3158068"/>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273040" y="378462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273040" y="4385771"/>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41" name="Straight Connector 40"/>
          <p:cNvCxnSpPr/>
          <p:nvPr/>
        </p:nvCxnSpPr>
        <p:spPr>
          <a:xfrm rot="5400000">
            <a:off x="2761738" y="4298947"/>
            <a:ext cx="10095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1465606" y="4298947"/>
            <a:ext cx="10095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2112107" y="4298947"/>
            <a:ext cx="10095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31541" y="4298947"/>
            <a:ext cx="10095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55655" y="4274522"/>
            <a:ext cx="2674724" cy="307777"/>
            <a:chOff x="5451891" y="4679785"/>
            <a:chExt cx="3634135" cy="418175"/>
          </a:xfrm>
        </p:grpSpPr>
        <p:sp>
          <p:nvSpPr>
            <p:cNvPr id="46" name="TextBox 45"/>
            <p:cNvSpPr txBox="1"/>
            <p:nvPr/>
          </p:nvSpPr>
          <p:spPr>
            <a:xfrm>
              <a:off x="6334541" y="4679785"/>
              <a:ext cx="1011588"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68.0</a:t>
              </a:r>
            </a:p>
          </p:txBody>
        </p:sp>
        <p:sp>
          <p:nvSpPr>
            <p:cNvPr id="47" name="TextBox 46"/>
            <p:cNvSpPr txBox="1"/>
            <p:nvPr/>
          </p:nvSpPr>
          <p:spPr>
            <a:xfrm>
              <a:off x="5451891" y="4679785"/>
              <a:ext cx="1011588"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68.4</a:t>
              </a:r>
            </a:p>
          </p:txBody>
        </p:sp>
        <p:sp>
          <p:nvSpPr>
            <p:cNvPr id="48" name="TextBox 47"/>
            <p:cNvSpPr txBox="1"/>
            <p:nvPr/>
          </p:nvSpPr>
          <p:spPr>
            <a:xfrm>
              <a:off x="7204488" y="4679785"/>
              <a:ext cx="1011588"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67.6</a:t>
              </a:r>
            </a:p>
          </p:txBody>
        </p:sp>
        <p:sp>
          <p:nvSpPr>
            <p:cNvPr id="49" name="TextBox 48"/>
            <p:cNvSpPr txBox="1"/>
            <p:nvPr/>
          </p:nvSpPr>
          <p:spPr>
            <a:xfrm>
              <a:off x="8074438" y="4679785"/>
              <a:ext cx="1011588" cy="41817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67.2</a:t>
              </a:r>
            </a:p>
          </p:txBody>
        </p:sp>
      </p:grpSp>
      <p:sp>
        <p:nvSpPr>
          <p:cNvPr id="50" name="TextBox 49"/>
          <p:cNvSpPr txBox="1"/>
          <p:nvPr/>
        </p:nvSpPr>
        <p:spPr>
          <a:xfrm>
            <a:off x="2302998" y="4530923"/>
            <a:ext cx="1738579" cy="307777"/>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Longitude (°W)</a:t>
            </a:r>
          </a:p>
        </p:txBody>
      </p:sp>
      <p:sp>
        <p:nvSpPr>
          <p:cNvPr id="51" name="TextBox 50"/>
          <p:cNvSpPr txBox="1"/>
          <p:nvPr/>
        </p:nvSpPr>
        <p:spPr>
          <a:xfrm rot="16200000">
            <a:off x="-563001" y="2184544"/>
            <a:ext cx="1738579" cy="307777"/>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Latitude (°N)</a:t>
            </a:r>
          </a:p>
        </p:txBody>
      </p:sp>
      <p:pic>
        <p:nvPicPr>
          <p:cNvPr id="5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5917" t="29675" r="39456" b="16992"/>
          <a:stretch/>
        </p:blipFill>
        <p:spPr bwMode="auto">
          <a:xfrm>
            <a:off x="4521199" y="2032001"/>
            <a:ext cx="4072467"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a:xfrm>
            <a:off x="8216900" y="2793999"/>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4" name="Oval 53"/>
          <p:cNvSpPr/>
          <p:nvPr/>
        </p:nvSpPr>
        <p:spPr>
          <a:xfrm>
            <a:off x="8081432" y="2688168"/>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5" name="Oval 54"/>
          <p:cNvSpPr/>
          <p:nvPr/>
        </p:nvSpPr>
        <p:spPr>
          <a:xfrm>
            <a:off x="7962902" y="2590797"/>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6" name="Oval 55"/>
          <p:cNvSpPr/>
          <p:nvPr/>
        </p:nvSpPr>
        <p:spPr>
          <a:xfrm>
            <a:off x="7865531" y="2501904"/>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7" name="Oval 56"/>
          <p:cNvSpPr/>
          <p:nvPr/>
        </p:nvSpPr>
        <p:spPr>
          <a:xfrm>
            <a:off x="7755467" y="2294463"/>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8" name="Oval 57"/>
          <p:cNvSpPr/>
          <p:nvPr/>
        </p:nvSpPr>
        <p:spPr>
          <a:xfrm>
            <a:off x="7556498" y="2501898"/>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59" name="Oval 58"/>
          <p:cNvSpPr/>
          <p:nvPr/>
        </p:nvSpPr>
        <p:spPr>
          <a:xfrm>
            <a:off x="7281335" y="2747436"/>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0" name="Oval 59"/>
          <p:cNvSpPr/>
          <p:nvPr/>
        </p:nvSpPr>
        <p:spPr>
          <a:xfrm>
            <a:off x="7251698" y="2836335"/>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1" name="Oval 60"/>
          <p:cNvSpPr/>
          <p:nvPr/>
        </p:nvSpPr>
        <p:spPr>
          <a:xfrm>
            <a:off x="7416803" y="3005667"/>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2" name="Oval 61"/>
          <p:cNvSpPr/>
          <p:nvPr/>
        </p:nvSpPr>
        <p:spPr>
          <a:xfrm>
            <a:off x="7577663" y="3170766"/>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3" name="Oval 62"/>
          <p:cNvSpPr/>
          <p:nvPr/>
        </p:nvSpPr>
        <p:spPr>
          <a:xfrm>
            <a:off x="7742762" y="3323166"/>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4" name="Oval 63"/>
          <p:cNvSpPr/>
          <p:nvPr/>
        </p:nvSpPr>
        <p:spPr>
          <a:xfrm>
            <a:off x="7006172" y="2908296"/>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5" name="Oval 64"/>
          <p:cNvSpPr/>
          <p:nvPr/>
        </p:nvSpPr>
        <p:spPr>
          <a:xfrm>
            <a:off x="6426203" y="2777067"/>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6" name="Oval 65"/>
          <p:cNvSpPr/>
          <p:nvPr/>
        </p:nvSpPr>
        <p:spPr>
          <a:xfrm>
            <a:off x="6637865" y="2895603"/>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7" name="Oval 66"/>
          <p:cNvSpPr/>
          <p:nvPr/>
        </p:nvSpPr>
        <p:spPr>
          <a:xfrm>
            <a:off x="6523556" y="2963331"/>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8" name="Oval 67"/>
          <p:cNvSpPr/>
          <p:nvPr/>
        </p:nvSpPr>
        <p:spPr>
          <a:xfrm>
            <a:off x="6747929" y="3077634"/>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69" name="Oval 68"/>
          <p:cNvSpPr/>
          <p:nvPr/>
        </p:nvSpPr>
        <p:spPr>
          <a:xfrm>
            <a:off x="6904562" y="3234267"/>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0" name="Oval 69"/>
          <p:cNvSpPr/>
          <p:nvPr/>
        </p:nvSpPr>
        <p:spPr>
          <a:xfrm>
            <a:off x="7023098" y="3428997"/>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1" name="Oval 70"/>
          <p:cNvSpPr/>
          <p:nvPr/>
        </p:nvSpPr>
        <p:spPr>
          <a:xfrm>
            <a:off x="7175498" y="36195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2" name="Oval 71"/>
          <p:cNvSpPr/>
          <p:nvPr/>
        </p:nvSpPr>
        <p:spPr>
          <a:xfrm>
            <a:off x="7315199" y="3801531"/>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3" name="Oval 72"/>
          <p:cNvSpPr/>
          <p:nvPr/>
        </p:nvSpPr>
        <p:spPr>
          <a:xfrm>
            <a:off x="6324599" y="33909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4" name="Oval 73"/>
          <p:cNvSpPr/>
          <p:nvPr/>
        </p:nvSpPr>
        <p:spPr>
          <a:xfrm>
            <a:off x="6476999" y="35433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5" name="Oval 74"/>
          <p:cNvSpPr/>
          <p:nvPr/>
        </p:nvSpPr>
        <p:spPr>
          <a:xfrm>
            <a:off x="6597649" y="37338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6" name="Oval 75"/>
          <p:cNvSpPr/>
          <p:nvPr/>
        </p:nvSpPr>
        <p:spPr>
          <a:xfrm>
            <a:off x="6724649" y="39243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7" name="Oval 76"/>
          <p:cNvSpPr/>
          <p:nvPr/>
        </p:nvSpPr>
        <p:spPr>
          <a:xfrm>
            <a:off x="6870699" y="41148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8" name="Oval 77"/>
          <p:cNvSpPr/>
          <p:nvPr/>
        </p:nvSpPr>
        <p:spPr>
          <a:xfrm>
            <a:off x="7016749" y="42862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9" name="Oval 78"/>
          <p:cNvSpPr/>
          <p:nvPr/>
        </p:nvSpPr>
        <p:spPr>
          <a:xfrm>
            <a:off x="7429499" y="40005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0" name="Oval 79"/>
          <p:cNvSpPr/>
          <p:nvPr/>
        </p:nvSpPr>
        <p:spPr>
          <a:xfrm>
            <a:off x="5949949" y="36385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1" name="Oval 80"/>
          <p:cNvSpPr/>
          <p:nvPr/>
        </p:nvSpPr>
        <p:spPr>
          <a:xfrm>
            <a:off x="6007099" y="37211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2" name="Oval 81"/>
          <p:cNvSpPr/>
          <p:nvPr/>
        </p:nvSpPr>
        <p:spPr>
          <a:xfrm>
            <a:off x="6115049" y="39243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3" name="Oval 82"/>
          <p:cNvSpPr/>
          <p:nvPr/>
        </p:nvSpPr>
        <p:spPr>
          <a:xfrm>
            <a:off x="6267449" y="41211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4" name="Oval 83"/>
          <p:cNvSpPr/>
          <p:nvPr/>
        </p:nvSpPr>
        <p:spPr>
          <a:xfrm>
            <a:off x="6369049" y="43053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5" name="Oval 84"/>
          <p:cNvSpPr/>
          <p:nvPr/>
        </p:nvSpPr>
        <p:spPr>
          <a:xfrm>
            <a:off x="5841999" y="45275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6" name="Oval 85"/>
          <p:cNvSpPr/>
          <p:nvPr/>
        </p:nvSpPr>
        <p:spPr>
          <a:xfrm>
            <a:off x="5530849" y="39306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7" name="Oval 86"/>
          <p:cNvSpPr/>
          <p:nvPr/>
        </p:nvSpPr>
        <p:spPr>
          <a:xfrm>
            <a:off x="5359399" y="37909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8" name="Oval 87"/>
          <p:cNvSpPr/>
          <p:nvPr/>
        </p:nvSpPr>
        <p:spPr>
          <a:xfrm>
            <a:off x="5308599" y="489585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89" name="Rectangle 88"/>
          <p:cNvSpPr/>
          <p:nvPr/>
        </p:nvSpPr>
        <p:spPr>
          <a:xfrm>
            <a:off x="4521199" y="2019300"/>
            <a:ext cx="4089400" cy="3429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cxnSp>
        <p:nvCxnSpPr>
          <p:cNvPr id="90" name="Straight Connector 89"/>
          <p:cNvCxnSpPr/>
          <p:nvPr/>
        </p:nvCxnSpPr>
        <p:spPr>
          <a:xfrm>
            <a:off x="4447539" y="289306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4447539" y="33070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4447539" y="372110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4447539" y="414782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4447539" y="456184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451349" y="497586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451349" y="53898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4013199" y="4794250"/>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43.4</a:t>
            </a:r>
            <a:endParaRPr lang="en-US" sz="1400" dirty="0">
              <a:solidFill>
                <a:prstClr val="black"/>
              </a:solidFill>
              <a:latin typeface="Calibri"/>
            </a:endParaRPr>
          </a:p>
        </p:txBody>
      </p:sp>
      <p:sp>
        <p:nvSpPr>
          <p:cNvPr id="98" name="TextBox 97"/>
          <p:cNvSpPr txBox="1"/>
          <p:nvPr/>
        </p:nvSpPr>
        <p:spPr>
          <a:xfrm>
            <a:off x="4013199" y="5216723"/>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43.2</a:t>
            </a:r>
            <a:endParaRPr lang="en-US" sz="1400" dirty="0">
              <a:solidFill>
                <a:prstClr val="black"/>
              </a:solidFill>
              <a:latin typeface="Calibri"/>
            </a:endParaRPr>
          </a:p>
        </p:txBody>
      </p:sp>
      <p:sp>
        <p:nvSpPr>
          <p:cNvPr id="99" name="TextBox 98"/>
          <p:cNvSpPr txBox="1"/>
          <p:nvPr/>
        </p:nvSpPr>
        <p:spPr>
          <a:xfrm>
            <a:off x="4013199" y="4387850"/>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43.6</a:t>
            </a:r>
            <a:endParaRPr lang="en-US" sz="1400" dirty="0">
              <a:solidFill>
                <a:prstClr val="black"/>
              </a:solidFill>
              <a:latin typeface="Calibri"/>
            </a:endParaRPr>
          </a:p>
        </p:txBody>
      </p:sp>
      <p:sp>
        <p:nvSpPr>
          <p:cNvPr id="100" name="TextBox 99"/>
          <p:cNvSpPr txBox="1"/>
          <p:nvPr/>
        </p:nvSpPr>
        <p:spPr>
          <a:xfrm>
            <a:off x="4013199" y="3556000"/>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44.0</a:t>
            </a:r>
            <a:endParaRPr lang="en-US" sz="1400" dirty="0">
              <a:solidFill>
                <a:prstClr val="black"/>
              </a:solidFill>
              <a:latin typeface="Calibri"/>
            </a:endParaRPr>
          </a:p>
        </p:txBody>
      </p:sp>
      <p:sp>
        <p:nvSpPr>
          <p:cNvPr id="101" name="TextBox 100"/>
          <p:cNvSpPr txBox="1"/>
          <p:nvPr/>
        </p:nvSpPr>
        <p:spPr>
          <a:xfrm>
            <a:off x="4013199" y="3997523"/>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43.8</a:t>
            </a:r>
            <a:endParaRPr lang="en-US" sz="1400" dirty="0">
              <a:solidFill>
                <a:prstClr val="black"/>
              </a:solidFill>
              <a:latin typeface="Calibri"/>
            </a:endParaRPr>
          </a:p>
        </p:txBody>
      </p:sp>
      <p:sp>
        <p:nvSpPr>
          <p:cNvPr id="102" name="TextBox 101"/>
          <p:cNvSpPr txBox="1"/>
          <p:nvPr/>
        </p:nvSpPr>
        <p:spPr>
          <a:xfrm>
            <a:off x="4013199" y="3168650"/>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44.2</a:t>
            </a:r>
            <a:endParaRPr lang="en-US" sz="1400" dirty="0">
              <a:solidFill>
                <a:prstClr val="black"/>
              </a:solidFill>
              <a:latin typeface="Calibri"/>
            </a:endParaRPr>
          </a:p>
        </p:txBody>
      </p:sp>
      <p:sp>
        <p:nvSpPr>
          <p:cNvPr id="103" name="TextBox 102"/>
          <p:cNvSpPr txBox="1"/>
          <p:nvPr/>
        </p:nvSpPr>
        <p:spPr>
          <a:xfrm>
            <a:off x="4013199" y="2308423"/>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44.6</a:t>
            </a:r>
            <a:endParaRPr lang="en-US" sz="1400" dirty="0">
              <a:solidFill>
                <a:prstClr val="black"/>
              </a:solidFill>
              <a:latin typeface="Calibri"/>
            </a:endParaRPr>
          </a:p>
        </p:txBody>
      </p:sp>
      <p:sp>
        <p:nvSpPr>
          <p:cNvPr id="104" name="TextBox 103"/>
          <p:cNvSpPr txBox="1"/>
          <p:nvPr/>
        </p:nvSpPr>
        <p:spPr>
          <a:xfrm>
            <a:off x="4013199" y="2733873"/>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44.4</a:t>
            </a:r>
            <a:endParaRPr lang="en-US" sz="1400" dirty="0">
              <a:solidFill>
                <a:prstClr val="black"/>
              </a:solidFill>
              <a:latin typeface="Calibri"/>
            </a:endParaRPr>
          </a:p>
        </p:txBody>
      </p:sp>
      <p:sp>
        <p:nvSpPr>
          <p:cNvPr id="105" name="TextBox 104"/>
          <p:cNvSpPr txBox="1"/>
          <p:nvPr/>
        </p:nvSpPr>
        <p:spPr>
          <a:xfrm>
            <a:off x="4013199" y="1905000"/>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44.8</a:t>
            </a:r>
            <a:endParaRPr lang="en-US" sz="1400" dirty="0">
              <a:solidFill>
                <a:prstClr val="black"/>
              </a:solidFill>
              <a:latin typeface="Calibri"/>
            </a:endParaRPr>
          </a:p>
        </p:txBody>
      </p:sp>
      <p:cxnSp>
        <p:nvCxnSpPr>
          <p:cNvPr id="106" name="Straight Connector 105"/>
          <p:cNvCxnSpPr/>
          <p:nvPr/>
        </p:nvCxnSpPr>
        <p:spPr>
          <a:xfrm>
            <a:off x="4451349" y="246380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5400000">
            <a:off x="7937498"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a:off x="7321126"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5400000">
            <a:off x="6704752"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5400000">
            <a:off x="6088378"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5472004"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4855630" y="5440680"/>
            <a:ext cx="137160" cy="0"/>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7763932"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67.2</a:t>
            </a:r>
            <a:endParaRPr lang="en-US" sz="1400" dirty="0">
              <a:solidFill>
                <a:prstClr val="black"/>
              </a:solidFill>
              <a:latin typeface="Calibri"/>
            </a:endParaRPr>
          </a:p>
        </p:txBody>
      </p:sp>
      <p:sp>
        <p:nvSpPr>
          <p:cNvPr id="114" name="TextBox 113"/>
          <p:cNvSpPr txBox="1"/>
          <p:nvPr/>
        </p:nvSpPr>
        <p:spPr>
          <a:xfrm>
            <a:off x="7111997"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67.6</a:t>
            </a:r>
            <a:endParaRPr lang="en-US" sz="1400" dirty="0">
              <a:solidFill>
                <a:prstClr val="black"/>
              </a:solidFill>
              <a:latin typeface="Calibri"/>
            </a:endParaRPr>
          </a:p>
        </p:txBody>
      </p:sp>
      <p:sp>
        <p:nvSpPr>
          <p:cNvPr id="115" name="TextBox 114"/>
          <p:cNvSpPr txBox="1"/>
          <p:nvPr/>
        </p:nvSpPr>
        <p:spPr>
          <a:xfrm>
            <a:off x="6536265"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68.0</a:t>
            </a:r>
            <a:endParaRPr lang="en-US" sz="1400" dirty="0">
              <a:solidFill>
                <a:prstClr val="black"/>
              </a:solidFill>
              <a:latin typeface="Calibri"/>
            </a:endParaRPr>
          </a:p>
        </p:txBody>
      </p:sp>
      <p:sp>
        <p:nvSpPr>
          <p:cNvPr id="116" name="TextBox 115"/>
          <p:cNvSpPr txBox="1"/>
          <p:nvPr/>
        </p:nvSpPr>
        <p:spPr>
          <a:xfrm>
            <a:off x="5943599"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68.4</a:t>
            </a:r>
            <a:endParaRPr lang="en-US" sz="1400" dirty="0">
              <a:solidFill>
                <a:prstClr val="black"/>
              </a:solidFill>
              <a:latin typeface="Calibri"/>
            </a:endParaRPr>
          </a:p>
        </p:txBody>
      </p:sp>
      <p:sp>
        <p:nvSpPr>
          <p:cNvPr id="117" name="TextBox 116"/>
          <p:cNvSpPr txBox="1"/>
          <p:nvPr/>
        </p:nvSpPr>
        <p:spPr>
          <a:xfrm>
            <a:off x="5300134"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68.8</a:t>
            </a:r>
            <a:endParaRPr lang="en-US" sz="1400" dirty="0">
              <a:solidFill>
                <a:prstClr val="black"/>
              </a:solidFill>
              <a:latin typeface="Calibri"/>
            </a:endParaRPr>
          </a:p>
        </p:txBody>
      </p:sp>
      <p:sp>
        <p:nvSpPr>
          <p:cNvPr id="118" name="TextBox 117"/>
          <p:cNvSpPr txBox="1"/>
          <p:nvPr/>
        </p:nvSpPr>
        <p:spPr>
          <a:xfrm>
            <a:off x="4707462" y="5436856"/>
            <a:ext cx="6096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69.2</a:t>
            </a:r>
            <a:endParaRPr lang="en-US" sz="1400" dirty="0">
              <a:solidFill>
                <a:prstClr val="black"/>
              </a:solidFill>
              <a:latin typeface="Calibri"/>
            </a:endParaRPr>
          </a:p>
        </p:txBody>
      </p:sp>
      <p:sp>
        <p:nvSpPr>
          <p:cNvPr id="119" name="TextBox 118"/>
          <p:cNvSpPr txBox="1"/>
          <p:nvPr/>
        </p:nvSpPr>
        <p:spPr>
          <a:xfrm rot="16200000">
            <a:off x="2706589" y="1903512"/>
            <a:ext cx="2362200" cy="307777"/>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Latitude (°N)</a:t>
            </a:r>
          </a:p>
        </p:txBody>
      </p:sp>
      <p:sp>
        <p:nvSpPr>
          <p:cNvPr id="120" name="TextBox 119"/>
          <p:cNvSpPr txBox="1"/>
          <p:nvPr/>
        </p:nvSpPr>
        <p:spPr>
          <a:xfrm>
            <a:off x="7467599" y="5673923"/>
            <a:ext cx="2362200" cy="307777"/>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Longitude (°W)</a:t>
            </a:r>
          </a:p>
        </p:txBody>
      </p:sp>
      <p:sp>
        <p:nvSpPr>
          <p:cNvPr id="121" name="TextBox 120"/>
          <p:cNvSpPr txBox="1"/>
          <p:nvPr/>
        </p:nvSpPr>
        <p:spPr>
          <a:xfrm>
            <a:off x="383977" y="1333500"/>
            <a:ext cx="3200400" cy="646331"/>
          </a:xfrm>
          <a:prstGeom prst="rect">
            <a:avLst/>
          </a:prstGeom>
          <a:noFill/>
        </p:spPr>
        <p:txBody>
          <a:bodyPr wrap="square" rtlCol="0">
            <a:spAutoFit/>
          </a:bodyPr>
          <a:lstStyle/>
          <a:p>
            <a:pPr algn="ctr" defTabSz="457200" fontAlgn="auto">
              <a:spcBef>
                <a:spcPts val="0"/>
              </a:spcBef>
              <a:spcAft>
                <a:spcPts val="0"/>
              </a:spcAft>
            </a:pPr>
            <a:r>
              <a:rPr lang="en-US" sz="1800" dirty="0" smtClean="0">
                <a:solidFill>
                  <a:prstClr val="black"/>
                </a:solidFill>
                <a:latin typeface="Calibri"/>
              </a:rPr>
              <a:t>NOAA CSCOR EVENT RESPONSE</a:t>
            </a:r>
          </a:p>
          <a:p>
            <a:pPr algn="ctr" defTabSz="457200" fontAlgn="auto">
              <a:spcBef>
                <a:spcPts val="0"/>
              </a:spcBef>
              <a:spcAft>
                <a:spcPts val="0"/>
              </a:spcAft>
            </a:pPr>
            <a:r>
              <a:rPr lang="en-US" sz="1800" dirty="0" smtClean="0">
                <a:solidFill>
                  <a:prstClr val="black"/>
                </a:solidFill>
                <a:latin typeface="Calibri"/>
              </a:rPr>
              <a:t>August 4-5, 2012</a:t>
            </a:r>
            <a:endParaRPr lang="en-US" sz="1800" dirty="0">
              <a:solidFill>
                <a:prstClr val="black"/>
              </a:solidFill>
              <a:latin typeface="Calibri"/>
            </a:endParaRPr>
          </a:p>
        </p:txBody>
      </p:sp>
      <p:sp>
        <p:nvSpPr>
          <p:cNvPr id="122" name="TextBox 121"/>
          <p:cNvSpPr txBox="1"/>
          <p:nvPr/>
        </p:nvSpPr>
        <p:spPr>
          <a:xfrm>
            <a:off x="3429000" y="1333500"/>
            <a:ext cx="6477000" cy="646331"/>
          </a:xfrm>
          <a:prstGeom prst="rect">
            <a:avLst/>
          </a:prstGeom>
          <a:noFill/>
        </p:spPr>
        <p:txBody>
          <a:bodyPr wrap="square" rtlCol="0">
            <a:spAutoFit/>
          </a:bodyPr>
          <a:lstStyle/>
          <a:p>
            <a:pPr algn="ctr" defTabSz="457200" fontAlgn="auto">
              <a:spcBef>
                <a:spcPts val="0"/>
              </a:spcBef>
              <a:spcAft>
                <a:spcPts val="0"/>
              </a:spcAft>
            </a:pPr>
            <a:r>
              <a:rPr lang="en-US" sz="1800" dirty="0" smtClean="0">
                <a:solidFill>
                  <a:prstClr val="black"/>
                </a:solidFill>
                <a:latin typeface="Calibri"/>
              </a:rPr>
              <a:t>WH OCEANS AND HUMAN HEALTH RESPONSE</a:t>
            </a:r>
          </a:p>
          <a:p>
            <a:pPr algn="ctr" defTabSz="457200" fontAlgn="auto">
              <a:spcBef>
                <a:spcPts val="0"/>
              </a:spcBef>
              <a:spcAft>
                <a:spcPts val="0"/>
              </a:spcAft>
            </a:pPr>
            <a:r>
              <a:rPr lang="en-US" sz="1800" dirty="0" smtClean="0">
                <a:solidFill>
                  <a:prstClr val="black"/>
                </a:solidFill>
                <a:latin typeface="Calibri"/>
              </a:rPr>
              <a:t>August 4-</a:t>
            </a:r>
            <a:r>
              <a:rPr lang="en-US" sz="1800" dirty="0">
                <a:solidFill>
                  <a:prstClr val="black"/>
                </a:solidFill>
                <a:latin typeface="Calibri"/>
              </a:rPr>
              <a:t>7</a:t>
            </a:r>
            <a:r>
              <a:rPr lang="en-US" sz="1800" dirty="0" smtClean="0">
                <a:solidFill>
                  <a:prstClr val="black"/>
                </a:solidFill>
                <a:latin typeface="Calibri"/>
              </a:rPr>
              <a:t>, 2013</a:t>
            </a:r>
            <a:endParaRPr lang="en-US" sz="1800" dirty="0">
              <a:solidFill>
                <a:prstClr val="black"/>
              </a:solidFill>
              <a:latin typeface="Calibri"/>
            </a:endParaRPr>
          </a:p>
        </p:txBody>
      </p:sp>
      <p:sp>
        <p:nvSpPr>
          <p:cNvPr id="123" name="Oval 122"/>
          <p:cNvSpPr/>
          <p:nvPr/>
        </p:nvSpPr>
        <p:spPr>
          <a:xfrm>
            <a:off x="1092200" y="1765300"/>
            <a:ext cx="73152" cy="73152"/>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prstClr val="black"/>
              </a:solidFill>
            </a:endParaRPr>
          </a:p>
        </p:txBody>
      </p:sp>
      <p:sp>
        <p:nvSpPr>
          <p:cNvPr id="124" name="Oval 123"/>
          <p:cNvSpPr/>
          <p:nvPr/>
        </p:nvSpPr>
        <p:spPr>
          <a:xfrm>
            <a:off x="5765800" y="1765300"/>
            <a:ext cx="76200" cy="76200"/>
          </a:xfrm>
          <a:prstGeom prst="ellipse">
            <a:avLst/>
          </a:prstGeom>
          <a:solidFill>
            <a:srgbClr val="FF00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25" name="Oval 124"/>
          <p:cNvSpPr/>
          <p:nvPr/>
        </p:nvSpPr>
        <p:spPr>
          <a:xfrm>
            <a:off x="6189134" y="3179234"/>
            <a:ext cx="76200" cy="76200"/>
          </a:xfrm>
          <a:prstGeom prst="ellipse">
            <a:avLst/>
          </a:prstGeom>
          <a:solidFill>
            <a:srgbClr val="0000FF"/>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26" name="Oval 125"/>
          <p:cNvSpPr/>
          <p:nvPr/>
        </p:nvSpPr>
        <p:spPr>
          <a:xfrm>
            <a:off x="6460066" y="2891368"/>
            <a:ext cx="76200" cy="76200"/>
          </a:xfrm>
          <a:prstGeom prst="ellipse">
            <a:avLst/>
          </a:prstGeom>
          <a:solidFill>
            <a:srgbClr val="0000FF"/>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27" name="Oval 126"/>
          <p:cNvSpPr/>
          <p:nvPr/>
        </p:nvSpPr>
        <p:spPr>
          <a:xfrm>
            <a:off x="6324600" y="2815168"/>
            <a:ext cx="76200" cy="76200"/>
          </a:xfrm>
          <a:prstGeom prst="ellipse">
            <a:avLst/>
          </a:prstGeom>
          <a:solidFill>
            <a:srgbClr val="0000FF"/>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28" name="Oval 127"/>
          <p:cNvSpPr/>
          <p:nvPr/>
        </p:nvSpPr>
        <p:spPr>
          <a:xfrm>
            <a:off x="5791200" y="1257300"/>
            <a:ext cx="76200" cy="76200"/>
          </a:xfrm>
          <a:prstGeom prst="ellipse">
            <a:avLst/>
          </a:prstGeom>
          <a:solidFill>
            <a:srgbClr val="0000FF"/>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29" name="TextBox 128"/>
          <p:cNvSpPr txBox="1"/>
          <p:nvPr/>
        </p:nvSpPr>
        <p:spPr>
          <a:xfrm>
            <a:off x="3543300" y="825500"/>
            <a:ext cx="6477000" cy="646331"/>
          </a:xfrm>
          <a:prstGeom prst="rect">
            <a:avLst/>
          </a:prstGeom>
          <a:noFill/>
        </p:spPr>
        <p:txBody>
          <a:bodyPr wrap="square" rtlCol="0">
            <a:spAutoFit/>
          </a:bodyPr>
          <a:lstStyle/>
          <a:p>
            <a:pPr algn="ctr" defTabSz="457200" fontAlgn="auto">
              <a:spcBef>
                <a:spcPts val="0"/>
              </a:spcBef>
              <a:spcAft>
                <a:spcPts val="0"/>
              </a:spcAft>
            </a:pPr>
            <a:r>
              <a:rPr lang="en-US" sz="1800" dirty="0" smtClean="0">
                <a:solidFill>
                  <a:prstClr val="black"/>
                </a:solidFill>
                <a:latin typeface="Calibri"/>
              </a:rPr>
              <a:t>DMR/MDIBL/WHOI TIME SERIES</a:t>
            </a:r>
          </a:p>
          <a:p>
            <a:pPr algn="ctr" defTabSz="457200" fontAlgn="auto">
              <a:spcBef>
                <a:spcPts val="0"/>
              </a:spcBef>
              <a:spcAft>
                <a:spcPts val="0"/>
              </a:spcAft>
            </a:pPr>
            <a:r>
              <a:rPr lang="en-US" sz="1800" dirty="0" smtClean="0">
                <a:solidFill>
                  <a:prstClr val="black"/>
                </a:solidFill>
                <a:latin typeface="Calibri"/>
              </a:rPr>
              <a:t>July-October, 2013</a:t>
            </a:r>
            <a:endParaRPr lang="en-US" sz="1800" dirty="0">
              <a:solidFill>
                <a:prstClr val="black"/>
              </a:solidFill>
              <a:latin typeface="Calibri"/>
            </a:endParaRPr>
          </a:p>
        </p:txBody>
      </p:sp>
      <p:sp>
        <p:nvSpPr>
          <p:cNvPr id="131" name="Rectangle 130"/>
          <p:cNvSpPr/>
          <p:nvPr/>
        </p:nvSpPr>
        <p:spPr>
          <a:xfrm>
            <a:off x="-190500" y="241300"/>
            <a:ext cx="10210800" cy="6477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0" name="TextBox 129"/>
          <p:cNvSpPr txBox="1"/>
          <p:nvPr/>
        </p:nvSpPr>
        <p:spPr>
          <a:xfrm>
            <a:off x="0" y="0"/>
            <a:ext cx="9156700" cy="461665"/>
          </a:xfrm>
          <a:prstGeom prst="rect">
            <a:avLst/>
          </a:prstGeom>
          <a:solidFill>
            <a:schemeClr val="tx1"/>
          </a:solidFill>
        </p:spPr>
        <p:txBody>
          <a:bodyPr wrap="square" rtlCol="0">
            <a:spAutoFit/>
          </a:bodyPr>
          <a:lstStyle/>
          <a:p>
            <a:pPr defTabSz="457200" fontAlgn="auto">
              <a:spcBef>
                <a:spcPts val="0"/>
              </a:spcBef>
              <a:spcAft>
                <a:spcPts val="0"/>
              </a:spcAft>
            </a:pPr>
            <a:r>
              <a:rPr lang="en-US" sz="2400" dirty="0">
                <a:solidFill>
                  <a:srgbClr val="4F81BD">
                    <a:lumMod val="20000"/>
                    <a:lumOff val="80000"/>
                  </a:srgbClr>
                </a:solidFill>
                <a:latin typeface="Calibri"/>
              </a:rPr>
              <a:t>Capturing bloom </a:t>
            </a:r>
            <a:r>
              <a:rPr lang="en-US" sz="2400" dirty="0" smtClean="0">
                <a:solidFill>
                  <a:srgbClr val="4F81BD">
                    <a:lumMod val="20000"/>
                    <a:lumOff val="80000"/>
                  </a:srgbClr>
                </a:solidFill>
                <a:latin typeface="Calibri"/>
              </a:rPr>
              <a:t>dynamics: rapid response surveys</a:t>
            </a:r>
            <a:endParaRPr lang="en-US" sz="2400" dirty="0">
              <a:solidFill>
                <a:srgbClr val="4F81BD">
                  <a:lumMod val="20000"/>
                  <a:lumOff val="80000"/>
                </a:srgbClr>
              </a:solidFill>
              <a:latin typeface="Calibri"/>
            </a:endParaRPr>
          </a:p>
        </p:txBody>
      </p:sp>
    </p:spTree>
    <p:extLst>
      <p:ext uri="{BB962C8B-B14F-4D97-AF65-F5344CB8AC3E}">
        <p14:creationId xmlns:p14="http://schemas.microsoft.com/office/powerpoint/2010/main" val="3743103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dirty="0"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4230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9_WGOM_oc460_oc445_nuts_bw_v2_and_ti670.png"/>
          <p:cNvPicPr>
            <a:picLocks noChangeAspect="1"/>
          </p:cNvPicPr>
          <p:nvPr/>
        </p:nvPicPr>
        <p:blipFill>
          <a:blip r:embed="rId2" cstate="print"/>
          <a:stretch>
            <a:fillRect/>
          </a:stretch>
        </p:blipFill>
        <p:spPr>
          <a:xfrm>
            <a:off x="1899125" y="82572"/>
            <a:ext cx="5345750" cy="6692855"/>
          </a:xfrm>
          <a:prstGeom prst="rect">
            <a:avLst/>
          </a:prstGeom>
        </p:spPr>
      </p:pic>
      <p:sp>
        <p:nvSpPr>
          <p:cNvPr id="3" name="TextBox 2"/>
          <p:cNvSpPr txBox="1"/>
          <p:nvPr/>
        </p:nvSpPr>
        <p:spPr>
          <a:xfrm>
            <a:off x="3429000" y="838200"/>
            <a:ext cx="1113318"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lumMod val="50000"/>
                    <a:lumOff val="50000"/>
                  </a:prstClr>
                </a:solidFill>
                <a:latin typeface="Calibri"/>
              </a:rPr>
              <a:t>May 2008</a:t>
            </a:r>
            <a:endParaRPr lang="en-US" sz="1800" dirty="0">
              <a:solidFill>
                <a:prstClr val="black">
                  <a:lumMod val="50000"/>
                  <a:lumOff val="50000"/>
                </a:prstClr>
              </a:solidFill>
              <a:latin typeface="Calibri"/>
            </a:endParaRPr>
          </a:p>
        </p:txBody>
      </p:sp>
      <p:cxnSp>
        <p:nvCxnSpPr>
          <p:cNvPr id="6" name="Straight Arrow Connector 5"/>
          <p:cNvCxnSpPr/>
          <p:nvPr/>
        </p:nvCxnSpPr>
        <p:spPr>
          <a:xfrm flipH="1">
            <a:off x="3542763" y="1105437"/>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0800" y="2286000"/>
            <a:ext cx="1113318"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May 2010</a:t>
            </a:r>
            <a:endParaRPr lang="en-US" sz="1800" dirty="0">
              <a:solidFill>
                <a:prstClr val="black"/>
              </a:solidFill>
              <a:latin typeface="Calibri"/>
            </a:endParaRPr>
          </a:p>
        </p:txBody>
      </p:sp>
      <p:cxnSp>
        <p:nvCxnSpPr>
          <p:cNvPr id="9" name="Straight Arrow Connector 8"/>
          <p:cNvCxnSpPr/>
          <p:nvPr/>
        </p:nvCxnSpPr>
        <p:spPr>
          <a:xfrm flipV="1">
            <a:off x="3391437" y="2057400"/>
            <a:ext cx="3810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1143000"/>
            <a:ext cx="652743" cy="646331"/>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May</a:t>
            </a:r>
          </a:p>
          <a:p>
            <a:pPr fontAlgn="auto">
              <a:spcBef>
                <a:spcPts val="0"/>
              </a:spcBef>
              <a:spcAft>
                <a:spcPts val="0"/>
              </a:spcAft>
            </a:pPr>
            <a:r>
              <a:rPr lang="en-US" sz="1800" dirty="0" smtClean="0">
                <a:solidFill>
                  <a:srgbClr val="FF0000"/>
                </a:solidFill>
                <a:latin typeface="Calibri"/>
              </a:rPr>
              <a:t>2013</a:t>
            </a:r>
            <a:endParaRPr lang="en-US" sz="1800" dirty="0">
              <a:solidFill>
                <a:srgbClr val="FF0000"/>
              </a:solidFill>
              <a:latin typeface="Calibri"/>
            </a:endParaRPr>
          </a:p>
        </p:txBody>
      </p:sp>
      <p:cxnSp>
        <p:nvCxnSpPr>
          <p:cNvPr id="12" name="Straight Arrow Connector 11"/>
          <p:cNvCxnSpPr/>
          <p:nvPr/>
        </p:nvCxnSpPr>
        <p:spPr>
          <a:xfrm>
            <a:off x="2895600" y="1524000"/>
            <a:ext cx="4572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741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76200"/>
            <a:ext cx="8229600" cy="1143000"/>
          </a:xfrm>
        </p:spPr>
        <p:txBody>
          <a:bodyPr/>
          <a:lstStyle/>
          <a:p>
            <a:pPr eaLnBrk="1" hangingPunct="1"/>
            <a:r>
              <a:rPr lang="en-US" dirty="0" smtClean="0"/>
              <a:t>NERACOOS M – Jordan Basin</a:t>
            </a:r>
            <a:br>
              <a:rPr lang="en-US" dirty="0" smtClean="0"/>
            </a:br>
            <a:r>
              <a:rPr lang="en-US" sz="3200" dirty="0" smtClean="0"/>
              <a:t>Jan-Jun 2013</a:t>
            </a: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7692"/>
          <a:stretch/>
        </p:blipFill>
        <p:spPr>
          <a:xfrm>
            <a:off x="990600" y="1346200"/>
            <a:ext cx="7704667" cy="5486400"/>
          </a:xfrm>
        </p:spPr>
      </p:pic>
    </p:spTree>
    <p:extLst>
      <p:ext uri="{BB962C8B-B14F-4D97-AF65-F5344CB8AC3E}">
        <p14:creationId xmlns:p14="http://schemas.microsoft.com/office/powerpoint/2010/main" val="1095001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5131" y="533400"/>
            <a:ext cx="7240188" cy="1446550"/>
          </a:xfrm>
          <a:prstGeom prst="rect">
            <a:avLst/>
          </a:prstGeom>
          <a:noFill/>
        </p:spPr>
        <p:txBody>
          <a:bodyPr wrap="none" rtlCol="0">
            <a:spAutoFit/>
          </a:bodyPr>
          <a:lstStyle/>
          <a:p>
            <a:pPr algn="ctr" fontAlgn="auto">
              <a:spcBef>
                <a:spcPts val="0"/>
              </a:spcBef>
              <a:spcAft>
                <a:spcPts val="0"/>
              </a:spcAft>
            </a:pPr>
            <a:r>
              <a:rPr lang="en-US" sz="4400" dirty="0" smtClean="0">
                <a:solidFill>
                  <a:srgbClr val="FFFF00"/>
                </a:solidFill>
                <a:latin typeface="Calibri"/>
              </a:rPr>
              <a:t>ESP observations and </a:t>
            </a:r>
          </a:p>
          <a:p>
            <a:pPr algn="ctr" fontAlgn="auto">
              <a:spcBef>
                <a:spcPts val="0"/>
              </a:spcBef>
              <a:spcAft>
                <a:spcPts val="0"/>
              </a:spcAft>
            </a:pPr>
            <a:r>
              <a:rPr lang="en-US" sz="4400" dirty="0" smtClean="0">
                <a:solidFill>
                  <a:srgbClr val="FFFF00"/>
                </a:solidFill>
                <a:latin typeface="Calibri"/>
              </a:rPr>
              <a:t>model hindcast concentrations</a:t>
            </a:r>
            <a:endParaRPr lang="en-US" sz="4400" dirty="0">
              <a:solidFill>
                <a:srgbClr val="FFFF00"/>
              </a:solidFill>
              <a:latin typeface="Calibri"/>
            </a:endParaRPr>
          </a:p>
        </p:txBody>
      </p:sp>
      <p:sp>
        <p:nvSpPr>
          <p:cNvPr id="4" name="TextBox 3"/>
          <p:cNvSpPr txBox="1"/>
          <p:nvPr/>
        </p:nvSpPr>
        <p:spPr>
          <a:xfrm>
            <a:off x="2231980" y="2819400"/>
            <a:ext cx="1120820" cy="523220"/>
          </a:xfrm>
          <a:prstGeom prst="rect">
            <a:avLst/>
          </a:prstGeom>
          <a:noFill/>
        </p:spPr>
        <p:txBody>
          <a:bodyPr wrap="none" rtlCol="0">
            <a:spAutoFit/>
          </a:bodyPr>
          <a:lstStyle/>
          <a:p>
            <a:r>
              <a:rPr lang="en-US" dirty="0" smtClean="0">
                <a:solidFill>
                  <a:schemeClr val="bg1"/>
                </a:solidFill>
              </a:rPr>
              <a:t>Model</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2200"/>
            <a:ext cx="9144000" cy="3255367"/>
          </a:xfrm>
          <a:prstGeom prst="rect">
            <a:avLst/>
          </a:prstGeom>
        </p:spPr>
      </p:pic>
      <p:sp>
        <p:nvSpPr>
          <p:cNvPr id="7" name="TextBox 6"/>
          <p:cNvSpPr txBox="1"/>
          <p:nvPr/>
        </p:nvSpPr>
        <p:spPr>
          <a:xfrm>
            <a:off x="2029258" y="2590800"/>
            <a:ext cx="1399742" cy="523220"/>
          </a:xfrm>
          <a:prstGeom prst="rect">
            <a:avLst/>
          </a:prstGeom>
          <a:noFill/>
        </p:spPr>
        <p:txBody>
          <a:bodyPr wrap="none" rtlCol="0">
            <a:spAutoFit/>
          </a:bodyPr>
          <a:lstStyle/>
          <a:p>
            <a:r>
              <a:rPr lang="en-US" dirty="0" smtClean="0">
                <a:solidFill>
                  <a:schemeClr val="bg1"/>
                </a:solidFill>
              </a:rPr>
              <a:t>Forecast</a:t>
            </a:r>
            <a:endParaRPr lang="en-US" dirty="0">
              <a:solidFill>
                <a:schemeClr val="bg1"/>
              </a:solidFill>
            </a:endParaRPr>
          </a:p>
        </p:txBody>
      </p:sp>
      <p:sp>
        <p:nvSpPr>
          <p:cNvPr id="6" name="TextBox 5"/>
          <p:cNvSpPr txBox="1"/>
          <p:nvPr/>
        </p:nvSpPr>
        <p:spPr>
          <a:xfrm>
            <a:off x="7467600" y="2685871"/>
            <a:ext cx="2977162" cy="1200329"/>
          </a:xfrm>
          <a:prstGeom prst="rect">
            <a:avLst/>
          </a:prstGeom>
          <a:solidFill>
            <a:schemeClr val="tx1"/>
          </a:solidFill>
        </p:spPr>
        <p:txBody>
          <a:bodyPr wrap="none" rtlCol="0">
            <a:spAutoFit/>
          </a:bodyPr>
          <a:lstStyle/>
          <a:p>
            <a:r>
              <a:rPr lang="en-US" sz="1200" dirty="0" smtClean="0">
                <a:solidFill>
                  <a:schemeClr val="bg1"/>
                </a:solidFill>
              </a:rPr>
              <a:t>Forecast</a:t>
            </a:r>
          </a:p>
          <a:p>
            <a:r>
              <a:rPr lang="en-US" sz="1200" dirty="0" smtClean="0">
                <a:solidFill>
                  <a:schemeClr val="bg1"/>
                </a:solidFill>
              </a:rPr>
              <a:t>50% NO</a:t>
            </a:r>
            <a:r>
              <a:rPr lang="en-US" sz="1200" baseline="-25000" dirty="0" smtClean="0">
                <a:solidFill>
                  <a:schemeClr val="bg1"/>
                </a:solidFill>
              </a:rPr>
              <a:t>3</a:t>
            </a:r>
          </a:p>
          <a:p>
            <a:r>
              <a:rPr lang="en-US" sz="1200" dirty="0" smtClean="0">
                <a:solidFill>
                  <a:schemeClr val="bg1"/>
                </a:solidFill>
              </a:rPr>
              <a:t>50% NO</a:t>
            </a:r>
            <a:r>
              <a:rPr lang="en-US" sz="1200" baseline="-25000" dirty="0" smtClean="0">
                <a:solidFill>
                  <a:schemeClr val="bg1"/>
                </a:solidFill>
              </a:rPr>
              <a:t>3</a:t>
            </a:r>
            <a:r>
              <a:rPr lang="en-US" sz="1200" dirty="0" smtClean="0">
                <a:solidFill>
                  <a:schemeClr val="bg1"/>
                </a:solidFill>
              </a:rPr>
              <a:t>, T(Growth, mortality)</a:t>
            </a:r>
          </a:p>
          <a:p>
            <a:r>
              <a:rPr lang="en-US" sz="1200" dirty="0" smtClean="0">
                <a:solidFill>
                  <a:schemeClr val="bg1"/>
                </a:solidFill>
              </a:rPr>
              <a:t>50% NO</a:t>
            </a:r>
            <a:r>
              <a:rPr lang="en-US" sz="1200" baseline="-25000" dirty="0" smtClean="0">
                <a:solidFill>
                  <a:schemeClr val="bg1"/>
                </a:solidFill>
              </a:rPr>
              <a:t>3</a:t>
            </a:r>
            <a:r>
              <a:rPr lang="en-US" sz="1200" dirty="0">
                <a:solidFill>
                  <a:schemeClr val="bg1"/>
                </a:solidFill>
              </a:rPr>
              <a:t>, </a:t>
            </a:r>
            <a:r>
              <a:rPr lang="en-US" sz="1200" dirty="0" smtClean="0">
                <a:solidFill>
                  <a:schemeClr val="bg1"/>
                </a:solidFill>
              </a:rPr>
              <a:t>T(Growth, mortality, germination)</a:t>
            </a:r>
            <a:endParaRPr lang="en-US" sz="1200" dirty="0">
              <a:solidFill>
                <a:schemeClr val="bg1"/>
              </a:solidFill>
            </a:endParaRPr>
          </a:p>
          <a:p>
            <a:r>
              <a:rPr lang="en-US" sz="1200" dirty="0" smtClean="0">
                <a:solidFill>
                  <a:schemeClr val="bg1"/>
                </a:solidFill>
              </a:rPr>
              <a:t>25% </a:t>
            </a:r>
            <a:r>
              <a:rPr lang="en-US" sz="1200" dirty="0">
                <a:solidFill>
                  <a:schemeClr val="bg1"/>
                </a:solidFill>
              </a:rPr>
              <a:t>NO</a:t>
            </a:r>
            <a:r>
              <a:rPr lang="en-US" sz="1200" baseline="-25000" dirty="0">
                <a:solidFill>
                  <a:schemeClr val="bg1"/>
                </a:solidFill>
              </a:rPr>
              <a:t>3</a:t>
            </a:r>
            <a:r>
              <a:rPr lang="en-US" sz="1200" dirty="0">
                <a:solidFill>
                  <a:schemeClr val="bg1"/>
                </a:solidFill>
              </a:rPr>
              <a:t>, T(Growth, mortality, germination)</a:t>
            </a:r>
          </a:p>
          <a:p>
            <a:r>
              <a:rPr lang="en-US" sz="1200" dirty="0" smtClean="0">
                <a:solidFill>
                  <a:schemeClr val="bg1"/>
                </a:solidFill>
              </a:rPr>
              <a:t>10</a:t>
            </a:r>
            <a:r>
              <a:rPr lang="en-US" sz="1200" dirty="0">
                <a:solidFill>
                  <a:schemeClr val="bg1"/>
                </a:solidFill>
              </a:rPr>
              <a:t>% NO</a:t>
            </a:r>
            <a:r>
              <a:rPr lang="en-US" sz="1200" baseline="-25000" dirty="0">
                <a:solidFill>
                  <a:schemeClr val="bg1"/>
                </a:solidFill>
              </a:rPr>
              <a:t>3</a:t>
            </a:r>
            <a:r>
              <a:rPr lang="en-US" sz="1200" dirty="0">
                <a:solidFill>
                  <a:schemeClr val="bg1"/>
                </a:solidFill>
              </a:rPr>
              <a:t>, T(Growth, mortality, germination</a:t>
            </a:r>
            <a:r>
              <a:rPr lang="en-US" sz="1200" dirty="0" smtClean="0">
                <a:solidFill>
                  <a:schemeClr val="bg1"/>
                </a:solidFill>
              </a:rPr>
              <a:t>)</a:t>
            </a:r>
            <a:endParaRPr lang="en-US" sz="1200" dirty="0">
              <a:solidFill>
                <a:schemeClr val="bg1"/>
              </a:solidFill>
            </a:endParaRPr>
          </a:p>
        </p:txBody>
      </p:sp>
    </p:spTree>
    <p:extLst>
      <p:ext uri="{BB962C8B-B14F-4D97-AF65-F5344CB8AC3E}">
        <p14:creationId xmlns:p14="http://schemas.microsoft.com/office/powerpoint/2010/main" val="361942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381000"/>
            <a:ext cx="9144000" cy="1371600"/>
          </a:xfrm>
        </p:spPr>
        <p:txBody>
          <a:bodyPr/>
          <a:lstStyle/>
          <a:p>
            <a:pPr eaLnBrk="1" hangingPunct="1"/>
            <a:r>
              <a:rPr lang="en-US" sz="4000" smtClean="0"/>
              <a:t>Why was the 2010 forecast wrong?</a:t>
            </a:r>
          </a:p>
        </p:txBody>
      </p:sp>
      <p:sp>
        <p:nvSpPr>
          <p:cNvPr id="47107" name="Text Box 3"/>
          <p:cNvSpPr txBox="1">
            <a:spLocks noChangeArrowheads="1"/>
          </p:cNvSpPr>
          <p:nvPr/>
        </p:nvSpPr>
        <p:spPr bwMode="auto">
          <a:xfrm>
            <a:off x="304800" y="685800"/>
            <a:ext cx="84582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solidFill>
                  <a:srgbClr val="FFFFFF"/>
                </a:solidFill>
              </a:rPr>
              <a:t>Conditions were outside the envelope of prior observations used to construct the ensemble forecast</a:t>
            </a:r>
          </a:p>
          <a:p>
            <a:pPr eaLnBrk="1" hangingPunct="1"/>
            <a:endParaRPr lang="en-US" sz="2400" dirty="0">
              <a:solidFill>
                <a:srgbClr val="FFFFFF"/>
              </a:solidFill>
            </a:endParaRPr>
          </a:p>
          <a:p>
            <a:pPr eaLnBrk="1" hangingPunct="1"/>
            <a:r>
              <a:rPr lang="en-US" sz="2400" dirty="0">
                <a:solidFill>
                  <a:srgbClr val="FFFFFF"/>
                </a:solidFill>
              </a:rPr>
              <a:t>Water mass anomalies indicate a regional-scale change in circulation with direct influence on </a:t>
            </a:r>
            <a:r>
              <a:rPr lang="en-US" sz="2400" i="1" dirty="0" smtClean="0">
                <a:solidFill>
                  <a:srgbClr val="FFFFFF"/>
                </a:solidFill>
              </a:rPr>
              <a:t>A. fundyense</a:t>
            </a:r>
            <a:r>
              <a:rPr lang="en-US" sz="2400" dirty="0" smtClean="0">
                <a:solidFill>
                  <a:srgbClr val="FFFFFF"/>
                </a:solidFill>
              </a:rPr>
              <a:t> </a:t>
            </a:r>
            <a:r>
              <a:rPr lang="en-US" sz="2400" dirty="0">
                <a:solidFill>
                  <a:srgbClr val="FFFFFF"/>
                </a:solidFill>
              </a:rPr>
              <a:t>niche (warmer, more stratified, lower nutrients)</a:t>
            </a:r>
          </a:p>
          <a:p>
            <a:pPr eaLnBrk="1" hangingPunct="1"/>
            <a:endParaRPr lang="en-US" sz="2400" dirty="0">
              <a:solidFill>
                <a:srgbClr val="FFFFFF"/>
              </a:solidFill>
            </a:endParaRPr>
          </a:p>
          <a:p>
            <a:pPr eaLnBrk="1" hangingPunct="1"/>
            <a:r>
              <a:rPr lang="en-US" sz="2400" dirty="0">
                <a:solidFill>
                  <a:srgbClr val="FFFFFF"/>
                </a:solidFill>
              </a:rPr>
              <a:t>Weaker-than-normal coastal current lessened </a:t>
            </a:r>
            <a:r>
              <a:rPr lang="en-US" sz="2400" i="1" dirty="0" err="1" smtClean="0">
                <a:solidFill>
                  <a:srgbClr val="FFFFFF"/>
                </a:solidFill>
              </a:rPr>
              <a:t>A.fundyense</a:t>
            </a:r>
            <a:r>
              <a:rPr lang="en-US" sz="2400" dirty="0" smtClean="0">
                <a:solidFill>
                  <a:srgbClr val="FFFFFF"/>
                </a:solidFill>
              </a:rPr>
              <a:t> </a:t>
            </a:r>
            <a:r>
              <a:rPr lang="en-US" sz="2400" dirty="0">
                <a:solidFill>
                  <a:srgbClr val="FFFFFF"/>
                </a:solidFill>
              </a:rPr>
              <a:t>transport into WGOM and Mass Bay</a:t>
            </a:r>
          </a:p>
          <a:p>
            <a:pPr eaLnBrk="1" hangingPunct="1"/>
            <a:endParaRPr lang="en-US" sz="2400" dirty="0">
              <a:solidFill>
                <a:srgbClr val="FFFFFF"/>
              </a:solidFill>
            </a:endParaRPr>
          </a:p>
          <a:p>
            <a:pPr eaLnBrk="1" hangingPunct="1"/>
            <a:r>
              <a:rPr lang="en-US" sz="2400" dirty="0">
                <a:solidFill>
                  <a:srgbClr val="FFFFFF"/>
                </a:solidFill>
              </a:rPr>
              <a:t>Spring 2010 phytoplankton bloom more intense and crashed earlier than usual</a:t>
            </a:r>
          </a:p>
          <a:p>
            <a:pPr eaLnBrk="1" hangingPunct="1"/>
            <a:endParaRPr lang="en-US" sz="2400" dirty="0">
              <a:solidFill>
                <a:srgbClr val="FFFFFF"/>
              </a:solidFill>
            </a:endParaRPr>
          </a:p>
          <a:p>
            <a:pPr eaLnBrk="1" hangingPunct="1"/>
            <a:r>
              <a:rPr lang="en-US" sz="2400" dirty="0">
                <a:solidFill>
                  <a:srgbClr val="FFFFFF"/>
                </a:solidFill>
              </a:rPr>
              <a:t>Did earlier-than-normal nutrient depletion cause a mismatch with </a:t>
            </a:r>
            <a:r>
              <a:rPr lang="en-US" sz="2400" i="1" dirty="0" smtClean="0">
                <a:solidFill>
                  <a:srgbClr val="FFFFFF"/>
                </a:solidFill>
              </a:rPr>
              <a:t>A. </a:t>
            </a:r>
            <a:r>
              <a:rPr lang="en-US" sz="2400" i="1" dirty="0" err="1" smtClean="0">
                <a:solidFill>
                  <a:srgbClr val="FFFFFF"/>
                </a:solidFill>
              </a:rPr>
              <a:t>fundyense</a:t>
            </a:r>
            <a:r>
              <a:rPr lang="en-US" sz="2400" dirty="0" err="1" smtClean="0">
                <a:solidFill>
                  <a:srgbClr val="FFFFFF"/>
                </a:solidFill>
              </a:rPr>
              <a:t>’s</a:t>
            </a:r>
            <a:r>
              <a:rPr lang="en-US" sz="2400" dirty="0" smtClean="0">
                <a:solidFill>
                  <a:srgbClr val="FFFFFF"/>
                </a:solidFill>
              </a:rPr>
              <a:t> </a:t>
            </a:r>
            <a:r>
              <a:rPr lang="en-US" sz="2400" dirty="0">
                <a:solidFill>
                  <a:srgbClr val="FFFFFF"/>
                </a:solidFill>
              </a:rPr>
              <a:t>endogenous clock?</a:t>
            </a:r>
          </a:p>
        </p:txBody>
      </p:sp>
      <p:sp>
        <p:nvSpPr>
          <p:cNvPr id="47108" name="TextBox 1"/>
          <p:cNvSpPr txBox="1">
            <a:spLocks noChangeArrowheads="1"/>
          </p:cNvSpPr>
          <p:nvPr/>
        </p:nvSpPr>
        <p:spPr bwMode="auto">
          <a:xfrm>
            <a:off x="5334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400">
                <a:solidFill>
                  <a:srgbClr val="FFFFFF"/>
                </a:solidFill>
              </a:rPr>
              <a:t>McGillicuddy, D.J., Townsend, D.W., He, R., Keafer, B.A., Kleindinst, J.L., Li , Y., Manning, J.P., Mountain, D.G., Thomas, M.A., and D.M. Anderson, 2011.  </a:t>
            </a:r>
            <a:r>
              <a:rPr lang="en-US" sz="1400" i="1">
                <a:solidFill>
                  <a:srgbClr val="FFFFFF"/>
                </a:solidFill>
              </a:rPr>
              <a:t>Limnology and Oceanography</a:t>
            </a:r>
            <a:r>
              <a:rPr lang="en-US" sz="1400">
                <a:solidFill>
                  <a:srgbClr val="FFFFFF"/>
                </a:solidFill>
              </a:rPr>
              <a:t>, 56(6), 2411–2426.</a:t>
            </a:r>
            <a:endParaRPr lang="en-US" sz="3600">
              <a:solidFill>
                <a:srgbClr val="FFFFFF"/>
              </a:solidFill>
            </a:endParaRPr>
          </a:p>
        </p:txBody>
      </p:sp>
    </p:spTree>
    <p:extLst>
      <p:ext uri="{BB962C8B-B14F-4D97-AF65-F5344CB8AC3E}">
        <p14:creationId xmlns:p14="http://schemas.microsoft.com/office/powerpoint/2010/main" val="902265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6"/>
          <p:cNvSpPr>
            <a:spLocks noChangeArrowheads="1"/>
          </p:cNvSpPr>
          <p:nvPr/>
        </p:nvSpPr>
        <p:spPr bwMode="auto">
          <a:xfrm>
            <a:off x="339725" y="6400800"/>
            <a:ext cx="83359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zh-CN" sz="1600" b="0" dirty="0" smtClean="0">
                <a:solidFill>
                  <a:srgbClr val="FF0000"/>
                </a:solidFill>
                <a:ea typeface="宋体" pitchFamily="2" charset="-122"/>
              </a:rPr>
              <a:t>Online animation: </a:t>
            </a:r>
            <a:r>
              <a:rPr lang="en-US" altLang="zh-CN" sz="1600" b="0" dirty="0" smtClean="0">
                <a:solidFill>
                  <a:srgbClr val="FF0000"/>
                </a:solidFill>
                <a:ea typeface="宋体" pitchFamily="2" charset="-122"/>
                <a:hlinkClick r:id="rId3"/>
              </a:rPr>
              <a:t>http://omglnx3.meas.ncsu.edu/yli/13ensemble_2d/dino_13ensemble.htm</a:t>
            </a:r>
            <a:endParaRPr lang="en-US" altLang="zh-CN" sz="1600" b="0" dirty="0" smtClean="0">
              <a:solidFill>
                <a:srgbClr val="FF0000"/>
              </a:solidFill>
              <a:ea typeface="宋体" pitchFamily="2" charset="-122"/>
            </a:endParaRPr>
          </a:p>
        </p:txBody>
      </p:sp>
      <p:pic>
        <p:nvPicPr>
          <p:cNvPr id="9219" name="Picture 5" descr="http://omglnx3.meas.ncsu.edu/yli/13ensemble_2d/anim/redtide_for13_1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5888"/>
            <a:ext cx="792003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993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143000"/>
          </a:xfrm>
        </p:spPr>
        <p:txBody>
          <a:bodyPr/>
          <a:lstStyle/>
          <a:p>
            <a:pPr eaLnBrk="1" hangingPunct="1"/>
            <a:r>
              <a:rPr lang="en-US" smtClean="0"/>
              <a:t>Cysts and toxicity 2004-2009</a:t>
            </a:r>
          </a:p>
        </p:txBody>
      </p:sp>
      <p:pic>
        <p:nvPicPr>
          <p:cNvPr id="30723" name="Picture 4" descr="cystmaps-closuremap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125538"/>
            <a:ext cx="9144000" cy="466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696200" y="990600"/>
            <a:ext cx="1447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Tree>
    <p:extLst>
      <p:ext uri="{BB962C8B-B14F-4D97-AF65-F5344CB8AC3E}">
        <p14:creationId xmlns:p14="http://schemas.microsoft.com/office/powerpoint/2010/main" val="1161810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161925"/>
            <a:ext cx="8229600" cy="1143000"/>
          </a:xfrm>
        </p:spPr>
        <p:txBody>
          <a:bodyPr>
            <a:normAutofit/>
          </a:bodyPr>
          <a:lstStyle/>
          <a:p>
            <a:pPr eaLnBrk="1" hangingPunct="1"/>
            <a:r>
              <a:rPr lang="en-US" altLang="zh-CN" sz="2800" dirty="0" smtClean="0">
                <a:solidFill>
                  <a:srgbClr val="FFFF00"/>
                </a:solidFill>
                <a:ea typeface="宋体" pitchFamily="2" charset="-122"/>
              </a:rPr>
              <a:t>Hydrodynamic basis: multi-nested circulation modeling</a:t>
            </a:r>
          </a:p>
        </p:txBody>
      </p:sp>
      <p:pic>
        <p:nvPicPr>
          <p:cNvPr id="3075" name="Picture 8" descr="hycom_mabgom_gom_20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08769"/>
            <a:ext cx="70532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4633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6" descr="cystcell_13ensemble_mayjune_wg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15950"/>
            <a:ext cx="8497888"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3"/>
          <p:cNvSpPr>
            <a:spLocks noChangeShapeType="1"/>
          </p:cNvSpPr>
          <p:nvPr/>
        </p:nvSpPr>
        <p:spPr bwMode="auto">
          <a:xfrm>
            <a:off x="8027988" y="2781300"/>
            <a:ext cx="288925" cy="2447925"/>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1800" b="1" smtClean="0">
              <a:solidFill>
                <a:srgbClr val="000000"/>
              </a:solidFill>
              <a:latin typeface="Arial" charset="0"/>
            </a:endParaRPr>
          </a:p>
        </p:txBody>
      </p:sp>
      <p:sp>
        <p:nvSpPr>
          <p:cNvPr id="474116" name="Oval 4"/>
          <p:cNvSpPr>
            <a:spLocks noChangeArrowheads="1"/>
          </p:cNvSpPr>
          <p:nvPr/>
        </p:nvSpPr>
        <p:spPr bwMode="auto">
          <a:xfrm>
            <a:off x="8027988" y="5373688"/>
            <a:ext cx="792162" cy="1006475"/>
          </a:xfrm>
          <a:prstGeom prst="ellipse">
            <a:avLst/>
          </a:prstGeom>
          <a:noFill/>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1800" b="1">
              <a:solidFill>
                <a:srgbClr val="000000"/>
              </a:solidFill>
            </a:endParaRPr>
          </a:p>
        </p:txBody>
      </p:sp>
    </p:spTree>
    <p:extLst>
      <p:ext uri="{BB962C8B-B14F-4D97-AF65-F5344CB8AC3E}">
        <p14:creationId xmlns:p14="http://schemas.microsoft.com/office/powerpoint/2010/main" val="666831861"/>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omglnx3.meas.ncsu.edu/yli/Redtide_obs/2013/stations_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79410"/>
            <a:ext cx="8568952" cy="292159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omglnx3.meas.ncsu.edu/yli/Redtide_obs/2013/esp_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91" y="3697783"/>
            <a:ext cx="8592889" cy="3043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7864" y="2883666"/>
            <a:ext cx="686919"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Tioga</a:t>
            </a:r>
            <a:endParaRPr lang="en-US" sz="1800" dirty="0">
              <a:solidFill>
                <a:prstClr val="black"/>
              </a:solidFill>
              <a:latin typeface="Calibri"/>
            </a:endParaRPr>
          </a:p>
        </p:txBody>
      </p:sp>
      <p:sp>
        <p:nvSpPr>
          <p:cNvPr id="5" name="TextBox 4"/>
          <p:cNvSpPr txBox="1"/>
          <p:nvPr/>
        </p:nvSpPr>
        <p:spPr>
          <a:xfrm>
            <a:off x="179512" y="-27384"/>
            <a:ext cx="8897949" cy="523220"/>
          </a:xfrm>
          <a:prstGeom prst="rect">
            <a:avLst/>
          </a:prstGeom>
          <a:noFill/>
        </p:spPr>
        <p:txBody>
          <a:bodyPr wrap="none" rtlCol="0">
            <a:spAutoFit/>
          </a:bodyPr>
          <a:lstStyle/>
          <a:p>
            <a:pPr fontAlgn="auto">
              <a:spcBef>
                <a:spcPts val="0"/>
              </a:spcBef>
              <a:spcAft>
                <a:spcPts val="0"/>
              </a:spcAft>
            </a:pPr>
            <a:r>
              <a:rPr lang="en-US" dirty="0" smtClean="0">
                <a:solidFill>
                  <a:srgbClr val="FFFF00"/>
                </a:solidFill>
                <a:latin typeface="Calibri"/>
              </a:rPr>
              <a:t>In situ observations and model forecast comparisons (</a:t>
            </a:r>
            <a:r>
              <a:rPr lang="en-US" dirty="0" err="1" smtClean="0">
                <a:solidFill>
                  <a:srgbClr val="FFFF00"/>
                </a:solidFill>
                <a:latin typeface="Calibri"/>
              </a:rPr>
              <a:t>cont</a:t>
            </a:r>
            <a:r>
              <a:rPr lang="en-US" dirty="0" smtClean="0">
                <a:solidFill>
                  <a:srgbClr val="FFFF00"/>
                </a:solidFill>
                <a:latin typeface="Calibri"/>
              </a:rPr>
              <a:t>’)</a:t>
            </a:r>
            <a:endParaRPr lang="en-US" dirty="0">
              <a:solidFill>
                <a:srgbClr val="FFFF00"/>
              </a:solidFill>
              <a:latin typeface="Calibri"/>
            </a:endParaRPr>
          </a:p>
        </p:txBody>
      </p:sp>
      <p:sp>
        <p:nvSpPr>
          <p:cNvPr id="3" name="TextBox 2"/>
          <p:cNvSpPr txBox="1"/>
          <p:nvPr/>
        </p:nvSpPr>
        <p:spPr>
          <a:xfrm>
            <a:off x="3419872" y="4179810"/>
            <a:ext cx="57195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ESP </a:t>
            </a:r>
            <a:endParaRPr lang="en-US" sz="1800" dirty="0">
              <a:solidFill>
                <a:prstClr val="black"/>
              </a:solidFill>
              <a:latin typeface="Calibri"/>
            </a:endParaRPr>
          </a:p>
        </p:txBody>
      </p:sp>
    </p:spTree>
    <p:extLst>
      <p:ext uri="{BB962C8B-B14F-4D97-AF65-F5344CB8AC3E}">
        <p14:creationId xmlns:p14="http://schemas.microsoft.com/office/powerpoint/2010/main" val="4083248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omglnx3.meas.ncsu.edu/yli/Redtide_obs/2013/wn133_sc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60444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omglnx3.meas.ncsu.edu/yli/Redtide_obs/2013/wn134_scat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735785"/>
            <a:ext cx="8604448" cy="30055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2843644"/>
            <a:ext cx="835037"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MRWR</a:t>
            </a:r>
            <a:endParaRPr lang="en-US" sz="1800" dirty="0">
              <a:solidFill>
                <a:prstClr val="black"/>
              </a:solidFill>
              <a:latin typeface="Calibri"/>
            </a:endParaRPr>
          </a:p>
        </p:txBody>
      </p:sp>
      <p:sp>
        <p:nvSpPr>
          <p:cNvPr id="5" name="TextBox 4"/>
          <p:cNvSpPr txBox="1"/>
          <p:nvPr/>
        </p:nvSpPr>
        <p:spPr>
          <a:xfrm>
            <a:off x="611560" y="6011996"/>
            <a:ext cx="835037"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MRWR</a:t>
            </a:r>
            <a:endParaRPr lang="en-US" sz="1800" dirty="0">
              <a:solidFill>
                <a:prstClr val="black"/>
              </a:solidFill>
              <a:latin typeface="Calibri"/>
            </a:endParaRPr>
          </a:p>
        </p:txBody>
      </p:sp>
      <p:sp>
        <p:nvSpPr>
          <p:cNvPr id="3" name="TextBox 2"/>
          <p:cNvSpPr txBox="1"/>
          <p:nvPr/>
        </p:nvSpPr>
        <p:spPr>
          <a:xfrm>
            <a:off x="611560" y="-27384"/>
            <a:ext cx="7851445" cy="523220"/>
          </a:xfrm>
          <a:prstGeom prst="rect">
            <a:avLst/>
          </a:prstGeom>
          <a:noFill/>
        </p:spPr>
        <p:txBody>
          <a:bodyPr wrap="none" rtlCol="0">
            <a:spAutoFit/>
          </a:bodyPr>
          <a:lstStyle/>
          <a:p>
            <a:pPr fontAlgn="auto">
              <a:spcBef>
                <a:spcPts val="0"/>
              </a:spcBef>
              <a:spcAft>
                <a:spcPts val="0"/>
              </a:spcAft>
            </a:pPr>
            <a:r>
              <a:rPr lang="en-US" dirty="0" smtClean="0">
                <a:solidFill>
                  <a:srgbClr val="FFFF00"/>
                </a:solidFill>
                <a:latin typeface="Calibri"/>
              </a:rPr>
              <a:t>In situ observations and model forecast comparisons</a:t>
            </a:r>
            <a:endParaRPr lang="en-US" dirty="0">
              <a:solidFill>
                <a:srgbClr val="FFFF00"/>
              </a:solidFill>
              <a:latin typeface="Calibri"/>
            </a:endParaRPr>
          </a:p>
        </p:txBody>
      </p:sp>
    </p:spTree>
    <p:extLst>
      <p:ext uri="{BB962C8B-B14F-4D97-AF65-F5344CB8AC3E}">
        <p14:creationId xmlns:p14="http://schemas.microsoft.com/office/powerpoint/2010/main" val="1722731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152400"/>
            <a:ext cx="9144000" cy="1295400"/>
          </a:xfrm>
        </p:spPr>
        <p:txBody>
          <a:bodyPr/>
          <a:lstStyle/>
          <a:p>
            <a:pPr eaLnBrk="1" hangingPunct="1"/>
            <a:r>
              <a:rPr lang="en-US" sz="3200" dirty="0" smtClean="0"/>
              <a:t>H</a:t>
            </a:r>
            <a:r>
              <a:rPr lang="en-US" sz="3200" baseline="-25000" dirty="0" smtClean="0"/>
              <a:t>1</a:t>
            </a:r>
            <a:r>
              <a:rPr lang="en-US" sz="3200" dirty="0" smtClean="0"/>
              <a:t>: Interannual variations in bloom severity result from fluctuations in cyst abundance</a:t>
            </a:r>
          </a:p>
        </p:txBody>
      </p:sp>
      <p:pic>
        <p:nvPicPr>
          <p:cNvPr id="65539" name="Picture 3" descr="cyst_1cm_2004_CH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cyst_1cm_2005_oc416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182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yst_1cm_2006_oc433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2007_oc440_cyst_1cm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PSP-2005-web_700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217988"/>
            <a:ext cx="18288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PSP_closuremap_2006_en_696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221163"/>
            <a:ext cx="18288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PSP_closuremap_2007_en_696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202113"/>
            <a:ext cx="1828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PSP-closure-2008-web_913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191000"/>
            <a:ext cx="18288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 Box 11"/>
          <p:cNvSpPr txBox="1">
            <a:spLocks noChangeArrowheads="1"/>
          </p:cNvSpPr>
          <p:nvPr/>
        </p:nvSpPr>
        <p:spPr bwMode="auto">
          <a:xfrm>
            <a:off x="60325" y="3733800"/>
            <a:ext cx="849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Toxicity   2005               2006               2007               2008</a:t>
            </a:r>
          </a:p>
        </p:txBody>
      </p:sp>
      <p:sp>
        <p:nvSpPr>
          <p:cNvPr id="65548" name="Text Box 12"/>
          <p:cNvSpPr txBox="1">
            <a:spLocks noChangeArrowheads="1"/>
          </p:cNvSpPr>
          <p:nvPr/>
        </p:nvSpPr>
        <p:spPr bwMode="auto">
          <a:xfrm>
            <a:off x="157163" y="1219200"/>
            <a:ext cx="7551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Cysts  2004          2005               2006               2007</a:t>
            </a:r>
          </a:p>
        </p:txBody>
      </p:sp>
      <p:sp>
        <p:nvSpPr>
          <p:cNvPr id="65549" name="Line 13"/>
          <p:cNvSpPr>
            <a:spLocks noChangeShapeType="1"/>
          </p:cNvSpPr>
          <p:nvPr/>
        </p:nvSpPr>
        <p:spPr bwMode="auto">
          <a:xfrm>
            <a:off x="11430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0" name="Line 14"/>
          <p:cNvSpPr>
            <a:spLocks noChangeShapeType="1"/>
          </p:cNvSpPr>
          <p:nvPr/>
        </p:nvSpPr>
        <p:spPr bwMode="auto">
          <a:xfrm>
            <a:off x="3200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1" name="Line 15"/>
          <p:cNvSpPr>
            <a:spLocks noChangeShapeType="1"/>
          </p:cNvSpPr>
          <p:nvPr/>
        </p:nvSpPr>
        <p:spPr bwMode="auto">
          <a:xfrm>
            <a:off x="5105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2" name="Line 16"/>
          <p:cNvSpPr>
            <a:spLocks noChangeShapeType="1"/>
          </p:cNvSpPr>
          <p:nvPr/>
        </p:nvSpPr>
        <p:spPr bwMode="auto">
          <a:xfrm>
            <a:off x="70866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2621987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28600"/>
            <a:ext cx="8229600" cy="1143000"/>
          </a:xfrm>
        </p:spPr>
        <p:txBody>
          <a:bodyPr/>
          <a:lstStyle/>
          <a:p>
            <a:pPr eaLnBrk="1" hangingPunct="1"/>
            <a:r>
              <a:rPr lang="en-US" smtClean="0"/>
              <a:t>NERACOOS M – Jordan Basin</a:t>
            </a:r>
          </a:p>
        </p:txBody>
      </p:sp>
      <p:pic>
        <p:nvPicPr>
          <p:cNvPr id="44035" name="Picture 4" descr="m1_5frames_bw"/>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732" b="3748"/>
          <a:stretch>
            <a:fillRect/>
          </a:stretch>
        </p:blipFill>
        <p:spPr>
          <a:xfrm>
            <a:off x="92075" y="771525"/>
            <a:ext cx="8959850" cy="596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7817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6200"/>
            <a:ext cx="8229600" cy="1143000"/>
          </a:xfrm>
        </p:spPr>
        <p:txBody>
          <a:bodyPr/>
          <a:lstStyle/>
          <a:p>
            <a:pPr eaLnBrk="1" hangingPunct="1"/>
            <a:r>
              <a:rPr lang="en-US" dirty="0" smtClean="0"/>
              <a:t>NERACOOS M – Jordan Basin</a:t>
            </a:r>
            <a:br>
              <a:rPr lang="en-US" dirty="0" smtClean="0"/>
            </a:br>
            <a:r>
              <a:rPr lang="en-US" sz="3600" dirty="0" smtClean="0"/>
              <a:t>July-Dec 2013</a:t>
            </a: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7479"/>
          <a:stretch/>
        </p:blipFill>
        <p:spPr>
          <a:xfrm>
            <a:off x="753533" y="1358900"/>
            <a:ext cx="7704667" cy="5499100"/>
          </a:xfrm>
        </p:spPr>
      </p:pic>
    </p:spTree>
    <p:extLst>
      <p:ext uri="{BB962C8B-B14F-4D97-AF65-F5344CB8AC3E}">
        <p14:creationId xmlns:p14="http://schemas.microsoft.com/office/powerpoint/2010/main" val="1313871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6200"/>
            <a:ext cx="8229600" cy="1143000"/>
          </a:xfrm>
        </p:spPr>
        <p:txBody>
          <a:bodyPr/>
          <a:lstStyle/>
          <a:p>
            <a:pPr eaLnBrk="1" hangingPunct="1"/>
            <a:r>
              <a:rPr lang="en-US" dirty="0" smtClean="0"/>
              <a:t>NERACOOS M – Jordan Basin</a:t>
            </a:r>
            <a:br>
              <a:rPr lang="en-US" dirty="0" smtClean="0"/>
            </a:br>
            <a:r>
              <a:rPr lang="en-US" sz="3600" dirty="0" smtClean="0"/>
              <a:t>Jan-Feb 2014</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191" t="6173" r="29524" b="47222"/>
          <a:stretch/>
        </p:blipFill>
        <p:spPr>
          <a:xfrm>
            <a:off x="0" y="1744133"/>
            <a:ext cx="9144000" cy="5113867"/>
          </a:xfrm>
        </p:spPr>
      </p:pic>
    </p:spTree>
    <p:extLst>
      <p:ext uri="{BB962C8B-B14F-4D97-AF65-F5344CB8AC3E}">
        <p14:creationId xmlns:p14="http://schemas.microsoft.com/office/powerpoint/2010/main" val="33063971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5843"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03460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6867"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4577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dirty="0" smtClean="0"/>
              <a:t>Cyst abundance and toxicity </a:t>
            </a:r>
            <a:br>
              <a:rPr lang="en-US" sz="4000" dirty="0" smtClean="0"/>
            </a:br>
            <a:r>
              <a:rPr lang="en-US" sz="4000" dirty="0" smtClean="0"/>
              <a:t>2005-2009: r=-0.93</a:t>
            </a:r>
          </a:p>
        </p:txBody>
      </p:sp>
      <p:pic>
        <p:nvPicPr>
          <p:cNvPr id="35843"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4" descr="cyst_vs_toxic_fina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6327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Group 9"/>
          <p:cNvGrpSpPr/>
          <p:nvPr/>
        </p:nvGrpSpPr>
        <p:grpSpPr>
          <a:xfrm>
            <a:off x="2438400" y="3352800"/>
            <a:ext cx="2339679" cy="2133600"/>
            <a:chOff x="2514600" y="3352800"/>
            <a:chExt cx="2339679" cy="2133600"/>
          </a:xfrm>
        </p:grpSpPr>
        <p:sp>
          <p:nvSpPr>
            <p:cNvPr id="11" name="TextBox 10"/>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12" name="TextBox 11"/>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
        <p:nvSpPr>
          <p:cNvPr id="4" name="TextBox 3"/>
          <p:cNvSpPr txBox="1"/>
          <p:nvPr/>
        </p:nvSpPr>
        <p:spPr>
          <a:xfrm>
            <a:off x="6400800" y="6553200"/>
            <a:ext cx="2729017" cy="338554"/>
          </a:xfrm>
          <a:prstGeom prst="rect">
            <a:avLst/>
          </a:prstGeom>
          <a:solidFill>
            <a:schemeClr val="tx1"/>
          </a:solidFill>
        </p:spPr>
        <p:txBody>
          <a:bodyPr wrap="none" rtlCol="0">
            <a:spAutoFit/>
          </a:bodyPr>
          <a:lstStyle/>
          <a:p>
            <a:r>
              <a:rPr lang="en-US" sz="1600" dirty="0" smtClean="0">
                <a:solidFill>
                  <a:schemeClr val="bg2"/>
                </a:solidFill>
              </a:rPr>
              <a:t>McGillicuddy et al. 2011 L&amp;O</a:t>
            </a:r>
            <a:endParaRPr lang="en-US" sz="1600" dirty="0">
              <a:solidFill>
                <a:schemeClr val="bg2"/>
              </a:solidFill>
            </a:endParaRPr>
          </a:p>
        </p:txBody>
      </p:sp>
    </p:spTree>
    <p:extLst>
      <p:ext uri="{BB962C8B-B14F-4D97-AF65-F5344CB8AC3E}">
        <p14:creationId xmlns:p14="http://schemas.microsoft.com/office/powerpoint/2010/main" val="36580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cystmap_04_12_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2075"/>
            <a:ext cx="6697662"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idx="4294967295"/>
          </p:nvPr>
        </p:nvSpPr>
        <p:spPr>
          <a:xfrm>
            <a:off x="4467225" y="4941888"/>
            <a:ext cx="4752975" cy="2303462"/>
          </a:xfrm>
          <a:noFill/>
        </p:spPr>
        <p:txBody>
          <a:bodyPr/>
          <a:lstStyle/>
          <a:p>
            <a:pPr eaLnBrk="1" hangingPunct="1"/>
            <a:r>
              <a:rPr lang="en-US" altLang="zh-CN" sz="2400" dirty="0" smtClean="0">
                <a:solidFill>
                  <a:srgbClr val="3333CC"/>
                </a:solidFill>
                <a:ea typeface="宋体" pitchFamily="2" charset="-122"/>
              </a:rPr>
              <a:t>Cyst abundance</a:t>
            </a:r>
            <a:r>
              <a:rPr lang="en-US" altLang="zh-CN" sz="2400" dirty="0">
                <a:solidFill>
                  <a:srgbClr val="3333CC"/>
                </a:solidFill>
                <a:ea typeface="宋体" pitchFamily="2" charset="-122"/>
              </a:rPr>
              <a:t> </a:t>
            </a:r>
            <a:r>
              <a:rPr lang="en-US" altLang="zh-CN" sz="2400" dirty="0" smtClean="0">
                <a:solidFill>
                  <a:srgbClr val="3333CC"/>
                </a:solidFill>
                <a:ea typeface="宋体" pitchFamily="2" charset="-122"/>
              </a:rPr>
              <a:t>used for</a:t>
            </a:r>
            <a:br>
              <a:rPr lang="en-US" altLang="zh-CN" sz="2400" dirty="0" smtClean="0">
                <a:solidFill>
                  <a:srgbClr val="3333CC"/>
                </a:solidFill>
                <a:ea typeface="宋体" pitchFamily="2" charset="-122"/>
              </a:rPr>
            </a:br>
            <a:r>
              <a:rPr lang="en-US" altLang="zh-CN" sz="2400" dirty="0" smtClean="0">
                <a:solidFill>
                  <a:srgbClr val="3333CC"/>
                </a:solidFill>
                <a:ea typeface="宋体" pitchFamily="2" charset="-122"/>
              </a:rPr>
              <a:t>2013 seasonal ensemble forecast</a:t>
            </a:r>
            <a:br>
              <a:rPr lang="en-US" altLang="zh-CN" sz="2400" dirty="0" smtClean="0">
                <a:solidFill>
                  <a:srgbClr val="3333CC"/>
                </a:solidFill>
                <a:ea typeface="宋体" pitchFamily="2" charset="-122"/>
              </a:rPr>
            </a:br>
            <a:endParaRPr lang="en-US" altLang="zh-CN" sz="2400" dirty="0" smtClean="0">
              <a:solidFill>
                <a:srgbClr val="3333CC"/>
              </a:solidFill>
              <a:ea typeface="宋体" pitchFamily="2" charset="-122"/>
            </a:endParaRPr>
          </a:p>
        </p:txBody>
      </p:sp>
      <p:pic>
        <p:nvPicPr>
          <p:cNvPr id="6148" name="Picture 7"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661025"/>
            <a:ext cx="9715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 y="106740"/>
            <a:ext cx="2057400" cy="1569660"/>
          </a:xfrm>
          <a:prstGeom prst="rect">
            <a:avLst/>
          </a:prstGeom>
          <a:noFill/>
        </p:spPr>
        <p:txBody>
          <a:bodyPr wrap="square" rtlCol="0">
            <a:spAutoFit/>
          </a:bodyPr>
          <a:lstStyle/>
          <a:p>
            <a:pPr algn="ctr"/>
            <a:r>
              <a:rPr lang="en-US" sz="3200" dirty="0" smtClean="0">
                <a:solidFill>
                  <a:schemeClr val="tx2"/>
                </a:solidFill>
              </a:rPr>
              <a:t>Cyst abundance 2004-2013</a:t>
            </a:r>
            <a:endParaRPr lang="en-US" sz="3200" dirty="0">
              <a:solidFill>
                <a:schemeClr val="tx2"/>
              </a:solidFill>
            </a:endParaRPr>
          </a:p>
        </p:txBody>
      </p:sp>
    </p:spTree>
    <p:extLst>
      <p:ext uri="{BB962C8B-B14F-4D97-AF65-F5344CB8AC3E}">
        <p14:creationId xmlns:p14="http://schemas.microsoft.com/office/powerpoint/2010/main" val="3974584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omglnx3.meas.ncsu.edu/yli/Redtide_obs/2011/cystmap_2012_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852738"/>
            <a:ext cx="250507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611188" y="148431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2004</a:t>
            </a:r>
          </a:p>
        </p:txBody>
      </p:sp>
      <p:sp>
        <p:nvSpPr>
          <p:cNvPr id="7172" name="Text Box 3"/>
          <p:cNvSpPr txBox="1">
            <a:spLocks noChangeArrowheads="1"/>
          </p:cNvSpPr>
          <p:nvPr/>
        </p:nvSpPr>
        <p:spPr bwMode="auto">
          <a:xfrm>
            <a:off x="611188" y="20605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2005</a:t>
            </a:r>
          </a:p>
        </p:txBody>
      </p:sp>
      <p:sp>
        <p:nvSpPr>
          <p:cNvPr id="7173" name="Text Box 4"/>
          <p:cNvSpPr txBox="1">
            <a:spLocks noChangeArrowheads="1"/>
          </p:cNvSpPr>
          <p:nvPr/>
        </p:nvSpPr>
        <p:spPr bwMode="auto">
          <a:xfrm>
            <a:off x="611188" y="27082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2006</a:t>
            </a:r>
          </a:p>
        </p:txBody>
      </p:sp>
      <p:sp>
        <p:nvSpPr>
          <p:cNvPr id="7174" name="Text Box 5"/>
          <p:cNvSpPr txBox="1">
            <a:spLocks noChangeArrowheads="1"/>
          </p:cNvSpPr>
          <p:nvPr/>
        </p:nvSpPr>
        <p:spPr bwMode="auto">
          <a:xfrm>
            <a:off x="611188" y="3284538"/>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2007</a:t>
            </a:r>
          </a:p>
        </p:txBody>
      </p:sp>
      <p:sp>
        <p:nvSpPr>
          <p:cNvPr id="7175" name="Text Box 6"/>
          <p:cNvSpPr txBox="1">
            <a:spLocks noChangeArrowheads="1"/>
          </p:cNvSpPr>
          <p:nvPr/>
        </p:nvSpPr>
        <p:spPr bwMode="auto">
          <a:xfrm>
            <a:off x="611188" y="3860800"/>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2008</a:t>
            </a:r>
          </a:p>
        </p:txBody>
      </p:sp>
      <p:sp>
        <p:nvSpPr>
          <p:cNvPr id="7176" name="Text Box 8"/>
          <p:cNvSpPr txBox="1">
            <a:spLocks noChangeArrowheads="1"/>
          </p:cNvSpPr>
          <p:nvPr/>
        </p:nvSpPr>
        <p:spPr bwMode="auto">
          <a:xfrm>
            <a:off x="0" y="533400"/>
            <a:ext cx="2807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3200" b="0" dirty="0" smtClean="0">
                <a:solidFill>
                  <a:srgbClr val="FFFF00"/>
                </a:solidFill>
                <a:latin typeface="+mn-lt"/>
                <a:ea typeface="宋体" pitchFamily="2" charset="-122"/>
              </a:rPr>
              <a:t>Hydrodynamics</a:t>
            </a:r>
          </a:p>
        </p:txBody>
      </p:sp>
      <p:sp>
        <p:nvSpPr>
          <p:cNvPr id="7177" name="Text Box 9"/>
          <p:cNvSpPr txBox="1">
            <a:spLocks noChangeArrowheads="1"/>
          </p:cNvSpPr>
          <p:nvPr/>
        </p:nvSpPr>
        <p:spPr bwMode="auto">
          <a:xfrm>
            <a:off x="3169885" y="1437382"/>
            <a:ext cx="22268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zh-CN" sz="3200" b="0" dirty="0" smtClean="0">
                <a:solidFill>
                  <a:srgbClr val="FFFF00"/>
                </a:solidFill>
                <a:latin typeface="+mj-lt"/>
                <a:ea typeface="宋体" pitchFamily="2" charset="-122"/>
              </a:rPr>
              <a:t>Benthic cyst</a:t>
            </a:r>
          </a:p>
          <a:p>
            <a:pPr algn="ctr" eaLnBrk="1" hangingPunct="1"/>
            <a:r>
              <a:rPr lang="en-US" altLang="zh-CN" sz="3200" b="0" dirty="0" smtClean="0">
                <a:solidFill>
                  <a:srgbClr val="FFFF00"/>
                </a:solidFill>
                <a:latin typeface="+mj-lt"/>
                <a:ea typeface="宋体" pitchFamily="2" charset="-122"/>
              </a:rPr>
              <a:t>abundance</a:t>
            </a:r>
          </a:p>
        </p:txBody>
      </p:sp>
      <p:sp>
        <p:nvSpPr>
          <p:cNvPr id="7178" name="Text Box 10"/>
          <p:cNvSpPr txBox="1">
            <a:spLocks noChangeArrowheads="1"/>
          </p:cNvSpPr>
          <p:nvPr/>
        </p:nvSpPr>
        <p:spPr bwMode="auto">
          <a:xfrm>
            <a:off x="5830582" y="304800"/>
            <a:ext cx="31610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zh-CN" sz="3200" b="0" dirty="0" smtClean="0">
                <a:solidFill>
                  <a:srgbClr val="FFFF00"/>
                </a:solidFill>
                <a:latin typeface="+mj-lt"/>
                <a:ea typeface="宋体" pitchFamily="2" charset="-122"/>
              </a:rPr>
              <a:t>2013</a:t>
            </a:r>
            <a:r>
              <a:rPr lang="en-US" altLang="zh-CN" sz="3200" b="0" dirty="0">
                <a:solidFill>
                  <a:srgbClr val="FFFF00"/>
                </a:solidFill>
                <a:latin typeface="+mj-lt"/>
                <a:ea typeface="宋体" pitchFamily="2" charset="-122"/>
              </a:rPr>
              <a:t> </a:t>
            </a:r>
            <a:r>
              <a:rPr lang="en-US" altLang="zh-CN" sz="3200" b="0" dirty="0" smtClean="0">
                <a:solidFill>
                  <a:srgbClr val="FFFF00"/>
                </a:solidFill>
                <a:latin typeface="+mj-lt"/>
                <a:ea typeface="宋体" pitchFamily="2" charset="-122"/>
              </a:rPr>
              <a:t>seasonal </a:t>
            </a:r>
          </a:p>
          <a:p>
            <a:pPr algn="ctr" eaLnBrk="1" hangingPunct="1"/>
            <a:r>
              <a:rPr lang="en-US" altLang="zh-CN" sz="3200" b="0" dirty="0" smtClean="0">
                <a:solidFill>
                  <a:srgbClr val="FFFF00"/>
                </a:solidFill>
                <a:latin typeface="+mj-lt"/>
                <a:ea typeface="宋体" pitchFamily="2" charset="-122"/>
              </a:rPr>
              <a:t>ensemble forecast</a:t>
            </a:r>
          </a:p>
        </p:txBody>
      </p:sp>
      <p:sp>
        <p:nvSpPr>
          <p:cNvPr id="333834" name="Line 11"/>
          <p:cNvSpPr>
            <a:spLocks noChangeShapeType="1"/>
          </p:cNvSpPr>
          <p:nvPr/>
        </p:nvSpPr>
        <p:spPr bwMode="auto">
          <a:xfrm>
            <a:off x="1619250" y="1700213"/>
            <a:ext cx="1293813" cy="113665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5" name="Line 12"/>
          <p:cNvSpPr>
            <a:spLocks noChangeShapeType="1"/>
          </p:cNvSpPr>
          <p:nvPr/>
        </p:nvSpPr>
        <p:spPr bwMode="auto">
          <a:xfrm>
            <a:off x="1547813" y="2420938"/>
            <a:ext cx="1289050" cy="6524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3836" name="Line 13"/>
          <p:cNvSpPr>
            <a:spLocks noChangeShapeType="1"/>
          </p:cNvSpPr>
          <p:nvPr/>
        </p:nvSpPr>
        <p:spPr bwMode="auto">
          <a:xfrm>
            <a:off x="1547813" y="3068638"/>
            <a:ext cx="1289050" cy="3095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7" name="Line 14"/>
          <p:cNvSpPr>
            <a:spLocks noChangeShapeType="1"/>
          </p:cNvSpPr>
          <p:nvPr/>
        </p:nvSpPr>
        <p:spPr bwMode="auto">
          <a:xfrm flipV="1">
            <a:off x="1547813" y="3573463"/>
            <a:ext cx="1360487" cy="587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8" name="Line 15"/>
          <p:cNvSpPr>
            <a:spLocks noChangeShapeType="1"/>
          </p:cNvSpPr>
          <p:nvPr/>
        </p:nvSpPr>
        <p:spPr bwMode="auto">
          <a:xfrm flipV="1">
            <a:off x="1619250" y="3789363"/>
            <a:ext cx="1296988" cy="37941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84" name="Text Box 16"/>
          <p:cNvSpPr txBox="1">
            <a:spLocks noChangeArrowheads="1"/>
          </p:cNvSpPr>
          <p:nvPr/>
        </p:nvSpPr>
        <p:spPr bwMode="auto">
          <a:xfrm>
            <a:off x="6804025" y="1412875"/>
            <a:ext cx="1654175"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000" b="0" smtClean="0">
                <a:solidFill>
                  <a:srgbClr val="FFFFFF"/>
                </a:solidFill>
                <a:ea typeface="宋体" pitchFamily="2" charset="-122"/>
              </a:rPr>
              <a:t>Scenario 1</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2</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3</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4</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5</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6</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7</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8</a:t>
            </a:r>
          </a:p>
          <a:p>
            <a:pPr eaLnBrk="1" hangingPunct="1"/>
            <a:endParaRPr lang="en-US" altLang="zh-CN" sz="2000" b="0" smtClean="0">
              <a:solidFill>
                <a:srgbClr val="FFFFFF"/>
              </a:solidFill>
              <a:ea typeface="宋体" pitchFamily="2" charset="-122"/>
            </a:endParaRPr>
          </a:p>
          <a:p>
            <a:pPr eaLnBrk="1" hangingPunct="1"/>
            <a:r>
              <a:rPr lang="en-US" altLang="zh-CN" sz="2000" b="0" smtClean="0">
                <a:solidFill>
                  <a:srgbClr val="FFFFFF"/>
                </a:solidFill>
                <a:ea typeface="宋体" pitchFamily="2" charset="-122"/>
              </a:rPr>
              <a:t>Scenario 9</a:t>
            </a:r>
            <a:endParaRPr lang="zh-CN" altLang="en-US" sz="2000" b="0" smtClean="0">
              <a:solidFill>
                <a:srgbClr val="FFFFFF"/>
              </a:solidFill>
              <a:ea typeface="宋体" pitchFamily="2" charset="-122"/>
            </a:endParaRPr>
          </a:p>
        </p:txBody>
      </p:sp>
      <p:sp>
        <p:nvSpPr>
          <p:cNvPr id="333840" name="Line 17"/>
          <p:cNvSpPr>
            <a:spLocks noChangeShapeType="1"/>
          </p:cNvSpPr>
          <p:nvPr/>
        </p:nvSpPr>
        <p:spPr bwMode="auto">
          <a:xfrm flipV="1">
            <a:off x="5651500" y="1773238"/>
            <a:ext cx="1008063" cy="9350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1" name="Line 18"/>
          <p:cNvSpPr>
            <a:spLocks noChangeShapeType="1"/>
          </p:cNvSpPr>
          <p:nvPr/>
        </p:nvSpPr>
        <p:spPr bwMode="auto">
          <a:xfrm flipV="1">
            <a:off x="5724525" y="4068763"/>
            <a:ext cx="1150938" cy="809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2" name="Line 19"/>
          <p:cNvSpPr>
            <a:spLocks noChangeShapeType="1"/>
          </p:cNvSpPr>
          <p:nvPr/>
        </p:nvSpPr>
        <p:spPr bwMode="auto">
          <a:xfrm>
            <a:off x="5638800" y="4495800"/>
            <a:ext cx="1093788" cy="1571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3" name="Line 20"/>
          <p:cNvSpPr>
            <a:spLocks noChangeShapeType="1"/>
          </p:cNvSpPr>
          <p:nvPr/>
        </p:nvSpPr>
        <p:spPr bwMode="auto">
          <a:xfrm flipV="1">
            <a:off x="5651500" y="2924175"/>
            <a:ext cx="1152525" cy="433388"/>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4" name="Line 21"/>
          <p:cNvSpPr>
            <a:spLocks noChangeShapeType="1"/>
          </p:cNvSpPr>
          <p:nvPr/>
        </p:nvSpPr>
        <p:spPr bwMode="auto">
          <a:xfrm flipV="1">
            <a:off x="5638800" y="2349500"/>
            <a:ext cx="1165225" cy="698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0" name="Text Box 22"/>
          <p:cNvSpPr txBox="1">
            <a:spLocks noChangeArrowheads="1"/>
          </p:cNvSpPr>
          <p:nvPr/>
        </p:nvSpPr>
        <p:spPr bwMode="auto">
          <a:xfrm>
            <a:off x="611188" y="443706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2009</a:t>
            </a:r>
          </a:p>
        </p:txBody>
      </p:sp>
      <p:sp>
        <p:nvSpPr>
          <p:cNvPr id="333846" name="Line 23"/>
          <p:cNvSpPr>
            <a:spLocks noChangeShapeType="1"/>
          </p:cNvSpPr>
          <p:nvPr/>
        </p:nvSpPr>
        <p:spPr bwMode="auto">
          <a:xfrm flipV="1">
            <a:off x="1547813" y="4076700"/>
            <a:ext cx="1439862" cy="522288"/>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7" name="Line 24"/>
          <p:cNvSpPr>
            <a:spLocks noChangeShapeType="1"/>
          </p:cNvSpPr>
          <p:nvPr/>
        </p:nvSpPr>
        <p:spPr bwMode="auto">
          <a:xfrm flipV="1">
            <a:off x="5638800" y="3500438"/>
            <a:ext cx="1093788" cy="2794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3" name="Text Box 25"/>
          <p:cNvSpPr txBox="1">
            <a:spLocks noChangeArrowheads="1"/>
          </p:cNvSpPr>
          <p:nvPr/>
        </p:nvSpPr>
        <p:spPr bwMode="auto">
          <a:xfrm>
            <a:off x="611188" y="501332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2010</a:t>
            </a:r>
          </a:p>
        </p:txBody>
      </p:sp>
      <p:sp>
        <p:nvSpPr>
          <p:cNvPr id="333849" name="Line 26"/>
          <p:cNvSpPr>
            <a:spLocks noChangeShapeType="1"/>
          </p:cNvSpPr>
          <p:nvPr/>
        </p:nvSpPr>
        <p:spPr bwMode="auto">
          <a:xfrm flipV="1">
            <a:off x="1619250" y="4437063"/>
            <a:ext cx="1368425" cy="7921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5" name="Text Box 25"/>
          <p:cNvSpPr txBox="1">
            <a:spLocks noChangeArrowheads="1"/>
          </p:cNvSpPr>
          <p:nvPr/>
        </p:nvSpPr>
        <p:spPr bwMode="auto">
          <a:xfrm>
            <a:off x="611188" y="5589588"/>
            <a:ext cx="788987"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2011</a:t>
            </a:r>
          </a:p>
        </p:txBody>
      </p:sp>
      <p:sp>
        <p:nvSpPr>
          <p:cNvPr id="333851" name="Line 26"/>
          <p:cNvSpPr>
            <a:spLocks noChangeShapeType="1"/>
          </p:cNvSpPr>
          <p:nvPr/>
        </p:nvSpPr>
        <p:spPr bwMode="auto">
          <a:xfrm flipV="1">
            <a:off x="1619250" y="4797425"/>
            <a:ext cx="1439863" cy="10080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2" name="Line 27"/>
          <p:cNvSpPr>
            <a:spLocks noChangeShapeType="1"/>
          </p:cNvSpPr>
          <p:nvPr/>
        </p:nvSpPr>
        <p:spPr bwMode="auto">
          <a:xfrm>
            <a:off x="5638800" y="4724400"/>
            <a:ext cx="1165225"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3" name="Line 27"/>
          <p:cNvSpPr>
            <a:spLocks noChangeShapeType="1"/>
          </p:cNvSpPr>
          <p:nvPr/>
        </p:nvSpPr>
        <p:spPr bwMode="auto">
          <a:xfrm>
            <a:off x="5651500" y="4941888"/>
            <a:ext cx="1182688" cy="952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9" name="TextBox 34"/>
          <p:cNvSpPr txBox="1">
            <a:spLocks noChangeArrowheads="1"/>
          </p:cNvSpPr>
          <p:nvPr/>
        </p:nvSpPr>
        <p:spPr bwMode="auto">
          <a:xfrm>
            <a:off x="3276600" y="2895600"/>
            <a:ext cx="9906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1800" smtClean="0">
                <a:solidFill>
                  <a:srgbClr val="0033CC"/>
                </a:solidFill>
              </a:rPr>
              <a:t>2013</a:t>
            </a:r>
          </a:p>
        </p:txBody>
      </p:sp>
      <p:sp>
        <p:nvSpPr>
          <p:cNvPr id="7200" name="Text Box 25"/>
          <p:cNvSpPr txBox="1">
            <a:spLocks noChangeArrowheads="1"/>
          </p:cNvSpPr>
          <p:nvPr/>
        </p:nvSpPr>
        <p:spPr bwMode="auto">
          <a:xfrm>
            <a:off x="611188" y="6165850"/>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zh-CN" sz="2400" smtClean="0">
                <a:solidFill>
                  <a:srgbClr val="FFFFFF"/>
                </a:solidFill>
                <a:latin typeface="Times New Roman" pitchFamily="18" charset="0"/>
                <a:ea typeface="宋体" pitchFamily="2" charset="-122"/>
              </a:rPr>
              <a:t>2012</a:t>
            </a:r>
          </a:p>
        </p:txBody>
      </p:sp>
      <p:sp>
        <p:nvSpPr>
          <p:cNvPr id="34" name="Line 26"/>
          <p:cNvSpPr>
            <a:spLocks noChangeShapeType="1"/>
          </p:cNvSpPr>
          <p:nvPr/>
        </p:nvSpPr>
        <p:spPr bwMode="auto">
          <a:xfrm flipV="1">
            <a:off x="1476375" y="5013325"/>
            <a:ext cx="1655763" cy="14398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5" name="Line 27"/>
          <p:cNvSpPr>
            <a:spLocks noChangeShapeType="1"/>
          </p:cNvSpPr>
          <p:nvPr/>
        </p:nvSpPr>
        <p:spPr bwMode="auto">
          <a:xfrm>
            <a:off x="5724525" y="5300663"/>
            <a:ext cx="1109663" cy="10969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Tree>
    <p:extLst>
      <p:ext uri="{BB962C8B-B14F-4D97-AF65-F5344CB8AC3E}">
        <p14:creationId xmlns:p14="http://schemas.microsoft.com/office/powerpoint/2010/main" val="263952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ChangeArrowheads="1"/>
          </p:cNvSpPr>
          <p:nvPr/>
        </p:nvSpPr>
        <p:spPr bwMode="auto">
          <a:xfrm>
            <a:off x="339725" y="6570662"/>
            <a:ext cx="7707559"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zh-CN" sz="1600" b="0" dirty="0" smtClean="0">
                <a:latin typeface="+mj-lt"/>
                <a:ea typeface="宋体" pitchFamily="2" charset="-122"/>
              </a:rPr>
              <a:t>Online animation: </a:t>
            </a:r>
            <a:r>
              <a:rPr lang="en-US" altLang="zh-CN" sz="1600" b="0" dirty="0" smtClean="0">
                <a:latin typeface="+mj-lt"/>
                <a:ea typeface="宋体" pitchFamily="2" charset="-122"/>
                <a:hlinkClick r:id="rId3"/>
              </a:rPr>
              <a:t>http://omglnx3.meas.ncsu.edu/yli/13ensemble_2d/dino_13ensemble.htm</a:t>
            </a:r>
            <a:endParaRPr lang="en-US" altLang="zh-CN" sz="1600" b="0" dirty="0" smtClean="0">
              <a:latin typeface="+mj-lt"/>
              <a:ea typeface="宋体"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3340"/>
            <a:ext cx="8572500" cy="6423660"/>
          </a:xfrm>
          <a:prstGeom prst="rect">
            <a:avLst/>
          </a:prstGeom>
        </p:spPr>
      </p:pic>
    </p:spTree>
    <p:extLst>
      <p:ext uri="{BB962C8B-B14F-4D97-AF65-F5344CB8AC3E}">
        <p14:creationId xmlns:p14="http://schemas.microsoft.com/office/powerpoint/2010/main" val="912250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Office Theme">
  <a:themeElements>
    <a:clrScheme name="Custom 1">
      <a:dk1>
        <a:srgbClr val="DBEC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Custom 1">
      <a:dk1>
        <a:srgbClr val="DBEC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Custom 1">
      <a:dk1>
        <a:srgbClr val="DBEC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F0C15"/>
    </a:accent1>
    <a:accent2>
      <a:srgbClr val="FFBC52"/>
    </a:accent2>
    <a:accent3>
      <a:srgbClr val="F1FF2D"/>
    </a:accent3>
    <a:accent4>
      <a:srgbClr val="BCFF00"/>
    </a:accent4>
    <a:accent5>
      <a:srgbClr val="3ADC6D"/>
    </a:accent5>
    <a:accent6>
      <a:srgbClr val="69D4F7"/>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6618</TotalTime>
  <Words>3170</Words>
  <Application>Microsoft Office PowerPoint</Application>
  <PresentationFormat>On-screen Show (4:3)</PresentationFormat>
  <Paragraphs>698</Paragraphs>
  <Slides>54</Slides>
  <Notes>34</Notes>
  <HiddenSlides>0</HiddenSlides>
  <MMClips>1</MMClips>
  <ScaleCrop>false</ScaleCrop>
  <HeadingPairs>
    <vt:vector size="4" baseType="variant">
      <vt:variant>
        <vt:lpstr>Theme</vt:lpstr>
      </vt:variant>
      <vt:variant>
        <vt:i4>15</vt:i4>
      </vt:variant>
      <vt:variant>
        <vt:lpstr>Slide Titles</vt:lpstr>
      </vt:variant>
      <vt:variant>
        <vt:i4>54</vt:i4>
      </vt:variant>
    </vt:vector>
  </HeadingPairs>
  <TitlesOfParts>
    <vt:vector size="69" baseType="lpstr">
      <vt:lpstr>Default Design</vt:lpstr>
      <vt:lpstr>Office Theme</vt:lpstr>
      <vt:lpstr>1_Default Design</vt:lpstr>
      <vt:lpstr>Office 主题</vt:lpstr>
      <vt:lpstr>1_Office 主题</vt:lpstr>
      <vt:lpstr>2_Default Design</vt:lpstr>
      <vt:lpstr>3_Default Design</vt:lpstr>
      <vt:lpstr>4_Default Design</vt:lpstr>
      <vt:lpstr>1_Office Theme</vt:lpstr>
      <vt:lpstr>18_Office Theme</vt:lpstr>
      <vt:lpstr>2_Office Theme</vt:lpstr>
      <vt:lpstr>3_Office Theme</vt:lpstr>
      <vt:lpstr>4_Office Theme</vt:lpstr>
      <vt:lpstr>5_Office Theme</vt:lpstr>
      <vt:lpstr>15_Office Theme</vt:lpstr>
      <vt:lpstr>PowerPoint Presentation</vt:lpstr>
      <vt:lpstr>Environmental Sample Processor (C. Scholin)</vt:lpstr>
      <vt:lpstr>Specific Aims</vt:lpstr>
      <vt:lpstr>Population dynamics of Alexandrium spp.</vt:lpstr>
      <vt:lpstr>H1: Interannual variations in bloom severity result from fluctuations in cyst abundance</vt:lpstr>
      <vt:lpstr>Cyst abundance and toxicity  2005-2009: r=-0.93</vt:lpstr>
      <vt:lpstr>Cyst abundance used for 2013 seasonal ensemble forecast </vt:lpstr>
      <vt:lpstr>PowerPoint Presentation</vt:lpstr>
      <vt:lpstr>PowerPoint Presentation</vt:lpstr>
      <vt:lpstr>PowerPoint Presentation</vt:lpstr>
      <vt:lpstr>WGOM water mass characteristics</vt:lpstr>
      <vt:lpstr>WGOM nutrient concentrations</vt:lpstr>
      <vt:lpstr>PowerPoint Presentation</vt:lpstr>
      <vt:lpstr>Summary: A. fundyense in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extra slides follow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NERACOOS M – Jordan Basin Jan-Jun 2013</vt:lpstr>
      <vt:lpstr>PowerPoint Presentation</vt:lpstr>
      <vt:lpstr>Why was the 2010 forecast wrong?</vt:lpstr>
      <vt:lpstr>PowerPoint Presentation</vt:lpstr>
      <vt:lpstr>Cysts and toxicity 2004-2009</vt:lpstr>
      <vt:lpstr>Hydrodynamic basis: multi-nested circulation modeling</vt:lpstr>
      <vt:lpstr>PowerPoint Presentation</vt:lpstr>
      <vt:lpstr>PowerPoint Presentation</vt:lpstr>
      <vt:lpstr>PowerPoint Presentation</vt:lpstr>
      <vt:lpstr>NERACOOS M – Jordan Basin</vt:lpstr>
      <vt:lpstr>NERACOOS M – Jordan Basin July-Dec 2013</vt:lpstr>
      <vt:lpstr>NERACOOS M – Jordan Basin Jan-Feb 2014</vt:lpstr>
      <vt:lpstr>Cyst abundance and toxicity  2005-2009: r=-0.93</vt:lpstr>
      <vt:lpstr>Cyst abundance and toxicity  2005-2009: r=-0.93</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 McGillicuddy</cp:lastModifiedBy>
  <cp:revision>179</cp:revision>
  <cp:lastPrinted>2014-03-24T21:09:42Z</cp:lastPrinted>
  <dcterms:created xsi:type="dcterms:W3CDTF">2000-11-21T17:23:12Z</dcterms:created>
  <dcterms:modified xsi:type="dcterms:W3CDTF">2014-03-31T15:15:38Z</dcterms:modified>
</cp:coreProperties>
</file>