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3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45" r:id="rId3"/>
    <p:sldMasterId id="2147483760" r:id="rId4"/>
    <p:sldMasterId id="2147483772" r:id="rId5"/>
    <p:sldMasterId id="2147483808" r:id="rId6"/>
    <p:sldMasterId id="2147483832" r:id="rId7"/>
    <p:sldMasterId id="2147483844" r:id="rId8"/>
    <p:sldMasterId id="2147483856" r:id="rId9"/>
    <p:sldMasterId id="2147483868" r:id="rId10"/>
    <p:sldMasterId id="2147483880" r:id="rId11"/>
  </p:sldMasterIdLst>
  <p:notesMasterIdLst>
    <p:notesMasterId r:id="rId42"/>
  </p:notesMasterIdLst>
  <p:handoutMasterIdLst>
    <p:handoutMasterId r:id="rId43"/>
  </p:handoutMasterIdLst>
  <p:sldIdLst>
    <p:sldId id="489" r:id="rId12"/>
    <p:sldId id="494" r:id="rId13"/>
    <p:sldId id="493" r:id="rId14"/>
    <p:sldId id="555" r:id="rId15"/>
    <p:sldId id="497" r:id="rId16"/>
    <p:sldId id="495" r:id="rId17"/>
    <p:sldId id="488" r:id="rId18"/>
    <p:sldId id="528" r:id="rId19"/>
    <p:sldId id="530" r:id="rId20"/>
    <p:sldId id="531" r:id="rId21"/>
    <p:sldId id="533" r:id="rId22"/>
    <p:sldId id="581" r:id="rId23"/>
    <p:sldId id="534" r:id="rId24"/>
    <p:sldId id="552" r:id="rId25"/>
    <p:sldId id="577" r:id="rId26"/>
    <p:sldId id="557" r:id="rId27"/>
    <p:sldId id="586" r:id="rId28"/>
    <p:sldId id="536" r:id="rId29"/>
    <p:sldId id="537" r:id="rId30"/>
    <p:sldId id="582" r:id="rId31"/>
    <p:sldId id="583" r:id="rId32"/>
    <p:sldId id="584" r:id="rId33"/>
    <p:sldId id="566" r:id="rId34"/>
    <p:sldId id="585" r:id="rId35"/>
    <p:sldId id="553" r:id="rId36"/>
    <p:sldId id="589" r:id="rId37"/>
    <p:sldId id="548" r:id="rId38"/>
    <p:sldId id="550" r:id="rId39"/>
    <p:sldId id="590" r:id="rId40"/>
    <p:sldId id="587" r:id="rId41"/>
  </p:sldIdLst>
  <p:sldSz cx="9144000" cy="6858000" type="screen4x3"/>
  <p:notesSz cx="7077075" cy="9363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6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6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6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6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6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6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6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6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6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AD5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9" autoAdjust="0"/>
    <p:restoredTop sz="63495" autoAdjust="0"/>
  </p:normalViewPr>
  <p:slideViewPr>
    <p:cSldViewPr>
      <p:cViewPr>
        <p:scale>
          <a:sx n="50" d="100"/>
          <a:sy n="50" d="100"/>
        </p:scale>
        <p:origin x="-146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18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katherinehubbard:Desktop:da%20figure%20for%20variability%20between%20env%20and%20spec22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katherinehubbard:Downloads:2015-field%20data-%20Pseud%20probes_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wc-spfs1\users\Maya.Robert\Cultures\Gulf%20of%20Maine\2016%20Feb%2016%20Overview%20Growth%20Measurmts%20Aris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3749452928866099"/>
          <c:y val="4.0039602217931201E-2"/>
          <c:w val="0.83393403719547199"/>
          <c:h val="0.4694018046395669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80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Pt>
            <c:idx val="11"/>
            <c:invertIfNegative val="0"/>
            <c:bubble3D val="0"/>
          </c:dPt>
          <c:dPt>
            <c:idx val="12"/>
            <c:invertIfNegative val="0"/>
            <c:bubble3D val="0"/>
          </c:dPt>
          <c:dPt>
            <c:idx val="13"/>
            <c:invertIfNegative val="0"/>
            <c:bubble3D val="0"/>
          </c:dPt>
          <c:dPt>
            <c:idx val="14"/>
            <c:invertIfNegative val="0"/>
            <c:bubble3D val="0"/>
          </c:dPt>
          <c:dPt>
            <c:idx val="15"/>
            <c:invertIfNegative val="0"/>
            <c:bubble3D val="0"/>
          </c:dPt>
          <c:cat>
            <c:strRef>
              <c:f>'Sheet1 (2)'!$B$39:$L$39</c:f>
              <c:strCache>
                <c:ptCount val="11"/>
                <c:pt idx="0">
                  <c:v>P. pseudodelicatissima </c:v>
                </c:pt>
                <c:pt idx="1">
                  <c:v>P. plurisecta</c:v>
                </c:pt>
                <c:pt idx="2">
                  <c:v>P. cuspidata</c:v>
                </c:pt>
                <c:pt idx="3">
                  <c:v>P. americana</c:v>
                </c:pt>
                <c:pt idx="4">
                  <c:v>P. delicatissima</c:v>
                </c:pt>
                <c:pt idx="5">
                  <c:v>P. heimii</c:v>
                </c:pt>
                <c:pt idx="6">
                  <c:v>P. caciantha</c:v>
                </c:pt>
                <c:pt idx="7">
                  <c:v>P. multiseries</c:v>
                </c:pt>
                <c:pt idx="8">
                  <c:v>P. pungens</c:v>
                </c:pt>
                <c:pt idx="9">
                  <c:v>P. fraudulenta</c:v>
                </c:pt>
                <c:pt idx="10">
                  <c:v>P. seriata</c:v>
                </c:pt>
              </c:strCache>
            </c:strRef>
          </c:cat>
          <c:val>
            <c:numRef>
              <c:f>'Sheet1 (2)'!$B$40:$L$40</c:f>
              <c:numCache>
                <c:formatCode>General</c:formatCode>
                <c:ptCount val="11"/>
                <c:pt idx="0">
                  <c:v>7.8</c:v>
                </c:pt>
                <c:pt idx="1">
                  <c:v>380</c:v>
                </c:pt>
                <c:pt idx="2">
                  <c:v>29</c:v>
                </c:pt>
                <c:pt idx="3">
                  <c:v>1E-8</c:v>
                </c:pt>
                <c:pt idx="4">
                  <c:v>120</c:v>
                </c:pt>
                <c:pt idx="5">
                  <c:v>1E-8</c:v>
                </c:pt>
                <c:pt idx="6">
                  <c:v>1E-8</c:v>
                </c:pt>
                <c:pt idx="7">
                  <c:v>67000</c:v>
                </c:pt>
                <c:pt idx="8">
                  <c:v>0.4</c:v>
                </c:pt>
                <c:pt idx="9">
                  <c:v>30</c:v>
                </c:pt>
                <c:pt idx="10">
                  <c:v>3500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271552"/>
        <c:axId val="139306112"/>
      </c:barChart>
      <c:catAx>
        <c:axId val="13927155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12700">
            <a:solidFill>
              <a:srgbClr val="10253F"/>
            </a:solidFill>
          </a:ln>
        </c:spPr>
        <c:txPr>
          <a:bodyPr/>
          <a:lstStyle/>
          <a:p>
            <a:pPr>
              <a:defRPr b="0" i="1">
                <a:latin typeface="Times New Roman"/>
                <a:cs typeface="Times New Roman"/>
              </a:defRPr>
            </a:pPr>
            <a:endParaRPr lang="en-US"/>
          </a:p>
        </c:txPr>
        <c:crossAx val="139306112"/>
        <c:crossesAt val="0"/>
        <c:auto val="1"/>
        <c:lblAlgn val="ctr"/>
        <c:lblOffset val="100"/>
        <c:noMultiLvlLbl val="0"/>
      </c:catAx>
      <c:valAx>
        <c:axId val="139306112"/>
        <c:scaling>
          <c:logBase val="10"/>
          <c:orientation val="minMax"/>
          <c:max val="10000"/>
          <c:min val="0.1"/>
        </c:scaling>
        <c:delete val="0"/>
        <c:axPos val="b"/>
        <c:majorGridlines>
          <c:spPr>
            <a:ln>
              <a:noFill/>
            </a:ln>
          </c:spPr>
        </c:majorGridlines>
        <c:numFmt formatCode="0.0E+00" sourceLinked="0"/>
        <c:majorTickMark val="out"/>
        <c:minorTickMark val="none"/>
        <c:tickLblPos val="nextTo"/>
        <c:spPr>
          <a:ln w="12700">
            <a:solidFill>
              <a:srgbClr val="1F497D">
                <a:lumMod val="50000"/>
              </a:srgbClr>
            </a:solidFill>
          </a:ln>
        </c:spPr>
        <c:txPr>
          <a:bodyPr/>
          <a:lstStyle/>
          <a:p>
            <a:pPr>
              <a:defRPr sz="1800">
                <a:solidFill>
                  <a:srgbClr val="000000"/>
                </a:solidFill>
                <a:latin typeface="+mj-lt"/>
              </a:defRPr>
            </a:pPr>
            <a:endParaRPr lang="en-US"/>
          </a:p>
        </c:txPr>
        <c:crossAx val="139271552"/>
        <c:crosses val="autoZero"/>
        <c:crossBetween val="between"/>
        <c:majorUnit val="100"/>
      </c:valAx>
      <c:spPr>
        <a:noFill/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000">
          <a:solidFill>
            <a:schemeClr val="bg1"/>
          </a:solidFill>
          <a:latin typeface="Times New Roman"/>
          <a:cs typeface="Times New Roman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090488971045699E-2"/>
          <c:y val="3.55191256830601E-2"/>
          <c:w val="0.96123682479870598"/>
          <c:h val="0.73224043715846998"/>
        </c:manualLayout>
      </c:layout>
      <c:scatterChart>
        <c:scatterStyle val="lineMarker"/>
        <c:varyColors val="0"/>
        <c:ser>
          <c:idx val="0"/>
          <c:order val="0"/>
          <c:tx>
            <c:strRef>
              <c:f>ESPjake_fielddata_2015!$G$2</c:f>
              <c:strCache>
                <c:ptCount val="1"/>
                <c:pt idx="0">
                  <c:v>MUD2_Jake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14"/>
            <c:spPr>
              <a:solidFill>
                <a:srgbClr val="3366FF">
                  <a:alpha val="85000"/>
                </a:srgbClr>
              </a:solidFill>
              <a:ln>
                <a:solidFill>
                  <a:schemeClr val="tx1"/>
                </a:solidFill>
              </a:ln>
              <a:effectLst/>
            </c:spPr>
          </c:marker>
          <c:xVal>
            <c:numRef>
              <c:f>ESPjake_fielddata_2015!$F$3:$F$67</c:f>
              <c:numCache>
                <c:formatCode>m/d/yy</c:formatCode>
                <c:ptCount val="65"/>
                <c:pt idx="0">
                  <c:v>42131</c:v>
                </c:pt>
                <c:pt idx="1">
                  <c:v>42132</c:v>
                </c:pt>
                <c:pt idx="2">
                  <c:v>42133</c:v>
                </c:pt>
                <c:pt idx="3">
                  <c:v>42135</c:v>
                </c:pt>
                <c:pt idx="4">
                  <c:v>42136</c:v>
                </c:pt>
                <c:pt idx="5">
                  <c:v>42137</c:v>
                </c:pt>
                <c:pt idx="6">
                  <c:v>42138</c:v>
                </c:pt>
                <c:pt idx="7">
                  <c:v>42139</c:v>
                </c:pt>
                <c:pt idx="8">
                  <c:v>42142</c:v>
                </c:pt>
                <c:pt idx="9">
                  <c:v>42143</c:v>
                </c:pt>
                <c:pt idx="10">
                  <c:v>42144</c:v>
                </c:pt>
                <c:pt idx="11">
                  <c:v>42145</c:v>
                </c:pt>
                <c:pt idx="12">
                  <c:v>42146</c:v>
                </c:pt>
                <c:pt idx="13">
                  <c:v>42149</c:v>
                </c:pt>
                <c:pt idx="14">
                  <c:v>42150.375</c:v>
                </c:pt>
                <c:pt idx="15">
                  <c:v>42151</c:v>
                </c:pt>
                <c:pt idx="16">
                  <c:v>42152</c:v>
                </c:pt>
                <c:pt idx="17">
                  <c:v>42156</c:v>
                </c:pt>
                <c:pt idx="18">
                  <c:v>42158</c:v>
                </c:pt>
                <c:pt idx="19">
                  <c:v>42160</c:v>
                </c:pt>
                <c:pt idx="20">
                  <c:v>42163</c:v>
                </c:pt>
                <c:pt idx="21">
                  <c:v>42164</c:v>
                </c:pt>
                <c:pt idx="22">
                  <c:v>42165</c:v>
                </c:pt>
                <c:pt idx="23">
                  <c:v>42166</c:v>
                </c:pt>
                <c:pt idx="24">
                  <c:v>42167</c:v>
                </c:pt>
                <c:pt idx="25">
                  <c:v>42171</c:v>
                </c:pt>
                <c:pt idx="26">
                  <c:v>42172</c:v>
                </c:pt>
                <c:pt idx="27">
                  <c:v>42173</c:v>
                </c:pt>
                <c:pt idx="28">
                  <c:v>42174</c:v>
                </c:pt>
                <c:pt idx="29">
                  <c:v>42175</c:v>
                </c:pt>
                <c:pt idx="30">
                  <c:v>42177</c:v>
                </c:pt>
                <c:pt idx="31">
                  <c:v>42178</c:v>
                </c:pt>
                <c:pt idx="32">
                  <c:v>42179</c:v>
                </c:pt>
                <c:pt idx="33">
                  <c:v>42180</c:v>
                </c:pt>
                <c:pt idx="34">
                  <c:v>42181</c:v>
                </c:pt>
                <c:pt idx="35">
                  <c:v>42182</c:v>
                </c:pt>
                <c:pt idx="36">
                  <c:v>42183</c:v>
                </c:pt>
                <c:pt idx="37">
                  <c:v>42184</c:v>
                </c:pt>
                <c:pt idx="38">
                  <c:v>42185</c:v>
                </c:pt>
                <c:pt idx="39">
                  <c:v>42186</c:v>
                </c:pt>
                <c:pt idx="40">
                  <c:v>42187</c:v>
                </c:pt>
                <c:pt idx="41">
                  <c:v>42191</c:v>
                </c:pt>
                <c:pt idx="42">
                  <c:v>42192</c:v>
                </c:pt>
                <c:pt idx="43">
                  <c:v>42192</c:v>
                </c:pt>
                <c:pt idx="44">
                  <c:v>42193</c:v>
                </c:pt>
                <c:pt idx="45">
                  <c:v>42193</c:v>
                </c:pt>
                <c:pt idx="46">
                  <c:v>42194</c:v>
                </c:pt>
                <c:pt idx="47">
                  <c:v>42195</c:v>
                </c:pt>
                <c:pt idx="48">
                  <c:v>42196</c:v>
                </c:pt>
                <c:pt idx="49">
                  <c:v>42198</c:v>
                </c:pt>
                <c:pt idx="50">
                  <c:v>42199</c:v>
                </c:pt>
                <c:pt idx="51">
                  <c:v>42201</c:v>
                </c:pt>
                <c:pt idx="52">
                  <c:v>42202</c:v>
                </c:pt>
                <c:pt idx="53">
                  <c:v>42203</c:v>
                </c:pt>
                <c:pt idx="54">
                  <c:v>42205</c:v>
                </c:pt>
                <c:pt idx="55">
                  <c:v>42206</c:v>
                </c:pt>
                <c:pt idx="56">
                  <c:v>42207</c:v>
                </c:pt>
                <c:pt idx="57">
                  <c:v>42208</c:v>
                </c:pt>
                <c:pt idx="58">
                  <c:v>42209</c:v>
                </c:pt>
                <c:pt idx="59">
                  <c:v>42210</c:v>
                </c:pt>
                <c:pt idx="60">
                  <c:v>42212</c:v>
                </c:pt>
                <c:pt idx="61">
                  <c:v>42213</c:v>
                </c:pt>
                <c:pt idx="62">
                  <c:v>42214</c:v>
                </c:pt>
                <c:pt idx="63">
                  <c:v>42215</c:v>
                </c:pt>
                <c:pt idx="64">
                  <c:v>42216</c:v>
                </c:pt>
              </c:numCache>
            </c:numRef>
          </c:xVal>
          <c:yVal>
            <c:numRef>
              <c:f>ESPjake_fielddata_2015!$G$3:$G$67</c:f>
              <c:numCache>
                <c:formatCode>General</c:formatCode>
                <c:ptCount val="6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8">
                  <c:v>1</c:v>
                </c:pt>
                <c:pt idx="59">
                  <c:v>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ESPjake_fielddata_2015!$H$2</c:f>
              <c:strCache>
                <c:ptCount val="1"/>
                <c:pt idx="0">
                  <c:v>MUD2_Jake 0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x"/>
            <c:size val="9"/>
            <c:spPr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ESPjake_fielddata_2015!$F$3:$F$67</c:f>
              <c:numCache>
                <c:formatCode>m/d/yy</c:formatCode>
                <c:ptCount val="65"/>
                <c:pt idx="0">
                  <c:v>42131</c:v>
                </c:pt>
                <c:pt idx="1">
                  <c:v>42132</c:v>
                </c:pt>
                <c:pt idx="2">
                  <c:v>42133</c:v>
                </c:pt>
                <c:pt idx="3">
                  <c:v>42135</c:v>
                </c:pt>
                <c:pt idx="4">
                  <c:v>42136</c:v>
                </c:pt>
                <c:pt idx="5">
                  <c:v>42137</c:v>
                </c:pt>
                <c:pt idx="6">
                  <c:v>42138</c:v>
                </c:pt>
                <c:pt idx="7">
                  <c:v>42139</c:v>
                </c:pt>
                <c:pt idx="8">
                  <c:v>42142</c:v>
                </c:pt>
                <c:pt idx="9">
                  <c:v>42143</c:v>
                </c:pt>
                <c:pt idx="10">
                  <c:v>42144</c:v>
                </c:pt>
                <c:pt idx="11">
                  <c:v>42145</c:v>
                </c:pt>
                <c:pt idx="12">
                  <c:v>42146</c:v>
                </c:pt>
                <c:pt idx="13">
                  <c:v>42149</c:v>
                </c:pt>
                <c:pt idx="14">
                  <c:v>42150.375</c:v>
                </c:pt>
                <c:pt idx="15">
                  <c:v>42151</c:v>
                </c:pt>
                <c:pt idx="16">
                  <c:v>42152</c:v>
                </c:pt>
                <c:pt idx="17">
                  <c:v>42156</c:v>
                </c:pt>
                <c:pt idx="18">
                  <c:v>42158</c:v>
                </c:pt>
                <c:pt idx="19">
                  <c:v>42160</c:v>
                </c:pt>
                <c:pt idx="20">
                  <c:v>42163</c:v>
                </c:pt>
                <c:pt idx="21">
                  <c:v>42164</c:v>
                </c:pt>
                <c:pt idx="22">
                  <c:v>42165</c:v>
                </c:pt>
                <c:pt idx="23">
                  <c:v>42166</c:v>
                </c:pt>
                <c:pt idx="24">
                  <c:v>42167</c:v>
                </c:pt>
                <c:pt idx="25">
                  <c:v>42171</c:v>
                </c:pt>
                <c:pt idx="26">
                  <c:v>42172</c:v>
                </c:pt>
                <c:pt idx="27">
                  <c:v>42173</c:v>
                </c:pt>
                <c:pt idx="28">
                  <c:v>42174</c:v>
                </c:pt>
                <c:pt idx="29">
                  <c:v>42175</c:v>
                </c:pt>
                <c:pt idx="30">
                  <c:v>42177</c:v>
                </c:pt>
                <c:pt idx="31">
                  <c:v>42178</c:v>
                </c:pt>
                <c:pt idx="32">
                  <c:v>42179</c:v>
                </c:pt>
                <c:pt idx="33">
                  <c:v>42180</c:v>
                </c:pt>
                <c:pt idx="34">
                  <c:v>42181</c:v>
                </c:pt>
                <c:pt idx="35">
                  <c:v>42182</c:v>
                </c:pt>
                <c:pt idx="36">
                  <c:v>42183</c:v>
                </c:pt>
                <c:pt idx="37">
                  <c:v>42184</c:v>
                </c:pt>
                <c:pt idx="38">
                  <c:v>42185</c:v>
                </c:pt>
                <c:pt idx="39">
                  <c:v>42186</c:v>
                </c:pt>
                <c:pt idx="40">
                  <c:v>42187</c:v>
                </c:pt>
                <c:pt idx="41">
                  <c:v>42191</c:v>
                </c:pt>
                <c:pt idx="42">
                  <c:v>42192</c:v>
                </c:pt>
                <c:pt idx="43">
                  <c:v>42192</c:v>
                </c:pt>
                <c:pt idx="44">
                  <c:v>42193</c:v>
                </c:pt>
                <c:pt idx="45">
                  <c:v>42193</c:v>
                </c:pt>
                <c:pt idx="46">
                  <c:v>42194</c:v>
                </c:pt>
                <c:pt idx="47">
                  <c:v>42195</c:v>
                </c:pt>
                <c:pt idx="48">
                  <c:v>42196</c:v>
                </c:pt>
                <c:pt idx="49">
                  <c:v>42198</c:v>
                </c:pt>
                <c:pt idx="50">
                  <c:v>42199</c:v>
                </c:pt>
                <c:pt idx="51">
                  <c:v>42201</c:v>
                </c:pt>
                <c:pt idx="52">
                  <c:v>42202</c:v>
                </c:pt>
                <c:pt idx="53">
                  <c:v>42203</c:v>
                </c:pt>
                <c:pt idx="54">
                  <c:v>42205</c:v>
                </c:pt>
                <c:pt idx="55">
                  <c:v>42206</c:v>
                </c:pt>
                <c:pt idx="56">
                  <c:v>42207</c:v>
                </c:pt>
                <c:pt idx="57">
                  <c:v>42208</c:v>
                </c:pt>
                <c:pt idx="58">
                  <c:v>42209</c:v>
                </c:pt>
                <c:pt idx="59">
                  <c:v>42210</c:v>
                </c:pt>
                <c:pt idx="60">
                  <c:v>42212</c:v>
                </c:pt>
                <c:pt idx="61">
                  <c:v>42213</c:v>
                </c:pt>
                <c:pt idx="62">
                  <c:v>42214</c:v>
                </c:pt>
                <c:pt idx="63">
                  <c:v>42215</c:v>
                </c:pt>
                <c:pt idx="64">
                  <c:v>42216</c:v>
                </c:pt>
              </c:numCache>
            </c:numRef>
          </c:xVal>
          <c:yVal>
            <c:numRef>
              <c:f>ESPjake_fielddata_2015!$H$3:$H$67</c:f>
              <c:numCache>
                <c:formatCode>General</c:formatCode>
                <c:ptCount val="65"/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31">
                  <c:v>1</c:v>
                </c:pt>
                <c:pt idx="41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ESPjake_fielddata_2015!$I$2</c:f>
              <c:strCache>
                <c:ptCount val="1"/>
                <c:pt idx="0">
                  <c:v>AUD1_Jake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14"/>
            <c:spPr>
              <a:solidFill>
                <a:srgbClr val="FDCD2E"/>
              </a:solidFill>
              <a:ln>
                <a:solidFill>
                  <a:schemeClr val="tx1">
                    <a:alpha val="85000"/>
                  </a:schemeClr>
                </a:solidFill>
              </a:ln>
            </c:spPr>
          </c:marker>
          <c:dPt>
            <c:idx val="28"/>
            <c:marker>
              <c:spPr>
                <a:solidFill>
                  <a:srgbClr val="FDCD2E"/>
                </a:solidFill>
                <a:ln>
                  <a:solidFill>
                    <a:schemeClr val="tx1">
                      <a:alpha val="85000"/>
                    </a:schemeClr>
                  </a:solidFill>
                </a:ln>
                <a:effectLst/>
              </c:spPr>
            </c:marker>
            <c:bubble3D val="0"/>
            <c:spPr>
              <a:ln w="47625">
                <a:noFill/>
              </a:ln>
              <a:effectLst/>
            </c:spPr>
          </c:dPt>
          <c:xVal>
            <c:numRef>
              <c:f>ESPjake_fielddata_2015!$F$29:$F$67</c:f>
              <c:numCache>
                <c:formatCode>m/d/yy</c:formatCode>
                <c:ptCount val="39"/>
                <c:pt idx="0">
                  <c:v>42172</c:v>
                </c:pt>
                <c:pt idx="1">
                  <c:v>42173</c:v>
                </c:pt>
                <c:pt idx="2">
                  <c:v>42174</c:v>
                </c:pt>
                <c:pt idx="3">
                  <c:v>42175</c:v>
                </c:pt>
                <c:pt idx="4">
                  <c:v>42177</c:v>
                </c:pt>
                <c:pt idx="5">
                  <c:v>42178</c:v>
                </c:pt>
                <c:pt idx="6">
                  <c:v>42179</c:v>
                </c:pt>
                <c:pt idx="7">
                  <c:v>42180</c:v>
                </c:pt>
                <c:pt idx="8">
                  <c:v>42181</c:v>
                </c:pt>
                <c:pt idx="9">
                  <c:v>42182</c:v>
                </c:pt>
                <c:pt idx="10">
                  <c:v>42183</c:v>
                </c:pt>
                <c:pt idx="11">
                  <c:v>42184</c:v>
                </c:pt>
                <c:pt idx="12">
                  <c:v>42185</c:v>
                </c:pt>
                <c:pt idx="13">
                  <c:v>42186</c:v>
                </c:pt>
                <c:pt idx="14">
                  <c:v>42187</c:v>
                </c:pt>
                <c:pt idx="15">
                  <c:v>42191</c:v>
                </c:pt>
                <c:pt idx="16">
                  <c:v>42192</c:v>
                </c:pt>
                <c:pt idx="17">
                  <c:v>42192</c:v>
                </c:pt>
                <c:pt idx="18">
                  <c:v>42193</c:v>
                </c:pt>
                <c:pt idx="19">
                  <c:v>42193</c:v>
                </c:pt>
                <c:pt idx="20">
                  <c:v>42194</c:v>
                </c:pt>
                <c:pt idx="21">
                  <c:v>42195</c:v>
                </c:pt>
                <c:pt idx="22">
                  <c:v>42196</c:v>
                </c:pt>
                <c:pt idx="23">
                  <c:v>42198</c:v>
                </c:pt>
                <c:pt idx="24">
                  <c:v>42199</c:v>
                </c:pt>
                <c:pt idx="25">
                  <c:v>42201</c:v>
                </c:pt>
                <c:pt idx="26">
                  <c:v>42202</c:v>
                </c:pt>
                <c:pt idx="27">
                  <c:v>42203</c:v>
                </c:pt>
                <c:pt idx="28">
                  <c:v>42205</c:v>
                </c:pt>
                <c:pt idx="29">
                  <c:v>42206</c:v>
                </c:pt>
                <c:pt idx="30">
                  <c:v>42207</c:v>
                </c:pt>
                <c:pt idx="31">
                  <c:v>42208</c:v>
                </c:pt>
                <c:pt idx="32">
                  <c:v>42209</c:v>
                </c:pt>
                <c:pt idx="33">
                  <c:v>42210</c:v>
                </c:pt>
                <c:pt idx="34">
                  <c:v>42212</c:v>
                </c:pt>
                <c:pt idx="35">
                  <c:v>42213</c:v>
                </c:pt>
                <c:pt idx="36">
                  <c:v>42214</c:v>
                </c:pt>
                <c:pt idx="37">
                  <c:v>42215</c:v>
                </c:pt>
                <c:pt idx="38">
                  <c:v>42216</c:v>
                </c:pt>
              </c:numCache>
            </c:numRef>
          </c:xVal>
          <c:yVal>
            <c:numRef>
              <c:f>ESPjake_fielddata_2015!$I$29:$I$67</c:f>
              <c:numCache>
                <c:formatCode>General</c:formatCode>
                <c:ptCount val="39"/>
                <c:pt idx="28">
                  <c:v>2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ESPjake_fielddata_2015!$J$2</c:f>
              <c:strCache>
                <c:ptCount val="1"/>
                <c:pt idx="0">
                  <c:v>AUD1_Jake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x"/>
            <c:size val="9"/>
            <c:spPr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ESPjake_fielddata_2015!$F$3:$F$67</c:f>
              <c:numCache>
                <c:formatCode>m/d/yy</c:formatCode>
                <c:ptCount val="65"/>
                <c:pt idx="0">
                  <c:v>42131</c:v>
                </c:pt>
                <c:pt idx="1">
                  <c:v>42132</c:v>
                </c:pt>
                <c:pt idx="2">
                  <c:v>42133</c:v>
                </c:pt>
                <c:pt idx="3">
                  <c:v>42135</c:v>
                </c:pt>
                <c:pt idx="4">
                  <c:v>42136</c:v>
                </c:pt>
                <c:pt idx="5">
                  <c:v>42137</c:v>
                </c:pt>
                <c:pt idx="6">
                  <c:v>42138</c:v>
                </c:pt>
                <c:pt idx="7">
                  <c:v>42139</c:v>
                </c:pt>
                <c:pt idx="8">
                  <c:v>42142</c:v>
                </c:pt>
                <c:pt idx="9">
                  <c:v>42143</c:v>
                </c:pt>
                <c:pt idx="10">
                  <c:v>42144</c:v>
                </c:pt>
                <c:pt idx="11">
                  <c:v>42145</c:v>
                </c:pt>
                <c:pt idx="12">
                  <c:v>42146</c:v>
                </c:pt>
                <c:pt idx="13">
                  <c:v>42149</c:v>
                </c:pt>
                <c:pt idx="14">
                  <c:v>42150.375</c:v>
                </c:pt>
                <c:pt idx="15">
                  <c:v>42151</c:v>
                </c:pt>
                <c:pt idx="16">
                  <c:v>42152</c:v>
                </c:pt>
                <c:pt idx="17">
                  <c:v>42156</c:v>
                </c:pt>
                <c:pt idx="18">
                  <c:v>42158</c:v>
                </c:pt>
                <c:pt idx="19">
                  <c:v>42160</c:v>
                </c:pt>
                <c:pt idx="20">
                  <c:v>42163</c:v>
                </c:pt>
                <c:pt idx="21">
                  <c:v>42164</c:v>
                </c:pt>
                <c:pt idx="22">
                  <c:v>42165</c:v>
                </c:pt>
                <c:pt idx="23">
                  <c:v>42166</c:v>
                </c:pt>
                <c:pt idx="24">
                  <c:v>42167</c:v>
                </c:pt>
                <c:pt idx="25">
                  <c:v>42171</c:v>
                </c:pt>
                <c:pt idx="26">
                  <c:v>42172</c:v>
                </c:pt>
                <c:pt idx="27">
                  <c:v>42173</c:v>
                </c:pt>
                <c:pt idx="28">
                  <c:v>42174</c:v>
                </c:pt>
                <c:pt idx="29">
                  <c:v>42175</c:v>
                </c:pt>
                <c:pt idx="30">
                  <c:v>42177</c:v>
                </c:pt>
                <c:pt idx="31">
                  <c:v>42178</c:v>
                </c:pt>
                <c:pt idx="32">
                  <c:v>42179</c:v>
                </c:pt>
                <c:pt idx="33">
                  <c:v>42180</c:v>
                </c:pt>
                <c:pt idx="34">
                  <c:v>42181</c:v>
                </c:pt>
                <c:pt idx="35">
                  <c:v>42182</c:v>
                </c:pt>
                <c:pt idx="36">
                  <c:v>42183</c:v>
                </c:pt>
                <c:pt idx="37">
                  <c:v>42184</c:v>
                </c:pt>
                <c:pt idx="38">
                  <c:v>42185</c:v>
                </c:pt>
                <c:pt idx="39">
                  <c:v>42186</c:v>
                </c:pt>
                <c:pt idx="40">
                  <c:v>42187</c:v>
                </c:pt>
                <c:pt idx="41">
                  <c:v>42191</c:v>
                </c:pt>
                <c:pt idx="42">
                  <c:v>42192</c:v>
                </c:pt>
                <c:pt idx="43">
                  <c:v>42192</c:v>
                </c:pt>
                <c:pt idx="44">
                  <c:v>42193</c:v>
                </c:pt>
                <c:pt idx="45">
                  <c:v>42193</c:v>
                </c:pt>
                <c:pt idx="46">
                  <c:v>42194</c:v>
                </c:pt>
                <c:pt idx="47">
                  <c:v>42195</c:v>
                </c:pt>
                <c:pt idx="48">
                  <c:v>42196</c:v>
                </c:pt>
                <c:pt idx="49">
                  <c:v>42198</c:v>
                </c:pt>
                <c:pt idx="50">
                  <c:v>42199</c:v>
                </c:pt>
                <c:pt idx="51">
                  <c:v>42201</c:v>
                </c:pt>
                <c:pt idx="52">
                  <c:v>42202</c:v>
                </c:pt>
                <c:pt idx="53">
                  <c:v>42203</c:v>
                </c:pt>
                <c:pt idx="54">
                  <c:v>42205</c:v>
                </c:pt>
                <c:pt idx="55">
                  <c:v>42206</c:v>
                </c:pt>
                <c:pt idx="56">
                  <c:v>42207</c:v>
                </c:pt>
                <c:pt idx="57">
                  <c:v>42208</c:v>
                </c:pt>
                <c:pt idx="58">
                  <c:v>42209</c:v>
                </c:pt>
                <c:pt idx="59">
                  <c:v>42210</c:v>
                </c:pt>
                <c:pt idx="60">
                  <c:v>42212</c:v>
                </c:pt>
                <c:pt idx="61">
                  <c:v>42213</c:v>
                </c:pt>
                <c:pt idx="62">
                  <c:v>42214</c:v>
                </c:pt>
                <c:pt idx="63">
                  <c:v>42215</c:v>
                </c:pt>
                <c:pt idx="64">
                  <c:v>42216</c:v>
                </c:pt>
              </c:numCache>
            </c:numRef>
          </c:xVal>
          <c:yVal>
            <c:numRef>
              <c:f>ESPjake_fielddata_2015!$J$3:$J$67</c:f>
              <c:numCache>
                <c:formatCode>General</c:formatCode>
                <c:ptCount val="6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  <c:pt idx="14">
                  <c:v>2</c:v>
                </c:pt>
                <c:pt idx="15">
                  <c:v>2</c:v>
                </c:pt>
                <c:pt idx="16">
                  <c:v>2</c:v>
                </c:pt>
                <c:pt idx="17">
                  <c:v>2</c:v>
                </c:pt>
                <c:pt idx="18">
                  <c:v>2</c:v>
                </c:pt>
                <c:pt idx="19">
                  <c:v>2</c:v>
                </c:pt>
                <c:pt idx="20">
                  <c:v>2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2</c:v>
                </c:pt>
                <c:pt idx="30">
                  <c:v>2</c:v>
                </c:pt>
                <c:pt idx="31">
                  <c:v>2</c:v>
                </c:pt>
                <c:pt idx="32">
                  <c:v>2</c:v>
                </c:pt>
                <c:pt idx="33">
                  <c:v>2</c:v>
                </c:pt>
                <c:pt idx="34">
                  <c:v>2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2</c:v>
                </c:pt>
                <c:pt idx="39">
                  <c:v>2</c:v>
                </c:pt>
                <c:pt idx="40">
                  <c:v>2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2</c:v>
                </c:pt>
                <c:pt idx="47">
                  <c:v>2</c:v>
                </c:pt>
                <c:pt idx="48">
                  <c:v>2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2</c:v>
                </c:pt>
                <c:pt idx="53">
                  <c:v>2</c:v>
                </c:pt>
                <c:pt idx="55">
                  <c:v>2</c:v>
                </c:pt>
                <c:pt idx="56">
                  <c:v>2</c:v>
                </c:pt>
                <c:pt idx="57">
                  <c:v>2</c:v>
                </c:pt>
                <c:pt idx="58">
                  <c:v>2</c:v>
                </c:pt>
                <c:pt idx="59">
                  <c:v>2</c:v>
                </c:pt>
                <c:pt idx="60">
                  <c:v>2</c:v>
                </c:pt>
                <c:pt idx="61">
                  <c:v>2</c:v>
                </c:pt>
                <c:pt idx="62">
                  <c:v>2</c:v>
                </c:pt>
                <c:pt idx="63">
                  <c:v>2</c:v>
                </c:pt>
                <c:pt idx="64">
                  <c:v>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ESPjake_fielddata_2015!$K$2</c:f>
              <c:strCache>
                <c:ptCount val="1"/>
                <c:pt idx="0">
                  <c:v>SEDKH_Jake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14"/>
            <c:spPr>
              <a:solidFill>
                <a:srgbClr val="FDCD2E"/>
              </a:solidFill>
              <a:ln>
                <a:solidFill>
                  <a:schemeClr val="tx1"/>
                </a:solidFill>
              </a:ln>
            </c:spPr>
          </c:marker>
          <c:dPt>
            <c:idx val="28"/>
            <c:marker>
              <c:spPr>
                <a:solidFill>
                  <a:srgbClr val="FF6600"/>
                </a:solidFill>
                <a:ln>
                  <a:solidFill>
                    <a:schemeClr val="tx1"/>
                  </a:solidFill>
                </a:ln>
                <a:effectLst/>
              </c:spPr>
            </c:marker>
            <c:bubble3D val="0"/>
            <c:spPr>
              <a:ln w="47625">
                <a:noFill/>
              </a:ln>
              <a:effectLst/>
            </c:spPr>
          </c:dPt>
          <c:xVal>
            <c:numRef>
              <c:f>ESPjake_fielddata_2015!$F$29:$F$67</c:f>
              <c:numCache>
                <c:formatCode>m/d/yy</c:formatCode>
                <c:ptCount val="39"/>
                <c:pt idx="0">
                  <c:v>42172</c:v>
                </c:pt>
                <c:pt idx="1">
                  <c:v>42173</c:v>
                </c:pt>
                <c:pt idx="2">
                  <c:v>42174</c:v>
                </c:pt>
                <c:pt idx="3">
                  <c:v>42175</c:v>
                </c:pt>
                <c:pt idx="4">
                  <c:v>42177</c:v>
                </c:pt>
                <c:pt idx="5">
                  <c:v>42178</c:v>
                </c:pt>
                <c:pt idx="6">
                  <c:v>42179</c:v>
                </c:pt>
                <c:pt idx="7">
                  <c:v>42180</c:v>
                </c:pt>
                <c:pt idx="8">
                  <c:v>42181</c:v>
                </c:pt>
                <c:pt idx="9">
                  <c:v>42182</c:v>
                </c:pt>
                <c:pt idx="10">
                  <c:v>42183</c:v>
                </c:pt>
                <c:pt idx="11">
                  <c:v>42184</c:v>
                </c:pt>
                <c:pt idx="12">
                  <c:v>42185</c:v>
                </c:pt>
                <c:pt idx="13">
                  <c:v>42186</c:v>
                </c:pt>
                <c:pt idx="14">
                  <c:v>42187</c:v>
                </c:pt>
                <c:pt idx="15">
                  <c:v>42191</c:v>
                </c:pt>
                <c:pt idx="16">
                  <c:v>42192</c:v>
                </c:pt>
                <c:pt idx="17">
                  <c:v>42192</c:v>
                </c:pt>
                <c:pt idx="18">
                  <c:v>42193</c:v>
                </c:pt>
                <c:pt idx="19">
                  <c:v>42193</c:v>
                </c:pt>
                <c:pt idx="20">
                  <c:v>42194</c:v>
                </c:pt>
                <c:pt idx="21">
                  <c:v>42195</c:v>
                </c:pt>
                <c:pt idx="22">
                  <c:v>42196</c:v>
                </c:pt>
                <c:pt idx="23">
                  <c:v>42198</c:v>
                </c:pt>
                <c:pt idx="24">
                  <c:v>42199</c:v>
                </c:pt>
                <c:pt idx="25">
                  <c:v>42201</c:v>
                </c:pt>
                <c:pt idx="26">
                  <c:v>42202</c:v>
                </c:pt>
                <c:pt idx="27">
                  <c:v>42203</c:v>
                </c:pt>
                <c:pt idx="28">
                  <c:v>42205</c:v>
                </c:pt>
                <c:pt idx="29">
                  <c:v>42206</c:v>
                </c:pt>
                <c:pt idx="30">
                  <c:v>42207</c:v>
                </c:pt>
                <c:pt idx="31">
                  <c:v>42208</c:v>
                </c:pt>
                <c:pt idx="32">
                  <c:v>42209</c:v>
                </c:pt>
                <c:pt idx="33">
                  <c:v>42210</c:v>
                </c:pt>
                <c:pt idx="34">
                  <c:v>42212</c:v>
                </c:pt>
                <c:pt idx="35">
                  <c:v>42213</c:v>
                </c:pt>
                <c:pt idx="36">
                  <c:v>42214</c:v>
                </c:pt>
                <c:pt idx="37">
                  <c:v>42215</c:v>
                </c:pt>
                <c:pt idx="38">
                  <c:v>42216</c:v>
                </c:pt>
              </c:numCache>
            </c:numRef>
          </c:xVal>
          <c:yVal>
            <c:numRef>
              <c:f>ESPjake_fielddata_2015!$K$29:$K$67</c:f>
              <c:numCache>
                <c:formatCode>General</c:formatCode>
                <c:ptCount val="39"/>
                <c:pt idx="28">
                  <c:v>3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ESPjake_fielddata_2015!$L$2</c:f>
              <c:strCache>
                <c:ptCount val="1"/>
                <c:pt idx="0">
                  <c:v>SEDKH_Jake_0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x"/>
            <c:size val="9"/>
            <c:spPr>
              <a:noFill/>
              <a:ln>
                <a:solidFill>
                  <a:schemeClr val="bg1">
                    <a:lumMod val="50000"/>
                  </a:schemeClr>
                </a:solidFill>
              </a:ln>
              <a:effectLst/>
            </c:spPr>
          </c:marker>
          <c:xVal>
            <c:numRef>
              <c:f>ESPjake_fielddata_2015!$F$3:$F$67</c:f>
              <c:numCache>
                <c:formatCode>m/d/yy</c:formatCode>
                <c:ptCount val="65"/>
                <c:pt idx="0">
                  <c:v>42131</c:v>
                </c:pt>
                <c:pt idx="1">
                  <c:v>42132</c:v>
                </c:pt>
                <c:pt idx="2">
                  <c:v>42133</c:v>
                </c:pt>
                <c:pt idx="3">
                  <c:v>42135</c:v>
                </c:pt>
                <c:pt idx="4">
                  <c:v>42136</c:v>
                </c:pt>
                <c:pt idx="5">
                  <c:v>42137</c:v>
                </c:pt>
                <c:pt idx="6">
                  <c:v>42138</c:v>
                </c:pt>
                <c:pt idx="7">
                  <c:v>42139</c:v>
                </c:pt>
                <c:pt idx="8">
                  <c:v>42142</c:v>
                </c:pt>
                <c:pt idx="9">
                  <c:v>42143</c:v>
                </c:pt>
                <c:pt idx="10">
                  <c:v>42144</c:v>
                </c:pt>
                <c:pt idx="11">
                  <c:v>42145</c:v>
                </c:pt>
                <c:pt idx="12">
                  <c:v>42146</c:v>
                </c:pt>
                <c:pt idx="13">
                  <c:v>42149</c:v>
                </c:pt>
                <c:pt idx="14">
                  <c:v>42150.375</c:v>
                </c:pt>
                <c:pt idx="15">
                  <c:v>42151</c:v>
                </c:pt>
                <c:pt idx="16">
                  <c:v>42152</c:v>
                </c:pt>
                <c:pt idx="17">
                  <c:v>42156</c:v>
                </c:pt>
                <c:pt idx="18">
                  <c:v>42158</c:v>
                </c:pt>
                <c:pt idx="19">
                  <c:v>42160</c:v>
                </c:pt>
                <c:pt idx="20">
                  <c:v>42163</c:v>
                </c:pt>
                <c:pt idx="21">
                  <c:v>42164</c:v>
                </c:pt>
                <c:pt idx="22">
                  <c:v>42165</c:v>
                </c:pt>
                <c:pt idx="23">
                  <c:v>42166</c:v>
                </c:pt>
                <c:pt idx="24">
                  <c:v>42167</c:v>
                </c:pt>
                <c:pt idx="25">
                  <c:v>42171</c:v>
                </c:pt>
                <c:pt idx="26">
                  <c:v>42172</c:v>
                </c:pt>
                <c:pt idx="27">
                  <c:v>42173</c:v>
                </c:pt>
                <c:pt idx="28">
                  <c:v>42174</c:v>
                </c:pt>
                <c:pt idx="29">
                  <c:v>42175</c:v>
                </c:pt>
                <c:pt idx="30">
                  <c:v>42177</c:v>
                </c:pt>
                <c:pt idx="31">
                  <c:v>42178</c:v>
                </c:pt>
                <c:pt idx="32">
                  <c:v>42179</c:v>
                </c:pt>
                <c:pt idx="33">
                  <c:v>42180</c:v>
                </c:pt>
                <c:pt idx="34">
                  <c:v>42181</c:v>
                </c:pt>
                <c:pt idx="35">
                  <c:v>42182</c:v>
                </c:pt>
                <c:pt idx="36">
                  <c:v>42183</c:v>
                </c:pt>
                <c:pt idx="37">
                  <c:v>42184</c:v>
                </c:pt>
                <c:pt idx="38">
                  <c:v>42185</c:v>
                </c:pt>
                <c:pt idx="39">
                  <c:v>42186</c:v>
                </c:pt>
                <c:pt idx="40">
                  <c:v>42187</c:v>
                </c:pt>
                <c:pt idx="41">
                  <c:v>42191</c:v>
                </c:pt>
                <c:pt idx="42">
                  <c:v>42192</c:v>
                </c:pt>
                <c:pt idx="43">
                  <c:v>42192</c:v>
                </c:pt>
                <c:pt idx="44">
                  <c:v>42193</c:v>
                </c:pt>
                <c:pt idx="45">
                  <c:v>42193</c:v>
                </c:pt>
                <c:pt idx="46">
                  <c:v>42194</c:v>
                </c:pt>
                <c:pt idx="47">
                  <c:v>42195</c:v>
                </c:pt>
                <c:pt idx="48">
                  <c:v>42196</c:v>
                </c:pt>
                <c:pt idx="49">
                  <c:v>42198</c:v>
                </c:pt>
                <c:pt idx="50">
                  <c:v>42199</c:v>
                </c:pt>
                <c:pt idx="51">
                  <c:v>42201</c:v>
                </c:pt>
                <c:pt idx="52">
                  <c:v>42202</c:v>
                </c:pt>
                <c:pt idx="53">
                  <c:v>42203</c:v>
                </c:pt>
                <c:pt idx="54">
                  <c:v>42205</c:v>
                </c:pt>
                <c:pt idx="55">
                  <c:v>42206</c:v>
                </c:pt>
                <c:pt idx="56">
                  <c:v>42207</c:v>
                </c:pt>
                <c:pt idx="57">
                  <c:v>42208</c:v>
                </c:pt>
                <c:pt idx="58">
                  <c:v>42209</c:v>
                </c:pt>
                <c:pt idx="59">
                  <c:v>42210</c:v>
                </c:pt>
                <c:pt idx="60">
                  <c:v>42212</c:v>
                </c:pt>
                <c:pt idx="61">
                  <c:v>42213</c:v>
                </c:pt>
                <c:pt idx="62">
                  <c:v>42214</c:v>
                </c:pt>
                <c:pt idx="63">
                  <c:v>42215</c:v>
                </c:pt>
                <c:pt idx="64">
                  <c:v>42216</c:v>
                </c:pt>
              </c:numCache>
            </c:numRef>
          </c:xVal>
          <c:yVal>
            <c:numRef>
              <c:f>ESPjake_fielddata_2015!$L$3:$L$67</c:f>
              <c:numCache>
                <c:formatCode>General</c:formatCode>
                <c:ptCount val="65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</c:v>
                </c:pt>
                <c:pt idx="34">
                  <c:v>3</c:v>
                </c:pt>
                <c:pt idx="35">
                  <c:v>3</c:v>
                </c:pt>
                <c:pt idx="36">
                  <c:v>3</c:v>
                </c:pt>
                <c:pt idx="37">
                  <c:v>3</c:v>
                </c:pt>
                <c:pt idx="38">
                  <c:v>3</c:v>
                </c:pt>
                <c:pt idx="39">
                  <c:v>3</c:v>
                </c:pt>
                <c:pt idx="40">
                  <c:v>3</c:v>
                </c:pt>
                <c:pt idx="41">
                  <c:v>3</c:v>
                </c:pt>
                <c:pt idx="42">
                  <c:v>3</c:v>
                </c:pt>
                <c:pt idx="43">
                  <c:v>3</c:v>
                </c:pt>
                <c:pt idx="44">
                  <c:v>3</c:v>
                </c:pt>
                <c:pt idx="45">
                  <c:v>3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3</c:v>
                </c:pt>
                <c:pt idx="52">
                  <c:v>3</c:v>
                </c:pt>
                <c:pt idx="53">
                  <c:v>3</c:v>
                </c:pt>
                <c:pt idx="55">
                  <c:v>3</c:v>
                </c:pt>
                <c:pt idx="56">
                  <c:v>3</c:v>
                </c:pt>
                <c:pt idx="57">
                  <c:v>3</c:v>
                </c:pt>
                <c:pt idx="58">
                  <c:v>3</c:v>
                </c:pt>
                <c:pt idx="59">
                  <c:v>3</c:v>
                </c:pt>
                <c:pt idx="60">
                  <c:v>3</c:v>
                </c:pt>
                <c:pt idx="61">
                  <c:v>3</c:v>
                </c:pt>
                <c:pt idx="62">
                  <c:v>3</c:v>
                </c:pt>
                <c:pt idx="63">
                  <c:v>3</c:v>
                </c:pt>
                <c:pt idx="64">
                  <c:v>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784000"/>
        <c:axId val="230802560"/>
      </c:scatterChart>
      <c:valAx>
        <c:axId val="230784000"/>
        <c:scaling>
          <c:orientation val="minMax"/>
          <c:max val="42218"/>
          <c:min val="42129"/>
        </c:scaling>
        <c:delete val="0"/>
        <c:axPos val="b"/>
        <c:numFmt formatCode="m/d;@" sourceLinked="0"/>
        <c:majorTickMark val="in"/>
        <c:minorTickMark val="none"/>
        <c:tickLblPos val="nextTo"/>
        <c:spPr>
          <a:ln w="19050"/>
        </c:spPr>
        <c:txPr>
          <a:bodyPr rot="5400000" vert="horz"/>
          <a:lstStyle/>
          <a:p>
            <a:pPr>
              <a:defRPr sz="2000"/>
            </a:pPr>
            <a:endParaRPr lang="en-US"/>
          </a:p>
        </c:txPr>
        <c:crossAx val="230802560"/>
        <c:crosses val="autoZero"/>
        <c:crossBetween val="midCat"/>
        <c:majorUnit val="7"/>
      </c:valAx>
      <c:valAx>
        <c:axId val="230802560"/>
        <c:scaling>
          <c:orientation val="minMax"/>
          <c:min val="0.5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 w="19050"/>
        </c:spPr>
        <c:crossAx val="230784000"/>
        <c:crosses val="autoZero"/>
        <c:crossBetween val="midCat"/>
        <c:majorUnit val="1.5"/>
        <c:minorUnit val="1"/>
      </c:valAx>
      <c:spPr>
        <a:solidFill>
          <a:schemeClr val="bg1"/>
        </a:solidFill>
        <a:ln w="2540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tockChart>
        <c:ser>
          <c:idx val="0"/>
          <c:order val="0"/>
          <c:tx>
            <c:strRef>
              <c:f>Sheet1!$O$3</c:f>
              <c:strCache>
                <c:ptCount val="1"/>
                <c:pt idx="0">
                  <c:v>high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Sheet1!$N$4:$N$19</c:f>
              <c:strCache>
                <c:ptCount val="16"/>
                <c:pt idx="0">
                  <c:v>A9</c:v>
                </c:pt>
                <c:pt idx="1">
                  <c:v>E8</c:v>
                </c:pt>
                <c:pt idx="2">
                  <c:v>H2</c:v>
                </c:pt>
                <c:pt idx="3">
                  <c:v>H12</c:v>
                </c:pt>
                <c:pt idx="4">
                  <c:v>F6</c:v>
                </c:pt>
                <c:pt idx="5">
                  <c:v>G5</c:v>
                </c:pt>
                <c:pt idx="6">
                  <c:v>G7</c:v>
                </c:pt>
                <c:pt idx="7">
                  <c:v>B1</c:v>
                </c:pt>
                <c:pt idx="8">
                  <c:v>B5</c:v>
                </c:pt>
                <c:pt idx="9">
                  <c:v>B10</c:v>
                </c:pt>
                <c:pt idx="10">
                  <c:v>H4</c:v>
                </c:pt>
                <c:pt idx="11">
                  <c:v>H7</c:v>
                </c:pt>
                <c:pt idx="12">
                  <c:v>H8</c:v>
                </c:pt>
                <c:pt idx="13">
                  <c:v>H9</c:v>
                </c:pt>
                <c:pt idx="14">
                  <c:v>H10</c:v>
                </c:pt>
                <c:pt idx="15">
                  <c:v>H11</c:v>
                </c:pt>
              </c:strCache>
            </c:strRef>
          </c:cat>
          <c:val>
            <c:numRef>
              <c:f>Sheet1!$O$4:$O$19</c:f>
              <c:numCache>
                <c:formatCode>0.00</c:formatCode>
                <c:ptCount val="16"/>
                <c:pt idx="0">
                  <c:v>0.29232999999999998</c:v>
                </c:pt>
                <c:pt idx="1">
                  <c:v>0.30830999999999997</c:v>
                </c:pt>
                <c:pt idx="2">
                  <c:v>0.32679999999999998</c:v>
                </c:pt>
                <c:pt idx="3">
                  <c:v>0.32319999999999999</c:v>
                </c:pt>
                <c:pt idx="4">
                  <c:v>0.217724931479884</c:v>
                </c:pt>
                <c:pt idx="5">
                  <c:v>0.39040000000000002</c:v>
                </c:pt>
                <c:pt idx="6">
                  <c:v>0.39589999999999997</c:v>
                </c:pt>
                <c:pt idx="7">
                  <c:v>0.39600000000000002</c:v>
                </c:pt>
                <c:pt idx="8">
                  <c:v>0.43819999999999998</c:v>
                </c:pt>
                <c:pt idx="9">
                  <c:v>0.2329</c:v>
                </c:pt>
                <c:pt idx="10">
                  <c:v>0.22969999999999999</c:v>
                </c:pt>
                <c:pt idx="11">
                  <c:v>0.2311</c:v>
                </c:pt>
                <c:pt idx="12">
                  <c:v>0.21199999999999999</c:v>
                </c:pt>
                <c:pt idx="13">
                  <c:v>0.2195</c:v>
                </c:pt>
                <c:pt idx="14">
                  <c:v>0.2009</c:v>
                </c:pt>
                <c:pt idx="15">
                  <c:v>0.21529999999999999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Sheet1!$P$3</c:f>
              <c:strCache>
                <c:ptCount val="1"/>
                <c:pt idx="0">
                  <c:v>low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none"/>
          </c:marker>
          <c:cat>
            <c:strRef>
              <c:f>Sheet1!$N$4:$N$19</c:f>
              <c:strCache>
                <c:ptCount val="16"/>
                <c:pt idx="0">
                  <c:v>A9</c:v>
                </c:pt>
                <c:pt idx="1">
                  <c:v>E8</c:v>
                </c:pt>
                <c:pt idx="2">
                  <c:v>H2</c:v>
                </c:pt>
                <c:pt idx="3">
                  <c:v>H12</c:v>
                </c:pt>
                <c:pt idx="4">
                  <c:v>F6</c:v>
                </c:pt>
                <c:pt idx="5">
                  <c:v>G5</c:v>
                </c:pt>
                <c:pt idx="6">
                  <c:v>G7</c:v>
                </c:pt>
                <c:pt idx="7">
                  <c:v>B1</c:v>
                </c:pt>
                <c:pt idx="8">
                  <c:v>B5</c:v>
                </c:pt>
                <c:pt idx="9">
                  <c:v>B10</c:v>
                </c:pt>
                <c:pt idx="10">
                  <c:v>H4</c:v>
                </c:pt>
                <c:pt idx="11">
                  <c:v>H7</c:v>
                </c:pt>
                <c:pt idx="12">
                  <c:v>H8</c:v>
                </c:pt>
                <c:pt idx="13">
                  <c:v>H9</c:v>
                </c:pt>
                <c:pt idx="14">
                  <c:v>H10</c:v>
                </c:pt>
                <c:pt idx="15">
                  <c:v>H11</c:v>
                </c:pt>
              </c:strCache>
            </c:strRef>
          </c:cat>
          <c:val>
            <c:numRef>
              <c:f>Sheet1!$P$4:$P$19</c:f>
              <c:numCache>
                <c:formatCode>0.00</c:formatCode>
                <c:ptCount val="16"/>
                <c:pt idx="0">
                  <c:v>0.21032999999999999</c:v>
                </c:pt>
                <c:pt idx="1">
                  <c:v>0.25929000000000002</c:v>
                </c:pt>
                <c:pt idx="2">
                  <c:v>0.2626</c:v>
                </c:pt>
                <c:pt idx="3">
                  <c:v>0.23039999999999999</c:v>
                </c:pt>
                <c:pt idx="4">
                  <c:v>0.18580006852011599</c:v>
                </c:pt>
                <c:pt idx="5">
                  <c:v>0.37040000000000001</c:v>
                </c:pt>
                <c:pt idx="6">
                  <c:v>0.37590000000000001</c:v>
                </c:pt>
                <c:pt idx="7">
                  <c:v>0.2288</c:v>
                </c:pt>
                <c:pt idx="8">
                  <c:v>0.1895</c:v>
                </c:pt>
                <c:pt idx="9">
                  <c:v>0.1956</c:v>
                </c:pt>
                <c:pt idx="10">
                  <c:v>0.2097</c:v>
                </c:pt>
                <c:pt idx="11">
                  <c:v>0.21110000000000001</c:v>
                </c:pt>
                <c:pt idx="12">
                  <c:v>0.192</c:v>
                </c:pt>
                <c:pt idx="13">
                  <c:v>0.19950000000000001</c:v>
                </c:pt>
                <c:pt idx="14">
                  <c:v>0.18590000000000001</c:v>
                </c:pt>
                <c:pt idx="15">
                  <c:v>0.1953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Sheet1!$Q$3</c:f>
              <c:strCache>
                <c:ptCount val="1"/>
                <c:pt idx="0">
                  <c:v>Growth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square"/>
            <c:size val="4"/>
            <c:spPr>
              <a:solidFill>
                <a:schemeClr val="accent3"/>
              </a:solidFill>
              <a:ln w="31750">
                <a:solidFill>
                  <a:schemeClr val="tx1"/>
                </a:solidFill>
              </a:ln>
              <a:effectLst/>
            </c:spPr>
          </c:marker>
          <c:cat>
            <c:strRef>
              <c:f>Sheet1!$N$4:$N$19</c:f>
              <c:strCache>
                <c:ptCount val="16"/>
                <c:pt idx="0">
                  <c:v>A9</c:v>
                </c:pt>
                <c:pt idx="1">
                  <c:v>E8</c:v>
                </c:pt>
                <c:pt idx="2">
                  <c:v>H2</c:v>
                </c:pt>
                <c:pt idx="3">
                  <c:v>H12</c:v>
                </c:pt>
                <c:pt idx="4">
                  <c:v>F6</c:v>
                </c:pt>
                <c:pt idx="5">
                  <c:v>G5</c:v>
                </c:pt>
                <c:pt idx="6">
                  <c:v>G7</c:v>
                </c:pt>
                <c:pt idx="7">
                  <c:v>B1</c:v>
                </c:pt>
                <c:pt idx="8">
                  <c:v>B5</c:v>
                </c:pt>
                <c:pt idx="9">
                  <c:v>B10</c:v>
                </c:pt>
                <c:pt idx="10">
                  <c:v>H4</c:v>
                </c:pt>
                <c:pt idx="11">
                  <c:v>H7</c:v>
                </c:pt>
                <c:pt idx="12">
                  <c:v>H8</c:v>
                </c:pt>
                <c:pt idx="13">
                  <c:v>H9</c:v>
                </c:pt>
                <c:pt idx="14">
                  <c:v>H10</c:v>
                </c:pt>
                <c:pt idx="15">
                  <c:v>H11</c:v>
                </c:pt>
              </c:strCache>
            </c:strRef>
          </c:cat>
          <c:val>
            <c:numRef>
              <c:f>Sheet1!$Q$4:$Q$19</c:f>
              <c:numCache>
                <c:formatCode>0.00</c:formatCode>
                <c:ptCount val="16"/>
                <c:pt idx="0">
                  <c:v>0.25133</c:v>
                </c:pt>
                <c:pt idx="1">
                  <c:v>0.2838</c:v>
                </c:pt>
                <c:pt idx="2">
                  <c:v>0.29470000000000002</c:v>
                </c:pt>
                <c:pt idx="3">
                  <c:v>0.27679999999999999</c:v>
                </c:pt>
                <c:pt idx="4">
                  <c:v>0.20176250000000001</c:v>
                </c:pt>
                <c:pt idx="5">
                  <c:v>0.38040000000000002</c:v>
                </c:pt>
                <c:pt idx="6">
                  <c:v>0.38590000000000002</c:v>
                </c:pt>
                <c:pt idx="7">
                  <c:v>0.31240000000000001</c:v>
                </c:pt>
                <c:pt idx="8">
                  <c:v>0.31385000000000002</c:v>
                </c:pt>
                <c:pt idx="9">
                  <c:v>0.21425</c:v>
                </c:pt>
                <c:pt idx="10">
                  <c:v>0.21970000000000001</c:v>
                </c:pt>
                <c:pt idx="11">
                  <c:v>0.22109999999999999</c:v>
                </c:pt>
                <c:pt idx="12">
                  <c:v>0.20200000000000001</c:v>
                </c:pt>
                <c:pt idx="13">
                  <c:v>0.20949999999999999</c:v>
                </c:pt>
                <c:pt idx="14">
                  <c:v>0.19339999999999999</c:v>
                </c:pt>
                <c:pt idx="15">
                  <c:v>0.20530000000000001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19050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axId val="201970048"/>
        <c:axId val="201971584"/>
      </c:stockChart>
      <c:catAx>
        <c:axId val="201970048"/>
        <c:scaling>
          <c:orientation val="minMax"/>
        </c:scaling>
        <c:delete val="0"/>
        <c:axPos val="b"/>
        <c:min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inorGridlines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971584"/>
        <c:crosses val="autoZero"/>
        <c:auto val="0"/>
        <c:lblAlgn val="ctr"/>
        <c:lblOffset val="100"/>
        <c:tickLblSkip val="1"/>
        <c:noMultiLvlLbl val="0"/>
      </c:catAx>
      <c:valAx>
        <c:axId val="201971584"/>
        <c:scaling>
          <c:orientation val="minMax"/>
          <c:max val="0.5"/>
          <c:min val="0.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252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970048"/>
        <c:crossesAt val="1"/>
        <c:crossBetween val="between"/>
        <c:majorUnit val="0.0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6732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4" tIns="46967" rIns="93934" bIns="469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10343" y="0"/>
            <a:ext cx="3066732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4" tIns="46967" rIns="93934" bIns="469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94922"/>
            <a:ext cx="3066732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4" tIns="46967" rIns="93934" bIns="469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10343" y="8894922"/>
            <a:ext cx="3066732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4" tIns="46967" rIns="93934" bIns="469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DCF2EAD-EAA1-4513-8116-36006C4AA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35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66732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4" tIns="46967" rIns="93934" bIns="4696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343" y="0"/>
            <a:ext cx="3066732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4" tIns="46967" rIns="93934" bIns="4696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703263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611" y="4447462"/>
            <a:ext cx="5189855" cy="421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4" tIns="46967" rIns="93934" bIns="469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94922"/>
            <a:ext cx="3066732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4" tIns="46967" rIns="93934" bIns="4696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343" y="8894922"/>
            <a:ext cx="3066732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4" tIns="46967" rIns="93934" bIns="4696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A6D7496-2B4C-4777-909D-445E500941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5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6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418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64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220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6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8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56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D311C-3885-EB4B-8625-6183BF5B715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660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80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96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F80E8-1364-2E40-A521-9B1CE157269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07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1pPr>
            <a:lvl2pPr marL="763213" indent="-293543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2pPr>
            <a:lvl3pPr marL="1174175" indent="-234835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3pPr>
            <a:lvl4pPr marL="1643844" indent="-234835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4pPr>
            <a:lvl5pPr marL="2113514" indent="-234835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5pPr>
            <a:lvl6pPr marL="2583184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6pPr>
            <a:lvl7pPr marL="3052854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7pPr>
            <a:lvl8pPr marL="3522523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8pPr>
            <a:lvl9pPr marL="3992193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9pPr>
          </a:lstStyle>
          <a:p>
            <a:pPr eaLnBrk="1" hangingPunct="1"/>
            <a:fld id="{4CB4CC99-43F7-486E-AFB3-C0A567C00384}" type="slidenum">
              <a:rPr lang="en-US" sz="1200">
                <a:solidFill>
                  <a:prstClr val="black"/>
                </a:solidFill>
              </a:rPr>
              <a:pPr eaLnBrk="1" hangingPunct="1"/>
              <a:t>2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F80E8-1364-2E40-A521-9B1CE157269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324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6274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106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111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84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63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909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3862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77383-6395-FC4B-91D8-82C0411C5674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264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274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1pPr>
            <a:lvl2pPr marL="763213" indent="-293543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2pPr>
            <a:lvl3pPr marL="1174175" indent="-234835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3pPr>
            <a:lvl4pPr marL="1643844" indent="-234835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4pPr>
            <a:lvl5pPr marL="2113514" indent="-234835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5pPr>
            <a:lvl6pPr marL="2583184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6pPr>
            <a:lvl7pPr marL="3052854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7pPr>
            <a:lvl8pPr marL="3522523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8pPr>
            <a:lvl9pPr marL="3992193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9pPr>
          </a:lstStyle>
          <a:p>
            <a:pPr eaLnBrk="1" hangingPunct="1"/>
            <a:fld id="{CC66B945-C262-43A5-8CEF-921B31A671A6}" type="slidenum">
              <a:rPr lang="en-US" sz="1200">
                <a:solidFill>
                  <a:prstClr val="black"/>
                </a:solidFill>
              </a:rPr>
              <a:pPr eaLnBrk="1" hangingPunct="1"/>
              <a:t>4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1pPr>
            <a:lvl2pPr marL="763158" indent="-293522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2pPr>
            <a:lvl3pPr marL="1174090" indent="-234818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3pPr>
            <a:lvl4pPr marL="1643725" indent="-234818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4pPr>
            <a:lvl5pPr marL="2113362" indent="-234818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5pPr>
            <a:lvl6pPr marL="2582997" indent="-23481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6pPr>
            <a:lvl7pPr marL="3052633" indent="-23481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7pPr>
            <a:lvl8pPr marL="3522269" indent="-23481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8pPr>
            <a:lvl9pPr marL="3991904" indent="-23481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9pPr>
          </a:lstStyle>
          <a:p>
            <a:pPr eaLnBrk="1" hangingPunct="1"/>
            <a:fld id="{40477577-7417-44B3-BF72-63E0621ABA11}" type="slidenum">
              <a:rPr lang="en-US" sz="1200">
                <a:solidFill>
                  <a:prstClr val="black"/>
                </a:solidFill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6D7496-2B4C-4777-909D-445E5009413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89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1pPr>
            <a:lvl2pPr marL="763213" indent="-293543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2pPr>
            <a:lvl3pPr marL="1174175" indent="-234835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3pPr>
            <a:lvl4pPr marL="1643844" indent="-234835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4pPr>
            <a:lvl5pPr marL="2113514" indent="-234835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5pPr>
            <a:lvl6pPr marL="2583184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6pPr>
            <a:lvl7pPr marL="3052854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7pPr>
            <a:lvl8pPr marL="3522523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8pPr>
            <a:lvl9pPr marL="3992193" indent="-23483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9pPr>
          </a:lstStyle>
          <a:p>
            <a:pPr eaLnBrk="1" hangingPunct="1"/>
            <a:fld id="{7DD74A6E-6207-464F-8077-FF8FDE90FD04}" type="slidenum">
              <a:rPr lang="en-US" sz="1200">
                <a:solidFill>
                  <a:prstClr val="black"/>
                </a:solidFill>
              </a:rPr>
              <a:pPr eaLnBrk="1" hangingPunct="1"/>
              <a:t>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 txBox="1">
            <a:spLocks noGrp="1" noChangeArrowheads="1"/>
          </p:cNvSpPr>
          <p:nvPr/>
        </p:nvSpPr>
        <p:spPr bwMode="auto">
          <a:xfrm>
            <a:off x="4008705" y="8893297"/>
            <a:ext cx="3066732" cy="46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934" tIns="46967" rIns="93934" bIns="46967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8FE2B1-D12E-4F3E-B5F3-9F37A85AED45}" type="slidenum">
              <a:rPr lang="zh-CN" altLang="en-US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63213" indent="-29354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74175" indent="-23483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43844" indent="-23483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113514" indent="-23483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83184" indent="-23483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52854" indent="-23483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522523" indent="-23483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92193" indent="-23483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6B0F7C8-A989-45F5-A05E-2CFE039BFEFA}" type="slidenum">
              <a:rPr lang="zh-CN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zh-CN" smtClean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348AC-7A22-488D-812D-080E8A2AFA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0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10565-B988-461F-B2AF-0D95AD876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7607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58434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341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1248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2450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549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7900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9442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93619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840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35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A8208-F4B2-473E-A806-75C2476342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7177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1191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331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67197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937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8872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8521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215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454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0639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67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2028D-0A76-4863-8055-466B607BDD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4477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5113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10023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603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6264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968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634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684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27576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0258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01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157CA-F9EE-4FFB-B58F-AB7E882F3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2269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848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4B48-6303-44DB-9DCD-1179DCF28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479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348AC-7A22-488D-812D-080E8A2AFA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15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74034-98B3-4814-801C-610952E9B3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63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577F-D3BE-468A-901F-047C0A1DB5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68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4C712-7EAF-4FF9-86C8-5481859C51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8711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FB4F4-A4ED-4D8A-88DA-D00B10BB85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1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74034-98B3-4814-801C-610952E9B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54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E21D-CEEB-4B4A-A9B9-5D907B3C47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574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0C5C9-20EB-47D9-84E2-F5B3B79593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44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CBE73-4F3A-47A8-9A70-0839B2D674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197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3DC8A-A8DD-4ED7-9B44-E4F0C5980B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426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10565-B988-461F-B2AF-0D95AD8764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260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A8208-F4B2-473E-A806-75C2476342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2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2028D-0A76-4863-8055-466B607BDD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657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157CA-F9EE-4FFB-B58F-AB7E882F34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37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4B48-6303-44DB-9DCD-1179DCF283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558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348AC-7A22-488D-812D-080E8A2AFA4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54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577F-D3BE-468A-901F-047C0A1DB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435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74034-98B3-4814-801C-610952E9B3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58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A577F-D3BE-468A-901F-047C0A1DB50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68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4C712-7EAF-4FF9-86C8-5481859C51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96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FB4F4-A4ED-4D8A-88DA-D00B10BB85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520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E21D-CEEB-4B4A-A9B9-5D907B3C47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6531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0C5C9-20EB-47D9-84E2-F5B3B79593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940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CBE73-4F3A-47A8-9A70-0839B2D674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23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3DC8A-A8DD-4ED7-9B44-E4F0C5980B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498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610565-B988-461F-B2AF-0D95AD8764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3665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CA8208-F4B2-473E-A806-75C2476342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05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4C712-7EAF-4FF9-86C8-5481859C5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196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2028D-0A76-4863-8055-466B607BDD4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104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157CA-F9EE-4FFB-B58F-AB7E882F34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287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04B48-6303-44DB-9DCD-1179DCF283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976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7234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160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2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4847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216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87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5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FB4F4-A4ED-4D8A-88DA-D00B10BB8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34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77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558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062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4/13/2016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DBEC99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363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04092-C890-FA44-BF54-BA22AFEDC4D3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1E15B-85D4-BE47-AFB9-89252F4352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9155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0A6-73AB-364D-9E17-62D34A914232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32243-F28C-3C41-8A89-14DA942E0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17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56E70-0AB8-A142-AA2C-906AD599B768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77924-76C1-DC47-9091-9B4C9F36F1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65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3C5C3-7C15-804C-BC13-4D189A72763B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379D-511C-D24F-9163-CBD6F8231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562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241FD6-844A-A34E-844A-09373C7474CB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7EEE0-05B8-3B43-929A-DB370D8CB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217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60606-65AB-A341-8439-AA68A7F0E0D3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EF8A4-E1EC-4341-AAD2-BB5AA500A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59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0E21D-CEEB-4B4A-A9B9-5D907B3C4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10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58F73-0747-324A-B1F8-F357853842F7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B3177-D881-0545-A0D8-1E2B1564A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287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9635AD-2D52-AF47-B8DB-89D9566140A1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4198B-4D0B-DB47-B138-A5550ADDA8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6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C3771-6337-0641-84D1-B77B99A4B3C0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19D812-CC40-0440-8B4E-E2740050F8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33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9F783-014A-3D47-AD2C-7AE40EA5DE8A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9B340-08C6-2843-9F4D-05F1704F4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782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ACEEE-9238-7346-9726-399A96393AC6}" type="datetimeFigureOut">
              <a:rPr lang="en-US"/>
              <a:pPr>
                <a:defRPr/>
              </a:pPr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37238-FFF0-6D4E-AFEA-836F08520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032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605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219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836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519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79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0C5C9-20EB-47D9-84E2-F5B3B7959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8896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130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3264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781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066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324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849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052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788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1434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CBE73-4F3A-47A8-9A70-0839B2D67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268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901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870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317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553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4172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8603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8038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500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140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848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3DC8A-A8DD-4ED7-9B44-E4F0C5980B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597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410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976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447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960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0173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4524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6996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658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14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05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7B37578-CE7B-46E9-B59C-2FE207290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4/13/2016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412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494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7B37578-CE7B-46E9-B59C-2FE2072908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3840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7B37578-CE7B-46E9-B59C-2FE20729088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840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F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887FB315-9A6B-8B41-A57F-A0F6C5DE6E2A}" type="datetimeFigureOut">
              <a:rPr lang="en-US" smtClean="0">
                <a:solidFill>
                  <a:srgbClr val="DBEC99">
                    <a:tint val="75000"/>
                  </a:srgb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4/13/2016</a:t>
            </a:fld>
            <a:endParaRPr lang="en-US">
              <a:solidFill>
                <a:srgbClr val="DBEC99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BEC99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6BBCE10D-69EC-D64A-AB70-E245105004F5}" type="slidenum">
              <a:rPr lang="en-US" smtClean="0">
                <a:solidFill>
                  <a:srgbClr val="DBEC99">
                    <a:tint val="75000"/>
                  </a:srgb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BEC99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2764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F0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DBEC99">
                    <a:tint val="75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1768DD6-D849-B348-BC89-67971344BA9C}" type="datetimeFigureOut">
              <a:rPr lang="en-US"/>
              <a:pPr defTabSz="457200">
                <a:defRPr/>
              </a:pPr>
              <a:t>4/13/2016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DBEC99">
                    <a:tint val="75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DBEC99">
                    <a:tint val="75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6304DC1-A240-ED48-B78F-40907068C89C}" type="slidenum">
              <a:rPr lang="en-US"/>
              <a:pPr defTabSz="4572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83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5CF7474-4BAF-4A07-B9F0-C60019496BD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4/13/2016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2B8705-5B1C-4A88-893C-C6868290F9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8943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C4969A69-7BCF-9E47-BB81-F2A1929DC5FC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4/13/2016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2B88AA3-773F-B24C-BC21-6570AE34DA9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035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4/13/2016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5060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1F8040B-57C1-664C-917E-1B97AAEBCF0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4/13/2016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0B7C52B-D39D-9D48-8AB9-39807BADC7E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2047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chart" Target="../charts/chart1.xml"/><Relationship Id="rId7" Type="http://schemas.microsoft.com/office/2007/relationships/hdphoto" Target="../media/hdphoto6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emf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10" Type="http://schemas.microsoft.com/office/2007/relationships/hdphoto" Target="../media/hdphoto8.wdp"/><Relationship Id="rId4" Type="http://schemas.openxmlformats.org/officeDocument/2006/relationships/image" Target="../media/image35.jpe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file:///C:\Documents%20and%20Settings\Dennis\My%20Documents\powerpoint\alex\movies\esp_2-2-07%20QTgd.wmv" TargetMode="External"/><Relationship Id="rId1" Type="http://schemas.microsoft.com/office/2007/relationships/media" Target="file:///C:\Documents%20and%20Settings\Dennis\My%20Documents\powerpoint\alex\movies\esp_2-2-07%20QTgd.wmv" TargetMode="Externa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4.xml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7.tiff"/><Relationship Id="rId4" Type="http://schemas.openxmlformats.org/officeDocument/2006/relationships/image" Target="../media/image45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gif"/><Relationship Id="rId12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0.xml"/><Relationship Id="rId6" Type="http://schemas.microsoft.com/office/2007/relationships/hdphoto" Target="../media/hdphoto11.wdp"/><Relationship Id="rId11" Type="http://schemas.openxmlformats.org/officeDocument/2006/relationships/image" Target="../media/image59.jpeg"/><Relationship Id="rId5" Type="http://schemas.openxmlformats.org/officeDocument/2006/relationships/image" Target="../media/image54.png"/><Relationship Id="rId10" Type="http://schemas.openxmlformats.org/officeDocument/2006/relationships/image" Target="../media/image58.jpeg"/><Relationship Id="rId4" Type="http://schemas.microsoft.com/office/2007/relationships/hdphoto" Target="../media/hdphoto10.wdp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ESP and mooring system 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51" r="-190951"/>
          <a:stretch>
            <a:fillRect/>
          </a:stretch>
        </p:blipFill>
        <p:spPr>
          <a:xfrm>
            <a:off x="-5181600" y="0"/>
            <a:ext cx="1310417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76400" y="97640"/>
            <a:ext cx="8763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Dynamics </a:t>
            </a:r>
            <a:r>
              <a:rPr lang="en-US" b="1" dirty="0"/>
              <a:t>of harmful algal blooms: </a:t>
            </a:r>
            <a:endParaRPr lang="en-US" b="1" dirty="0" smtClean="0"/>
          </a:p>
          <a:p>
            <a:pPr algn="ctr"/>
            <a:r>
              <a:rPr lang="en-US" b="1" dirty="0" smtClean="0"/>
              <a:t>rapid </a:t>
            </a:r>
            <a:r>
              <a:rPr lang="en-US" b="1" dirty="0"/>
              <a:t>response sampling of key </a:t>
            </a:r>
            <a:r>
              <a:rPr lang="en-US" b="1" dirty="0" smtClean="0"/>
              <a:t>processes</a:t>
            </a:r>
            <a:r>
              <a:rPr lang="en-US" b="1" dirty="0"/>
              <a:t>  </a:t>
            </a:r>
            <a:endParaRPr lang="en-US" dirty="0"/>
          </a:p>
          <a:p>
            <a:pPr algn="ctr"/>
            <a:endParaRPr lang="en-US" sz="2000" b="1" dirty="0" smtClean="0"/>
          </a:p>
          <a:p>
            <a:pPr algn="ctr"/>
            <a:r>
              <a:rPr lang="en-US" sz="2000" b="1" dirty="0" smtClean="0"/>
              <a:t>Dennis </a:t>
            </a:r>
            <a:r>
              <a:rPr lang="en-US" sz="2000" b="1" dirty="0"/>
              <a:t>J. McGillicuddy, Jr., Project PI</a:t>
            </a:r>
            <a:endParaRPr lang="en-US" sz="2000" dirty="0"/>
          </a:p>
          <a:p>
            <a:pPr algn="ctr"/>
            <a:r>
              <a:rPr lang="en-US" sz="2000" b="1" dirty="0"/>
              <a:t>Donald M. Anderson, Co-Investigator</a:t>
            </a:r>
            <a:endParaRPr lang="en-US" sz="2000" dirty="0"/>
          </a:p>
          <a:p>
            <a:pPr algn="ctr"/>
            <a:r>
              <a:rPr lang="en-US" sz="2000" b="1" dirty="0"/>
              <a:t>Katherine A. Hubbard, Co-Investigator</a:t>
            </a:r>
            <a:endParaRPr lang="en-US" sz="2000" dirty="0"/>
          </a:p>
        </p:txBody>
      </p:sp>
      <p:pic>
        <p:nvPicPr>
          <p:cNvPr id="3" name="Picture 2" descr="IMG_0180_sciencecrew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895600"/>
            <a:ext cx="2743200" cy="3657600"/>
          </a:xfrm>
          <a:prstGeom prst="rect">
            <a:avLst/>
          </a:prstGeom>
        </p:spPr>
      </p:pic>
      <p:pic>
        <p:nvPicPr>
          <p:cNvPr id="4" name="Picture 3" descr="IMG_0193_ESPdeploy2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6" t="13022" r="7065" b="4766"/>
          <a:stretch/>
        </p:blipFill>
        <p:spPr>
          <a:xfrm>
            <a:off x="6248400" y="2971800"/>
            <a:ext cx="26416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720752"/>
            <a:ext cx="5760720" cy="41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34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2015 Weekly </a:t>
            </a:r>
            <a:r>
              <a:rPr lang="en-US" dirty="0" err="1" smtClean="0">
                <a:solidFill>
                  <a:schemeClr val="tx1"/>
                </a:solidFill>
              </a:rPr>
              <a:t>nowcast</a:t>
            </a:r>
            <a:r>
              <a:rPr lang="en-US" dirty="0" smtClean="0">
                <a:solidFill>
                  <a:schemeClr val="tx1"/>
                </a:solidFill>
              </a:rPr>
              <a:t>/forecast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44000" cy="58167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2187714"/>
            <a:ext cx="681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ESP 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Don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1959114"/>
            <a:ext cx="910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ESP 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Dennis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24551" y="1501914"/>
            <a:ext cx="681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ESP </a:t>
            </a:r>
          </a:p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Jake</a:t>
            </a:r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52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omgsrv1.meas.ncsu.edu/GoMaine_Redtide/2015/weekly_nowcast_forecast/dino_comparison_average_7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64"/>
          <a:stretch/>
        </p:blipFill>
        <p:spPr bwMode="auto">
          <a:xfrm>
            <a:off x="3082354" y="93025"/>
            <a:ext cx="5985446" cy="414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57600" y="457200"/>
            <a:ext cx="16764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33800" y="2590800"/>
            <a:ext cx="1676400" cy="381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09481" y="590490"/>
            <a:ext cx="853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Model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28881" y="203537"/>
            <a:ext cx="1538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ESP quantitation threshold</a:t>
            </a:r>
            <a:endParaRPr lang="en-US" sz="2000" dirty="0">
              <a:solidFill>
                <a:schemeClr val="bg2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648200" y="958721"/>
            <a:ext cx="457200" cy="336679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8305800" y="1143000"/>
            <a:ext cx="1" cy="355937"/>
          </a:xfrm>
          <a:prstGeom prst="straightConnector1">
            <a:avLst/>
          </a:prstGeom>
          <a:ln w="25400">
            <a:solidFill>
              <a:schemeClr val="bg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733800" y="228600"/>
            <a:ext cx="1124154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ESP Don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33800" y="2381190"/>
            <a:ext cx="1407886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ESP Dennis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0"/>
            <a:ext cx="25908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Model-data comparisons</a:t>
            </a:r>
          </a:p>
          <a:p>
            <a:endParaRPr lang="en-US" dirty="0"/>
          </a:p>
          <a:p>
            <a:r>
              <a:rPr lang="en-US" sz="2400" dirty="0" smtClean="0"/>
              <a:t>WGOM</a:t>
            </a:r>
          </a:p>
          <a:p>
            <a:r>
              <a:rPr lang="en-US" sz="2400" dirty="0" smtClean="0"/>
              <a:t>ESPs Don, Dennis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57200" y="2072819"/>
            <a:ext cx="2514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Model , </a:t>
            </a:r>
            <a:r>
              <a:rPr lang="en-US" sz="2000" dirty="0" err="1" smtClean="0"/>
              <a:t>obs</a:t>
            </a:r>
            <a:r>
              <a:rPr lang="en-US" sz="2000" dirty="0" smtClean="0"/>
              <a:t> near ESP threshold for quantitation</a:t>
            </a:r>
          </a:p>
          <a:p>
            <a:endParaRPr lang="en-US" sz="2000" dirty="0"/>
          </a:p>
          <a:p>
            <a:r>
              <a:rPr lang="en-US" sz="2000" dirty="0" smtClean="0"/>
              <a:t>Generally below the concentrations that cause shellfish toxicity (200–1000 cells L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2347304" y="2967083"/>
            <a:ext cx="146741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Cells L</a:t>
            </a:r>
            <a:r>
              <a:rPr lang="en-US" baseline="30000" dirty="0" smtClean="0">
                <a:solidFill>
                  <a:schemeClr val="bg2"/>
                </a:solidFill>
              </a:rPr>
              <a:t>-1</a:t>
            </a:r>
            <a:endParaRPr lang="en-US" baseline="30000" dirty="0">
              <a:solidFill>
                <a:schemeClr val="bg2"/>
              </a:solidFill>
            </a:endParaRPr>
          </a:p>
        </p:txBody>
      </p:sp>
      <p:pic>
        <p:nvPicPr>
          <p:cNvPr id="25" name="Picture 4" descr="http://omgsrv1.meas.ncsu.edu/GoMaine_Redtide/2015/weekly_nowcast_forecast/dino_comparison_average_7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10"/>
          <a:stretch/>
        </p:blipFill>
        <p:spPr bwMode="auto">
          <a:xfrm>
            <a:off x="3082354" y="4191000"/>
            <a:ext cx="5985446" cy="48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76200" y="4191000"/>
            <a:ext cx="8991600" cy="2584457"/>
            <a:chOff x="76200" y="4191000"/>
            <a:chExt cx="8991600" cy="2584457"/>
          </a:xfrm>
        </p:grpSpPr>
        <p:sp>
          <p:nvSpPr>
            <p:cNvPr id="17" name="TextBox 16"/>
            <p:cNvSpPr txBox="1"/>
            <p:nvPr/>
          </p:nvSpPr>
          <p:spPr>
            <a:xfrm>
              <a:off x="76200" y="4876800"/>
              <a:ext cx="132741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EGOM</a:t>
              </a:r>
            </a:p>
            <a:p>
              <a:r>
                <a:rPr lang="en-US" sz="2400" dirty="0"/>
                <a:t>ESP </a:t>
              </a:r>
              <a:r>
                <a:rPr lang="en-US" sz="2400" dirty="0" smtClean="0"/>
                <a:t>Jake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" y="5613737"/>
              <a:ext cx="25146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Model did not predict bloom observed in July</a:t>
              </a:r>
              <a:endParaRPr lang="en-US" sz="2000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082354" y="4191000"/>
              <a:ext cx="5985446" cy="2584457"/>
              <a:chOff x="3082354" y="4191000"/>
              <a:chExt cx="5985446" cy="2584457"/>
            </a:xfrm>
          </p:grpSpPr>
          <p:pic>
            <p:nvPicPr>
              <p:cNvPr id="24" name="Picture 4" descr="http://omgsrv1.meas.ncsu.edu/GoMaine_Redtide/2015/weekly_nowcast_forecast/dino_comparison_average_712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1458"/>
              <a:stretch/>
            </p:blipFill>
            <p:spPr bwMode="auto">
              <a:xfrm>
                <a:off x="3082354" y="4191000"/>
                <a:ext cx="5985446" cy="25844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3733800" y="4476690"/>
                <a:ext cx="1649939" cy="70788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ESP Jake        </a:t>
                </a:r>
              </a:p>
              <a:p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6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r>
              <a:rPr lang="en-US" dirty="0" smtClean="0"/>
              <a:t>The “leaky gyre” hypothesis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55280" cy="579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6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4000" dirty="0" smtClean="0"/>
              <a:t>Estimating shellfish</a:t>
            </a:r>
            <a:r>
              <a:rPr lang="en-US" sz="4000" baseline="0" dirty="0" smtClean="0"/>
              <a:t> toxicity from ESP data</a:t>
            </a:r>
            <a:endParaRPr lang="en-US" sz="4000" dirty="0"/>
          </a:p>
        </p:txBody>
      </p:sp>
      <p:pic>
        <p:nvPicPr>
          <p:cNvPr id="3" name="Picture 2" descr="PSP_musselsites_2014&amp;-esp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12520"/>
            <a:ext cx="7795260" cy="5669280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0" y="4419600"/>
            <a:ext cx="11430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122234" y="4191000"/>
            <a:ext cx="4259766" cy="1371600"/>
            <a:chOff x="4122234" y="4191000"/>
            <a:chExt cx="4259766" cy="1371600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51420506"/>
                </p:ext>
              </p:extLst>
            </p:nvPr>
          </p:nvGraphicFramePr>
          <p:xfrm>
            <a:off x="4122234" y="4648200"/>
            <a:ext cx="4259766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6" name="Equation" r:id="rId5" imgW="1815312" imgH="393529" progId="Equation.3">
                    <p:embed/>
                  </p:oleObj>
                </mc:Choice>
                <mc:Fallback>
                  <p:oleObj name="Equation" r:id="rId5" imgW="1815312" imgH="393529" progId="Equation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2234" y="4648200"/>
                          <a:ext cx="4259766" cy="91440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/>
            <p:cNvSpPr txBox="1"/>
            <p:nvPr/>
          </p:nvSpPr>
          <p:spPr>
            <a:xfrm>
              <a:off x="5522948" y="4191000"/>
              <a:ext cx="28590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2"/>
                  </a:solidFill>
                </a:rPr>
                <a:t>T</a:t>
              </a:r>
              <a:r>
                <a:rPr lang="en-US" dirty="0" smtClean="0">
                  <a:solidFill>
                    <a:schemeClr val="bg2"/>
                  </a:solidFill>
                </a:rPr>
                <a:t>oxicity </a:t>
              </a:r>
              <a:r>
                <a:rPr lang="en-US" dirty="0" err="1" smtClean="0">
                  <a:solidFill>
                    <a:schemeClr val="bg2"/>
                  </a:solidFill>
                </a:rPr>
                <a:t>submodel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124200" y="5798403"/>
            <a:ext cx="48478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2"/>
                </a:solidFill>
              </a:rPr>
              <a:t>[</a:t>
            </a:r>
            <a:r>
              <a:rPr lang="en-US" sz="2400" i="1" dirty="0" smtClean="0">
                <a:solidFill>
                  <a:schemeClr val="bg2"/>
                </a:solidFill>
              </a:rPr>
              <a:t>STX</a:t>
            </a:r>
            <a:r>
              <a:rPr lang="en-US" sz="2400" dirty="0" smtClean="0">
                <a:solidFill>
                  <a:schemeClr val="bg2"/>
                </a:solidFill>
              </a:rPr>
              <a:t>] at shellfish monitoring stations</a:t>
            </a:r>
          </a:p>
          <a:p>
            <a:pPr algn="r"/>
            <a:r>
              <a:rPr lang="en-US" sz="2400" dirty="0" smtClean="0">
                <a:solidFill>
                  <a:schemeClr val="bg2"/>
                </a:solidFill>
              </a:rPr>
              <a:t>[</a:t>
            </a:r>
            <a:r>
              <a:rPr lang="en-US" sz="2400" i="1" dirty="0" smtClean="0">
                <a:solidFill>
                  <a:schemeClr val="bg2"/>
                </a:solidFill>
              </a:rPr>
              <a:t>Alex</a:t>
            </a:r>
            <a:r>
              <a:rPr lang="en-US" sz="2400" dirty="0" smtClean="0">
                <a:solidFill>
                  <a:schemeClr val="bg2"/>
                </a:solidFill>
              </a:rPr>
              <a:t>] at ESP locations</a:t>
            </a: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>
            <a:off x="8001000" y="5943600"/>
            <a:ext cx="212142" cy="182880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8001000" y="6324600"/>
            <a:ext cx="161847" cy="15922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1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9602" y="3962400"/>
            <a:ext cx="42241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white"/>
                </a:solidFill>
                <a:latin typeface="+mj-lt"/>
              </a:rPr>
              <a:t>Modeled </a:t>
            </a:r>
            <a:r>
              <a:rPr lang="en-US" sz="3600" dirty="0">
                <a:solidFill>
                  <a:prstClr val="white"/>
                </a:solidFill>
                <a:latin typeface="+mj-lt"/>
              </a:rPr>
              <a:t>toxicity vs. </a:t>
            </a:r>
            <a:r>
              <a:rPr lang="en-US" sz="3600" dirty="0" smtClean="0">
                <a:solidFill>
                  <a:prstClr val="white"/>
                </a:solidFill>
                <a:latin typeface="+mj-lt"/>
              </a:rPr>
              <a:t>measured </a:t>
            </a:r>
            <a:r>
              <a:rPr lang="en-US" sz="3600" dirty="0">
                <a:solidFill>
                  <a:prstClr val="white"/>
                </a:solidFill>
                <a:latin typeface="+mj-lt"/>
              </a:rPr>
              <a:t>toxicity in </a:t>
            </a:r>
            <a:r>
              <a:rPr lang="en-US" sz="3600" dirty="0" smtClean="0">
                <a:solidFill>
                  <a:prstClr val="white"/>
                </a:solidFill>
                <a:latin typeface="+mj-lt"/>
              </a:rPr>
              <a:t>shellfish (Maine DMR) - 2014</a:t>
            </a:r>
            <a:endParaRPr lang="en-US" sz="36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" name="Picture 1" descr="plot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11200"/>
            <a:ext cx="4452767" cy="2689205"/>
          </a:xfrm>
          <a:prstGeom prst="rect">
            <a:avLst/>
          </a:prstGeom>
        </p:spPr>
      </p:pic>
      <p:pic>
        <p:nvPicPr>
          <p:cNvPr id="3" name="Picture 2" descr="plot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602" y="698500"/>
            <a:ext cx="4389463" cy="2701905"/>
          </a:xfrm>
          <a:prstGeom prst="rect">
            <a:avLst/>
          </a:prstGeom>
        </p:spPr>
      </p:pic>
      <p:pic>
        <p:nvPicPr>
          <p:cNvPr id="7" name="Picture 6" descr="plot 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86200"/>
            <a:ext cx="4452767" cy="28095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202" y="1828800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Quarantine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54202" y="1752600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Quarantine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4343400"/>
            <a:ext cx="1322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Quarantine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70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71285"/>
          <a:stretch/>
        </p:blipFill>
        <p:spPr>
          <a:xfrm rot="5400000">
            <a:off x="3670249" y="2425652"/>
            <a:ext cx="6833963" cy="2030737"/>
          </a:xfrm>
          <a:prstGeom prst="rect">
            <a:avLst/>
          </a:prstGeom>
        </p:spPr>
      </p:pic>
      <p:pic>
        <p:nvPicPr>
          <p:cNvPr id="13" name="Picture 12" descr="pix2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3333" r="97708">
                        <a14:foregroundMark x1="69063" y1="14141" x2="32813" y2="86250"/>
                      </a14:backgroundRemoval>
                    </a14:imgEffect>
                  </a14:imgLayer>
                </a14:imgProps>
              </a:ext>
            </a:extLst>
          </a:blip>
          <a:srcRect l="17391" t="-1434" r="13802" b="1434"/>
          <a:stretch/>
        </p:blipFill>
        <p:spPr>
          <a:xfrm>
            <a:off x="5968999" y="-655863"/>
            <a:ext cx="4165601" cy="7590064"/>
          </a:xfrm>
          <a:prstGeom prst="rect">
            <a:avLst/>
          </a:prstGeom>
          <a:scene3d>
            <a:camera prst="orthographicFront">
              <a:rot lat="0" lon="0" rev="1380000"/>
            </a:camera>
            <a:lightRig rig="threePt" dir="t"/>
          </a:scene3d>
        </p:spPr>
      </p:pic>
      <p:cxnSp>
        <p:nvCxnSpPr>
          <p:cNvPr id="21" name="Straight Connector 20"/>
          <p:cNvCxnSpPr/>
          <p:nvPr/>
        </p:nvCxnSpPr>
        <p:spPr>
          <a:xfrm rot="16200000" flipH="1">
            <a:off x="7137148" y="6180155"/>
            <a:ext cx="824600" cy="37869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scene3d>
            <a:camera prst="orthographicFront">
              <a:rot lat="0" lon="0" rev="2022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6200000">
            <a:off x="6077667" y="5185916"/>
            <a:ext cx="2604984" cy="434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404040"/>
                </a:solidFill>
                <a:latin typeface="+mn-lt"/>
                <a:cs typeface="Times New Roman"/>
              </a:rPr>
              <a:t>2 </a:t>
            </a:r>
            <a:r>
              <a:rPr lang="en-US" sz="1800" dirty="0" err="1">
                <a:solidFill>
                  <a:srgbClr val="404040"/>
                </a:solidFill>
                <a:latin typeface="+mn-lt"/>
                <a:cs typeface="Times New Roman"/>
              </a:rPr>
              <a:t>μm</a:t>
            </a:r>
            <a:endParaRPr lang="en-US" sz="1800" dirty="0">
              <a:solidFill>
                <a:srgbClr val="404040"/>
              </a:solidFill>
              <a:latin typeface="+mn-lt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6200" y="238780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404040"/>
                </a:solidFill>
                <a:latin typeface="+mn-lt"/>
                <a:cs typeface="Times New Roman"/>
              </a:rPr>
              <a:t>The </a:t>
            </a:r>
            <a:r>
              <a:rPr lang="en-US" sz="3200" dirty="0" err="1">
                <a:solidFill>
                  <a:srgbClr val="404040"/>
                </a:solidFill>
                <a:latin typeface="+mn-lt"/>
                <a:cs typeface="Times New Roman"/>
              </a:rPr>
              <a:t>toxigenic</a:t>
            </a:r>
            <a:r>
              <a:rPr lang="en-US" sz="3200" dirty="0">
                <a:solidFill>
                  <a:srgbClr val="404040"/>
                </a:solidFill>
                <a:latin typeface="+mn-lt"/>
                <a:cs typeface="Times New Roman"/>
              </a:rPr>
              <a:t> diatom </a:t>
            </a:r>
            <a:r>
              <a:rPr lang="en-US" sz="3200" i="1" dirty="0">
                <a:solidFill>
                  <a:srgbClr val="404040"/>
                </a:solidFill>
                <a:latin typeface="+mn-lt"/>
                <a:cs typeface="Times New Roman"/>
              </a:rPr>
              <a:t>Pseudo-</a:t>
            </a:r>
            <a:r>
              <a:rPr lang="en-US" sz="3200" i="1" dirty="0" err="1">
                <a:solidFill>
                  <a:srgbClr val="404040"/>
                </a:solidFill>
                <a:latin typeface="+mn-lt"/>
                <a:cs typeface="Times New Roman"/>
              </a:rPr>
              <a:t>nitzschia</a:t>
            </a:r>
            <a:endParaRPr lang="en-US" sz="3200" i="1" dirty="0">
              <a:solidFill>
                <a:srgbClr val="404040"/>
              </a:solidFill>
              <a:latin typeface="+mn-lt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76200" y="1143000"/>
            <a:ext cx="62661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+mj-lt"/>
                <a:cs typeface="Times New Roman"/>
              </a:rPr>
              <a:t> Distributed from </a:t>
            </a:r>
            <a:r>
              <a:rPr lang="en-US" sz="2400" dirty="0">
                <a:solidFill>
                  <a:srgbClr val="404040"/>
                </a:solidFill>
                <a:latin typeface="+mj-lt"/>
                <a:cs typeface="Times New Roman"/>
              </a:rPr>
              <a:t>the equator to the </a:t>
            </a:r>
            <a:r>
              <a:rPr lang="en-US" sz="2400" dirty="0" smtClean="0">
                <a:solidFill>
                  <a:srgbClr val="404040"/>
                </a:solidFill>
                <a:latin typeface="+mj-lt"/>
                <a:cs typeface="Times New Roman"/>
              </a:rPr>
              <a:t>pole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rgbClr val="404040"/>
                </a:solidFill>
                <a:latin typeface="+mj-lt"/>
                <a:cs typeface="Times New Roman"/>
              </a:rPr>
              <a:t> </a:t>
            </a:r>
            <a:r>
              <a:rPr lang="en-US" sz="2400" dirty="0" smtClean="0">
                <a:solidFill>
                  <a:srgbClr val="404040"/>
                </a:solidFill>
                <a:latin typeface="Calibri"/>
                <a:cs typeface="Times New Roman"/>
              </a:rPr>
              <a:t>&gt;</a:t>
            </a:r>
            <a:r>
              <a:rPr lang="en-US" sz="2400" dirty="0">
                <a:solidFill>
                  <a:srgbClr val="404040"/>
                </a:solidFill>
                <a:latin typeface="Calibri"/>
                <a:cs typeface="Times New Roman"/>
              </a:rPr>
              <a:t>40 described species in genus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>
                <a:solidFill>
                  <a:srgbClr val="404040"/>
                </a:solidFill>
                <a:latin typeface="+mj-lt"/>
                <a:cs typeface="Times New Roman"/>
              </a:rPr>
              <a:t> </a:t>
            </a:r>
            <a:r>
              <a:rPr lang="en-US" sz="2400" dirty="0" smtClean="0">
                <a:solidFill>
                  <a:srgbClr val="404040"/>
                </a:solidFill>
                <a:latin typeface="+mj-lt"/>
                <a:cs typeface="Times New Roman"/>
              </a:rPr>
              <a:t>Some species produce neurotoxin </a:t>
            </a:r>
            <a:r>
              <a:rPr lang="en-US" sz="2400" dirty="0" err="1" smtClean="0">
                <a:solidFill>
                  <a:srgbClr val="404040"/>
                </a:solidFill>
                <a:latin typeface="+mj-lt"/>
                <a:cs typeface="Times New Roman"/>
              </a:rPr>
              <a:t>domoic</a:t>
            </a:r>
            <a:r>
              <a:rPr lang="en-US" sz="2400" dirty="0" smtClean="0">
                <a:solidFill>
                  <a:srgbClr val="404040"/>
                </a:solidFill>
                <a:latin typeface="+mj-lt"/>
                <a:cs typeface="Times New Roman"/>
              </a:rPr>
              <a:t> acid (DA) </a:t>
            </a:r>
            <a:r>
              <a:rPr lang="en-US" sz="2400" dirty="0" smtClean="0">
                <a:solidFill>
                  <a:srgbClr val="404040"/>
                </a:solidFill>
                <a:latin typeface="+mj-lt"/>
                <a:cs typeface="Times New Roman"/>
                <a:sym typeface="Wingdings"/>
              </a:rPr>
              <a:t> Amnesic Shellfish Poisoning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400" dirty="0" smtClean="0">
                <a:solidFill>
                  <a:srgbClr val="404040"/>
                </a:solidFill>
                <a:latin typeface="+mj-lt"/>
                <a:cs typeface="Times New Roman"/>
                <a:sym typeface="Wingdings"/>
              </a:rPr>
              <a:t>Toxic/non-toxic species can look alike</a:t>
            </a:r>
            <a:endParaRPr lang="en-US" sz="2400" dirty="0" smtClean="0">
              <a:solidFill>
                <a:srgbClr val="404040"/>
              </a:solidFill>
              <a:latin typeface="+mj-lt"/>
              <a:cs typeface="Times New Roman"/>
            </a:endParaRPr>
          </a:p>
        </p:txBody>
      </p:sp>
      <p:pic>
        <p:nvPicPr>
          <p:cNvPr id="25" name="Picture 24" descr="try.tif"/>
          <p:cNvPicPr>
            <a:picLocks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2" y="3575848"/>
            <a:ext cx="1581912" cy="1581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Picture 27" descr="www.tif"/>
          <p:cNvPicPr>
            <a:picLocks/>
          </p:cNvPicPr>
          <p:nvPr/>
        </p:nvPicPr>
        <p:blipFill>
          <a:blip r:embed="rId8" cstate="print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" b="9946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5163">
            <a:off x="2506884" y="3610615"/>
            <a:ext cx="1581912" cy="1581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6.tif"/>
          <p:cNvPicPr>
            <a:picLocks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58859">
            <a:off x="4490860" y="3570909"/>
            <a:ext cx="1581912" cy="1581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133735" y="5426095"/>
            <a:ext cx="626706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</a:rPr>
              <a:t>DA production is complex</a:t>
            </a:r>
            <a:r>
              <a:rPr lang="en-US" dirty="0" smtClean="0">
                <a:solidFill>
                  <a:srgbClr val="000000"/>
                </a:solidFill>
                <a:latin typeface="Calibri"/>
                <a:sym typeface="Wingdings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Calibri"/>
                <a:sym typeface="Wingdings"/>
              </a:rPr>
              <a:t>	Species, strain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life cycle, nutrients,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temperature, 	salinity, trace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metals, </a:t>
            </a:r>
            <a:r>
              <a:rPr lang="en-US" sz="2000" dirty="0" smtClean="0">
                <a:solidFill>
                  <a:srgbClr val="000000"/>
                </a:solidFill>
                <a:latin typeface="Calibri"/>
              </a:rPr>
              <a:t>vitamins, pH 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135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19101" y="1154176"/>
            <a:ext cx="8080248" cy="155448"/>
            <a:chOff x="762000" y="1674876"/>
            <a:chExt cx="8080248" cy="155448"/>
          </a:xfrm>
        </p:grpSpPr>
        <p:sp>
          <p:nvSpPr>
            <p:cNvPr id="26" name="Rounded Rectangle 25"/>
            <p:cNvSpPr/>
            <p:nvPr/>
          </p:nvSpPr>
          <p:spPr>
            <a:xfrm>
              <a:off x="774700" y="1727200"/>
              <a:ext cx="8064500" cy="45719"/>
            </a:xfrm>
            <a:prstGeom prst="round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+mj-lt"/>
                <a:cs typeface="Times New Roman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762000" y="1674876"/>
              <a:ext cx="8080248" cy="155448"/>
              <a:chOff x="762000" y="1674876"/>
              <a:chExt cx="8080248" cy="155448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7620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066800" y="1674876"/>
                <a:ext cx="155448" cy="155448"/>
              </a:xfrm>
              <a:prstGeom prst="ellipse">
                <a:avLst/>
              </a:prstGeom>
              <a:solidFill>
                <a:srgbClr val="FF008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13716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6764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981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22860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5908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28956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32004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35052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810000" y="1674876"/>
                <a:ext cx="155448" cy="1554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41148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4196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724400" y="1674876"/>
                <a:ext cx="155448" cy="155448"/>
              </a:xfrm>
              <a:prstGeom prst="ellipse">
                <a:avLst/>
              </a:prstGeom>
              <a:solidFill>
                <a:srgbClr val="FF008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5029200" y="1674876"/>
                <a:ext cx="155448" cy="155448"/>
              </a:xfrm>
              <a:prstGeom prst="ellipse">
                <a:avLst/>
              </a:prstGeom>
              <a:solidFill>
                <a:srgbClr val="FF008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5334000" y="1674876"/>
                <a:ext cx="155448" cy="155448"/>
              </a:xfrm>
              <a:prstGeom prst="ellipse">
                <a:avLst/>
              </a:prstGeom>
              <a:solidFill>
                <a:srgbClr val="FF008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6388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59436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2484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553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858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162800" y="1674876"/>
                <a:ext cx="155448" cy="155448"/>
              </a:xfrm>
              <a:prstGeom prst="ellipse">
                <a:avLst/>
              </a:prstGeom>
              <a:solidFill>
                <a:srgbClr val="FF008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74676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77724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80772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8382000" y="1674876"/>
                <a:ext cx="155448" cy="155448"/>
              </a:xfrm>
              <a:prstGeom prst="ellipse">
                <a:avLst/>
              </a:prstGeom>
              <a:solidFill>
                <a:srgbClr val="BFBFBF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8686800" y="1674876"/>
                <a:ext cx="155448" cy="155448"/>
              </a:xfrm>
              <a:prstGeom prst="ellipse">
                <a:avLst/>
              </a:prstGeom>
              <a:solidFill>
                <a:srgbClr val="FF8000"/>
              </a:solidFill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srgbClr val="000000"/>
                  </a:solidFill>
                  <a:latin typeface="+mj-lt"/>
                  <a:cs typeface="Times New Roman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266701" y="762000"/>
            <a:ext cx="8382000" cy="369332"/>
            <a:chOff x="609600" y="1282700"/>
            <a:chExt cx="8382000" cy="369332"/>
          </a:xfrm>
        </p:grpSpPr>
        <p:sp>
          <p:nvSpPr>
            <p:cNvPr id="62" name="TextBox 61"/>
            <p:cNvSpPr txBox="1"/>
            <p:nvPr/>
          </p:nvSpPr>
          <p:spPr>
            <a:xfrm>
              <a:off x="6096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87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91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88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219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89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524000" y="12827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90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8415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133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92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4511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93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43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94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048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352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96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57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97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962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98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267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99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572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00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876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01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181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486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03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791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04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924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11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344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13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8229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12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6073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10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7056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07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69977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08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73152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09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4008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06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096000" y="12827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latin typeface="+mj-lt"/>
                  <a:cs typeface="Times New Roman"/>
                </a:rPr>
                <a:t>05</a:t>
              </a: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838200" y="228600"/>
            <a:ext cx="7352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+mj-lt"/>
                <a:cs typeface="Times New Roman"/>
              </a:rPr>
              <a:t>ASP Closures 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/>
              </a:rPr>
              <a:t>in </a:t>
            </a:r>
            <a:r>
              <a:rPr lang="en-US" sz="3200" dirty="0" smtClean="0">
                <a:solidFill>
                  <a:srgbClr val="000000"/>
                </a:solidFill>
                <a:latin typeface="+mj-lt"/>
                <a:cs typeface="Times New Roman"/>
              </a:rPr>
              <a:t>Eastern </a:t>
            </a:r>
            <a:r>
              <a:rPr lang="en-US" sz="3200" dirty="0">
                <a:solidFill>
                  <a:srgbClr val="000000"/>
                </a:solidFill>
                <a:latin typeface="+mj-lt"/>
                <a:cs typeface="Times New Roman"/>
              </a:rPr>
              <a:t>Canadian </a:t>
            </a:r>
            <a:r>
              <a:rPr lang="en-US" sz="3200" dirty="0" smtClean="0">
                <a:solidFill>
                  <a:srgbClr val="000000"/>
                </a:solidFill>
                <a:latin typeface="+mj-lt"/>
                <a:cs typeface="Times New Roman"/>
              </a:rPr>
              <a:t>provinces</a:t>
            </a:r>
            <a:endParaRPr lang="en-US" sz="3200" dirty="0">
              <a:solidFill>
                <a:srgbClr val="000000"/>
              </a:solidFill>
              <a:latin typeface="+mj-lt"/>
              <a:cs typeface="Times New Roman"/>
            </a:endParaRPr>
          </a:p>
        </p:txBody>
      </p:sp>
      <p:sp>
        <p:nvSpPr>
          <p:cNvPr id="97" name="Oval 96"/>
          <p:cNvSpPr/>
          <p:nvPr/>
        </p:nvSpPr>
        <p:spPr>
          <a:xfrm>
            <a:off x="1333501" y="1490210"/>
            <a:ext cx="155448" cy="155448"/>
          </a:xfrm>
          <a:prstGeom prst="ellipse">
            <a:avLst/>
          </a:prstGeom>
          <a:solidFill>
            <a:srgbClr val="FF8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+mj-lt"/>
              <a:cs typeface="Times New Roman"/>
            </a:endParaRPr>
          </a:p>
        </p:txBody>
      </p:sp>
      <p:sp>
        <p:nvSpPr>
          <p:cNvPr id="98" name="Oval 97"/>
          <p:cNvSpPr/>
          <p:nvPr/>
        </p:nvSpPr>
        <p:spPr>
          <a:xfrm>
            <a:off x="4305302" y="1490210"/>
            <a:ext cx="153414" cy="155448"/>
          </a:xfrm>
          <a:prstGeom prst="ellipse">
            <a:avLst/>
          </a:prstGeom>
          <a:solidFill>
            <a:srgbClr val="FF00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+mj-lt"/>
              <a:cs typeface="Times New Roman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447801" y="1383268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+mj-lt"/>
                <a:cs typeface="Times New Roman"/>
              </a:rPr>
              <a:t>Closures in one province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4533901" y="13832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+mj-lt"/>
                <a:cs typeface="Times New Roman"/>
              </a:rPr>
              <a:t>Closures in more than one province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61192" y="2590800"/>
            <a:ext cx="4306608" cy="3243290"/>
            <a:chOff x="-355600" y="2572484"/>
            <a:chExt cx="4949520" cy="3462209"/>
          </a:xfrm>
        </p:grpSpPr>
        <p:pic>
          <p:nvPicPr>
            <p:cNvPr id="103" name="Picture 102" descr="entire region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54" r="2919" b="3387"/>
            <a:stretch/>
          </p:blipFill>
          <p:spPr>
            <a:xfrm>
              <a:off x="133826" y="2572484"/>
              <a:ext cx="4271627" cy="3462209"/>
            </a:xfrm>
            <a:prstGeom prst="rect">
              <a:avLst/>
            </a:prstGeom>
            <a:ln w="57150" cmpd="sng">
              <a:solidFill>
                <a:srgbClr val="100F07"/>
              </a:solidFill>
            </a:ln>
            <a:effectLst/>
          </p:spPr>
        </p:pic>
        <p:sp>
          <p:nvSpPr>
            <p:cNvPr id="104" name="TextBox 103"/>
            <p:cNvSpPr txBox="1"/>
            <p:nvPr/>
          </p:nvSpPr>
          <p:spPr>
            <a:xfrm>
              <a:off x="408578" y="3974771"/>
              <a:ext cx="1947095" cy="32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>
                  <a:solidFill>
                    <a:prstClr val="white"/>
                  </a:solidFill>
                  <a:latin typeface="+mj-lt"/>
                  <a:cs typeface="Times New Roman"/>
                </a:rPr>
                <a:t>New Brunswick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182227" y="3783380"/>
              <a:ext cx="1947095" cy="32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+mj-lt"/>
                  <a:cs typeface="Times New Roman"/>
                </a:rPr>
                <a:t>PEI</a:t>
              </a:r>
              <a:endParaRPr lang="en-US" sz="1400" b="1" dirty="0">
                <a:solidFill>
                  <a:prstClr val="white"/>
                </a:solidFill>
                <a:latin typeface="+mj-lt"/>
                <a:cs typeface="Times New Roman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1131389" y="4312657"/>
              <a:ext cx="1947095" cy="32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latin typeface="+mj-lt"/>
                  <a:cs typeface="Times New Roman"/>
                </a:rPr>
                <a:t>Nova Scotia</a:t>
              </a:r>
              <a:endParaRPr lang="en-US" sz="1400" dirty="0">
                <a:solidFill>
                  <a:prstClr val="white"/>
                </a:solidFill>
                <a:latin typeface="+mj-lt"/>
                <a:cs typeface="Times New Roman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2646825" y="3287558"/>
              <a:ext cx="1947095" cy="32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latin typeface="+mj-lt"/>
                  <a:cs typeface="Times New Roman"/>
                </a:rPr>
                <a:t>Newfoundland</a:t>
              </a:r>
              <a:endParaRPr lang="en-US" sz="1400" dirty="0">
                <a:solidFill>
                  <a:prstClr val="white"/>
                </a:solidFill>
                <a:latin typeface="+mj-lt"/>
                <a:cs typeface="Times New Roman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091076" y="2572485"/>
              <a:ext cx="1947095" cy="32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latin typeface="+mj-lt"/>
                  <a:cs typeface="Times New Roman"/>
                </a:rPr>
                <a:t>Quebec</a:t>
              </a:r>
              <a:endParaRPr lang="en-US" sz="1400" dirty="0">
                <a:solidFill>
                  <a:prstClr val="white"/>
                </a:solidFill>
                <a:latin typeface="+mj-lt"/>
                <a:cs typeface="Times New Roman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-266701" y="4662759"/>
              <a:ext cx="1947095" cy="32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latin typeface="+mj-lt"/>
                  <a:cs typeface="Times New Roman"/>
                </a:rPr>
                <a:t>ME</a:t>
              </a:r>
              <a:endParaRPr lang="en-US" sz="1400" dirty="0">
                <a:solidFill>
                  <a:prstClr val="white"/>
                </a:solidFill>
                <a:latin typeface="+mj-lt"/>
                <a:cs typeface="Times New Roman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-355600" y="4965158"/>
              <a:ext cx="1947095" cy="32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latin typeface="+mj-lt"/>
                  <a:cs typeface="Times New Roman"/>
                </a:rPr>
                <a:t>NH</a:t>
              </a:r>
              <a:endParaRPr lang="en-US" sz="1400" dirty="0">
                <a:solidFill>
                  <a:prstClr val="white"/>
                </a:solidFill>
                <a:latin typeface="+mj-lt"/>
                <a:cs typeface="Times New Roman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-203200" y="5358858"/>
              <a:ext cx="1947095" cy="32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white"/>
                  </a:solidFill>
                  <a:latin typeface="+mj-lt"/>
                  <a:cs typeface="Times New Roman"/>
                </a:rPr>
                <a:t>MA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211846" y="4843143"/>
              <a:ext cx="1947095" cy="558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4BACC6">
                      <a:lumMod val="40000"/>
                      <a:lumOff val="60000"/>
                    </a:srgbClr>
                  </a:solidFill>
                  <a:latin typeface="+mj-lt"/>
                  <a:cs typeface="Times New Roman"/>
                </a:rPr>
                <a:t>Gulf of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4BACC6">
                      <a:lumMod val="40000"/>
                      <a:lumOff val="60000"/>
                    </a:srgbClr>
                  </a:solidFill>
                  <a:latin typeface="+mj-lt"/>
                  <a:cs typeface="Times New Roman"/>
                </a:rPr>
                <a:t>Maine</a:t>
              </a:r>
              <a:endParaRPr lang="en-US" sz="1400" b="1" dirty="0">
                <a:solidFill>
                  <a:srgbClr val="4BACC6">
                    <a:lumMod val="40000"/>
                    <a:lumOff val="60000"/>
                  </a:srgbClr>
                </a:solidFill>
                <a:latin typeface="+mj-lt"/>
                <a:cs typeface="Times New Roman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52399" y="1981200"/>
            <a:ext cx="4914901" cy="4278094"/>
          </a:xfrm>
          <a:prstGeom prst="rect">
            <a:avLst/>
          </a:prstGeom>
          <a:solidFill>
            <a:srgbClr val="E9F4C2"/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u="sng" dirty="0">
              <a:solidFill>
                <a:srgbClr val="000000"/>
              </a:solidFill>
              <a:latin typeface="+mj-lt"/>
              <a:cs typeface="Times New Roman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u="sng" dirty="0" smtClean="0">
              <a:solidFill>
                <a:srgbClr val="000000"/>
              </a:solidFill>
              <a:latin typeface="+mj-lt"/>
              <a:cs typeface="Times New Roman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b="1" u="sng" dirty="0" smtClean="0">
              <a:solidFill>
                <a:srgbClr val="000000"/>
              </a:solidFill>
              <a:latin typeface="+mj-lt"/>
              <a:cs typeface="Times New Roman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srgbClr val="000000"/>
                </a:solidFill>
                <a:latin typeface="+mj-lt"/>
                <a:cs typeface="Times New Roman"/>
              </a:rPr>
              <a:t>Low levels (trace or below regulatory limit 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1991 Nantucket Shoals – Shellfish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2003 Georges Bank – Whale mortalities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2004-2006 Georges Bank – Scallops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2005-2006 Gulf of Maine – Whale feces, krill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2012-2015 Eastern Maine – Shellfish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+mj-lt"/>
              <a:cs typeface="Times New Roman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 smtClean="0">
                <a:solidFill>
                  <a:srgbClr val="000000"/>
                </a:solidFill>
                <a:latin typeface="+mj-lt"/>
                <a:cs typeface="Times New Roman"/>
              </a:rPr>
              <a:t>Toxic levels</a:t>
            </a:r>
            <a:endParaRPr lang="en-US" sz="2000" b="1" u="sng" dirty="0">
              <a:solidFill>
                <a:srgbClr val="000000"/>
              </a:solidFill>
              <a:latin typeface="+mj-lt"/>
              <a:cs typeface="Times New Roman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+mj-lt"/>
                <a:cs typeface="Times New Roman"/>
              </a:rPr>
              <a:t>1995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Browns 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Times New Roman"/>
              </a:rPr>
              <a:t>and Georges 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Banks – Scallops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000000"/>
              </a:solidFill>
              <a:latin typeface="+mj-lt"/>
              <a:cs typeface="Times New Roman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solidFill>
                  <a:srgbClr val="000000"/>
                </a:solidFill>
                <a:latin typeface="+mj-lt"/>
                <a:cs typeface="Times New Roman"/>
              </a:rPr>
              <a:t>Fernandes</a:t>
            </a:r>
            <a:r>
              <a:rPr lang="en-US" sz="2000" dirty="0" smtClean="0">
                <a:solidFill>
                  <a:srgbClr val="000000"/>
                </a:solidFill>
                <a:latin typeface="+mj-lt"/>
                <a:cs typeface="Times New Roman"/>
              </a:rPr>
              <a:t> et al. 2014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-304800" y="206758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+mn-lt"/>
                <a:cs typeface="Times New Roman"/>
              </a:rPr>
              <a:t>Domoic</a:t>
            </a:r>
            <a:r>
              <a:rPr lang="en-US" dirty="0" smtClean="0">
                <a:solidFill>
                  <a:srgbClr val="000000"/>
                </a:solidFill>
                <a:latin typeface="+mn-lt"/>
                <a:cs typeface="Times New Roman"/>
              </a:rPr>
              <a:t> Acid in the Eastern US</a:t>
            </a:r>
            <a:endParaRPr lang="en-US" dirty="0">
              <a:solidFill>
                <a:srgbClr val="000000"/>
              </a:solidFill>
              <a:latin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439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0997752"/>
              </p:ext>
            </p:extLst>
          </p:nvPr>
        </p:nvGraphicFramePr>
        <p:xfrm>
          <a:off x="0" y="228600"/>
          <a:ext cx="5765789" cy="9287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98800" y="5492176"/>
            <a:ext cx="4457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err="1" smtClean="0">
                <a:solidFill>
                  <a:srgbClr val="000000"/>
                </a:solidFill>
                <a:latin typeface="Calibri"/>
                <a:cs typeface="Times New Roman"/>
              </a:rPr>
              <a:t>fg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Times New Roman"/>
              </a:rPr>
              <a:t> DA cell</a:t>
            </a:r>
            <a:r>
              <a:rPr lang="en-US" b="1" baseline="30000" dirty="0" smtClean="0">
                <a:solidFill>
                  <a:srgbClr val="000000"/>
                </a:solidFill>
                <a:latin typeface="Calibri"/>
                <a:cs typeface="Times New Roman"/>
              </a:rPr>
              <a:t>-1</a:t>
            </a:r>
            <a:endParaRPr lang="en-US" b="1" baseline="30000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Calibri"/>
                <a:cs typeface="Times New Roman"/>
              </a:rPr>
              <a:t>Domoic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Times New Roman"/>
              </a:rPr>
              <a:t> acid variability in Gulf of Maine </a:t>
            </a:r>
            <a:r>
              <a:rPr lang="en-US" i="1" dirty="0" smtClean="0">
                <a:solidFill>
                  <a:srgbClr val="000000"/>
                </a:solidFill>
                <a:latin typeface="Calibri"/>
                <a:cs typeface="Times New Roman"/>
              </a:rPr>
              <a:t>P-n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Times New Roman"/>
              </a:rPr>
              <a:t>species</a:t>
            </a:r>
            <a:endParaRPr lang="en-US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59450" y="3886200"/>
            <a:ext cx="770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libri"/>
                <a:cs typeface="Times New Roman"/>
              </a:rPr>
              <a:t>0-200 μm</a:t>
            </a:r>
            <a:r>
              <a:rPr lang="en-US" sz="1600" b="1" baseline="30000" dirty="0" smtClean="0">
                <a:solidFill>
                  <a:srgbClr val="000000"/>
                </a:solidFill>
                <a:latin typeface="Calibri"/>
                <a:cs typeface="Times New Roman"/>
              </a:rPr>
              <a:t>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17797" y="2293203"/>
            <a:ext cx="1164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libri"/>
                <a:cs typeface="Times New Roman"/>
              </a:rPr>
              <a:t>200-600 μm</a:t>
            </a:r>
            <a:r>
              <a:rPr lang="en-US" sz="1600" b="1" baseline="30000" dirty="0" smtClean="0">
                <a:solidFill>
                  <a:srgbClr val="000000"/>
                </a:solidFill>
                <a:latin typeface="Calibri"/>
                <a:cs typeface="Times New Roman"/>
              </a:rPr>
              <a:t>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96981" y="1524000"/>
            <a:ext cx="1084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libri"/>
                <a:cs typeface="Times New Roman"/>
              </a:rPr>
              <a:t>600- 1200 μm</a:t>
            </a:r>
            <a:r>
              <a:rPr lang="en-US" sz="1600" b="1" baseline="30000" dirty="0" smtClean="0">
                <a:solidFill>
                  <a:srgbClr val="000000"/>
                </a:solidFill>
                <a:latin typeface="Calibri"/>
                <a:cs typeface="Times New Roman"/>
              </a:rPr>
              <a:t>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700228" y="3012068"/>
            <a:ext cx="0" cy="1911085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60000">
            <a:off x="5688600" y="1503199"/>
            <a:ext cx="12700" cy="576072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21540000" flipH="1">
            <a:off x="5686328" y="712516"/>
            <a:ext cx="12700" cy="561747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11201" y="762000"/>
            <a:ext cx="106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alibri"/>
                <a:cs typeface="Times New Roman"/>
              </a:rPr>
              <a:t>&gt;1200 μm</a:t>
            </a:r>
            <a:r>
              <a:rPr lang="en-US" sz="1600" b="1" baseline="30000" dirty="0" smtClean="0">
                <a:solidFill>
                  <a:srgbClr val="000000"/>
                </a:solidFill>
                <a:latin typeface="Calibri"/>
                <a:cs typeface="Times New Roman"/>
              </a:rPr>
              <a:t>3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60000">
            <a:off x="5688600" y="2265199"/>
            <a:ext cx="12700" cy="576072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658523" y="2239731"/>
            <a:ext cx="1456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"/>
                <a:cs typeface="Times New Roman"/>
              </a:rPr>
              <a:t>Not tested</a:t>
            </a:r>
            <a:endParaRPr lang="en-US" sz="1400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58517" y="2637674"/>
            <a:ext cx="1456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"/>
                <a:cs typeface="Times New Roman"/>
              </a:rPr>
              <a:t>Not tested</a:t>
            </a:r>
            <a:endParaRPr lang="en-US" sz="1400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58514" y="3458941"/>
            <a:ext cx="14562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Calibri"/>
                <a:cs typeface="Times New Roman"/>
              </a:rPr>
              <a:t>Not toxic</a:t>
            </a:r>
            <a:endParaRPr lang="en-US" sz="1400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1600200" y="5934670"/>
            <a:ext cx="3924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srgbClr val="000000"/>
                </a:solidFill>
                <a:latin typeface="Calibri"/>
                <a:cs typeface="Times New Roman"/>
              </a:rPr>
              <a:t>Lundholm</a:t>
            </a:r>
            <a:r>
              <a:rPr lang="en-US" sz="1800" dirty="0">
                <a:solidFill>
                  <a:srgbClr val="000000"/>
                </a:solidFill>
                <a:latin typeface="Calibri"/>
                <a:cs typeface="Times New Roman"/>
              </a:rPr>
              <a:t> et al. (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Times New Roman"/>
              </a:rPr>
              <a:t>2006)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00"/>
                </a:solidFill>
                <a:latin typeface="Calibri"/>
                <a:cs typeface="Times New Roman"/>
              </a:rPr>
              <a:t>Trainer et al. (2012)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 smtClean="0">
                <a:solidFill>
                  <a:srgbClr val="000000"/>
                </a:solidFill>
                <a:latin typeface="Calibri"/>
                <a:cs typeface="Times New Roman"/>
              </a:rPr>
              <a:t>Fernandes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cs typeface="Times New Roman"/>
              </a:rPr>
              <a:t> et al. (2014)</a:t>
            </a:r>
            <a:endParaRPr lang="en-US" sz="1800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545771" y="497114"/>
            <a:ext cx="4191000" cy="5278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sz="2000" b="1" i="1" dirty="0" smtClean="0">
                <a:solidFill>
                  <a:srgbClr val="FF0000"/>
                </a:solidFill>
                <a:latin typeface="Calibri"/>
              </a:rPr>
              <a:t>P. </a:t>
            </a:r>
            <a:r>
              <a:rPr lang="en-US" sz="2000" b="1" i="1" dirty="0" err="1" smtClean="0">
                <a:solidFill>
                  <a:srgbClr val="FF0000"/>
                </a:solidFill>
                <a:latin typeface="Calibri"/>
              </a:rPr>
              <a:t>seriata</a:t>
            </a:r>
            <a:endParaRPr lang="en-US" sz="2000" b="1" i="1" dirty="0" smtClean="0">
              <a:solidFill>
                <a:srgbClr val="FF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P. 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raudulenta</a:t>
            </a:r>
            <a:endParaRPr lang="en-US" sz="2000" i="1" dirty="0" smtClean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P. 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ungens</a:t>
            </a:r>
            <a:endParaRPr lang="en-US" sz="2000" i="1" dirty="0" smtClean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P. 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m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ultiseries</a:t>
            </a:r>
            <a:endParaRPr lang="en-US" sz="2000" i="1" dirty="0" smtClean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P. 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c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aciantha</a:t>
            </a:r>
            <a:endParaRPr lang="en-US" sz="2000" i="1" dirty="0" smtClean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P. 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heimii</a:t>
            </a: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/P. 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subpacifica</a:t>
            </a:r>
            <a:endParaRPr lang="en-US" sz="2000" i="1" dirty="0" smtClean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P. 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d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elicatissima</a:t>
            </a:r>
            <a:endParaRPr lang="en-US" sz="2000" i="1" dirty="0" smtClean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P. 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americana</a:t>
            </a:r>
            <a:endParaRPr lang="en-US" sz="2000" i="1" dirty="0" smtClean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P. 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c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uspidata</a:t>
            </a:r>
            <a:endParaRPr lang="en-US" sz="2000" i="1" dirty="0" smtClean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b="1" i="1" dirty="0" smtClean="0">
                <a:solidFill>
                  <a:srgbClr val="FF0000"/>
                </a:solidFill>
                <a:latin typeface="Calibri"/>
              </a:rPr>
              <a:t>P. </a:t>
            </a:r>
            <a:r>
              <a:rPr lang="en-US" sz="2000" b="1" i="1" dirty="0" err="1" smtClean="0">
                <a:solidFill>
                  <a:srgbClr val="FF0000"/>
                </a:solidFill>
                <a:latin typeface="Calibri"/>
              </a:rPr>
              <a:t>plurisecta</a:t>
            </a:r>
            <a:endParaRPr lang="en-US" sz="2000" b="1" i="1" dirty="0" smtClean="0">
              <a:solidFill>
                <a:srgbClr val="FF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P. </a:t>
            </a:r>
            <a:r>
              <a:rPr lang="en-US" sz="2000" i="1" dirty="0" err="1" smtClean="0">
                <a:solidFill>
                  <a:srgbClr val="000000"/>
                </a:solidFill>
                <a:latin typeface="Calibri"/>
              </a:rPr>
              <a:t>pseudodelicatissima</a:t>
            </a:r>
            <a:endParaRPr lang="en-US" sz="2000" i="1" dirty="0" smtClean="0">
              <a:solidFill>
                <a:srgbClr val="000000"/>
              </a:solidFill>
              <a:latin typeface="Calibri"/>
            </a:endParaRPr>
          </a:p>
          <a:p>
            <a:pPr algn="r">
              <a:lnSpc>
                <a:spcPct val="130000"/>
              </a:lnSpc>
            </a:pPr>
            <a:r>
              <a:rPr lang="en-US" sz="2000" i="1" dirty="0" smtClean="0">
                <a:solidFill>
                  <a:srgbClr val="000000"/>
                </a:solidFill>
                <a:latin typeface="Calibri"/>
              </a:rPr>
              <a:t> </a:t>
            </a:r>
          </a:p>
          <a:p>
            <a:pPr algn="r">
              <a:lnSpc>
                <a:spcPct val="130000"/>
              </a:lnSpc>
            </a:pPr>
            <a:endParaRPr lang="en-US" sz="2000" i="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2" t="1318" r="1057" b="11751"/>
          <a:stretch/>
        </p:blipFill>
        <p:spPr>
          <a:xfrm rot="10800000">
            <a:off x="6984239" y="750547"/>
            <a:ext cx="1931161" cy="4152900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5257800" y="762000"/>
            <a:ext cx="23622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792133" y="3090332"/>
            <a:ext cx="3429000" cy="1219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me and contraption.pdf"/>
          <p:cNvPicPr>
            <a:picLocks noChangeAspect="1"/>
          </p:cNvPicPr>
          <p:nvPr/>
        </p:nvPicPr>
        <p:blipFill>
          <a:blip r:embed="rId5"/>
          <a:srcRect l="3026" t="22593" r="3505" b="22778"/>
          <a:stretch>
            <a:fillRect/>
          </a:stretch>
        </p:blipFill>
        <p:spPr>
          <a:xfrm>
            <a:off x="6248400" y="5058506"/>
            <a:ext cx="1371600" cy="103749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35" b="96512" l="3745" r="97004">
                        <a14:foregroundMark x1="55431" y1="28634" x2="69101" y2="31541"/>
                        <a14:foregroundMark x1="70974" y1="39099" x2="73970" y2="390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6200" y="5035706"/>
            <a:ext cx="822960" cy="1060294"/>
          </a:xfrm>
          <a:prstGeom prst="rect">
            <a:avLst/>
          </a:prstGeom>
        </p:spPr>
      </p:pic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5754142" y="6104494"/>
            <a:ext cx="3373688" cy="731520"/>
            <a:chOff x="2651587" y="3045102"/>
            <a:chExt cx="4269524" cy="925765"/>
          </a:xfrm>
        </p:grpSpPr>
        <p:pic>
          <p:nvPicPr>
            <p:cNvPr id="27" name="Picture 26" descr="ESP 2015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03" t="142" b="89095"/>
            <a:stretch/>
          </p:blipFill>
          <p:spPr>
            <a:xfrm>
              <a:off x="4914641" y="3282169"/>
              <a:ext cx="941407" cy="646365"/>
            </a:xfrm>
            <a:prstGeom prst="rect">
              <a:avLst/>
            </a:prstGeom>
          </p:spPr>
        </p:pic>
        <p:pic>
          <p:nvPicPr>
            <p:cNvPr id="28" name="Picture 27" descr="ESP 2015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" r="89773" b="89095"/>
            <a:stretch/>
          </p:blipFill>
          <p:spPr>
            <a:xfrm>
              <a:off x="4143995" y="3324502"/>
              <a:ext cx="875523" cy="646365"/>
            </a:xfrm>
            <a:prstGeom prst="rect">
              <a:avLst/>
            </a:prstGeom>
          </p:spPr>
        </p:pic>
        <p:pic>
          <p:nvPicPr>
            <p:cNvPr id="29" name="Picture 28" descr="ESP 2015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8" t="142" r="23908" b="93584"/>
            <a:stretch/>
          </p:blipFill>
          <p:spPr>
            <a:xfrm>
              <a:off x="2651587" y="3045102"/>
              <a:ext cx="4269524" cy="376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261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 descr="ESP 2015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/>
          <a:stretch/>
        </p:blipFill>
        <p:spPr>
          <a:xfrm>
            <a:off x="571054" y="1811867"/>
            <a:ext cx="8073708" cy="50461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57" y="11626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000000"/>
                </a:solidFill>
                <a:latin typeface="Calibri"/>
                <a:cs typeface="Times New Roman"/>
              </a:rPr>
              <a:t>Pseudo-nitzschia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Times New Roman"/>
              </a:rPr>
              <a:t>spp.: Monitoring and </a:t>
            </a:r>
            <a:r>
              <a:rPr lang="en-US" dirty="0">
                <a:solidFill>
                  <a:srgbClr val="000000"/>
                </a:solidFill>
                <a:latin typeface="Calibri"/>
                <a:cs typeface="Times New Roman"/>
              </a:rPr>
              <a:t>T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Times New Roman"/>
              </a:rPr>
              <a:t>oxin Analyses </a:t>
            </a:r>
            <a:endParaRPr lang="en-US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pic>
        <p:nvPicPr>
          <p:cNvPr id="13" name="Picture 12" descr="me and contraption.pdf"/>
          <p:cNvPicPr>
            <a:picLocks noChangeAspect="1"/>
          </p:cNvPicPr>
          <p:nvPr/>
        </p:nvPicPr>
        <p:blipFill>
          <a:blip r:embed="rId4"/>
          <a:srcRect l="3026" t="22593" r="3505" b="22778"/>
          <a:stretch>
            <a:fillRect/>
          </a:stretch>
        </p:blipFill>
        <p:spPr>
          <a:xfrm>
            <a:off x="246819" y="1030725"/>
            <a:ext cx="2304839" cy="1743404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5" b="96512" l="3745" r="97004">
                        <a14:foregroundMark x1="55431" y1="28634" x2="69101" y2="31541"/>
                        <a14:foregroundMark x1="70974" y1="39099" x2="73970" y2="3909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5667" y="982106"/>
            <a:ext cx="1464246" cy="18865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94770" y="676798"/>
            <a:ext cx="2556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State regulatory shellfish testing for </a:t>
            </a:r>
            <a:r>
              <a:rPr lang="en-US" sz="1800" b="1" dirty="0" err="1" smtClean="0">
                <a:solidFill>
                  <a:prstClr val="black"/>
                </a:solidFill>
                <a:latin typeface="Calibri"/>
              </a:rPr>
              <a:t>domoic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 acid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59763" y="676798"/>
            <a:ext cx="358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Phytoplankton monitoring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3923969" y="1618844"/>
            <a:ext cx="1231972" cy="487644"/>
          </a:xfrm>
          <a:prstGeom prst="rightArrow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9" name="Picture 18" descr="clam.tiff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23" b="91533" l="86" r="96005">
                        <a14:foregroundMark x1="58763" y1="19851" x2="73625" y2="26259"/>
                        <a14:foregroundMark x1="49957" y1="9840" x2="49957" y2="9840"/>
                        <a14:foregroundMark x1="51632" y1="10126" x2="65679" y2="20423"/>
                        <a14:foregroundMark x1="79296" y1="30206" x2="83076" y2="33524"/>
                        <a14:foregroundMark x1="90421" y1="61156" x2="90421" y2="61156"/>
                        <a14:foregroundMark x1="92483" y1="56979" x2="92483" y2="56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68194">
            <a:off x="5325684" y="1725072"/>
            <a:ext cx="920144" cy="6908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96" b="89934" l="10000" r="95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010743" y="1739512"/>
            <a:ext cx="1035980" cy="784755"/>
          </a:xfrm>
          <a:prstGeom prst="rect">
            <a:avLst/>
          </a:prstGeom>
        </p:spPr>
      </p:pic>
      <p:sp>
        <p:nvSpPr>
          <p:cNvPr id="2" name="Isosceles Triangle 1"/>
          <p:cNvSpPr/>
          <p:nvPr/>
        </p:nvSpPr>
        <p:spPr>
          <a:xfrm>
            <a:off x="1029090" y="6101568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Isosceles Triangle 26"/>
          <p:cNvSpPr/>
          <p:nvPr/>
        </p:nvSpPr>
        <p:spPr>
          <a:xfrm>
            <a:off x="1618684" y="5364967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2028156" y="4924702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2087419" y="4958564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Isosceles Triangle 29"/>
          <p:cNvSpPr/>
          <p:nvPr/>
        </p:nvSpPr>
        <p:spPr>
          <a:xfrm>
            <a:off x="2222885" y="4823086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Isosceles Triangle 30"/>
          <p:cNvSpPr/>
          <p:nvPr/>
        </p:nvSpPr>
        <p:spPr>
          <a:xfrm>
            <a:off x="2400686" y="5009354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2942568" y="4704536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3475968" y="4540770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>
            <a:off x="4539955" y="3981969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5106421" y="3744903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6" name="Isosceles Triangle 35"/>
          <p:cNvSpPr/>
          <p:nvPr/>
        </p:nvSpPr>
        <p:spPr>
          <a:xfrm>
            <a:off x="5758355" y="3389303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7" name="Isosceles Triangle 36"/>
          <p:cNvSpPr/>
          <p:nvPr/>
        </p:nvSpPr>
        <p:spPr>
          <a:xfrm>
            <a:off x="6092140" y="3080299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Isosceles Triangle 37"/>
          <p:cNvSpPr/>
          <p:nvPr/>
        </p:nvSpPr>
        <p:spPr>
          <a:xfrm>
            <a:off x="6523941" y="3046431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9" name="Isosceles Triangle 38"/>
          <p:cNvSpPr/>
          <p:nvPr/>
        </p:nvSpPr>
        <p:spPr>
          <a:xfrm>
            <a:off x="7121408" y="2731374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0" name="Isosceles Triangle 39"/>
          <p:cNvSpPr/>
          <p:nvPr/>
        </p:nvSpPr>
        <p:spPr>
          <a:xfrm>
            <a:off x="7381564" y="1971021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1" name="Isosceles Triangle 40"/>
          <p:cNvSpPr/>
          <p:nvPr/>
        </p:nvSpPr>
        <p:spPr>
          <a:xfrm>
            <a:off x="7364624" y="2123421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>
            <a:off x="7491623" y="2241953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>
            <a:off x="4011135" y="6103958"/>
            <a:ext cx="130843" cy="135467"/>
          </a:xfrm>
          <a:prstGeom prst="triangle">
            <a:avLst/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1250" y="5968486"/>
            <a:ext cx="344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DMR Shellfish Monitoring site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0964" y="4619739"/>
            <a:ext cx="237066" cy="23996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527296" y="5182920"/>
            <a:ext cx="702738" cy="11298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3736440" y="4731256"/>
            <a:ext cx="702738" cy="11298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5658374" y="3808389"/>
            <a:ext cx="293692" cy="0"/>
          </a:xfrm>
          <a:prstGeom prst="straightConnector1">
            <a:avLst/>
          </a:prstGeom>
          <a:ln w="28575" cmpd="sng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287726" y="3737491"/>
            <a:ext cx="338374" cy="197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0" name="5-Point Star 19"/>
          <p:cNvSpPr/>
          <p:nvPr/>
        </p:nvSpPr>
        <p:spPr>
          <a:xfrm>
            <a:off x="5233031" y="3660406"/>
            <a:ext cx="338328" cy="338328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2207479" y="4971264"/>
            <a:ext cx="250168" cy="2455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255426" y="3304469"/>
            <a:ext cx="290884" cy="277987"/>
            <a:chOff x="4695262" y="3136930"/>
            <a:chExt cx="290884" cy="277987"/>
          </a:xfrm>
          <a:solidFill>
            <a:srgbClr val="FF6600"/>
          </a:solidFill>
        </p:grpSpPr>
        <p:sp>
          <p:nvSpPr>
            <p:cNvPr id="48" name="Oval 47"/>
            <p:cNvSpPr/>
            <p:nvPr/>
          </p:nvSpPr>
          <p:spPr>
            <a:xfrm>
              <a:off x="4858133" y="3286903"/>
              <a:ext cx="128013" cy="128014"/>
            </a:xfrm>
            <a:prstGeom prst="ellipse">
              <a:avLst/>
            </a:prstGeom>
            <a:grp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 rot="18900000">
              <a:off x="4695262" y="3136930"/>
              <a:ext cx="128013" cy="128014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805202" y="6467073"/>
            <a:ext cx="358620" cy="134048"/>
            <a:chOff x="4695262" y="3136930"/>
            <a:chExt cx="358620" cy="134048"/>
          </a:xfrm>
          <a:solidFill>
            <a:srgbClr val="FF6600"/>
          </a:solidFill>
        </p:grpSpPr>
        <p:sp>
          <p:nvSpPr>
            <p:cNvPr id="54" name="Oval 53"/>
            <p:cNvSpPr/>
            <p:nvPr/>
          </p:nvSpPr>
          <p:spPr>
            <a:xfrm>
              <a:off x="4925869" y="3142964"/>
              <a:ext cx="128013" cy="128014"/>
            </a:xfrm>
            <a:prstGeom prst="ellipse">
              <a:avLst/>
            </a:prstGeom>
            <a:grp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 rot="18900000">
              <a:off x="4695262" y="3136930"/>
              <a:ext cx="128013" cy="128014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130754" y="6333388"/>
            <a:ext cx="4835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OHH/DMR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Pseudo-nitzschia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ime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eries sites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6" name="Group 45"/>
          <p:cNvGrpSpPr>
            <a:grpSpLocks noChangeAspect="1"/>
          </p:cNvGrpSpPr>
          <p:nvPr/>
        </p:nvGrpSpPr>
        <p:grpSpPr>
          <a:xfrm>
            <a:off x="685800" y="3048000"/>
            <a:ext cx="3373688" cy="731520"/>
            <a:chOff x="2651587" y="3045102"/>
            <a:chExt cx="4269524" cy="925765"/>
          </a:xfrm>
        </p:grpSpPr>
        <p:pic>
          <p:nvPicPr>
            <p:cNvPr id="50" name="Picture 49" descr="ESP 2015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003" t="142" b="89095"/>
            <a:stretch/>
          </p:blipFill>
          <p:spPr>
            <a:xfrm>
              <a:off x="4914641" y="3282169"/>
              <a:ext cx="941407" cy="646365"/>
            </a:xfrm>
            <a:prstGeom prst="rect">
              <a:avLst/>
            </a:prstGeom>
          </p:spPr>
        </p:pic>
        <p:pic>
          <p:nvPicPr>
            <p:cNvPr id="51" name="Picture 50" descr="ESP 2015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" r="89773" b="89095"/>
            <a:stretch/>
          </p:blipFill>
          <p:spPr>
            <a:xfrm>
              <a:off x="4143995" y="3324502"/>
              <a:ext cx="875523" cy="646365"/>
            </a:xfrm>
            <a:prstGeom prst="rect">
              <a:avLst/>
            </a:prstGeom>
          </p:spPr>
        </p:pic>
        <p:pic>
          <p:nvPicPr>
            <p:cNvPr id="52" name="Picture 51" descr="ESP 2015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18" t="142" r="23908" b="93584"/>
            <a:stretch/>
          </p:blipFill>
          <p:spPr>
            <a:xfrm>
              <a:off x="2651587" y="3045102"/>
              <a:ext cx="4269524" cy="376767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6705600" y="3687403"/>
            <a:ext cx="266327" cy="274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5448673" y="4724400"/>
            <a:ext cx="266327" cy="274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038600" y="5211403"/>
            <a:ext cx="266327" cy="274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9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57" y="11626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Calibri"/>
                <a:cs typeface="Times New Roman"/>
              </a:rPr>
              <a:t>Identifying </a:t>
            </a:r>
            <a:r>
              <a:rPr lang="en-US" i="1" dirty="0" smtClean="0">
                <a:solidFill>
                  <a:srgbClr val="000000"/>
                </a:solidFill>
                <a:latin typeface="Calibri"/>
                <a:cs typeface="Times New Roman"/>
              </a:rPr>
              <a:t>Pseudo-nitzschia </a:t>
            </a:r>
            <a:r>
              <a:rPr lang="en-US" dirty="0" smtClean="0">
                <a:solidFill>
                  <a:srgbClr val="000000"/>
                </a:solidFill>
                <a:latin typeface="Calibri"/>
                <a:cs typeface="Times New Roman"/>
              </a:rPr>
              <a:t>bloom events in 2015: ESP </a:t>
            </a:r>
            <a:endParaRPr lang="en-US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475913"/>
              </p:ext>
            </p:extLst>
          </p:nvPr>
        </p:nvGraphicFramePr>
        <p:xfrm>
          <a:off x="2743200" y="1447800"/>
          <a:ext cx="6105757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5552" y="1696900"/>
            <a:ext cx="2804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BC52">
                    <a:lumMod val="75000"/>
                  </a:srgbClr>
                </a:solidFill>
                <a:latin typeface="Calibri"/>
                <a:cs typeface="Times New Roman"/>
              </a:rPr>
              <a:t>“AUD1” Probe: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FFBC52">
                    <a:lumMod val="75000"/>
                  </a:srgbClr>
                </a:solidFill>
                <a:latin typeface="Calibri"/>
                <a:cs typeface="Times New Roman"/>
              </a:rPr>
              <a:t>Pseudo</a:t>
            </a:r>
            <a:r>
              <a:rPr lang="en-US" sz="1800" i="1" dirty="0">
                <a:solidFill>
                  <a:srgbClr val="FFBC52">
                    <a:lumMod val="75000"/>
                  </a:srgbClr>
                </a:solidFill>
                <a:latin typeface="Calibri"/>
                <a:cs typeface="Times New Roman"/>
              </a:rPr>
              <a:t>-nitzschia </a:t>
            </a:r>
            <a:r>
              <a:rPr lang="en-US" sz="1800" i="1" dirty="0" err="1">
                <a:solidFill>
                  <a:srgbClr val="FFBC52">
                    <a:lumMod val="75000"/>
                  </a:srgbClr>
                </a:solidFill>
                <a:latin typeface="Calibri"/>
                <a:cs typeface="Times New Roman"/>
              </a:rPr>
              <a:t>australis</a:t>
            </a:r>
            <a:endParaRPr lang="en-US" sz="1800" dirty="0">
              <a:solidFill>
                <a:srgbClr val="FFBC52">
                  <a:lumMod val="75000"/>
                </a:srgbClr>
              </a:solidFill>
              <a:latin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90637" y="2809993"/>
            <a:ext cx="3360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D1B116"/>
                </a:solidFill>
                <a:latin typeface="Calibri"/>
                <a:cs typeface="Times New Roman"/>
              </a:rPr>
              <a:t>“</a:t>
            </a:r>
            <a:r>
              <a:rPr lang="en-US" sz="1800" dirty="0" smtClean="0">
                <a:solidFill>
                  <a:srgbClr val="D1B116"/>
                </a:solidFill>
                <a:latin typeface="Calibri"/>
                <a:cs typeface="Times New Roman"/>
              </a:rPr>
              <a:t>SED-KH” Probe: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D1B116"/>
                </a:solidFill>
                <a:latin typeface="Calibri"/>
                <a:cs typeface="Times New Roman"/>
              </a:rPr>
              <a:t>Pseudo-nitzschia </a:t>
            </a:r>
            <a:r>
              <a:rPr lang="en-US" sz="1800" i="1" dirty="0" err="1">
                <a:solidFill>
                  <a:srgbClr val="D1B116"/>
                </a:solidFill>
                <a:latin typeface="Calibri"/>
                <a:cs typeface="Times New Roman"/>
              </a:rPr>
              <a:t>seriata</a:t>
            </a:r>
            <a:endParaRPr lang="en-US" sz="1800" i="1" dirty="0">
              <a:solidFill>
                <a:srgbClr val="D1B116"/>
              </a:solidFill>
              <a:latin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46100" y="3958766"/>
            <a:ext cx="34163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3366FF"/>
                </a:solidFill>
                <a:latin typeface="Calibri"/>
                <a:cs typeface="Times New Roman"/>
              </a:rPr>
              <a:t>“MUD2” Probe: 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smtClean="0">
                <a:solidFill>
                  <a:srgbClr val="3366FF"/>
                </a:solidFill>
                <a:latin typeface="Calibri"/>
                <a:cs typeface="Times New Roman"/>
              </a:rPr>
              <a:t>P</a:t>
            </a:r>
            <a:r>
              <a:rPr lang="en-US" sz="1800" i="1" dirty="0">
                <a:solidFill>
                  <a:srgbClr val="3366FF"/>
                </a:solidFill>
                <a:latin typeface="Calibri"/>
                <a:cs typeface="Times New Roman"/>
              </a:rPr>
              <a:t>. </a:t>
            </a:r>
            <a:r>
              <a:rPr lang="en-US" sz="1800" i="1" dirty="0" err="1">
                <a:solidFill>
                  <a:srgbClr val="3366FF"/>
                </a:solidFill>
                <a:latin typeface="Calibri"/>
                <a:cs typeface="Times New Roman"/>
              </a:rPr>
              <a:t>m</a:t>
            </a:r>
            <a:r>
              <a:rPr lang="en-US" sz="1800" i="1" dirty="0" err="1" smtClean="0">
                <a:solidFill>
                  <a:srgbClr val="3366FF"/>
                </a:solidFill>
                <a:latin typeface="Calibri"/>
                <a:cs typeface="Times New Roman"/>
              </a:rPr>
              <a:t>ultiseries</a:t>
            </a:r>
            <a:r>
              <a:rPr lang="en-US" sz="1800" i="1" dirty="0" smtClean="0">
                <a:solidFill>
                  <a:srgbClr val="3366FF"/>
                </a:solidFill>
                <a:latin typeface="Calibri"/>
                <a:cs typeface="Times New Roman"/>
              </a:rPr>
              <a:t> </a:t>
            </a:r>
            <a:r>
              <a:rPr lang="en-US" sz="1800" dirty="0" smtClean="0">
                <a:solidFill>
                  <a:srgbClr val="3366FF"/>
                </a:solidFill>
                <a:latin typeface="Calibri"/>
                <a:cs typeface="Times New Roman"/>
              </a:rPr>
              <a:t>and</a:t>
            </a:r>
          </a:p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3366FF"/>
                </a:solidFill>
                <a:latin typeface="Calibri"/>
                <a:cs typeface="Times New Roman"/>
              </a:rPr>
              <a:t> other </a:t>
            </a:r>
            <a:r>
              <a:rPr lang="en-US" sz="1800" i="1" dirty="0" smtClean="0">
                <a:solidFill>
                  <a:srgbClr val="3366FF"/>
                </a:solidFill>
                <a:latin typeface="Calibri"/>
                <a:cs typeface="Times New Roman"/>
              </a:rPr>
              <a:t>P. </a:t>
            </a:r>
            <a:r>
              <a:rPr lang="en-US" sz="1800" dirty="0" smtClean="0">
                <a:solidFill>
                  <a:srgbClr val="3366FF"/>
                </a:solidFill>
                <a:latin typeface="Calibri"/>
                <a:cs typeface="Times New Roman"/>
              </a:rPr>
              <a:t>spp.</a:t>
            </a:r>
            <a:r>
              <a:rPr lang="en-US" sz="1800" i="1" dirty="0" smtClean="0">
                <a:solidFill>
                  <a:srgbClr val="3366FF"/>
                </a:solidFill>
                <a:latin typeface="Calibri"/>
                <a:cs typeface="Times New Roman"/>
              </a:rPr>
              <a:t> </a:t>
            </a:r>
          </a:p>
        </p:txBody>
      </p:sp>
      <p:sp>
        <p:nvSpPr>
          <p:cNvPr id="12" name="Left-Right Arrow 11"/>
          <p:cNvSpPr/>
          <p:nvPr/>
        </p:nvSpPr>
        <p:spPr>
          <a:xfrm>
            <a:off x="2870201" y="5689600"/>
            <a:ext cx="2959098" cy="647700"/>
          </a:xfrm>
          <a:prstGeom prst="leftRightArrow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ESP Dennis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5829299" y="5689600"/>
            <a:ext cx="2959098" cy="647700"/>
          </a:xfrm>
          <a:prstGeom prst="leftRightArrow">
            <a:avLst/>
          </a:prstGeom>
          <a:noFill/>
          <a:ln w="38100" cmpd="sng">
            <a:solidFill>
              <a:srgbClr val="0000B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</a:rPr>
              <a:t>ESP Jake</a:t>
            </a:r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826000" y="883692"/>
            <a:ext cx="304800" cy="3175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24649" y="766872"/>
            <a:ext cx="143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>
                    <a:lumMod val="50000"/>
                  </a:prstClr>
                </a:solidFill>
                <a:latin typeface="Calibri"/>
              </a:rPr>
              <a:t>X</a:t>
            </a:r>
            <a:endParaRPr lang="en-US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4300" y="80360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Positive ESP signal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6748" y="827634"/>
            <a:ext cx="1441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No ESP signal observed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8134" y="792273"/>
            <a:ext cx="133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PRESENCE/ABSENCE: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35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620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Sample Processor (C. </a:t>
            </a:r>
            <a:r>
              <a:rPr lang="en-US" sz="3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Scholin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pic>
        <p:nvPicPr>
          <p:cNvPr id="376855" name="esp_2-2-07 QTgd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066800"/>
            <a:ext cx="7313612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044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0" fill="hold"/>
                                        <p:tgtEl>
                                          <p:spTgt spid="3768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7685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68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68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85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995" t="4042" r="10784" b="4009"/>
          <a:stretch/>
        </p:blipFill>
        <p:spPr>
          <a:xfrm>
            <a:off x="1041402" y="3244849"/>
            <a:ext cx="7382932" cy="307179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5624384" y="2658536"/>
            <a:ext cx="1432582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ight Brace 17"/>
          <p:cNvSpPr/>
          <p:nvPr/>
        </p:nvSpPr>
        <p:spPr>
          <a:xfrm rot="16466135">
            <a:off x="5072576" y="914572"/>
            <a:ext cx="233181" cy="4478618"/>
          </a:xfrm>
          <a:prstGeom prst="rightBrace">
            <a:avLst/>
          </a:prstGeom>
          <a:ln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94201" y="2651837"/>
            <a:ext cx="345439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G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enetic screening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878" y="368301"/>
            <a:ext cx="2429924" cy="78740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8521" y="-29124"/>
            <a:ext cx="8278742" cy="2947470"/>
            <a:chOff x="420758" y="3907364"/>
            <a:chExt cx="8278742" cy="2947470"/>
          </a:xfrm>
        </p:grpSpPr>
        <p:pic>
          <p:nvPicPr>
            <p:cNvPr id="17" name="Picture 16" descr="Slide08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185" r="15139" b="11775"/>
            <a:stretch/>
          </p:blipFill>
          <p:spPr>
            <a:xfrm>
              <a:off x="596900" y="4127500"/>
              <a:ext cx="7759700" cy="1922962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017433" y="4572000"/>
              <a:ext cx="1854200" cy="5503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871633" y="3907364"/>
              <a:ext cx="1083734" cy="5503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14249" y="4266157"/>
              <a:ext cx="233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7/21/15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ESP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detects community shift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79522" y="4114289"/>
              <a:ext cx="233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8/5/15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 Max </a:t>
              </a:r>
              <a:r>
                <a:rPr lang="en-US" sz="1800" i="1" dirty="0" smtClean="0">
                  <a:solidFill>
                    <a:prstClr val="black"/>
                  </a:solidFill>
                  <a:latin typeface="Calibri"/>
                </a:rPr>
                <a:t>P-n. </a:t>
              </a: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cell abundance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25" name="Straight Arrow Connector 24"/>
            <p:cNvCxnSpPr>
              <a:endCxn id="22" idx="2"/>
            </p:cNvCxnSpPr>
            <p:nvPr/>
          </p:nvCxnSpPr>
          <p:spPr>
            <a:xfrm flipH="1">
              <a:off x="6413500" y="4266157"/>
              <a:ext cx="357200" cy="19154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2061634" y="6050462"/>
              <a:ext cx="6637866" cy="47733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 rot="5400000">
              <a:off x="3443289" y="6114543"/>
              <a:ext cx="111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4/10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 rot="5400000">
              <a:off x="4412099" y="6054217"/>
              <a:ext cx="111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5/30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rot="5400000">
              <a:off x="5467830" y="6054217"/>
              <a:ext cx="111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7/19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5400000">
              <a:off x="6399741" y="6016117"/>
              <a:ext cx="111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9/7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5400000">
              <a:off x="7399244" y="6066916"/>
              <a:ext cx="111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10/27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5400000">
              <a:off x="2435518" y="6101842"/>
              <a:ext cx="1111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2/19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-383886" y="4753833"/>
              <a:ext cx="2317173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1" i="1" dirty="0" smtClean="0">
                  <a:solidFill>
                    <a:prstClr val="black"/>
                  </a:solidFill>
                  <a:latin typeface="Calibri"/>
                </a:rPr>
                <a:t>Pseudo-nitzschia </a:t>
              </a:r>
              <a:r>
                <a:rPr lang="en-US" sz="2000" b="1" dirty="0" smtClean="0">
                  <a:solidFill>
                    <a:prstClr val="black"/>
                  </a:solidFill>
                  <a:latin typeface="Calibri"/>
                </a:rPr>
                <a:t>cells L</a:t>
              </a:r>
              <a:r>
                <a:rPr lang="en-US" sz="2000" b="1" baseline="30000" dirty="0" smtClean="0">
                  <a:solidFill>
                    <a:prstClr val="black"/>
                  </a:solidFill>
                  <a:latin typeface="Calibri"/>
                </a:rPr>
                <a:t>-1</a:t>
              </a:r>
              <a:endParaRPr lang="en-US" sz="2000" b="1" i="1" baseline="30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74059" y="4986355"/>
              <a:ext cx="2364378" cy="47413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chemeClr val="tx1"/>
                  </a:solidFill>
                </a:rPr>
                <a:t>OHH/DMR </a:t>
              </a:r>
              <a:r>
                <a:rPr lang="en-US" sz="1800" dirty="0">
                  <a:solidFill>
                    <a:schemeClr val="tx1"/>
                  </a:solidFill>
                </a:rPr>
                <a:t>p</a:t>
              </a:r>
              <a:r>
                <a:rPr lang="en-US" sz="1800" dirty="0" smtClean="0">
                  <a:solidFill>
                    <a:schemeClr val="tx1"/>
                  </a:solidFill>
                </a:rPr>
                <a:t>hytoplankton monitoring</a:t>
              </a:r>
            </a:p>
          </p:txBody>
        </p:sp>
      </p:grpSp>
      <p:sp>
        <p:nvSpPr>
          <p:cNvPr id="5" name="Rectangle 4"/>
          <p:cNvSpPr/>
          <p:nvPr/>
        </p:nvSpPr>
        <p:spPr>
          <a:xfrm rot="300000">
            <a:off x="1289050" y="5981700"/>
            <a:ext cx="4978400" cy="25874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74744" y="5767466"/>
            <a:ext cx="4813330" cy="1048199"/>
            <a:chOff x="1287064" y="5782702"/>
            <a:chExt cx="4813330" cy="1048199"/>
          </a:xfrm>
        </p:grpSpPr>
        <p:sp>
          <p:nvSpPr>
            <p:cNvPr id="3" name="TextBox 2"/>
            <p:cNvSpPr txBox="1"/>
            <p:nvPr/>
          </p:nvSpPr>
          <p:spPr>
            <a:xfrm rot="5400000">
              <a:off x="1209909" y="5859857"/>
              <a:ext cx="52364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7/1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 rot="5400000">
              <a:off x="1629009" y="5885257"/>
              <a:ext cx="52364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7/8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5400000">
              <a:off x="1994761" y="6033288"/>
              <a:ext cx="6959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7/15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5400000">
              <a:off x="2427631" y="6045988"/>
              <a:ext cx="6959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7/22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5400000">
              <a:off x="2874310" y="6084882"/>
              <a:ext cx="695900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7/29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 rot="5400000">
              <a:off x="3331909" y="6109883"/>
              <a:ext cx="64430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8/5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rot="5400000">
              <a:off x="3782759" y="6147983"/>
              <a:ext cx="64430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8/12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5400000">
              <a:off x="4217178" y="6198787"/>
              <a:ext cx="64430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8/19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rot="5400000">
              <a:off x="4680728" y="6243237"/>
              <a:ext cx="64430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8/26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5400000">
              <a:off x="5132610" y="6306737"/>
              <a:ext cx="64430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9/2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5400000">
              <a:off x="5593577" y="6324084"/>
              <a:ext cx="64430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Calibri"/>
                </a:rPr>
                <a:t>9/9</a:t>
              </a:r>
              <a:endParaRPr lang="en-US" sz="1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 rot="2883393">
            <a:off x="7031494" y="4834238"/>
            <a:ext cx="879154" cy="19360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56822" y="5263346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P. </a:t>
            </a:r>
            <a:r>
              <a:rPr lang="en-US" sz="1600" i="1" dirty="0" err="1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t>delicatissima</a:t>
            </a:r>
            <a:endParaRPr lang="en-US" sz="1600" i="1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824750" y="5574218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P. </a:t>
            </a:r>
            <a:r>
              <a:rPr lang="en-US" sz="1600" i="1" dirty="0" err="1" smtClean="0">
                <a:solidFill>
                  <a:srgbClr val="C0504D">
                    <a:lumMod val="75000"/>
                  </a:srgbClr>
                </a:solidFill>
                <a:latin typeface="Calibri"/>
              </a:rPr>
              <a:t>plurisecta</a:t>
            </a:r>
            <a:endParaRPr lang="en-US" sz="1600" i="1" dirty="0">
              <a:solidFill>
                <a:srgbClr val="C0504D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59601" y="5421875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P. </a:t>
            </a:r>
            <a:r>
              <a:rPr lang="en-US" sz="1600" i="1" dirty="0" err="1" smtClean="0">
                <a:solidFill>
                  <a:srgbClr val="4BACC6">
                    <a:lumMod val="75000"/>
                  </a:srgbClr>
                </a:solidFill>
                <a:latin typeface="Calibri"/>
              </a:rPr>
              <a:t>obtusa</a:t>
            </a:r>
            <a:endParaRPr lang="en-US" sz="1600" i="1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04618" y="5737085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C0504D">
                    <a:lumMod val="60000"/>
                    <a:lumOff val="40000"/>
                  </a:srgbClr>
                </a:solidFill>
                <a:latin typeface="Calibri"/>
              </a:rPr>
              <a:t>P. </a:t>
            </a:r>
            <a:r>
              <a:rPr lang="en-US" sz="1600" i="1" dirty="0" err="1" smtClean="0">
                <a:solidFill>
                  <a:srgbClr val="C0504D">
                    <a:lumMod val="60000"/>
                    <a:lumOff val="40000"/>
                  </a:srgbClr>
                </a:solidFill>
                <a:latin typeface="Calibri"/>
              </a:rPr>
              <a:t>seriata</a:t>
            </a:r>
            <a:endParaRPr lang="en-US" sz="1600" i="1" dirty="0">
              <a:solidFill>
                <a:srgbClr val="C0504D">
                  <a:lumMod val="60000"/>
                  <a:lumOff val="40000"/>
                </a:srgbClr>
              </a:solidFill>
              <a:latin typeface="Calibri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372578" y="5929706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P. </a:t>
            </a:r>
            <a:r>
              <a:rPr lang="en-US" sz="1600" i="1" dirty="0" err="1"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c</a:t>
            </a:r>
            <a:r>
              <a:rPr lang="en-US" sz="1600" i="1" dirty="0" err="1" smtClean="0"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uspidata</a:t>
            </a:r>
            <a:r>
              <a:rPr lang="en-US" sz="1600" i="1" dirty="0" smtClean="0"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 </a:t>
            </a:r>
            <a:r>
              <a:rPr lang="en-US" sz="1600" dirty="0" smtClean="0">
                <a:solidFill>
                  <a:srgbClr val="C0504D">
                    <a:lumMod val="40000"/>
                    <a:lumOff val="60000"/>
                  </a:srgbClr>
                </a:solidFill>
                <a:latin typeface="Calibri"/>
              </a:rPr>
              <a:t>type II</a:t>
            </a:r>
            <a:endParaRPr lang="en-US" sz="1600" i="1" dirty="0">
              <a:solidFill>
                <a:srgbClr val="C0504D">
                  <a:lumMod val="40000"/>
                  <a:lumOff val="60000"/>
                </a:srgbClr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92598" y="5094069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i="1" dirty="0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P. </a:t>
            </a:r>
            <a:r>
              <a:rPr lang="en-US" sz="1600" i="1" dirty="0" err="1" smtClean="0">
                <a:solidFill>
                  <a:srgbClr val="1F497D">
                    <a:lumMod val="50000"/>
                  </a:srgbClr>
                </a:solidFill>
                <a:latin typeface="Calibri"/>
              </a:rPr>
              <a:t>pungens</a:t>
            </a:r>
            <a:endParaRPr lang="en-US" sz="1600" i="1" dirty="0">
              <a:solidFill>
                <a:srgbClr val="1F497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43718" y="3747012"/>
            <a:ext cx="69376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100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3718" y="4140712"/>
            <a:ext cx="69376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80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43718" y="4477778"/>
            <a:ext cx="69376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60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3718" y="4820678"/>
            <a:ext cx="69376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40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3718" y="5188978"/>
            <a:ext cx="69376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20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6418" y="5506478"/>
            <a:ext cx="693768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661957" y="4506910"/>
            <a:ext cx="2601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% ARISA Fluorescence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20349" y="5689937"/>
            <a:ext cx="923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More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toxic</a:t>
            </a:r>
          </a:p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species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0" y="6553200"/>
            <a:ext cx="594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ARISA: Hubbard et al. 2008; Hubbard et al. 2014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3031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28410" y="894614"/>
            <a:ext cx="7954408" cy="5927647"/>
            <a:chOff x="0" y="101600"/>
            <a:chExt cx="9342862" cy="6918591"/>
          </a:xfrm>
        </p:grpSpPr>
        <p:pic>
          <p:nvPicPr>
            <p:cNvPr id="4" name="Picture 3" descr="ASP_2015Review.jpe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1600"/>
              <a:ext cx="9144000" cy="6650182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489700" y="5791200"/>
              <a:ext cx="1498600" cy="660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67670" y="6660962"/>
              <a:ext cx="6075192" cy="359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Data provided by A. </a:t>
              </a:r>
              <a:r>
                <a:rPr lang="en-US" sz="1400" dirty="0" err="1" smtClean="0">
                  <a:solidFill>
                    <a:prstClr val="black"/>
                  </a:solidFill>
                  <a:latin typeface="Calibri"/>
                </a:rPr>
                <a:t>Sirois</a:t>
              </a: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 , Maine Department of Marine Resources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2878679" y="4494618"/>
            <a:ext cx="534276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s-IS" sz="1800" b="1" u="sng" dirty="0" smtClean="0">
                <a:solidFill>
                  <a:prstClr val="black"/>
                </a:solidFill>
                <a:latin typeface="Calibri"/>
              </a:rPr>
              <a:t>August 2-5, 2015</a:t>
            </a:r>
            <a:r>
              <a:rPr lang="is-IS" sz="1800" dirty="0" smtClean="0">
                <a:solidFill>
                  <a:prstClr val="black"/>
                </a:solidFill>
                <a:latin typeface="Calibri"/>
              </a:rPr>
              <a:t>: </a:t>
            </a:r>
            <a:r>
              <a:rPr lang="is-IS" sz="1800" dirty="0">
                <a:solidFill>
                  <a:prstClr val="black"/>
                </a:solidFill>
                <a:latin typeface="Calibri"/>
              </a:rPr>
              <a:t>Rapid Reponse </a:t>
            </a:r>
            <a:r>
              <a:rPr lang="is-IS" sz="1800" dirty="0" smtClean="0">
                <a:solidFill>
                  <a:prstClr val="black"/>
                </a:solidFill>
                <a:latin typeface="Calibri"/>
              </a:rPr>
              <a:t>Cruise launched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s-IS" sz="18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s-IS" sz="1800" b="1" u="sng" dirty="0">
                <a:solidFill>
                  <a:prstClr val="black"/>
                </a:solidFill>
                <a:latin typeface="Calibri"/>
              </a:rPr>
              <a:t>August </a:t>
            </a:r>
            <a:r>
              <a:rPr lang="is-IS" sz="1800" b="1" u="sng" dirty="0" smtClean="0">
                <a:solidFill>
                  <a:prstClr val="black"/>
                </a:solidFill>
                <a:latin typeface="Calibri"/>
              </a:rPr>
              <a:t>10-16, </a:t>
            </a:r>
            <a:r>
              <a:rPr lang="is-IS" sz="1800" b="1" u="sng" dirty="0">
                <a:solidFill>
                  <a:prstClr val="black"/>
                </a:solidFill>
                <a:latin typeface="Calibri"/>
              </a:rPr>
              <a:t>2015</a:t>
            </a:r>
            <a:r>
              <a:rPr lang="is-IS" sz="18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is-IS" sz="1800" dirty="0" smtClean="0">
                <a:solidFill>
                  <a:prstClr val="black"/>
                </a:solidFill>
                <a:latin typeface="Calibri"/>
              </a:rPr>
              <a:t>DA first observed in shellfish</a:t>
            </a:r>
            <a:endParaRPr lang="is-IS" sz="1800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is-IS" sz="1800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s-IS" sz="1800" b="1" u="sng" dirty="0">
                <a:solidFill>
                  <a:prstClr val="black"/>
                </a:solidFill>
                <a:latin typeface="Calibri"/>
              </a:rPr>
              <a:t>August </a:t>
            </a:r>
            <a:r>
              <a:rPr lang="is-IS" sz="1800" b="1" u="sng" dirty="0" smtClean="0">
                <a:solidFill>
                  <a:prstClr val="black"/>
                </a:solidFill>
                <a:latin typeface="Calibri"/>
              </a:rPr>
              <a:t>31-September 6, </a:t>
            </a:r>
            <a:r>
              <a:rPr lang="is-IS" sz="1800" b="1" u="sng" dirty="0">
                <a:solidFill>
                  <a:prstClr val="black"/>
                </a:solidFill>
                <a:latin typeface="Calibri"/>
              </a:rPr>
              <a:t>2015</a:t>
            </a:r>
            <a:r>
              <a:rPr lang="is-IS" sz="18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is-IS" sz="1800" dirty="0" smtClean="0">
                <a:solidFill>
                  <a:prstClr val="black"/>
                </a:solidFill>
                <a:latin typeface="Calibri"/>
              </a:rPr>
              <a:t>Max DA observed in shellfish </a:t>
            </a:r>
            <a:r>
              <a:rPr lang="is-IS" sz="1800" dirty="0" smtClean="0">
                <a:solidFill>
                  <a:prstClr val="black"/>
                </a:solidFill>
                <a:latin typeface="Calibri"/>
                <a:sym typeface="Wingdings"/>
              </a:rPr>
              <a:t>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sym typeface="Wingdings"/>
              </a:rPr>
              <a:t>after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sym typeface="Wingdings"/>
              </a:rPr>
              <a:t>P. </a:t>
            </a:r>
            <a:r>
              <a:rPr lang="en-US" sz="1800" i="1" dirty="0" err="1" smtClean="0">
                <a:solidFill>
                  <a:prstClr val="black"/>
                </a:solidFill>
                <a:latin typeface="Calibri"/>
                <a:sym typeface="Wingdings"/>
              </a:rPr>
              <a:t>plurisecta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sym typeface="Wingdings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sym typeface="Wingdings"/>
              </a:rPr>
              <a:t>observed at Bar Harbor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9230" y="1708177"/>
            <a:ext cx="590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&gt;0.8 and &lt;2.5 μg DA g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</a:rPr>
              <a:t>-1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636" y="2097747"/>
            <a:ext cx="590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&gt;2.5 and &lt;6.0 μg DA g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</a:rPr>
              <a:t>-1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9230" y="1352577"/>
            <a:ext cx="590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&lt;0.8 μg DA g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</a:rPr>
              <a:t>-1 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shellfish tissue for all samples tested at site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24379" y="1897186"/>
            <a:ext cx="54863" cy="54863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98970" y="2261248"/>
            <a:ext cx="91438" cy="91438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48178" y="1465405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96" b="89934" l="10000" r="9537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72285" y="2602503"/>
            <a:ext cx="2060341" cy="15607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3202" y="2825210"/>
            <a:ext cx="181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err="1" smtClean="0">
                <a:solidFill>
                  <a:prstClr val="black"/>
                </a:solidFill>
                <a:latin typeface="Calibri"/>
              </a:rPr>
              <a:t>Mytilus</a:t>
            </a:r>
            <a:r>
              <a:rPr lang="en-US" sz="1800" b="1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used for DA testing</a:t>
            </a:r>
            <a:endParaRPr lang="en-US" sz="1800" b="1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7" y="11626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/>
                <a:cs typeface="Times New Roman"/>
              </a:rPr>
              <a:t>2015 </a:t>
            </a:r>
            <a:r>
              <a:rPr lang="en-US" dirty="0" err="1">
                <a:solidFill>
                  <a:srgbClr val="000000"/>
                </a:solidFill>
                <a:latin typeface="Calibri"/>
                <a:cs typeface="Times New Roman"/>
              </a:rPr>
              <a:t>Domoic</a:t>
            </a:r>
            <a:r>
              <a:rPr lang="en-US" dirty="0">
                <a:solidFill>
                  <a:srgbClr val="000000"/>
                </a:solidFill>
                <a:latin typeface="Calibri"/>
                <a:cs typeface="Times New Roman"/>
              </a:rPr>
              <a:t> Acid (DA) Shellfish Testing, ME DMR</a:t>
            </a:r>
          </a:p>
        </p:txBody>
      </p:sp>
      <p:sp>
        <p:nvSpPr>
          <p:cNvPr id="22" name="Oval 21"/>
          <p:cNvSpPr/>
          <p:nvPr/>
        </p:nvSpPr>
        <p:spPr>
          <a:xfrm>
            <a:off x="648178" y="1808305"/>
            <a:ext cx="146304" cy="146304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593144" y="2168138"/>
            <a:ext cx="274320" cy="274320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770107" y="4361496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5589507" y="2956029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628791" y="2704307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74328" y="2577296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5916657" y="2729696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509341" y="2755091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458533" y="2306334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6856466" y="2450925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660800" y="1318709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864002" y="1208632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8016402" y="1301763"/>
            <a:ext cx="146304" cy="146304"/>
          </a:xfrm>
          <a:prstGeom prst="ellipse">
            <a:avLst/>
          </a:prstGeom>
          <a:solidFill>
            <a:srgbClr val="20FF0C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3916312" y="3858438"/>
            <a:ext cx="146304" cy="146304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865504" y="3511285"/>
            <a:ext cx="146304" cy="146304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4771438" y="3373448"/>
            <a:ext cx="146304" cy="146304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388641" y="3127722"/>
            <a:ext cx="146304" cy="146304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125241" y="2704307"/>
            <a:ext cx="146304" cy="146304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893256" y="2797424"/>
            <a:ext cx="274320" cy="274320"/>
          </a:xfrm>
          <a:prstGeom prst="ellipse">
            <a:avLst/>
          </a:prstGeom>
          <a:solidFill>
            <a:srgbClr val="FF0000"/>
          </a:solidFill>
          <a:ln w="3175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1500" y="990600"/>
            <a:ext cx="590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Quarantine: 20 μg DA g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</a:rPr>
              <a:t>-1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652716" y="2514600"/>
            <a:ext cx="290884" cy="277987"/>
            <a:chOff x="4695262" y="3136930"/>
            <a:chExt cx="290884" cy="277987"/>
          </a:xfrm>
          <a:solidFill>
            <a:srgbClr val="FF6600"/>
          </a:solidFill>
        </p:grpSpPr>
        <p:sp>
          <p:nvSpPr>
            <p:cNvPr id="44" name="Oval 43"/>
            <p:cNvSpPr/>
            <p:nvPr/>
          </p:nvSpPr>
          <p:spPr>
            <a:xfrm>
              <a:off x="4858133" y="3286903"/>
              <a:ext cx="128013" cy="128014"/>
            </a:xfrm>
            <a:prstGeom prst="ellipse">
              <a:avLst/>
            </a:prstGeom>
            <a:grp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8900000">
              <a:off x="4695262" y="3136930"/>
              <a:ext cx="128013" cy="128014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794780" y="2990152"/>
            <a:ext cx="358620" cy="134048"/>
            <a:chOff x="4695262" y="3136930"/>
            <a:chExt cx="358620" cy="134048"/>
          </a:xfrm>
          <a:solidFill>
            <a:srgbClr val="FF6600"/>
          </a:solidFill>
        </p:grpSpPr>
        <p:sp>
          <p:nvSpPr>
            <p:cNvPr id="47" name="Oval 46"/>
            <p:cNvSpPr/>
            <p:nvPr/>
          </p:nvSpPr>
          <p:spPr>
            <a:xfrm>
              <a:off x="4925869" y="3142964"/>
              <a:ext cx="128013" cy="128014"/>
            </a:xfrm>
            <a:prstGeom prst="ellipse">
              <a:avLst/>
            </a:prstGeom>
            <a:grp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 rot="18900000">
              <a:off x="4695262" y="3136930"/>
              <a:ext cx="128013" cy="128014"/>
            </a:xfrm>
            <a:prstGeom prst="rect">
              <a:avLst/>
            </a:prstGeom>
            <a:grp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6742215" y="3124200"/>
            <a:ext cx="1571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OHH/DMR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</a:rPr>
              <a:t>Pseudo-nitzschia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ime 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eries sites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26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lide0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7676" r="16549" b="12210"/>
          <a:stretch/>
        </p:blipFill>
        <p:spPr>
          <a:xfrm>
            <a:off x="457200" y="1066800"/>
            <a:ext cx="8229600" cy="2334953"/>
          </a:xfrm>
          <a:prstGeom prst="rect">
            <a:avLst/>
          </a:prstGeom>
        </p:spPr>
      </p:pic>
      <p:pic>
        <p:nvPicPr>
          <p:cNvPr id="18" name="Picture 17" descr="Slide1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8272" r="16701" b="32469"/>
          <a:stretch/>
        </p:blipFill>
        <p:spPr>
          <a:xfrm>
            <a:off x="381000" y="3810000"/>
            <a:ext cx="8229600" cy="23119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38489" y="2532032"/>
            <a:ext cx="1397000" cy="4016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57" y="11626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Interannual variability</a:t>
            </a:r>
            <a:endParaRPr lang="en-US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620046" y="2137366"/>
            <a:ext cx="1286934" cy="5672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 rot="3292636">
            <a:off x="5456072" y="2647265"/>
            <a:ext cx="833956" cy="172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28652" y="1833546"/>
            <a:ext cx="2007239" cy="587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 rot="5400000">
            <a:off x="3134241" y="6162160"/>
            <a:ext cx="1111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4/10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 rot="5400000">
            <a:off x="4288908" y="6162160"/>
            <a:ext cx="1111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5/30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 rot="5400000">
            <a:off x="5427860" y="6162160"/>
            <a:ext cx="1111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7/19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 rot="5400000">
            <a:off x="6574566" y="6162160"/>
            <a:ext cx="1111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9/7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 rot="5400000">
            <a:off x="7706240" y="6137436"/>
            <a:ext cx="1111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10/27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/>
          <p:cNvSpPr txBox="1"/>
          <p:nvPr/>
        </p:nvSpPr>
        <p:spPr>
          <a:xfrm rot="5400000">
            <a:off x="1987111" y="6162160"/>
            <a:ext cx="111125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2/19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24000" y="1765280"/>
            <a:ext cx="139425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6600"/>
                </a:solidFill>
                <a:latin typeface="Calibri"/>
              </a:rPr>
              <a:t>2015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66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66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66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66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FF66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FF6600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FF"/>
                </a:solidFill>
                <a:latin typeface="Calibri"/>
              </a:rPr>
              <a:t>2013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D1B116"/>
                </a:solidFill>
                <a:latin typeface="Calibri"/>
              </a:rPr>
              <a:t>2014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6600"/>
                </a:solidFill>
                <a:latin typeface="Calibri"/>
              </a:rPr>
              <a:t>2015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FF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486399" y="990600"/>
            <a:ext cx="2590799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288949" y="638193"/>
            <a:ext cx="3188051" cy="338554"/>
            <a:chOff x="2895600" y="638193"/>
            <a:chExt cx="3188051" cy="338554"/>
          </a:xfrm>
        </p:grpSpPr>
        <p:sp>
          <p:nvSpPr>
            <p:cNvPr id="41" name="Oval 40"/>
            <p:cNvSpPr/>
            <p:nvPr/>
          </p:nvSpPr>
          <p:spPr>
            <a:xfrm>
              <a:off x="2895600" y="685800"/>
              <a:ext cx="146304" cy="146304"/>
            </a:xfrm>
            <a:prstGeom prst="ellipse">
              <a:avLst/>
            </a:prstGeom>
            <a:solidFill>
              <a:srgbClr val="FFFFFF"/>
            </a:solidFill>
            <a:ln w="1905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862" y="638193"/>
              <a:ext cx="30037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Bar Harbor               MDIBL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Diamond 39"/>
            <p:cNvSpPr>
              <a:spLocks noChangeAspect="1"/>
            </p:cNvSpPr>
            <p:nvPr/>
          </p:nvSpPr>
          <p:spPr>
            <a:xfrm>
              <a:off x="4465320" y="685800"/>
              <a:ext cx="182880" cy="182880"/>
            </a:xfrm>
            <a:prstGeom prst="diamon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670550" y="5791200"/>
            <a:ext cx="3168650" cy="902732"/>
            <a:chOff x="5670550" y="5791200"/>
            <a:chExt cx="3168650" cy="902732"/>
          </a:xfrm>
        </p:grpSpPr>
        <p:sp>
          <p:nvSpPr>
            <p:cNvPr id="21" name="TextBox 17"/>
            <p:cNvSpPr txBox="1"/>
            <p:nvPr/>
          </p:nvSpPr>
          <p:spPr>
            <a:xfrm>
              <a:off x="5670550" y="6324600"/>
              <a:ext cx="3168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 smtClean="0"/>
                <a:t>Rapid Response surveys</a:t>
              </a:r>
              <a:endParaRPr lang="en-US" dirty="0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6134095" y="5791200"/>
              <a:ext cx="342905" cy="404929"/>
              <a:chOff x="5353045" y="6327000"/>
              <a:chExt cx="342905" cy="404929"/>
            </a:xfrm>
          </p:grpSpPr>
          <p:sp>
            <p:nvSpPr>
              <p:cNvPr id="22" name="Up Arrow 21"/>
              <p:cNvSpPr/>
              <p:nvPr/>
            </p:nvSpPr>
            <p:spPr>
              <a:xfrm>
                <a:off x="5524495" y="6327000"/>
                <a:ext cx="171455" cy="404929"/>
              </a:xfrm>
              <a:prstGeom prst="upArrow">
                <a:avLst/>
              </a:prstGeom>
              <a:solidFill>
                <a:srgbClr val="0000FF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Up Arrow 22"/>
              <p:cNvSpPr/>
              <p:nvPr/>
            </p:nvSpPr>
            <p:spPr>
              <a:xfrm>
                <a:off x="5435595" y="6327000"/>
                <a:ext cx="171455" cy="404929"/>
              </a:xfrm>
              <a:prstGeom prst="upArrow">
                <a:avLst/>
              </a:prstGeom>
              <a:solidFill>
                <a:srgbClr val="E46C0A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Up Arrow 24"/>
              <p:cNvSpPr/>
              <p:nvPr/>
            </p:nvSpPr>
            <p:spPr>
              <a:xfrm>
                <a:off x="5353045" y="6327000"/>
                <a:ext cx="171455" cy="404929"/>
              </a:xfrm>
              <a:prstGeom prst="upArrow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594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ells1_mod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447800"/>
            <a:ext cx="9034272" cy="53309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126" y="1447800"/>
            <a:ext cx="296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</a:rPr>
              <a:t>2012 – after peak DA</a:t>
            </a:r>
            <a:endParaRPr lang="en-US" sz="1800" b="1" dirty="0"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3234266"/>
            <a:ext cx="237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</a:rPr>
              <a:t>2013 – during peak DA</a:t>
            </a:r>
            <a:endParaRPr lang="en-US" sz="1800" b="1" dirty="0"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5007002"/>
            <a:ext cx="243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</a:rPr>
              <a:t>2014 – before peak DA</a:t>
            </a:r>
            <a:endParaRPr lang="en-US" sz="1800" b="1" dirty="0"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76133" y="1465769"/>
            <a:ext cx="2853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latin typeface="Calibri"/>
              </a:rPr>
              <a:t>2015 – before peak DA</a:t>
            </a:r>
            <a:endParaRPr lang="en-US" sz="1800" b="1" dirty="0"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57" y="11626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apid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-response sampling of key bloom processes </a:t>
            </a:r>
            <a:endParaRPr lang="en-US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1002268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j-lt"/>
              </a:rPr>
              <a:t>Peak DA refers to maximum concentration of </a:t>
            </a:r>
            <a:r>
              <a:rPr lang="en-US" sz="1800" dirty="0" err="1" smtClean="0">
                <a:latin typeface="+mj-lt"/>
              </a:rPr>
              <a:t>domoic</a:t>
            </a:r>
            <a:r>
              <a:rPr lang="en-US" sz="1800" dirty="0" smtClean="0">
                <a:latin typeface="+mj-lt"/>
              </a:rPr>
              <a:t> acid observed in shellfish by ME DMR </a:t>
            </a:r>
            <a:endParaRPr lang="en-US" sz="1800" dirty="0">
              <a:latin typeface="+mj-lt"/>
            </a:endParaRPr>
          </a:p>
        </p:txBody>
      </p:sp>
      <p:pic>
        <p:nvPicPr>
          <p:cNvPr id="14" name="Picture 13" descr="pn and gom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1" t="8988" b="60938"/>
          <a:stretch/>
        </p:blipFill>
        <p:spPr>
          <a:xfrm>
            <a:off x="4572000" y="4800600"/>
            <a:ext cx="3613419" cy="7039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57798" y="5181600"/>
            <a:ext cx="356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Pseudo-nitzschia</a:t>
            </a:r>
            <a:r>
              <a:rPr lang="en-US" sz="2400" dirty="0" smtClean="0"/>
              <a:t> (cells L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862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igmat_mod3.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1447800"/>
            <a:ext cx="9034272" cy="5330952"/>
          </a:xfrm>
          <a:prstGeom prst="rect">
            <a:avLst/>
          </a:prstGeom>
        </p:spPr>
      </p:pic>
      <p:pic>
        <p:nvPicPr>
          <p:cNvPr id="5" name="Picture 4" descr="pn and gom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1" t="8988" b="60938"/>
          <a:stretch/>
        </p:blipFill>
        <p:spPr>
          <a:xfrm>
            <a:off x="4572000" y="4800600"/>
            <a:ext cx="3613419" cy="7039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57" y="11626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R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apid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-response sampling of key bloom processes </a:t>
            </a:r>
            <a:endParaRPr lang="en-US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pic>
        <p:nvPicPr>
          <p:cNvPr id="17" name="Picture 16" descr="pn and gom.tiff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5" t="34322" b="35022"/>
          <a:stretch/>
        </p:blipFill>
        <p:spPr>
          <a:xfrm>
            <a:off x="4495800" y="5897880"/>
            <a:ext cx="3691598" cy="7315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6126" y="1447800"/>
            <a:ext cx="296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2012 – after peak DA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6200" y="3234266"/>
            <a:ext cx="2379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2013 – during peak DA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" y="5007002"/>
            <a:ext cx="243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2014 – before peak DA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42265" y="1448835"/>
            <a:ext cx="239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2015 – before peak DA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7798" y="5181600"/>
            <a:ext cx="356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Pseudo-nitzschia</a:t>
            </a:r>
            <a:r>
              <a:rPr lang="en-US" sz="2400" dirty="0" smtClean="0"/>
              <a:t> (cells L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4830340" y="6396335"/>
            <a:ext cx="2637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Density </a:t>
            </a:r>
            <a:r>
              <a:rPr lang="el-GR" sz="2400" dirty="0" smtClean="0"/>
              <a:t>σ</a:t>
            </a:r>
            <a:r>
              <a:rPr lang="el-GR" sz="2400" baseline="-25000" dirty="0" smtClean="0"/>
              <a:t>θ</a:t>
            </a:r>
            <a:r>
              <a:rPr lang="en-US" sz="2400" dirty="0" smtClean="0"/>
              <a:t>  (kg m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990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04800" y="666556"/>
            <a:ext cx="10591800" cy="64008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0782" y="1563716"/>
            <a:ext cx="443506" cy="20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white"/>
                </a:solidFill>
                <a:latin typeface="Calibri"/>
              </a:rPr>
              <a:t>10 </a:t>
            </a:r>
            <a:r>
              <a:rPr lang="en-US" sz="1000" dirty="0" err="1">
                <a:solidFill>
                  <a:prstClr val="white"/>
                </a:solidFill>
                <a:latin typeface="Calibri"/>
              </a:rPr>
              <a:t>μm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12554" y="2945599"/>
            <a:ext cx="443506" cy="201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prstClr val="white"/>
                </a:solidFill>
                <a:latin typeface="Calibri"/>
              </a:rPr>
              <a:t>10 </a:t>
            </a:r>
            <a:r>
              <a:rPr lang="en-US" sz="1000" dirty="0" err="1">
                <a:solidFill>
                  <a:prstClr val="white"/>
                </a:solidFill>
                <a:latin typeface="Calibri"/>
              </a:rPr>
              <a:t>μm</a:t>
            </a:r>
            <a:endParaRPr lang="en-US" sz="10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695342" y="664400"/>
            <a:ext cx="1654959" cy="428662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280994" y="1019435"/>
            <a:ext cx="4628215" cy="4633791"/>
            <a:chOff x="22099167" y="6669427"/>
            <a:chExt cx="5644170" cy="5650963"/>
          </a:xfrm>
        </p:grpSpPr>
        <p:grpSp>
          <p:nvGrpSpPr>
            <p:cNvPr id="44" name="Group 43"/>
            <p:cNvGrpSpPr/>
            <p:nvPr/>
          </p:nvGrpSpPr>
          <p:grpSpPr>
            <a:xfrm>
              <a:off x="22846085" y="6669427"/>
              <a:ext cx="4636898" cy="5650963"/>
              <a:chOff x="22846085" y="6669427"/>
              <a:chExt cx="4636898" cy="5650963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22867639" y="7545010"/>
                <a:ext cx="4615344" cy="4775380"/>
                <a:chOff x="22884572" y="6896806"/>
                <a:chExt cx="4615344" cy="5423584"/>
              </a:xfrm>
            </p:grpSpPr>
            <p:cxnSp>
              <p:nvCxnSpPr>
                <p:cNvPr id="51" name="Straight Connector 50"/>
                <p:cNvCxnSpPr/>
                <p:nvPr/>
              </p:nvCxnSpPr>
              <p:spPr>
                <a:xfrm flipV="1">
                  <a:off x="22884572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V="1">
                  <a:off x="24654974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flipV="1">
                  <a:off x="26885672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flipV="1">
                  <a:off x="27499916" y="6896806"/>
                  <a:ext cx="0" cy="5423584"/>
                </a:xfrm>
                <a:prstGeom prst="line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prstDash val="sys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 flipV="1">
                <a:off x="22846085" y="6669427"/>
                <a:ext cx="3222146" cy="922852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TextBox 44"/>
            <p:cNvSpPr txBox="1"/>
            <p:nvPr/>
          </p:nvSpPr>
          <p:spPr>
            <a:xfrm>
              <a:off x="22099167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May 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3891594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June 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181197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July 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842619" y="7426479"/>
              <a:ext cx="9007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>
                  <a:solidFill>
                    <a:prstClr val="black"/>
                  </a:solidFill>
                  <a:latin typeface="Calibri"/>
                </a:rPr>
                <a:t>Aug </a:t>
              </a:r>
            </a:p>
          </p:txBody>
        </p:sp>
      </p:grpSp>
      <p:pic>
        <p:nvPicPr>
          <p:cNvPr id="27" name="Picture 26" descr="Rplot_allthepi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228600"/>
            <a:ext cx="6400800" cy="64008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 rot="16200000">
            <a:off x="1793975" y="2725836"/>
            <a:ext cx="18899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+mj-lt"/>
                <a:cs typeface="Times New Roman"/>
              </a:rPr>
              <a:t>Salinity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307510" y="6124596"/>
            <a:ext cx="2845890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prstClr val="black"/>
                </a:solidFill>
                <a:latin typeface="+mj-lt"/>
                <a:cs typeface="Times New Roman"/>
              </a:rPr>
              <a:t>Temperature (°C)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prstClr val="black"/>
              </a:solidFill>
              <a:latin typeface="+mj-lt"/>
              <a:cs typeface="Times New Roman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6345" y="864711"/>
            <a:ext cx="2980255" cy="1573689"/>
            <a:chOff x="296345" y="703427"/>
            <a:chExt cx="2980255" cy="1573689"/>
          </a:xfrm>
        </p:grpSpPr>
        <p:grpSp>
          <p:nvGrpSpPr>
            <p:cNvPr id="36" name="Group 35"/>
            <p:cNvGrpSpPr/>
            <p:nvPr/>
          </p:nvGrpSpPr>
          <p:grpSpPr>
            <a:xfrm>
              <a:off x="296345" y="703427"/>
              <a:ext cx="2440308" cy="1265539"/>
              <a:chOff x="296345" y="703427"/>
              <a:chExt cx="2440308" cy="1265539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370902" y="1661189"/>
                <a:ext cx="2276856" cy="307777"/>
                <a:chOff x="493652" y="6240509"/>
                <a:chExt cx="2276856" cy="307776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493652" y="6293256"/>
                  <a:ext cx="219456" cy="210312"/>
                  <a:chOff x="493652" y="6293256"/>
                  <a:chExt cx="219456" cy="210312"/>
                </a:xfrm>
              </p:grpSpPr>
              <p:sp>
                <p:nvSpPr>
                  <p:cNvPr id="64" name="Oval 63"/>
                  <p:cNvSpPr/>
                  <p:nvPr/>
                </p:nvSpPr>
                <p:spPr>
                  <a:xfrm>
                    <a:off x="493652" y="6293256"/>
                    <a:ext cx="219456" cy="210312"/>
                  </a:xfrm>
                  <a:prstGeom prst="ellipse">
                    <a:avLst/>
                  </a:prstGeom>
                  <a:solidFill>
                    <a:srgbClr val="08FFFC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b="1">
                      <a:ln w="18000">
                        <a:solidFill>
                          <a:srgbClr val="C0504D">
                            <a:satMod val="140000"/>
                          </a:srgb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601602" y="6392042"/>
                    <a:ext cx="0" cy="109728"/>
                  </a:xfrm>
                  <a:prstGeom prst="line">
                    <a:avLst/>
                  </a:prstGeom>
                  <a:ln w="12700" cmpd="sng"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3" name="TextBox 62"/>
                <p:cNvSpPr txBox="1"/>
                <p:nvPr/>
              </p:nvSpPr>
              <p:spPr>
                <a:xfrm>
                  <a:off x="687708" y="6240509"/>
                  <a:ext cx="2082800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solidFill>
                        <a:prstClr val="black"/>
                      </a:solidFill>
                      <a:latin typeface="+mj-lt"/>
                      <a:cs typeface="Times New Roman"/>
                    </a:rPr>
                    <a:t>P. </a:t>
                  </a:r>
                  <a:r>
                    <a:rPr lang="en-US" sz="1400" i="1" dirty="0" err="1">
                      <a:solidFill>
                        <a:prstClr val="black"/>
                      </a:solidFill>
                      <a:latin typeface="+mj-lt"/>
                      <a:cs typeface="Times New Roman"/>
                    </a:rPr>
                    <a:t>pungens</a:t>
                  </a:r>
                  <a:endParaRPr lang="en-US" sz="1400" i="1" dirty="0">
                    <a:solidFill>
                      <a:prstClr val="black"/>
                    </a:solidFill>
                    <a:latin typeface="+mj-lt"/>
                    <a:cs typeface="Times New Roman"/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370902" y="1366973"/>
                <a:ext cx="2276856" cy="307777"/>
                <a:chOff x="493652" y="6240509"/>
                <a:chExt cx="2276856" cy="307776"/>
              </a:xfrm>
            </p:grpSpPr>
            <p:grpSp>
              <p:nvGrpSpPr>
                <p:cNvPr id="58" name="Group 57"/>
                <p:cNvGrpSpPr/>
                <p:nvPr/>
              </p:nvGrpSpPr>
              <p:grpSpPr>
                <a:xfrm>
                  <a:off x="493652" y="6293256"/>
                  <a:ext cx="219456" cy="210312"/>
                  <a:chOff x="493652" y="6293256"/>
                  <a:chExt cx="219456" cy="210312"/>
                </a:xfrm>
              </p:grpSpPr>
              <p:sp>
                <p:nvSpPr>
                  <p:cNvPr id="60" name="Oval 59"/>
                  <p:cNvSpPr/>
                  <p:nvPr/>
                </p:nvSpPr>
                <p:spPr>
                  <a:xfrm>
                    <a:off x="493652" y="6293256"/>
                    <a:ext cx="219456" cy="210312"/>
                  </a:xfrm>
                  <a:prstGeom prst="ellipse">
                    <a:avLst/>
                  </a:prstGeom>
                  <a:solidFill>
                    <a:srgbClr val="13F622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b="1">
                      <a:ln w="18000">
                        <a:solidFill>
                          <a:srgbClr val="C0504D">
                            <a:satMod val="140000"/>
                          </a:srgb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601602" y="6392042"/>
                    <a:ext cx="0" cy="109728"/>
                  </a:xfrm>
                  <a:prstGeom prst="line">
                    <a:avLst/>
                  </a:prstGeom>
                  <a:ln w="12700" cmpd="sng"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9" name="TextBox 58"/>
                <p:cNvSpPr txBox="1"/>
                <p:nvPr/>
              </p:nvSpPr>
              <p:spPr>
                <a:xfrm>
                  <a:off x="687708" y="6240509"/>
                  <a:ext cx="2082800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solidFill>
                        <a:prstClr val="black"/>
                      </a:solidFill>
                      <a:latin typeface="+mj-lt"/>
                      <a:cs typeface="Times New Roman"/>
                    </a:rPr>
                    <a:t>P. </a:t>
                  </a:r>
                  <a:r>
                    <a:rPr lang="en-US" sz="1400" i="1" dirty="0" err="1">
                      <a:solidFill>
                        <a:prstClr val="black"/>
                      </a:solidFill>
                      <a:latin typeface="+mj-lt"/>
                      <a:cs typeface="Times New Roman"/>
                    </a:rPr>
                    <a:t>plurisecta</a:t>
                  </a:r>
                  <a:endParaRPr lang="en-US" sz="1400" i="1" dirty="0">
                    <a:solidFill>
                      <a:prstClr val="black"/>
                    </a:solidFill>
                    <a:latin typeface="+mj-lt"/>
                    <a:cs typeface="Times New Roman"/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370902" y="1072757"/>
                <a:ext cx="2276856" cy="307777"/>
                <a:chOff x="493652" y="6240509"/>
                <a:chExt cx="2276856" cy="307776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493652" y="6293256"/>
                  <a:ext cx="219456" cy="210312"/>
                  <a:chOff x="493652" y="6293256"/>
                  <a:chExt cx="219456" cy="210312"/>
                </a:xfrm>
              </p:grpSpPr>
              <p:sp>
                <p:nvSpPr>
                  <p:cNvPr id="56" name="Oval 55"/>
                  <p:cNvSpPr/>
                  <p:nvPr/>
                </p:nvSpPr>
                <p:spPr>
                  <a:xfrm>
                    <a:off x="493652" y="6293256"/>
                    <a:ext cx="219456" cy="21031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400" b="1">
                      <a:ln w="18000">
                        <a:solidFill>
                          <a:srgbClr val="C0504D">
                            <a:satMod val="140000"/>
                          </a:srgbClr>
                        </a:solidFill>
                        <a:prstDash val="solid"/>
                        <a:miter lim="800000"/>
                      </a:ln>
                      <a:noFill/>
                      <a:effectLst>
                        <a:outerShdw blurRad="25500" dist="23000" dir="7020000" algn="tl">
                          <a:srgbClr val="000000">
                            <a:alpha val="50000"/>
                          </a:srgbClr>
                        </a:outerShdw>
                      </a:effectLst>
                      <a:latin typeface="+mj-lt"/>
                    </a:endParaRPr>
                  </a:p>
                </p:txBody>
              </p:sp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601602" y="6392042"/>
                    <a:ext cx="0" cy="109728"/>
                  </a:xfrm>
                  <a:prstGeom prst="line">
                    <a:avLst/>
                  </a:prstGeom>
                  <a:ln w="12700" cmpd="sng">
                    <a:solidFill>
                      <a:srgbClr val="00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" name="TextBox 54"/>
                <p:cNvSpPr txBox="1"/>
                <p:nvPr/>
              </p:nvSpPr>
              <p:spPr>
                <a:xfrm>
                  <a:off x="687708" y="6240509"/>
                  <a:ext cx="2082800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i="1" dirty="0">
                      <a:solidFill>
                        <a:prstClr val="black"/>
                      </a:solidFill>
                      <a:latin typeface="+mj-lt"/>
                      <a:cs typeface="Times New Roman"/>
                    </a:rPr>
                    <a:t>P. </a:t>
                  </a:r>
                  <a:r>
                    <a:rPr lang="en-US" sz="1400" i="1" dirty="0" err="1">
                      <a:solidFill>
                        <a:prstClr val="black"/>
                      </a:solidFill>
                      <a:latin typeface="+mj-lt"/>
                      <a:cs typeface="Times New Roman"/>
                    </a:rPr>
                    <a:t>seriata</a:t>
                  </a:r>
                  <a:endParaRPr lang="en-US" sz="1400" i="1" dirty="0">
                    <a:solidFill>
                      <a:prstClr val="black"/>
                    </a:solidFill>
                    <a:latin typeface="+mj-lt"/>
                    <a:cs typeface="Times New Roman"/>
                  </a:endParaRPr>
                </a:p>
              </p:txBody>
            </p:sp>
          </p:grpSp>
          <p:sp>
            <p:nvSpPr>
              <p:cNvPr id="41" name="TextBox 40"/>
              <p:cNvSpPr txBox="1"/>
              <p:nvPr/>
            </p:nvSpPr>
            <p:spPr>
              <a:xfrm>
                <a:off x="296345" y="703427"/>
                <a:ext cx="24403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i="1" dirty="0">
                    <a:solidFill>
                      <a:prstClr val="black"/>
                    </a:solidFill>
                    <a:latin typeface="+mj-lt"/>
                    <a:cs typeface="Times New Roman"/>
                  </a:rPr>
                  <a:t>Pseudo-</a:t>
                </a:r>
                <a:r>
                  <a:rPr lang="en-US" sz="1400" b="1" i="1" dirty="0" err="1">
                    <a:solidFill>
                      <a:prstClr val="black"/>
                    </a:solidFill>
                    <a:latin typeface="+mj-lt"/>
                    <a:cs typeface="Times New Roman"/>
                  </a:rPr>
                  <a:t>nitzschia</a:t>
                </a:r>
                <a:r>
                  <a:rPr lang="en-US" sz="1400" b="1" i="1" dirty="0">
                    <a:solidFill>
                      <a:prstClr val="black"/>
                    </a:solidFill>
                    <a:latin typeface="+mj-lt"/>
                    <a:cs typeface="Times New Roman"/>
                  </a:rPr>
                  <a:t> </a:t>
                </a:r>
                <a:r>
                  <a:rPr lang="en-US" sz="1400" b="1" dirty="0">
                    <a:solidFill>
                      <a:prstClr val="black"/>
                    </a:solidFill>
                    <a:latin typeface="+mj-lt"/>
                    <a:cs typeface="Times New Roman"/>
                  </a:rPr>
                  <a:t>spp.</a:t>
                </a:r>
              </a:p>
            </p:txBody>
          </p:sp>
        </p:grpSp>
        <p:sp>
          <p:nvSpPr>
            <p:cNvPr id="2" name="Right Brace 1"/>
            <p:cNvSpPr/>
            <p:nvPr/>
          </p:nvSpPr>
          <p:spPr>
            <a:xfrm>
              <a:off x="1659464" y="1224290"/>
              <a:ext cx="143933" cy="339426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854200" y="1066800"/>
              <a:ext cx="1422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prstClr val="black"/>
                  </a:solidFill>
                  <a:latin typeface="+mj-lt"/>
                  <a:cs typeface="Times New Roman"/>
                </a:rPr>
                <a:t>Most toxic </a:t>
              </a:r>
              <a:r>
                <a:rPr lang="en-US" sz="1800" dirty="0">
                  <a:solidFill>
                    <a:prstClr val="black"/>
                  </a:solidFill>
                  <a:latin typeface="+mj-lt"/>
                  <a:cs typeface="Times New Roman"/>
                </a:rPr>
                <a:t>species</a:t>
              </a: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370902" y="1969339"/>
              <a:ext cx="2276856" cy="307777"/>
              <a:chOff x="493652" y="6240509"/>
              <a:chExt cx="2276856" cy="307777"/>
            </a:xfrm>
          </p:grpSpPr>
          <p:grpSp>
            <p:nvGrpSpPr>
              <p:cNvPr id="92" name="Group 91"/>
              <p:cNvGrpSpPr/>
              <p:nvPr/>
            </p:nvGrpSpPr>
            <p:grpSpPr>
              <a:xfrm>
                <a:off x="493652" y="6293256"/>
                <a:ext cx="219456" cy="210312"/>
                <a:chOff x="493652" y="6293256"/>
                <a:chExt cx="219456" cy="210312"/>
              </a:xfrm>
            </p:grpSpPr>
            <p:sp>
              <p:nvSpPr>
                <p:cNvPr id="94" name="Oval 93"/>
                <p:cNvSpPr/>
                <p:nvPr/>
              </p:nvSpPr>
              <p:spPr>
                <a:xfrm>
                  <a:off x="493652" y="6293256"/>
                  <a:ext cx="219456" cy="21031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b="1">
                    <a:ln w="18000">
                      <a:solidFill>
                        <a:srgbClr val="C0504D">
                          <a:satMod val="140000"/>
                        </a:srgb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  <a:latin typeface="+mj-lt"/>
                  </a:endParaRPr>
                </a:p>
              </p:txBody>
            </p:sp>
            <p:cxnSp>
              <p:nvCxnSpPr>
                <p:cNvPr id="95" name="Straight Connector 94"/>
                <p:cNvCxnSpPr/>
                <p:nvPr/>
              </p:nvCxnSpPr>
              <p:spPr>
                <a:xfrm>
                  <a:off x="601602" y="6392042"/>
                  <a:ext cx="0" cy="10972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Box 92"/>
              <p:cNvSpPr txBox="1"/>
              <p:nvPr/>
            </p:nvSpPr>
            <p:spPr>
              <a:xfrm>
                <a:off x="687708" y="6240509"/>
                <a:ext cx="2082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>
                    <a:solidFill>
                      <a:prstClr val="black"/>
                    </a:solidFill>
                    <a:latin typeface="+mj-lt"/>
                    <a:cs typeface="Times New Roman"/>
                  </a:rPr>
                  <a:t>P. </a:t>
                </a:r>
                <a:r>
                  <a:rPr lang="en-US" sz="1400" i="1" dirty="0" err="1">
                    <a:solidFill>
                      <a:prstClr val="black"/>
                    </a:solidFill>
                    <a:latin typeface="+mj-lt"/>
                    <a:cs typeface="Times New Roman"/>
                  </a:rPr>
                  <a:t>delicatissima</a:t>
                </a:r>
                <a:endParaRPr lang="en-US" sz="1400" i="1" dirty="0">
                  <a:solidFill>
                    <a:prstClr val="black"/>
                  </a:solidFill>
                  <a:latin typeface="+mj-lt"/>
                  <a:cs typeface="Times New Roman"/>
                </a:endParaRPr>
              </a:p>
            </p:txBody>
          </p:sp>
        </p:grpSp>
      </p:grpSp>
      <p:sp>
        <p:nvSpPr>
          <p:cNvPr id="4" name="Rectangle 3"/>
          <p:cNvSpPr/>
          <p:nvPr/>
        </p:nvSpPr>
        <p:spPr>
          <a:xfrm>
            <a:off x="4650288" y="1011204"/>
            <a:ext cx="2977967" cy="754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9757" y="11626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/>
              </a:rPr>
              <a:t>Observations </a:t>
            </a:r>
            <a:r>
              <a:rPr lang="en-US" dirty="0">
                <a:latin typeface="Calibri"/>
              </a:rPr>
              <a:t>of </a:t>
            </a:r>
            <a:r>
              <a:rPr lang="en-US" i="1" dirty="0">
                <a:latin typeface="Calibri"/>
              </a:rPr>
              <a:t>P. </a:t>
            </a:r>
            <a:r>
              <a:rPr lang="en-US" dirty="0">
                <a:latin typeface="Calibri"/>
              </a:rPr>
              <a:t>spp. diversity in Gulf of Maine </a:t>
            </a:r>
          </a:p>
        </p:txBody>
      </p:sp>
    </p:spTree>
    <p:extLst>
      <p:ext uri="{BB962C8B-B14F-4D97-AF65-F5344CB8AC3E}">
        <p14:creationId xmlns:p14="http://schemas.microsoft.com/office/powerpoint/2010/main" val="326625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4219" y="1783999"/>
            <a:ext cx="2759582" cy="3854801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13801" y="1790700"/>
            <a:ext cx="3519497" cy="3848100"/>
          </a:xfrm>
          <a:prstGeom prst="rect">
            <a:avLst/>
          </a:prstGeom>
          <a:solidFill>
            <a:schemeClr val="tx1">
              <a:lumMod val="95000"/>
              <a:lumOff val="5000"/>
              <a:alpha val="32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8754447">
            <a:off x="-574693" y="2973708"/>
            <a:ext cx="131856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Exponential growth rate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Calibri"/>
              </a:rPr>
              <a:t>(d</a:t>
            </a:r>
            <a:r>
              <a:rPr lang="en-US" sz="1200" b="1" baseline="30000" dirty="0">
                <a:solidFill>
                  <a:prstClr val="black"/>
                </a:solidFill>
                <a:latin typeface="Calibri"/>
              </a:rPr>
              <a:t>-1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900" b="1" dirty="0">
                <a:solidFill>
                  <a:prstClr val="black"/>
                </a:solidFill>
                <a:latin typeface="Calibri"/>
              </a:rPr>
              <a:t>2 to 4 replicates</a:t>
            </a:r>
          </a:p>
        </p:txBody>
      </p:sp>
      <p:graphicFrame>
        <p:nvGraphicFramePr>
          <p:cNvPr id="40" name="Chart 3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1868256"/>
              </p:ext>
            </p:extLst>
          </p:nvPr>
        </p:nvGraphicFramePr>
        <p:xfrm>
          <a:off x="1200028" y="1656062"/>
          <a:ext cx="6832601" cy="351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1" name="Rectangle 40"/>
          <p:cNvSpPr/>
          <p:nvPr/>
        </p:nvSpPr>
        <p:spPr>
          <a:xfrm>
            <a:off x="1654219" y="4578510"/>
            <a:ext cx="2759582" cy="1517490"/>
          </a:xfrm>
          <a:prstGeom prst="rect">
            <a:avLst/>
          </a:prstGeom>
          <a:solidFill>
            <a:srgbClr val="3366FF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13801" y="4585211"/>
            <a:ext cx="3519497" cy="1510789"/>
          </a:xfrm>
          <a:prstGeom prst="rect">
            <a:avLst/>
          </a:prstGeom>
          <a:solidFill>
            <a:schemeClr val="tx2">
              <a:lumMod val="75000"/>
            </a:scheme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02431" y="4672610"/>
            <a:ext cx="6658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white"/>
                </a:solidFill>
                <a:latin typeface="Calibri"/>
              </a:rPr>
              <a:t> A     B      C    D    E     F      G    H      I      J     K     L     M    N    O     P   </a:t>
            </a: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7506" y="5226530"/>
            <a:ext cx="324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FFFFFF"/>
                </a:solidFill>
                <a:latin typeface="Calibri"/>
              </a:rPr>
              <a:t>P. </a:t>
            </a:r>
            <a:r>
              <a:rPr lang="en-US" sz="1800" b="1" i="1" dirty="0" err="1" smtClean="0">
                <a:solidFill>
                  <a:srgbClr val="FFFFFF"/>
                </a:solidFill>
                <a:latin typeface="Calibri"/>
              </a:rPr>
              <a:t>pungens</a:t>
            </a:r>
            <a:endParaRPr lang="en-US" sz="1800" b="1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56007" y="5226530"/>
            <a:ext cx="324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i="1" dirty="0" smtClean="0">
                <a:solidFill>
                  <a:srgbClr val="FFFFFF"/>
                </a:solidFill>
                <a:latin typeface="Calibri"/>
              </a:rPr>
              <a:t>P. </a:t>
            </a:r>
            <a:r>
              <a:rPr lang="en-US" sz="1800" b="1" i="1" dirty="0" err="1">
                <a:solidFill>
                  <a:srgbClr val="FFFFFF"/>
                </a:solidFill>
                <a:latin typeface="Calibri"/>
              </a:rPr>
              <a:t>delicatissima</a:t>
            </a:r>
            <a:endParaRPr lang="en-US" sz="1800" b="1" i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4814" y="5025216"/>
            <a:ext cx="150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Sequence ID 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757" y="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prstClr val="black"/>
                </a:solidFill>
                <a:latin typeface="Calibri"/>
              </a:rPr>
              <a:t>Pseudo-nitzschia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growth rate experiments</a:t>
            </a:r>
            <a:endParaRPr lang="en-US" i="1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26231" y="5726668"/>
            <a:ext cx="508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Calibri"/>
              </a:rPr>
              <a:t>≤30 </a:t>
            </a:r>
            <a:r>
              <a:rPr lang="en-US" sz="1800" b="1" dirty="0" err="1">
                <a:solidFill>
                  <a:srgbClr val="FFFFFF"/>
                </a:solidFill>
                <a:latin typeface="Calibri"/>
              </a:rPr>
              <a:t>μm</a:t>
            </a:r>
            <a:r>
              <a:rPr lang="en-US" sz="1800" b="1" dirty="0">
                <a:solidFill>
                  <a:srgbClr val="FFFFFF"/>
                </a:solidFill>
                <a:latin typeface="Calibri"/>
              </a:rPr>
              <a:t> long </a:t>
            </a:r>
            <a:r>
              <a:rPr lang="en-US" sz="1800" b="1" dirty="0" smtClean="0">
                <a:solidFill>
                  <a:srgbClr val="FFFFFF"/>
                </a:solidFill>
                <a:latin typeface="Calibri"/>
              </a:rPr>
              <a:t>= “small” </a:t>
            </a:r>
            <a:endParaRPr lang="en-US" sz="1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19600" y="5710755"/>
            <a:ext cx="406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FFFFFF"/>
                </a:solidFill>
                <a:latin typeface="Calibri"/>
              </a:rPr>
              <a:t>30-100 </a:t>
            </a:r>
            <a:r>
              <a:rPr lang="en-US" sz="1800" b="1" dirty="0" err="1">
                <a:solidFill>
                  <a:srgbClr val="FFFFFF"/>
                </a:solidFill>
                <a:latin typeface="Calibri"/>
              </a:rPr>
              <a:t>μm</a:t>
            </a:r>
            <a:r>
              <a:rPr lang="en-US" sz="1800" b="1" dirty="0">
                <a:solidFill>
                  <a:srgbClr val="FFFFFF"/>
                </a:solidFill>
                <a:latin typeface="Calibri"/>
              </a:rPr>
              <a:t> long </a:t>
            </a:r>
            <a:r>
              <a:rPr lang="en-US" sz="1800" b="1" dirty="0" smtClean="0">
                <a:solidFill>
                  <a:srgbClr val="FFFFFF"/>
                </a:solidFill>
                <a:latin typeface="Calibri"/>
              </a:rPr>
              <a:t>= “intermediate” </a:t>
            </a:r>
            <a:endParaRPr lang="en-US" sz="18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16119" y="5524295"/>
            <a:ext cx="15040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Size</a:t>
            </a:r>
            <a:endParaRPr lang="en-US" sz="1400" b="1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Rectangle 48"/>
          <p:cNvSpPr/>
          <p:nvPr/>
        </p:nvSpPr>
        <p:spPr>
          <a:xfrm rot="5400000">
            <a:off x="-1500566" y="3260094"/>
            <a:ext cx="2759582" cy="1375460"/>
          </a:xfrm>
          <a:prstGeom prst="rect">
            <a:avLst/>
          </a:prstGeom>
          <a:solidFill>
            <a:schemeClr val="bg1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513833" y="2982696"/>
            <a:ext cx="307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Growth rate (d</a:t>
            </a:r>
            <a:r>
              <a:rPr lang="en-US" sz="1800" baseline="30000" dirty="0" smtClean="0">
                <a:solidFill>
                  <a:prstClr val="black"/>
                </a:solidFill>
                <a:latin typeface="Calibri"/>
              </a:rPr>
              <a:t>-1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381000"/>
            <a:ext cx="5143500" cy="1238848"/>
          </a:xfrm>
          <a:prstGeom prst="rect">
            <a:avLst/>
          </a:prstGeom>
          <a:noFill/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2500" lnSpcReduction="10000"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u="sng" dirty="0" smtClean="0">
                <a:solidFill>
                  <a:prstClr val="black"/>
                </a:solidFill>
              </a:rPr>
              <a:t>Conditions mimic time of isolation (Aug 2015):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16 °C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14:10 </a:t>
            </a:r>
            <a:r>
              <a:rPr lang="en-US" sz="2000" dirty="0" err="1" smtClean="0">
                <a:solidFill>
                  <a:prstClr val="black"/>
                </a:solidFill>
              </a:rPr>
              <a:t>light:dark</a:t>
            </a:r>
            <a:r>
              <a:rPr lang="en-US" sz="2000" dirty="0">
                <a:solidFill>
                  <a:prstClr val="black"/>
                </a:solidFill>
              </a:rPr>
              <a:t> @ 40 </a:t>
            </a:r>
            <a:r>
              <a:rPr lang="en-US" sz="2000" dirty="0" err="1">
                <a:solidFill>
                  <a:prstClr val="black"/>
                </a:solidFill>
              </a:rPr>
              <a:t>μE</a:t>
            </a:r>
            <a:r>
              <a:rPr lang="en-US" sz="2000" dirty="0">
                <a:solidFill>
                  <a:prstClr val="black"/>
                </a:solidFill>
              </a:rPr>
              <a:t> m</a:t>
            </a:r>
            <a:r>
              <a:rPr lang="en-US" sz="2000" baseline="30000" dirty="0">
                <a:solidFill>
                  <a:prstClr val="black"/>
                </a:solidFill>
              </a:rPr>
              <a:t>2 </a:t>
            </a:r>
            <a:r>
              <a:rPr lang="en-US" sz="2000" dirty="0">
                <a:solidFill>
                  <a:prstClr val="black"/>
                </a:solidFill>
              </a:rPr>
              <a:t>s</a:t>
            </a:r>
            <a:r>
              <a:rPr lang="en-US" sz="2000" baseline="30000" dirty="0">
                <a:solidFill>
                  <a:prstClr val="black"/>
                </a:solidFill>
              </a:rPr>
              <a:t>-</a:t>
            </a:r>
            <a:r>
              <a:rPr lang="en-US" sz="2000" baseline="30000" dirty="0" smtClean="0">
                <a:solidFill>
                  <a:prstClr val="black"/>
                </a:solidFill>
              </a:rPr>
              <a:t>1</a:t>
            </a:r>
            <a:endParaRPr lang="en-US" sz="2000" dirty="0">
              <a:solidFill>
                <a:prstClr val="black"/>
              </a:solidFill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F/2 + Si + NH</a:t>
            </a:r>
            <a:r>
              <a:rPr lang="en-US" sz="2000" baseline="-25000" dirty="0" smtClean="0">
                <a:solidFill>
                  <a:prstClr val="black"/>
                </a:solidFill>
              </a:rPr>
              <a:t>4</a:t>
            </a:r>
            <a:r>
              <a:rPr lang="en-US" sz="2000" dirty="0" smtClean="0">
                <a:solidFill>
                  <a:prstClr val="black"/>
                </a:solidFill>
              </a:rPr>
              <a:t> + Se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800600" y="2057400"/>
            <a:ext cx="1447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1" dirty="0" smtClean="0">
                <a:solidFill>
                  <a:srgbClr val="FF0000"/>
                </a:solidFill>
                <a:latin typeface="Calibri"/>
              </a:rPr>
              <a:t>MIX </a:t>
            </a:r>
            <a:endParaRPr lang="en-US" sz="1350" b="1" dirty="0">
              <a:solidFill>
                <a:srgbClr val="FF0000"/>
              </a:solidFill>
              <a:latin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 rot="16200000">
            <a:off x="3174417" y="4698416"/>
            <a:ext cx="584984" cy="3581782"/>
            <a:chOff x="1407883" y="2677799"/>
            <a:chExt cx="584984" cy="358178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324" b="49590"/>
            <a:stretch/>
          </p:blipFill>
          <p:spPr>
            <a:xfrm rot="5400000">
              <a:off x="404023" y="3681659"/>
              <a:ext cx="2592704" cy="584984"/>
            </a:xfrm>
            <a:prstGeom prst="rect">
              <a:avLst/>
            </a:prstGeom>
          </p:spPr>
        </p:pic>
        <p:cxnSp>
          <p:nvCxnSpPr>
            <p:cNvPr id="26" name="Straight Connector 25"/>
            <p:cNvCxnSpPr/>
            <p:nvPr/>
          </p:nvCxnSpPr>
          <p:spPr>
            <a:xfrm>
              <a:off x="1473198" y="4824479"/>
              <a:ext cx="0" cy="35935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 rot="5400000">
              <a:off x="817659" y="5299242"/>
              <a:ext cx="1612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10 </a:t>
              </a:r>
              <a:r>
                <a:rPr lang="en-US" sz="1400" dirty="0" err="1" smtClean="0">
                  <a:solidFill>
                    <a:prstClr val="black"/>
                  </a:solidFill>
                  <a:latin typeface="Calibri"/>
                </a:rPr>
                <a:t>μm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19600" y="6172200"/>
            <a:ext cx="4630060" cy="638630"/>
            <a:chOff x="2092657" y="5747656"/>
            <a:chExt cx="4630060" cy="638630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5149" b="33837"/>
            <a:stretch/>
          </p:blipFill>
          <p:spPr>
            <a:xfrm rot="10800000">
              <a:off x="2092657" y="5747656"/>
              <a:ext cx="3712029" cy="638630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 rot="16200000">
              <a:off x="5494377" y="6117271"/>
              <a:ext cx="0" cy="35935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5109817" y="5976256"/>
              <a:ext cx="1612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latin typeface="Calibri"/>
                </a:rPr>
                <a:t>10 </a:t>
              </a:r>
              <a:r>
                <a:rPr lang="en-US" sz="1400" dirty="0" err="1" smtClean="0">
                  <a:solidFill>
                    <a:prstClr val="black"/>
                  </a:solidFill>
                  <a:latin typeface="Calibri"/>
                </a:rPr>
                <a:t>μm</a:t>
              </a: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156200" y="838200"/>
            <a:ext cx="3911600" cy="646331"/>
          </a:xfrm>
          <a:prstGeom prst="rect">
            <a:avLst/>
          </a:prstGeom>
          <a:solidFill>
            <a:srgbClr val="13AD5F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Calibri"/>
              </a:rPr>
              <a:t>0.30-1.22 d</a:t>
            </a:r>
            <a:r>
              <a:rPr lang="en-US" sz="1800" b="1" baseline="30000" dirty="0" smtClean="0">
                <a:solidFill>
                  <a:srgbClr val="000000"/>
                </a:solidFill>
                <a:latin typeface="Calibri"/>
              </a:rPr>
              <a:t>-1  </a:t>
            </a:r>
            <a:r>
              <a:rPr lang="en-US" sz="1800" dirty="0" smtClean="0">
                <a:solidFill>
                  <a:srgbClr val="000000"/>
                </a:solidFill>
                <a:latin typeface="Calibri"/>
                <a:sym typeface="Wingdings"/>
              </a:rPr>
              <a:t> 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Calibri"/>
              </a:rPr>
              <a:t>Published growth rates (Trainer et al. 2012; Fehling et al. 2005)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618770" y="4512733"/>
            <a:ext cx="768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Strain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54219" y="3366123"/>
            <a:ext cx="6279079" cy="0"/>
          </a:xfrm>
          <a:prstGeom prst="line">
            <a:avLst/>
          </a:prstGeom>
          <a:ln w="41275">
            <a:solidFill>
              <a:srgbClr val="13AD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45721" y="1676400"/>
            <a:ext cx="6279079" cy="0"/>
          </a:xfrm>
          <a:prstGeom prst="line">
            <a:avLst/>
          </a:prstGeom>
          <a:ln w="41275">
            <a:solidFill>
              <a:srgbClr val="13AD5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7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 WHOI Pn cultures presenta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6" t="18273" r="12778" b="11111"/>
          <a:stretch/>
        </p:blipFill>
        <p:spPr>
          <a:xfrm>
            <a:off x="1608014" y="3136899"/>
            <a:ext cx="5999286" cy="32131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94200" y="6248400"/>
            <a:ext cx="3975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Modified from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</a:rPr>
              <a:t>Lelong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et al. 2013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757" y="116264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Field surveys inform experimental cultivation conditions</a:t>
            </a:r>
            <a:endParaRPr lang="en-US" i="1" dirty="0">
              <a:solidFill>
                <a:srgbClr val="000000"/>
              </a:solidFill>
              <a:latin typeface="Calibri"/>
              <a:cs typeface="Times New Roman"/>
            </a:endParaRPr>
          </a:p>
        </p:txBody>
      </p:sp>
      <p:sp>
        <p:nvSpPr>
          <p:cNvPr id="20" name="Up-Down Arrow 19"/>
          <p:cNvSpPr/>
          <p:nvPr/>
        </p:nvSpPr>
        <p:spPr>
          <a:xfrm>
            <a:off x="2357352" y="1025942"/>
            <a:ext cx="651933" cy="1553738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92815" y="886337"/>
            <a:ext cx="27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+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92809" y="1874103"/>
            <a:ext cx="27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008000"/>
                </a:solidFill>
                <a:latin typeface="Calibri"/>
              </a:rPr>
              <a:t>-</a:t>
            </a:r>
            <a:endParaRPr lang="en-US" sz="4800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23" name="Up-Down Arrow 22"/>
          <p:cNvSpPr/>
          <p:nvPr/>
        </p:nvSpPr>
        <p:spPr>
          <a:xfrm>
            <a:off x="5752485" y="1013347"/>
            <a:ext cx="651933" cy="1553738"/>
          </a:xfrm>
          <a:prstGeom prst="up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7948" y="873743"/>
            <a:ext cx="27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FF0000"/>
                </a:solidFill>
                <a:latin typeface="Calibri"/>
              </a:rPr>
              <a:t>+</a:t>
            </a:r>
            <a:endParaRPr lang="en-US" sz="3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87942" y="1861508"/>
            <a:ext cx="27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800" dirty="0" smtClean="0">
                <a:solidFill>
                  <a:srgbClr val="008000"/>
                </a:solidFill>
                <a:latin typeface="Calibri"/>
              </a:rPr>
              <a:t>-</a:t>
            </a:r>
            <a:endParaRPr lang="en-US" sz="4800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20731" y="1508602"/>
            <a:ext cx="182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Correlation w/    </a:t>
            </a:r>
            <a:r>
              <a:rPr lang="en-US" sz="1800" b="1" i="1" dirty="0" smtClean="0">
                <a:solidFill>
                  <a:prstClr val="black"/>
                </a:solidFill>
                <a:latin typeface="Calibri"/>
              </a:rPr>
              <a:t>P-n.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abundance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066694" y="1415452"/>
            <a:ext cx="1828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Correlation w/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DA conc.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52800" y="1238072"/>
            <a:ext cx="19812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+mj-lt"/>
              </a:rPr>
              <a:t>Species composition important</a:t>
            </a:r>
            <a:endParaRPr lang="en-US" sz="2400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2743200"/>
            <a:ext cx="579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 </a:t>
            </a:r>
            <a:endParaRPr lang="en-US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71800" y="5791200"/>
            <a:ext cx="533400" cy="2286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0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Summary and next </a:t>
            </a:r>
            <a:r>
              <a:rPr lang="en-US" sz="3600" b="1" dirty="0" smtClean="0">
                <a:solidFill>
                  <a:prstClr val="black"/>
                </a:solidFill>
                <a:latin typeface="Calibri"/>
              </a:rPr>
              <a:t>steps</a:t>
            </a:r>
            <a:endParaRPr lang="en-US" b="1" i="1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Pseudo-nitzschia</a:t>
            </a:r>
            <a:endParaRPr lang="en-US" sz="1800" b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	Integrated approach: ESPs, 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ME DMR phytoplankton and toxin monitoring, rapid response 	cruises, advanced genomic methods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b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Characterizing seasonal to interannual variability at local to regional scales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Toxic </a:t>
            </a:r>
            <a:r>
              <a:rPr lang="en-US" sz="2000" b="1" i="1" dirty="0">
                <a:solidFill>
                  <a:prstClr val="black"/>
                </a:solidFill>
                <a:latin typeface="Calibri"/>
              </a:rPr>
              <a:t>Pseudo-nitzschia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species coincide with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low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levels of DA in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shellfish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b="1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Two taxa in culture, more on the way</a:t>
            </a:r>
            <a:endParaRPr lang="en-US" b="1" i="1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i="1" dirty="0" smtClean="0">
                <a:solidFill>
                  <a:prstClr val="black"/>
                </a:solidFill>
                <a:latin typeface="Calibri"/>
              </a:rPr>
              <a:t>Alexandrium fundyense</a:t>
            </a:r>
            <a:endParaRPr lang="en-US" sz="1800" b="1" dirty="0" smtClean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>
                <a:solidFill>
                  <a:prstClr val="black"/>
                </a:solidFill>
                <a:latin typeface="Calibri"/>
              </a:rPr>
              <a:t>	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ESP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data streams essential for evaluating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forecasts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	Used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ESP data directly for toxicity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predictions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	Weak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blooms of the last few years have not been amenable to rapid-response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	sampling </a:t>
            </a:r>
            <a:r>
              <a:rPr lang="en-US" sz="2000" b="1" dirty="0">
                <a:solidFill>
                  <a:prstClr val="black"/>
                </a:solidFill>
                <a:latin typeface="Calibri"/>
              </a:rPr>
              <a:t>of </a:t>
            </a: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	bloom termination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	Future ESP deployments to focus on the “leaky gyre” hypothesis controlling 	interannual variability in eastern GOM toxicity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Calibri"/>
              </a:rPr>
              <a:t>													    2 posters – Hubbard et al.</a:t>
            </a:r>
            <a:endParaRPr lang="en-US" sz="2000" b="1" dirty="0">
              <a:solidFill>
                <a:prstClr val="black"/>
              </a:solidFill>
              <a:latin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85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oa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166" y="3462867"/>
            <a:ext cx="1447800" cy="1447800"/>
          </a:xfrm>
          <a:prstGeom prst="rect">
            <a:avLst/>
          </a:prstGeom>
        </p:spPr>
      </p:pic>
      <p:pic>
        <p:nvPicPr>
          <p:cNvPr id="5" name="Picture 4" descr="whoilogo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3" y="1909233"/>
            <a:ext cx="1490133" cy="1360988"/>
          </a:xfrm>
          <a:prstGeom prst="rect">
            <a:avLst/>
          </a:prstGeom>
        </p:spPr>
      </p:pic>
      <p:pic>
        <p:nvPicPr>
          <p:cNvPr id="6" name="Picture 5" descr="FWC_Logo_G_small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" b="100000" l="800" r="100000">
                        <a14:foregroundMark x1="7200" y1="60526" x2="7200" y2="60526"/>
                        <a14:foregroundMark x1="51600" y1="22368" x2="51600" y2="2236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454" y="3462867"/>
            <a:ext cx="1190625" cy="1447800"/>
          </a:xfrm>
          <a:prstGeom prst="rect">
            <a:avLst/>
          </a:prstGeom>
        </p:spPr>
      </p:pic>
      <p:pic>
        <p:nvPicPr>
          <p:cNvPr id="7" name="Picture 6" descr="DMR_BO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5" y="3445933"/>
            <a:ext cx="1551038" cy="144246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776697" y="2440319"/>
            <a:ext cx="2209800" cy="717748"/>
            <a:chOff x="5181600" y="4311452"/>
            <a:chExt cx="2292571" cy="793948"/>
          </a:xfrm>
        </p:grpSpPr>
        <p:sp>
          <p:nvSpPr>
            <p:cNvPr id="9" name="Rectangle 8"/>
            <p:cNvSpPr/>
            <p:nvPr/>
          </p:nvSpPr>
          <p:spPr>
            <a:xfrm>
              <a:off x="5181600" y="4311452"/>
              <a:ext cx="2287141" cy="762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  <p:pic>
          <p:nvPicPr>
            <p:cNvPr id="10" name="Picture 9" descr="UMaineCrest_color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2742" y="4387652"/>
              <a:ext cx="2291429" cy="717748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6023097" y="3234267"/>
            <a:ext cx="2971800" cy="838200"/>
          </a:xfrm>
          <a:prstGeom prst="rect">
            <a:avLst/>
          </a:prstGeom>
          <a:solidFill>
            <a:srgbClr val="B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2" name="Picture 11" descr="mdibl-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76" y="3255433"/>
            <a:ext cx="2677584" cy="762000"/>
          </a:xfrm>
          <a:prstGeom prst="rect">
            <a:avLst/>
          </a:prstGeom>
        </p:spPr>
      </p:pic>
      <p:pic>
        <p:nvPicPr>
          <p:cNvPr id="13" name="Picture 12" descr="download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879" y="4137358"/>
            <a:ext cx="1206499" cy="751065"/>
          </a:xfrm>
          <a:prstGeom prst="rect">
            <a:avLst/>
          </a:prstGeom>
        </p:spPr>
      </p:pic>
      <p:pic>
        <p:nvPicPr>
          <p:cNvPr id="14" name="Picture 13" descr="download (1).jpe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66" y="1864919"/>
            <a:ext cx="1498599" cy="5438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26267" y="2044686"/>
            <a:ext cx="4699000" cy="1143000"/>
          </a:xfrm>
          <a:prstGeom prst="rect">
            <a:avLst/>
          </a:prstGeom>
          <a:solidFill>
            <a:srgbClr val="00009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6" name="Picture 15" descr="whcohh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267" y="2036233"/>
            <a:ext cx="4699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371600"/>
            <a:ext cx="8839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Monitor </a:t>
            </a:r>
            <a:r>
              <a:rPr lang="en-US" b="1" dirty="0" smtClean="0"/>
              <a:t>ESP </a:t>
            </a:r>
            <a:r>
              <a:rPr lang="en-US" b="1" dirty="0"/>
              <a:t>real-time data </a:t>
            </a:r>
            <a:r>
              <a:rPr lang="en-US" b="1" dirty="0" smtClean="0"/>
              <a:t>to </a:t>
            </a:r>
            <a:r>
              <a:rPr lang="en-US" b="1" dirty="0"/>
              <a:t>identify key bloom </a:t>
            </a:r>
            <a:r>
              <a:rPr lang="en-US" b="1" dirty="0" smtClean="0"/>
              <a:t>events (</a:t>
            </a:r>
            <a:r>
              <a:rPr lang="en-US" b="1" i="1" dirty="0" smtClean="0"/>
              <a:t>A. fundyense</a:t>
            </a:r>
            <a:r>
              <a:rPr lang="en-US" b="1" dirty="0" smtClean="0"/>
              <a:t>, </a:t>
            </a:r>
            <a:r>
              <a:rPr lang="en-US" b="1" i="1" dirty="0" smtClean="0"/>
              <a:t>Pseudo-nitzschia</a:t>
            </a:r>
            <a:r>
              <a:rPr lang="en-US" b="1" dirty="0" smtClean="0"/>
              <a:t> spp.)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2. Carry out rapid-response sampling of key bloom processes identified by ESP data streams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3. </a:t>
            </a:r>
            <a:r>
              <a:rPr lang="en-US" b="1" dirty="0" smtClean="0"/>
              <a:t>Conduct </a:t>
            </a:r>
            <a:r>
              <a:rPr lang="en-US" b="1" dirty="0"/>
              <a:t>laboratory measurements of vital rates of toxic </a:t>
            </a:r>
            <a:r>
              <a:rPr lang="en-US" b="1" i="1" dirty="0"/>
              <a:t>Pseudo-nitzschia</a:t>
            </a:r>
            <a:r>
              <a:rPr lang="en-US" b="1" dirty="0"/>
              <a:t> species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/>
              <a:t>4. Incorporate process understanding into models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Aims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90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721469" y="4987724"/>
            <a:ext cx="2228352" cy="14339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cs typeface="Times New Roman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352801" y="533402"/>
            <a:ext cx="6032837" cy="6147869"/>
            <a:chOff x="2017813" y="938454"/>
            <a:chExt cx="3764919" cy="3811346"/>
          </a:xfrm>
        </p:grpSpPr>
        <p:pic>
          <p:nvPicPr>
            <p:cNvPr id="39" name="Picture 38" descr="Rplot_da_cell_mdib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865" y="1032933"/>
              <a:ext cx="3716867" cy="371686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3101421" y="4435777"/>
              <a:ext cx="2530512" cy="24804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i="1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Pseudo-</a:t>
              </a:r>
              <a:r>
                <a:rPr lang="en-US" sz="2000" i="1" dirty="0" err="1" smtClean="0">
                  <a:solidFill>
                    <a:prstClr val="black"/>
                  </a:solidFill>
                  <a:latin typeface="Calibri"/>
                  <a:cs typeface="Times New Roman"/>
                </a:rPr>
                <a:t>nitzschia</a:t>
              </a:r>
              <a:r>
                <a:rPr lang="en-US" sz="2000" i="1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 </a:t>
              </a:r>
              <a:r>
                <a:rPr lang="en-US" sz="2000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cells L</a:t>
              </a:r>
              <a:r>
                <a:rPr lang="en-US" sz="2000" baseline="30000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-1</a:t>
              </a:r>
              <a:endParaRPr lang="en-US" sz="2000" i="1" baseline="30000" dirty="0">
                <a:solidFill>
                  <a:prstClr val="black"/>
                </a:solidFill>
                <a:latin typeface="Calibri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854449" y="2101818"/>
              <a:ext cx="2576426" cy="2496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Particulate DA </a:t>
              </a:r>
              <a:r>
                <a:rPr lang="en-US" sz="2000" dirty="0" err="1" smtClean="0">
                  <a:solidFill>
                    <a:prstClr val="black"/>
                  </a:solidFill>
                  <a:latin typeface="Calibri"/>
                  <a:cs typeface="Times New Roman"/>
                </a:rPr>
                <a:t>ng</a:t>
              </a:r>
              <a:r>
                <a:rPr lang="en-US" sz="2000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 L</a:t>
              </a:r>
              <a:r>
                <a:rPr lang="en-US" sz="2000" baseline="30000" dirty="0" smtClean="0">
                  <a:solidFill>
                    <a:prstClr val="black"/>
                  </a:solidFill>
                  <a:latin typeface="Calibri"/>
                  <a:cs typeface="Times New Roman"/>
                </a:rPr>
                <a:t>-1</a:t>
              </a:r>
              <a:endParaRPr lang="en-US" sz="2000" i="1" baseline="30000" dirty="0">
                <a:solidFill>
                  <a:prstClr val="black"/>
                </a:solidFill>
                <a:latin typeface="Calibri"/>
                <a:cs typeface="Times New Roman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523067" y="1490133"/>
              <a:ext cx="186266" cy="1862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cs typeface="Times New Roman"/>
              </a:rPr>
              <a:t>W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Times New Roman"/>
              </a:rPr>
              <a:t>eekly monitoring, June-October 2013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381000" y="3708646"/>
            <a:ext cx="2440308" cy="2615954"/>
            <a:chOff x="406395" y="3377755"/>
            <a:chExt cx="2440308" cy="2615954"/>
          </a:xfrm>
        </p:grpSpPr>
        <p:grpSp>
          <p:nvGrpSpPr>
            <p:cNvPr id="49" name="Group 48"/>
            <p:cNvGrpSpPr/>
            <p:nvPr/>
          </p:nvGrpSpPr>
          <p:grpSpPr>
            <a:xfrm>
              <a:off x="480952" y="5685932"/>
              <a:ext cx="2276856" cy="307777"/>
              <a:chOff x="493652" y="5978032"/>
              <a:chExt cx="2276856" cy="307777"/>
            </a:xfrm>
          </p:grpSpPr>
          <p:grpSp>
            <p:nvGrpSpPr>
              <p:cNvPr id="86" name="Group 85"/>
              <p:cNvGrpSpPr/>
              <p:nvPr/>
            </p:nvGrpSpPr>
            <p:grpSpPr>
              <a:xfrm>
                <a:off x="493652" y="6030779"/>
                <a:ext cx="219456" cy="210312"/>
                <a:chOff x="493652" y="6030779"/>
                <a:chExt cx="219456" cy="210312"/>
              </a:xfrm>
            </p:grpSpPr>
            <p:sp>
              <p:nvSpPr>
                <p:cNvPr id="88" name="Oval 87"/>
                <p:cNvSpPr/>
                <p:nvPr/>
              </p:nvSpPr>
              <p:spPr>
                <a:xfrm>
                  <a:off x="493652" y="6030779"/>
                  <a:ext cx="219456" cy="210312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b="1">
                    <a:ln w="18000">
                      <a:solidFill>
                        <a:srgbClr val="C0504D">
                          <a:satMod val="140000"/>
                        </a:srgb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89" name="Straight Connector 88"/>
                <p:cNvCxnSpPr/>
                <p:nvPr/>
              </p:nvCxnSpPr>
              <p:spPr>
                <a:xfrm>
                  <a:off x="601602" y="6129565"/>
                  <a:ext cx="0" cy="10972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7" name="TextBox 86"/>
              <p:cNvSpPr txBox="1"/>
              <p:nvPr/>
            </p:nvSpPr>
            <p:spPr>
              <a:xfrm>
                <a:off x="687708" y="5978032"/>
                <a:ext cx="2082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P. </a:t>
                </a:r>
                <a:r>
                  <a:rPr lang="en-US" sz="1400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fraudulenta</a:t>
                </a:r>
                <a:endParaRPr lang="en-US" sz="1400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480952" y="5391717"/>
              <a:ext cx="2276856" cy="307777"/>
              <a:chOff x="493652" y="5978032"/>
              <a:chExt cx="2276856" cy="307777"/>
            </a:xfrm>
          </p:grpSpPr>
          <p:grpSp>
            <p:nvGrpSpPr>
              <p:cNvPr id="82" name="Group 81"/>
              <p:cNvGrpSpPr/>
              <p:nvPr/>
            </p:nvGrpSpPr>
            <p:grpSpPr>
              <a:xfrm>
                <a:off x="493652" y="6030779"/>
                <a:ext cx="219456" cy="210312"/>
                <a:chOff x="493652" y="6030779"/>
                <a:chExt cx="219456" cy="210312"/>
              </a:xfrm>
            </p:grpSpPr>
            <p:sp>
              <p:nvSpPr>
                <p:cNvPr id="84" name="Oval 83"/>
                <p:cNvSpPr/>
                <p:nvPr/>
              </p:nvSpPr>
              <p:spPr>
                <a:xfrm>
                  <a:off x="493652" y="6030779"/>
                  <a:ext cx="219456" cy="210312"/>
                </a:xfrm>
                <a:prstGeom prst="ellipse">
                  <a:avLst/>
                </a:prstGeom>
                <a:solidFill>
                  <a:srgbClr val="FF0E68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b="1">
                    <a:ln w="18000">
                      <a:solidFill>
                        <a:srgbClr val="C0504D">
                          <a:satMod val="140000"/>
                        </a:srgb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601602" y="6129565"/>
                  <a:ext cx="0" cy="10972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3" name="TextBox 82"/>
              <p:cNvSpPr txBox="1"/>
              <p:nvPr/>
            </p:nvSpPr>
            <p:spPr>
              <a:xfrm>
                <a:off x="687708" y="5978032"/>
                <a:ext cx="2082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Fragment 223</a:t>
                </a:r>
                <a:endParaRPr lang="en-US" sz="1400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480952" y="5065762"/>
              <a:ext cx="2276856" cy="307777"/>
              <a:chOff x="493652" y="6240509"/>
              <a:chExt cx="2276856" cy="307777"/>
            </a:xfrm>
          </p:grpSpPr>
          <p:grpSp>
            <p:nvGrpSpPr>
              <p:cNvPr id="78" name="Group 77"/>
              <p:cNvGrpSpPr/>
              <p:nvPr/>
            </p:nvGrpSpPr>
            <p:grpSpPr>
              <a:xfrm>
                <a:off x="493652" y="6293256"/>
                <a:ext cx="219456" cy="210312"/>
                <a:chOff x="493652" y="6293256"/>
                <a:chExt cx="219456" cy="210312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493652" y="6293256"/>
                  <a:ext cx="219456" cy="210312"/>
                </a:xfrm>
                <a:prstGeom prst="ellipse">
                  <a:avLst/>
                </a:prstGeom>
                <a:solidFill>
                  <a:srgbClr val="E717DB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b="1">
                    <a:ln w="18000">
                      <a:solidFill>
                        <a:srgbClr val="C0504D">
                          <a:satMod val="140000"/>
                        </a:srgb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601602" y="6392042"/>
                  <a:ext cx="0" cy="10972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9" name="TextBox 78"/>
              <p:cNvSpPr txBox="1"/>
              <p:nvPr/>
            </p:nvSpPr>
            <p:spPr>
              <a:xfrm>
                <a:off x="687708" y="6240509"/>
                <a:ext cx="2082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P. </a:t>
                </a:r>
                <a:r>
                  <a:rPr lang="en-US" sz="1400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cuspidata</a:t>
                </a:r>
                <a:endParaRPr lang="en-US" sz="1400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480952" y="4771546"/>
              <a:ext cx="2276856" cy="307777"/>
              <a:chOff x="493652" y="6240509"/>
              <a:chExt cx="2276856" cy="307777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493652" y="6293256"/>
                <a:ext cx="219456" cy="210312"/>
                <a:chOff x="493652" y="6293256"/>
                <a:chExt cx="219456" cy="210312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493652" y="6293256"/>
                  <a:ext cx="219456" cy="210312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b="1">
                    <a:ln w="18000">
                      <a:solidFill>
                        <a:srgbClr val="C0504D">
                          <a:satMod val="140000"/>
                        </a:srgb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601602" y="6392042"/>
                  <a:ext cx="0" cy="10972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5" name="TextBox 74"/>
              <p:cNvSpPr txBox="1"/>
              <p:nvPr/>
            </p:nvSpPr>
            <p:spPr>
              <a:xfrm>
                <a:off x="687708" y="6240509"/>
                <a:ext cx="2082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P. </a:t>
                </a:r>
                <a:r>
                  <a:rPr lang="en-US" sz="1400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delicatissima</a:t>
                </a:r>
                <a:endParaRPr lang="en-US" sz="1400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480952" y="4477327"/>
              <a:ext cx="2276856" cy="307777"/>
              <a:chOff x="493652" y="6240509"/>
              <a:chExt cx="2276856" cy="307776"/>
            </a:xfrm>
          </p:grpSpPr>
          <p:grpSp>
            <p:nvGrpSpPr>
              <p:cNvPr id="70" name="Group 69"/>
              <p:cNvGrpSpPr/>
              <p:nvPr/>
            </p:nvGrpSpPr>
            <p:grpSpPr>
              <a:xfrm>
                <a:off x="493652" y="6293256"/>
                <a:ext cx="219456" cy="210312"/>
                <a:chOff x="493652" y="6293256"/>
                <a:chExt cx="219456" cy="210312"/>
              </a:xfrm>
            </p:grpSpPr>
            <p:sp>
              <p:nvSpPr>
                <p:cNvPr id="72" name="Oval 71"/>
                <p:cNvSpPr/>
                <p:nvPr/>
              </p:nvSpPr>
              <p:spPr>
                <a:xfrm>
                  <a:off x="493652" y="6293256"/>
                  <a:ext cx="219456" cy="210312"/>
                </a:xfrm>
                <a:prstGeom prst="ellipse">
                  <a:avLst/>
                </a:prstGeom>
                <a:solidFill>
                  <a:srgbClr val="961DFF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b="1">
                    <a:ln w="18000">
                      <a:solidFill>
                        <a:srgbClr val="C0504D">
                          <a:satMod val="140000"/>
                        </a:srgb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01602" y="6392042"/>
                  <a:ext cx="0" cy="10972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TextBox 70"/>
              <p:cNvSpPr txBox="1"/>
              <p:nvPr/>
            </p:nvSpPr>
            <p:spPr>
              <a:xfrm>
                <a:off x="687708" y="6240509"/>
                <a:ext cx="208280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P. </a:t>
                </a:r>
                <a:r>
                  <a:rPr lang="en-US" sz="1400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americana</a:t>
                </a:r>
                <a:r>
                  <a:rPr lang="en-US" sz="1400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/P. </a:t>
                </a:r>
                <a:r>
                  <a:rPr lang="en-US" sz="1400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heimii</a:t>
                </a:r>
                <a:endParaRPr lang="en-US" sz="1400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80952" y="4183111"/>
              <a:ext cx="2276856" cy="307777"/>
              <a:chOff x="493652" y="6240509"/>
              <a:chExt cx="2276856" cy="307776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493652" y="6293256"/>
                <a:ext cx="219456" cy="210312"/>
                <a:chOff x="493652" y="6293256"/>
                <a:chExt cx="219456" cy="210312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493652" y="6293256"/>
                  <a:ext cx="219456" cy="210312"/>
                </a:xfrm>
                <a:prstGeom prst="ellipse">
                  <a:avLst/>
                </a:prstGeom>
                <a:solidFill>
                  <a:srgbClr val="08FFFC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b="1">
                    <a:ln w="18000">
                      <a:solidFill>
                        <a:srgbClr val="C0504D">
                          <a:satMod val="140000"/>
                        </a:srgb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01602" y="6392042"/>
                  <a:ext cx="0" cy="10972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Box 66"/>
              <p:cNvSpPr txBox="1"/>
              <p:nvPr/>
            </p:nvSpPr>
            <p:spPr>
              <a:xfrm>
                <a:off x="687708" y="6240509"/>
                <a:ext cx="208280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P. </a:t>
                </a:r>
                <a:r>
                  <a:rPr lang="en-US" sz="1400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pungens</a:t>
                </a:r>
                <a:endParaRPr lang="en-US" sz="1400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80952" y="3888895"/>
              <a:ext cx="2276856" cy="307777"/>
              <a:chOff x="493652" y="6240509"/>
              <a:chExt cx="2276856" cy="307776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493652" y="6293256"/>
                <a:ext cx="219456" cy="210312"/>
                <a:chOff x="493652" y="6293256"/>
                <a:chExt cx="219456" cy="210312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493652" y="6293256"/>
                  <a:ext cx="219456" cy="210312"/>
                </a:xfrm>
                <a:prstGeom prst="ellipse">
                  <a:avLst/>
                </a:prstGeom>
                <a:solidFill>
                  <a:srgbClr val="13F622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b="1">
                    <a:ln w="18000">
                      <a:solidFill>
                        <a:srgbClr val="C0504D">
                          <a:satMod val="140000"/>
                        </a:srgb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601602" y="6392042"/>
                  <a:ext cx="0" cy="10972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TextBox 62"/>
              <p:cNvSpPr txBox="1"/>
              <p:nvPr/>
            </p:nvSpPr>
            <p:spPr>
              <a:xfrm>
                <a:off x="687708" y="6240509"/>
                <a:ext cx="208280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P. </a:t>
                </a:r>
                <a:r>
                  <a:rPr lang="en-US" sz="1400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plurisecta</a:t>
                </a:r>
                <a:endParaRPr lang="en-US" sz="1400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480952" y="3594679"/>
              <a:ext cx="2276856" cy="307777"/>
              <a:chOff x="493652" y="6240509"/>
              <a:chExt cx="2276856" cy="307776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493652" y="6293256"/>
                <a:ext cx="219456" cy="210312"/>
                <a:chOff x="493652" y="6293256"/>
                <a:chExt cx="219456" cy="210312"/>
              </a:xfrm>
            </p:grpSpPr>
            <p:sp>
              <p:nvSpPr>
                <p:cNvPr id="60" name="Oval 59"/>
                <p:cNvSpPr/>
                <p:nvPr/>
              </p:nvSpPr>
              <p:spPr>
                <a:xfrm>
                  <a:off x="493652" y="6293256"/>
                  <a:ext cx="219456" cy="21031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400" b="1">
                    <a:ln w="18000">
                      <a:solidFill>
                        <a:srgbClr val="C0504D">
                          <a:satMod val="140000"/>
                        </a:srgb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endParaRPr>
                </a:p>
              </p:txBody>
            </p: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601602" y="6392042"/>
                  <a:ext cx="0" cy="109728"/>
                </a:xfrm>
                <a:prstGeom prst="line">
                  <a:avLst/>
                </a:prstGeom>
                <a:ln w="12700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9" name="TextBox 58"/>
              <p:cNvSpPr txBox="1"/>
              <p:nvPr/>
            </p:nvSpPr>
            <p:spPr>
              <a:xfrm>
                <a:off x="687708" y="6240509"/>
                <a:ext cx="2082800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i="1" dirty="0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P. </a:t>
                </a:r>
                <a:r>
                  <a:rPr lang="en-US" sz="1400" i="1" dirty="0" err="1" smtClean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seriata</a:t>
                </a:r>
                <a:endParaRPr lang="en-US" sz="1400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06395" y="3377755"/>
              <a:ext cx="24403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i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Pseudo-</a:t>
              </a:r>
              <a:r>
                <a:rPr lang="en-US" sz="1400" b="1" i="1" dirty="0" err="1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nitzschia</a:t>
              </a:r>
              <a:r>
                <a:rPr lang="en-US" sz="1400" b="1" i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 </a:t>
              </a:r>
              <a:r>
                <a:rPr lang="en-US" sz="1400" b="1" dirty="0" smtClean="0">
                  <a:solidFill>
                    <a:prstClr val="black"/>
                  </a:solidFill>
                  <a:latin typeface="Times New Roman"/>
                  <a:cs typeface="Times New Roman"/>
                </a:rPr>
                <a:t>spp.</a:t>
              </a:r>
              <a:endParaRPr lang="en-US" sz="1400" b="1" dirty="0">
                <a:solidFill>
                  <a:prstClr val="black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0" y="691277"/>
            <a:ext cx="33189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/>
              </a:rPr>
              <a:t>Correlation between cell abundance and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cs typeface="Times New Roman"/>
              </a:rPr>
              <a:t>pDA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/>
              </a:rPr>
              <a:t> (Spearman’s R = 0.788, p&lt;0.01)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dirty="0" smtClean="0">
              <a:solidFill>
                <a:prstClr val="black"/>
              </a:solidFill>
              <a:latin typeface="Calibri"/>
              <a:cs typeface="Times New Roman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/>
              </a:rPr>
              <a:t>Highest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cs typeface="Times New Roman"/>
              </a:rPr>
              <a:t>pDA</a:t>
            </a: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/>
              </a:rPr>
              <a:t> ~ highest abundance of </a:t>
            </a:r>
            <a:r>
              <a:rPr lang="en-US" sz="1800" i="1" dirty="0" smtClean="0">
                <a:solidFill>
                  <a:prstClr val="black"/>
                </a:solidFill>
                <a:latin typeface="Calibri"/>
                <a:cs typeface="Times New Roman"/>
              </a:rPr>
              <a:t>P. </a:t>
            </a:r>
            <a:r>
              <a:rPr lang="en-US" sz="1800" i="1" dirty="0" err="1" smtClean="0">
                <a:solidFill>
                  <a:prstClr val="black"/>
                </a:solidFill>
                <a:latin typeface="Calibri"/>
                <a:cs typeface="Times New Roman"/>
              </a:rPr>
              <a:t>plurisecta</a:t>
            </a:r>
            <a:endParaRPr lang="en-US" sz="1800" i="1" dirty="0" smtClean="0">
              <a:solidFill>
                <a:prstClr val="black"/>
              </a:solidFill>
              <a:latin typeface="Calibri"/>
              <a:cs typeface="Times New Roman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endParaRPr lang="en-US" sz="1800" i="1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prstClr val="black"/>
                </a:solidFill>
                <a:latin typeface="Calibri"/>
                <a:cs typeface="Times New Roman"/>
              </a:rPr>
              <a:t>Coexistence of toxic species</a:t>
            </a:r>
            <a:endParaRPr lang="en-US" sz="1800" dirty="0">
              <a:solidFill>
                <a:prstClr val="black"/>
              </a:solidFill>
              <a:latin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747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035175" y="838200"/>
          <a:ext cx="4899025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8" name="Document" r:id="rId4" imgW="5248656" imgH="6626352" progId="Word.Document.8">
                  <p:embed/>
                </p:oleObj>
              </mc:Choice>
              <mc:Fallback>
                <p:oleObj name="Document" r:id="rId4" imgW="5248656" imgH="662635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140"/>
                      <a:stretch>
                        <a:fillRect/>
                      </a:stretch>
                    </p:blipFill>
                    <p:spPr bwMode="auto">
                      <a:xfrm>
                        <a:off x="2035175" y="838200"/>
                        <a:ext cx="4899025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Life Cycle of </a:t>
            </a:r>
            <a:r>
              <a:rPr lang="en-US" i="1" smtClean="0"/>
              <a:t>Alexandrium</a:t>
            </a:r>
            <a:r>
              <a:rPr lang="en-US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31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52400"/>
            <a:ext cx="9144000" cy="12954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H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: Interannual variations in bloom severity result from fluctuations in cyst abundance</a:t>
            </a:r>
          </a:p>
        </p:txBody>
      </p:sp>
      <p:pic>
        <p:nvPicPr>
          <p:cNvPr id="65539" name="Picture 3" descr="cyst_1cm_2004_CH_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7988"/>
            <a:ext cx="18288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4" descr="cyst_1cm_2005_oc416_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18288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cyst_1cm_2006_oc433_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7988"/>
            <a:ext cx="18288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6" descr="2007_oc440_cyst_1cm_v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77988"/>
            <a:ext cx="1828800" cy="205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3" name="Picture 7" descr="PSP-2005-web_7008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191000"/>
            <a:ext cx="18288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8" descr="PSP_closuremap_2006_en_696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21163"/>
            <a:ext cx="182880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9" descr="PSP_closuremap_2007_en_6963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202113"/>
            <a:ext cx="18288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10" descr="PSP-closure-2008-web_913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191000"/>
            <a:ext cx="1828800" cy="242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-21725" y="3733800"/>
            <a:ext cx="873566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FFFF"/>
                </a:solidFill>
              </a:rPr>
              <a:t>Toxicity   </a:t>
            </a:r>
            <a:r>
              <a:rPr lang="en-US" dirty="0" smtClean="0">
                <a:solidFill>
                  <a:srgbClr val="FFFFFF"/>
                </a:solidFill>
              </a:rPr>
              <a:t>  2005               </a:t>
            </a:r>
            <a:r>
              <a:rPr lang="en-US" dirty="0">
                <a:solidFill>
                  <a:srgbClr val="FFFFFF"/>
                </a:solidFill>
              </a:rPr>
              <a:t>2006               2007               </a:t>
            </a:r>
            <a:r>
              <a:rPr lang="en-US" dirty="0" smtClean="0">
                <a:solidFill>
                  <a:srgbClr val="FFFFFF"/>
                </a:solidFill>
              </a:rPr>
              <a:t>2008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Spring/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Summer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157163" y="798493"/>
            <a:ext cx="807144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6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6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Cysts</a:t>
            </a:r>
          </a:p>
          <a:p>
            <a:pPr eaLnBrk="1" hangingPunct="1"/>
            <a:r>
              <a:rPr lang="en-US" dirty="0" smtClean="0">
                <a:solidFill>
                  <a:srgbClr val="FFFFFF"/>
                </a:solidFill>
              </a:rPr>
              <a:t>Fall  </a:t>
            </a:r>
            <a:r>
              <a:rPr lang="en-US" dirty="0">
                <a:solidFill>
                  <a:srgbClr val="FFFFFF"/>
                </a:solidFill>
              </a:rPr>
              <a:t>2004        </a:t>
            </a:r>
            <a:r>
              <a:rPr lang="en-US" dirty="0" smtClean="0">
                <a:solidFill>
                  <a:srgbClr val="FFFFFF"/>
                </a:solidFill>
              </a:rPr>
              <a:t> Fall 2005       Fall 2006       Fall 2007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5549" name="Line 13"/>
          <p:cNvSpPr>
            <a:spLocks noChangeShapeType="1"/>
          </p:cNvSpPr>
          <p:nvPr/>
        </p:nvSpPr>
        <p:spPr bwMode="auto">
          <a:xfrm>
            <a:off x="1143000" y="3733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>
            <a:off x="3200400" y="3733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5551" name="Line 15"/>
          <p:cNvSpPr>
            <a:spLocks noChangeShapeType="1"/>
          </p:cNvSpPr>
          <p:nvPr/>
        </p:nvSpPr>
        <p:spPr bwMode="auto">
          <a:xfrm>
            <a:off x="5105400" y="3733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5552" name="Line 16"/>
          <p:cNvSpPr>
            <a:spLocks noChangeShapeType="1"/>
          </p:cNvSpPr>
          <p:nvPr/>
        </p:nvSpPr>
        <p:spPr bwMode="auto">
          <a:xfrm>
            <a:off x="7086600" y="3733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5288" y="4191000"/>
            <a:ext cx="1063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Shellfish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closures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98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WGOM cyst abundance and toxicity </a:t>
            </a:r>
            <a:br>
              <a:rPr lang="en-US" sz="4000" dirty="0" smtClean="0"/>
            </a:br>
            <a:r>
              <a:rPr lang="en-US" sz="4000" dirty="0" smtClean="0"/>
              <a:t>2005-2009: r=-0.93</a:t>
            </a:r>
          </a:p>
        </p:txBody>
      </p:sp>
      <p:pic>
        <p:nvPicPr>
          <p:cNvPr id="35843" name="Picture 4" descr="cyst_vs_toxic_final_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19200"/>
            <a:ext cx="76327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4200" y="1600200"/>
            <a:ext cx="712788" cy="449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424613" y="4267200"/>
            <a:ext cx="738187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77000" y="4114800"/>
            <a:ext cx="738188" cy="83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4" descr="cyst_vs_toxic_final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6327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438400" y="3352800"/>
            <a:ext cx="2339679" cy="2133600"/>
            <a:chOff x="2514600" y="3352800"/>
            <a:chExt cx="2339679" cy="2133600"/>
          </a:xfrm>
        </p:grpSpPr>
        <p:sp>
          <p:nvSpPr>
            <p:cNvPr id="11" name="TextBox 10"/>
            <p:cNvSpPr txBox="1"/>
            <p:nvPr/>
          </p:nvSpPr>
          <p:spPr>
            <a:xfrm>
              <a:off x="2971800" y="4963180"/>
              <a:ext cx="9813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Cysts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514600" y="3352800"/>
              <a:ext cx="23396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Toxicity extent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400800" y="6553200"/>
            <a:ext cx="2729017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McGillicuddy et al. 2011 L&amp;O</a:t>
            </a:r>
            <a:endParaRPr lang="en-US" sz="1600" dirty="0">
              <a:solidFill>
                <a:schemeClr val="bg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00800" y="1676400"/>
            <a:ext cx="1295400" cy="4495800"/>
            <a:chOff x="6400800" y="1676400"/>
            <a:chExt cx="1295400" cy="4495800"/>
          </a:xfrm>
        </p:grpSpPr>
        <p:sp>
          <p:nvSpPr>
            <p:cNvPr id="13" name="Rectangle 12"/>
            <p:cNvSpPr/>
            <p:nvPr/>
          </p:nvSpPr>
          <p:spPr>
            <a:xfrm>
              <a:off x="6846094" y="1676400"/>
              <a:ext cx="850106" cy="4495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00800" y="4114800"/>
              <a:ext cx="738188" cy="990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09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838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Population dynamics of Alexandrium spp.</a:t>
            </a:r>
          </a:p>
        </p:txBody>
      </p:sp>
      <p:pic>
        <p:nvPicPr>
          <p:cNvPr id="8195" name="Picture 4" descr="Pop_Dynam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13" y="303213"/>
            <a:ext cx="7089775" cy="625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42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2"/>
          <p:cNvSpPr txBox="1">
            <a:spLocks noChangeArrowheads="1"/>
          </p:cNvSpPr>
          <p:nvPr/>
        </p:nvSpPr>
        <p:spPr bwMode="auto">
          <a:xfrm>
            <a:off x="539750" y="460375"/>
            <a:ext cx="80327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2004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539750" y="1108075"/>
            <a:ext cx="80327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2005</a:t>
            </a: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539750" y="1684337"/>
            <a:ext cx="80327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2006</a:t>
            </a:r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539750" y="2260600"/>
            <a:ext cx="80327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2007</a:t>
            </a:r>
          </a:p>
        </p:txBody>
      </p:sp>
      <p:sp>
        <p:nvSpPr>
          <p:cNvPr id="7175" name="Text Box 6"/>
          <p:cNvSpPr txBox="1">
            <a:spLocks noChangeArrowheads="1"/>
          </p:cNvSpPr>
          <p:nvPr/>
        </p:nvSpPr>
        <p:spPr bwMode="auto">
          <a:xfrm>
            <a:off x="539750" y="2908300"/>
            <a:ext cx="80327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2008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134938" y="-57150"/>
            <a:ext cx="22822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/>
                <a:ea typeface="宋体" pitchFamily="2" charset="-122"/>
              </a:rPr>
              <a:t>Hydrodynamics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5922412" y="-42863"/>
            <a:ext cx="3221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2400" dirty="0" smtClean="0">
                <a:solidFill>
                  <a:srgbClr val="FFFF00"/>
                </a:solidFill>
                <a:latin typeface="Times New Roman"/>
                <a:ea typeface="宋体" pitchFamily="2" charset="-122"/>
              </a:rPr>
              <a:t>2015 Seasonal Forecast</a:t>
            </a:r>
          </a:p>
        </p:txBody>
      </p:sp>
      <p:sp>
        <p:nvSpPr>
          <p:cNvPr id="333834" name="Line 11"/>
          <p:cNvSpPr>
            <a:spLocks noChangeShapeType="1"/>
          </p:cNvSpPr>
          <p:nvPr/>
        </p:nvSpPr>
        <p:spPr bwMode="auto">
          <a:xfrm>
            <a:off x="1403350" y="693737"/>
            <a:ext cx="1655763" cy="990601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35" name="Line 12"/>
          <p:cNvSpPr>
            <a:spLocks noChangeShapeType="1"/>
          </p:cNvSpPr>
          <p:nvPr/>
        </p:nvSpPr>
        <p:spPr bwMode="auto">
          <a:xfrm>
            <a:off x="1403350" y="1468437"/>
            <a:ext cx="1655763" cy="468313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33836" name="Line 13"/>
          <p:cNvSpPr>
            <a:spLocks noChangeShapeType="1"/>
          </p:cNvSpPr>
          <p:nvPr/>
        </p:nvSpPr>
        <p:spPr bwMode="auto">
          <a:xfrm>
            <a:off x="1403350" y="1936751"/>
            <a:ext cx="1655763" cy="252412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37" name="Line 14"/>
          <p:cNvSpPr>
            <a:spLocks noChangeShapeType="1"/>
          </p:cNvSpPr>
          <p:nvPr/>
        </p:nvSpPr>
        <p:spPr bwMode="auto">
          <a:xfrm flipV="1">
            <a:off x="1403350" y="2743199"/>
            <a:ext cx="1655763" cy="417511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38" name="Line 15"/>
          <p:cNvSpPr>
            <a:spLocks noChangeShapeType="1"/>
          </p:cNvSpPr>
          <p:nvPr/>
        </p:nvSpPr>
        <p:spPr bwMode="auto">
          <a:xfrm flipV="1">
            <a:off x="1403351" y="3113384"/>
            <a:ext cx="1655762" cy="587077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2208" name="Text Box 16"/>
          <p:cNvSpPr txBox="1">
            <a:spLocks noChangeArrowheads="1"/>
          </p:cNvSpPr>
          <p:nvPr/>
        </p:nvSpPr>
        <p:spPr bwMode="auto">
          <a:xfrm>
            <a:off x="6875463" y="381000"/>
            <a:ext cx="1654175" cy="655564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1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2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3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4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5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6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7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8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9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</a:t>
            </a:r>
            <a:r>
              <a:rPr lang="en-US" altLang="zh-CN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10</a:t>
            </a:r>
          </a:p>
          <a:p>
            <a:pPr>
              <a:defRPr/>
            </a:pPr>
            <a:endParaRPr lang="en-US" altLang="zh-CN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zh-CN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ea typeface="宋体" pitchFamily="2" charset="-122"/>
                <a:cs typeface="Arial" panose="020B0604020202020204" pitchFamily="34" charset="0"/>
              </a:rPr>
              <a:t>Scenario 11</a:t>
            </a:r>
            <a:endParaRPr lang="zh-CN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333840" name="Line 17"/>
          <p:cNvSpPr>
            <a:spLocks noChangeShapeType="1"/>
          </p:cNvSpPr>
          <p:nvPr/>
        </p:nvSpPr>
        <p:spPr bwMode="auto">
          <a:xfrm flipV="1">
            <a:off x="5724525" y="693736"/>
            <a:ext cx="1150938" cy="925574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41" name="Line 18"/>
          <p:cNvSpPr>
            <a:spLocks noChangeShapeType="1"/>
          </p:cNvSpPr>
          <p:nvPr/>
        </p:nvSpPr>
        <p:spPr bwMode="auto">
          <a:xfrm>
            <a:off x="5724525" y="2908300"/>
            <a:ext cx="1150938" cy="784225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42" name="Line 19"/>
          <p:cNvSpPr>
            <a:spLocks noChangeShapeType="1"/>
          </p:cNvSpPr>
          <p:nvPr/>
        </p:nvSpPr>
        <p:spPr bwMode="auto">
          <a:xfrm>
            <a:off x="5724525" y="3300412"/>
            <a:ext cx="1150938" cy="976313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43" name="Line 20"/>
          <p:cNvSpPr>
            <a:spLocks noChangeShapeType="1"/>
          </p:cNvSpPr>
          <p:nvPr/>
        </p:nvSpPr>
        <p:spPr bwMode="auto">
          <a:xfrm>
            <a:off x="5724525" y="2260599"/>
            <a:ext cx="1150938" cy="215899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44" name="Line 21"/>
          <p:cNvSpPr>
            <a:spLocks noChangeShapeType="1"/>
          </p:cNvSpPr>
          <p:nvPr/>
        </p:nvSpPr>
        <p:spPr bwMode="auto">
          <a:xfrm flipV="1">
            <a:off x="5724525" y="1223665"/>
            <a:ext cx="1150938" cy="605135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539750" y="3484562"/>
            <a:ext cx="80327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2009</a:t>
            </a:r>
          </a:p>
        </p:txBody>
      </p:sp>
      <p:sp>
        <p:nvSpPr>
          <p:cNvPr id="333846" name="Line 23"/>
          <p:cNvSpPr>
            <a:spLocks noChangeShapeType="1"/>
          </p:cNvSpPr>
          <p:nvPr/>
        </p:nvSpPr>
        <p:spPr bwMode="auto">
          <a:xfrm flipV="1">
            <a:off x="1403350" y="3484562"/>
            <a:ext cx="1655763" cy="792163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47" name="Line 24"/>
          <p:cNvSpPr>
            <a:spLocks noChangeShapeType="1"/>
          </p:cNvSpPr>
          <p:nvPr/>
        </p:nvSpPr>
        <p:spPr bwMode="auto">
          <a:xfrm>
            <a:off x="5724525" y="2547937"/>
            <a:ext cx="1150938" cy="504825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539750" y="4060825"/>
            <a:ext cx="80327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2010</a:t>
            </a:r>
          </a:p>
        </p:txBody>
      </p:sp>
      <p:sp>
        <p:nvSpPr>
          <p:cNvPr id="333849" name="Line 26"/>
          <p:cNvSpPr>
            <a:spLocks noChangeShapeType="1"/>
          </p:cNvSpPr>
          <p:nvPr/>
        </p:nvSpPr>
        <p:spPr bwMode="auto">
          <a:xfrm flipV="1">
            <a:off x="1403350" y="3880643"/>
            <a:ext cx="1655763" cy="972344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195" name="Text Box 25"/>
          <p:cNvSpPr txBox="1">
            <a:spLocks noChangeArrowheads="1"/>
          </p:cNvSpPr>
          <p:nvPr/>
        </p:nvSpPr>
        <p:spPr bwMode="auto">
          <a:xfrm>
            <a:off x="539750" y="4637087"/>
            <a:ext cx="788988" cy="461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2011</a:t>
            </a:r>
          </a:p>
        </p:txBody>
      </p:sp>
      <p:sp>
        <p:nvSpPr>
          <p:cNvPr id="333851" name="Line 26"/>
          <p:cNvSpPr>
            <a:spLocks noChangeShapeType="1"/>
          </p:cNvSpPr>
          <p:nvPr/>
        </p:nvSpPr>
        <p:spPr bwMode="auto">
          <a:xfrm flipV="1">
            <a:off x="1403350" y="4119562"/>
            <a:ext cx="1655763" cy="1309687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52" name="Line 27"/>
          <p:cNvSpPr>
            <a:spLocks noChangeShapeType="1"/>
          </p:cNvSpPr>
          <p:nvPr/>
        </p:nvSpPr>
        <p:spPr bwMode="auto">
          <a:xfrm>
            <a:off x="5724525" y="3717924"/>
            <a:ext cx="1150938" cy="1135063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33853" name="Line 27"/>
          <p:cNvSpPr>
            <a:spLocks noChangeShapeType="1"/>
          </p:cNvSpPr>
          <p:nvPr/>
        </p:nvSpPr>
        <p:spPr bwMode="auto">
          <a:xfrm>
            <a:off x="5724524" y="4060825"/>
            <a:ext cx="1150939" cy="1382713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00" name="Text Box 25"/>
          <p:cNvSpPr txBox="1">
            <a:spLocks noChangeArrowheads="1"/>
          </p:cNvSpPr>
          <p:nvPr/>
        </p:nvSpPr>
        <p:spPr bwMode="auto">
          <a:xfrm>
            <a:off x="539750" y="5213350"/>
            <a:ext cx="800100" cy="460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2012</a:t>
            </a:r>
          </a:p>
        </p:txBody>
      </p:sp>
      <p:sp>
        <p:nvSpPr>
          <p:cNvPr id="34" name="Line 26"/>
          <p:cNvSpPr>
            <a:spLocks noChangeShapeType="1"/>
          </p:cNvSpPr>
          <p:nvPr/>
        </p:nvSpPr>
        <p:spPr bwMode="auto">
          <a:xfrm flipV="1">
            <a:off x="1403350" y="4366815"/>
            <a:ext cx="1655763" cy="1652984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5" name="Line 27"/>
          <p:cNvSpPr>
            <a:spLocks noChangeShapeType="1"/>
          </p:cNvSpPr>
          <p:nvPr/>
        </p:nvSpPr>
        <p:spPr bwMode="auto">
          <a:xfrm>
            <a:off x="5724524" y="4366815"/>
            <a:ext cx="1109663" cy="1654572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03" name="Text Box 25"/>
          <p:cNvSpPr txBox="1">
            <a:spLocks noChangeArrowheads="1"/>
          </p:cNvSpPr>
          <p:nvPr/>
        </p:nvSpPr>
        <p:spPr bwMode="auto">
          <a:xfrm>
            <a:off x="539750" y="5789612"/>
            <a:ext cx="800100" cy="460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2013</a:t>
            </a:r>
          </a:p>
        </p:txBody>
      </p:sp>
      <p:sp>
        <p:nvSpPr>
          <p:cNvPr id="37" name="Line 14"/>
          <p:cNvSpPr>
            <a:spLocks noChangeShapeType="1"/>
          </p:cNvSpPr>
          <p:nvPr/>
        </p:nvSpPr>
        <p:spPr bwMode="auto">
          <a:xfrm flipV="1">
            <a:off x="1403350" y="2476500"/>
            <a:ext cx="1655763" cy="71437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V="1">
            <a:off x="5724525" y="1828800"/>
            <a:ext cx="1150938" cy="234157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Text Box 25"/>
          <p:cNvSpPr txBox="1">
            <a:spLocks noChangeArrowheads="1"/>
          </p:cNvSpPr>
          <p:nvPr/>
        </p:nvSpPr>
        <p:spPr bwMode="auto">
          <a:xfrm>
            <a:off x="533400" y="6245225"/>
            <a:ext cx="800219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dirty="0" smtClean="0">
                <a:solidFill>
                  <a:srgbClr val="FFFFFF"/>
                </a:solidFill>
                <a:latin typeface="Times New Roman" pitchFamily="18" charset="0"/>
                <a:ea typeface="宋体" pitchFamily="2" charset="-122"/>
              </a:rPr>
              <a:t>2014</a:t>
            </a:r>
            <a:endParaRPr lang="en-US" altLang="zh-CN" sz="2400" dirty="0">
              <a:solidFill>
                <a:srgbClr val="FFFFFF"/>
              </a:solidFill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40" name="Line 26"/>
          <p:cNvSpPr>
            <a:spLocks noChangeShapeType="1"/>
          </p:cNvSpPr>
          <p:nvPr/>
        </p:nvSpPr>
        <p:spPr bwMode="auto">
          <a:xfrm flipV="1">
            <a:off x="1403351" y="4622145"/>
            <a:ext cx="1655762" cy="1853910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Line 27"/>
          <p:cNvSpPr>
            <a:spLocks noChangeShapeType="1"/>
          </p:cNvSpPr>
          <p:nvPr/>
        </p:nvSpPr>
        <p:spPr bwMode="auto">
          <a:xfrm>
            <a:off x="5724523" y="4527550"/>
            <a:ext cx="1150940" cy="2179340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90800" y="762000"/>
            <a:ext cx="3436197" cy="3676710"/>
            <a:chOff x="2590800" y="1276290"/>
            <a:chExt cx="3436197" cy="3676710"/>
          </a:xfrm>
        </p:grpSpPr>
        <p:sp>
          <p:nvSpPr>
            <p:cNvPr id="7177" name="Text Box 9"/>
            <p:cNvSpPr txBox="1">
              <a:spLocks noChangeArrowheads="1"/>
            </p:cNvSpPr>
            <p:nvPr/>
          </p:nvSpPr>
          <p:spPr bwMode="auto">
            <a:xfrm>
              <a:off x="2590800" y="1276290"/>
              <a:ext cx="343619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2400" dirty="0" smtClean="0">
                  <a:solidFill>
                    <a:srgbClr val="FFFF00"/>
                  </a:solidFill>
                  <a:latin typeface="Times New Roman"/>
                  <a:ea typeface="宋体" pitchFamily="2" charset="-122"/>
                </a:rPr>
                <a:t>Benthic Cyst Abundance</a:t>
              </a: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200" y="2116400"/>
              <a:ext cx="2522859" cy="283660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49054" y="1671935"/>
              <a:ext cx="14318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</a:rPr>
                <a:t>Fall 2014 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800600"/>
            <a:ext cx="2438400" cy="182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95035" y="4495800"/>
            <a:ext cx="1838965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Cyst time-series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12373" y="6477000"/>
            <a:ext cx="2428870" cy="40011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2"/>
                </a:solidFill>
              </a:rPr>
              <a:t>2004                   2014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6" name="Oval 5"/>
          <p:cNvSpPr>
            <a:spLocks noChangeAspect="1"/>
          </p:cNvSpPr>
          <p:nvPr/>
        </p:nvSpPr>
        <p:spPr>
          <a:xfrm>
            <a:off x="5257800" y="5852160"/>
            <a:ext cx="92945" cy="91440"/>
          </a:xfrm>
          <a:prstGeom prst="ellipse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98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AutoShape 7" descr="http://images.ezgif.com/tmp/gif_0x0_1ab748.gif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5" name="Picture 4" descr="15ensemble_2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-1"/>
            <a:ext cx="7620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48400" y="4843790"/>
            <a:ext cx="205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2015 Ensemble Forecast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Custom 1">
      <a:dk1>
        <a:srgbClr val="DBEC9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8_Office Theme">
  <a:themeElements>
    <a:clrScheme name="Custom 1">
      <a:dk1>
        <a:srgbClr val="DBEC9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FF0C15"/>
    </a:accent1>
    <a:accent2>
      <a:srgbClr val="FFBC52"/>
    </a:accent2>
    <a:accent3>
      <a:srgbClr val="F1FF2D"/>
    </a:accent3>
    <a:accent4>
      <a:srgbClr val="BCFF00"/>
    </a:accent4>
    <a:accent5>
      <a:srgbClr val="3ADC6D"/>
    </a:accent5>
    <a:accent6>
      <a:srgbClr val="69D4F7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10546</TotalTime>
  <Words>1149</Words>
  <Application>Microsoft Office PowerPoint</Application>
  <PresentationFormat>On-screen Show (4:3)</PresentationFormat>
  <Paragraphs>409</Paragraphs>
  <Slides>30</Slides>
  <Notes>29</Notes>
  <HiddenSlides>0</HiddenSlides>
  <MMClips>1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Default Design</vt:lpstr>
      <vt:lpstr>2_Default Design</vt:lpstr>
      <vt:lpstr>4_Default Design</vt:lpstr>
      <vt:lpstr>1_Office Theme</vt:lpstr>
      <vt:lpstr>18_Office Theme</vt:lpstr>
      <vt:lpstr>4_Office Theme</vt:lpstr>
      <vt:lpstr>15_Office Theme</vt:lpstr>
      <vt:lpstr>6_Office Theme</vt:lpstr>
      <vt:lpstr>7_Office Theme</vt:lpstr>
      <vt:lpstr>8_Office Theme</vt:lpstr>
      <vt:lpstr>9_Office Theme</vt:lpstr>
      <vt:lpstr>Document</vt:lpstr>
      <vt:lpstr>Equation</vt:lpstr>
      <vt:lpstr>PowerPoint Presentation</vt:lpstr>
      <vt:lpstr>Environmental Sample Processor (C. Scholin)</vt:lpstr>
      <vt:lpstr>Specific Aims</vt:lpstr>
      <vt:lpstr>Life Cycle of Alexandrium </vt:lpstr>
      <vt:lpstr>H1: Interannual variations in bloom severity result from fluctuations in cyst abundance</vt:lpstr>
      <vt:lpstr>WGOM cyst abundance and toxicity  2005-2009: r=-0.93</vt:lpstr>
      <vt:lpstr>Population dynamics of Alexandrium spp.</vt:lpstr>
      <vt:lpstr>PowerPoint Presentation</vt:lpstr>
      <vt:lpstr>PowerPoint Presentation</vt:lpstr>
      <vt:lpstr>2015 Weekly nowcast/forecast</vt:lpstr>
      <vt:lpstr>PowerPoint Presentation</vt:lpstr>
      <vt:lpstr>The “leaky gyre” hypothesis</vt:lpstr>
      <vt:lpstr>Estimating shellfish toxicity from ESP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Alexandrium spp. Blooms in the Gulf of Maine</dc:title>
  <dc:creator>Valued Sony Customer</dc:creator>
  <cp:lastModifiedBy>Dennis</cp:lastModifiedBy>
  <cp:revision>300</cp:revision>
  <cp:lastPrinted>2016-04-12T12:58:09Z</cp:lastPrinted>
  <dcterms:created xsi:type="dcterms:W3CDTF">2000-11-21T17:23:12Z</dcterms:created>
  <dcterms:modified xsi:type="dcterms:W3CDTF">2016-04-13T12:41:59Z</dcterms:modified>
</cp:coreProperties>
</file>