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57" r:id="rId4"/>
    <p:sldId id="259" r:id="rId5"/>
    <p:sldId id="260" r:id="rId6"/>
    <p:sldId id="261" r:id="rId7"/>
    <p:sldId id="300" r:id="rId8"/>
    <p:sldId id="262" r:id="rId9"/>
    <p:sldId id="306" r:id="rId10"/>
    <p:sldId id="301" r:id="rId11"/>
    <p:sldId id="289" r:id="rId12"/>
    <p:sldId id="290" r:id="rId13"/>
    <p:sldId id="298" r:id="rId14"/>
    <p:sldId id="291" r:id="rId15"/>
    <p:sldId id="309" r:id="rId16"/>
    <p:sldId id="297" r:id="rId17"/>
    <p:sldId id="268" r:id="rId18"/>
    <p:sldId id="270" r:id="rId19"/>
    <p:sldId id="288" r:id="rId20"/>
    <p:sldId id="313" r:id="rId21"/>
    <p:sldId id="271" r:id="rId22"/>
    <p:sldId id="295" r:id="rId23"/>
    <p:sldId id="304" r:id="rId24"/>
    <p:sldId id="311" r:id="rId25"/>
    <p:sldId id="312" r:id="rId26"/>
    <p:sldId id="273" r:id="rId27"/>
    <p:sldId id="274" r:id="rId28"/>
    <p:sldId id="29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39D8"/>
    <a:srgbClr val="FFEA0D"/>
    <a:srgbClr val="8926CA"/>
    <a:srgbClr val="7220A5"/>
    <a:srgbClr val="3FCDE8"/>
    <a:srgbClr val="51F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4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Upper%20Frenchman%20Bay%20Query%20for%20Kate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arisa_twoplates_kah_10_2013_gomem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Sheet1!$I$15</c:f>
              <c:strCache>
                <c:ptCount val="1"/>
                <c:pt idx="0">
                  <c:v>Berry Cove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FF0000"/>
              </a:solidFill>
            </c:spPr>
          </c:marker>
          <c:xVal>
            <c:numRef>
              <c:f>Sheet1!$H$16:$H$19</c:f>
              <c:numCache>
                <c:formatCode>m/d/yy</c:formatCode>
                <c:ptCount val="4"/>
                <c:pt idx="0">
                  <c:v>41071.0</c:v>
                </c:pt>
                <c:pt idx="1">
                  <c:v>41107.0</c:v>
                </c:pt>
                <c:pt idx="2">
                  <c:v>41135.0</c:v>
                </c:pt>
                <c:pt idx="3">
                  <c:v>41163.0</c:v>
                </c:pt>
              </c:numCache>
            </c:numRef>
          </c:xVal>
          <c:yVal>
            <c:numRef>
              <c:f>Sheet1!$I$16:$I$19</c:f>
              <c:numCache>
                <c:formatCode>General</c:formatCode>
                <c:ptCount val="4"/>
                <c:pt idx="1">
                  <c:v>0.32</c:v>
                </c:pt>
                <c:pt idx="2">
                  <c:v>22.31</c:v>
                </c:pt>
                <c:pt idx="3">
                  <c:v>2.14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Sheet1!$J$15</c:f>
              <c:strCache>
                <c:ptCount val="1"/>
                <c:pt idx="0">
                  <c:v>Eelgrass Hadley Point West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9"/>
          </c:marker>
          <c:xVal>
            <c:numRef>
              <c:f>Sheet1!$H$16:$H$19</c:f>
              <c:numCache>
                <c:formatCode>m/d/yy</c:formatCode>
                <c:ptCount val="4"/>
                <c:pt idx="0">
                  <c:v>41071.0</c:v>
                </c:pt>
                <c:pt idx="1">
                  <c:v>41107.0</c:v>
                </c:pt>
                <c:pt idx="2">
                  <c:v>41135.0</c:v>
                </c:pt>
                <c:pt idx="3">
                  <c:v>41163.0</c:v>
                </c:pt>
              </c:numCache>
            </c:numRef>
          </c:xVal>
          <c:yVal>
            <c:numRef>
              <c:f>Sheet1!$J$16:$J$19</c:f>
              <c:numCache>
                <c:formatCode>General</c:formatCode>
                <c:ptCount val="4"/>
                <c:pt idx="0">
                  <c:v>0.67</c:v>
                </c:pt>
                <c:pt idx="1">
                  <c:v>0.31</c:v>
                </c:pt>
                <c:pt idx="2">
                  <c:v>2.43</c:v>
                </c:pt>
                <c:pt idx="3">
                  <c:v>0.94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Sheet1!$K$15</c:f>
              <c:strCache>
                <c:ptCount val="1"/>
                <c:pt idx="0">
                  <c:v>Jordan River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008000"/>
              </a:solidFill>
            </c:spPr>
          </c:marker>
          <c:xVal>
            <c:numRef>
              <c:f>Sheet1!$H$16:$H$19</c:f>
              <c:numCache>
                <c:formatCode>m/d/yy</c:formatCode>
                <c:ptCount val="4"/>
                <c:pt idx="0">
                  <c:v>41071.0</c:v>
                </c:pt>
                <c:pt idx="1">
                  <c:v>41107.0</c:v>
                </c:pt>
                <c:pt idx="2">
                  <c:v>41135.0</c:v>
                </c:pt>
                <c:pt idx="3">
                  <c:v>41163.0</c:v>
                </c:pt>
              </c:numCache>
            </c:numRef>
          </c:xVal>
          <c:yVal>
            <c:numRef>
              <c:f>Sheet1!$K$16:$K$19</c:f>
              <c:numCache>
                <c:formatCode>General</c:formatCode>
                <c:ptCount val="4"/>
                <c:pt idx="0">
                  <c:v>0.5</c:v>
                </c:pt>
                <c:pt idx="1">
                  <c:v>1.3</c:v>
                </c:pt>
                <c:pt idx="2">
                  <c:v>6.46</c:v>
                </c:pt>
                <c:pt idx="3">
                  <c:v>3.12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Sheet1!$L$15</c:f>
              <c:strCache>
                <c:ptCount val="1"/>
                <c:pt idx="0">
                  <c:v>Lamoine Shoreline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9"/>
          </c:marker>
          <c:xVal>
            <c:numRef>
              <c:f>Sheet1!$H$16:$H$19</c:f>
              <c:numCache>
                <c:formatCode>m/d/yy</c:formatCode>
                <c:ptCount val="4"/>
                <c:pt idx="0">
                  <c:v>41071.0</c:v>
                </c:pt>
                <c:pt idx="1">
                  <c:v>41107.0</c:v>
                </c:pt>
                <c:pt idx="2">
                  <c:v>41135.0</c:v>
                </c:pt>
                <c:pt idx="3">
                  <c:v>41163.0</c:v>
                </c:pt>
              </c:numCache>
            </c:numRef>
          </c:xVal>
          <c:yVal>
            <c:numRef>
              <c:f>Sheet1!$L$16:$L$19</c:f>
              <c:numCache>
                <c:formatCode>General</c:formatCode>
                <c:ptCount val="4"/>
                <c:pt idx="0">
                  <c:v>0.03</c:v>
                </c:pt>
                <c:pt idx="1">
                  <c:v>0.03</c:v>
                </c:pt>
                <c:pt idx="2">
                  <c:v>7.0</c:v>
                </c:pt>
                <c:pt idx="3">
                  <c:v>0.79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Sheet1!$M$15</c:f>
              <c:strCache>
                <c:ptCount val="1"/>
                <c:pt idx="0">
                  <c:v>Raccoon Cove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9"/>
          </c:marker>
          <c:xVal>
            <c:numRef>
              <c:f>Sheet1!$H$16:$H$19</c:f>
              <c:numCache>
                <c:formatCode>m/d/yy</c:formatCode>
                <c:ptCount val="4"/>
                <c:pt idx="0">
                  <c:v>41071.0</c:v>
                </c:pt>
                <c:pt idx="1">
                  <c:v>41107.0</c:v>
                </c:pt>
                <c:pt idx="2">
                  <c:v>41135.0</c:v>
                </c:pt>
                <c:pt idx="3">
                  <c:v>41163.0</c:v>
                </c:pt>
              </c:numCache>
            </c:numRef>
          </c:xVal>
          <c:yVal>
            <c:numRef>
              <c:f>Sheet1!$M$16:$M$19</c:f>
              <c:numCache>
                <c:formatCode>General</c:formatCode>
                <c:ptCount val="4"/>
                <c:pt idx="0">
                  <c:v>0.03</c:v>
                </c:pt>
                <c:pt idx="1">
                  <c:v>0.25</c:v>
                </c:pt>
                <c:pt idx="2">
                  <c:v>1.73</c:v>
                </c:pt>
                <c:pt idx="3">
                  <c:v>0.79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Sheet1!$N$15</c:f>
              <c:strCache>
                <c:ptCount val="1"/>
                <c:pt idx="0">
                  <c:v>Skillings River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rgbClr val="FF6600"/>
              </a:solidFill>
            </c:spPr>
          </c:marker>
          <c:xVal>
            <c:numRef>
              <c:f>Sheet1!$H$16:$H$19</c:f>
              <c:numCache>
                <c:formatCode>m/d/yy</c:formatCode>
                <c:ptCount val="4"/>
                <c:pt idx="0">
                  <c:v>41071.0</c:v>
                </c:pt>
                <c:pt idx="1">
                  <c:v>41107.0</c:v>
                </c:pt>
                <c:pt idx="2">
                  <c:v>41135.0</c:v>
                </c:pt>
                <c:pt idx="3">
                  <c:v>41163.0</c:v>
                </c:pt>
              </c:numCache>
            </c:numRef>
          </c:xVal>
          <c:yVal>
            <c:numRef>
              <c:f>Sheet1!$N$16:$N$19</c:f>
              <c:numCache>
                <c:formatCode>General</c:formatCode>
                <c:ptCount val="4"/>
                <c:pt idx="0">
                  <c:v>4.56</c:v>
                </c:pt>
                <c:pt idx="1">
                  <c:v>0.03</c:v>
                </c:pt>
                <c:pt idx="2">
                  <c:v>3.02</c:v>
                </c:pt>
                <c:pt idx="3">
                  <c:v>3.8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Sheet1!$O$15</c:f>
              <c:strCache>
                <c:ptCount val="1"/>
                <c:pt idx="0">
                  <c:v>Thomas Island East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9"/>
          </c:marker>
          <c:xVal>
            <c:numRef>
              <c:f>Sheet1!$H$16:$H$19</c:f>
              <c:numCache>
                <c:formatCode>m/d/yy</c:formatCode>
                <c:ptCount val="4"/>
                <c:pt idx="0">
                  <c:v>41071.0</c:v>
                </c:pt>
                <c:pt idx="1">
                  <c:v>41107.0</c:v>
                </c:pt>
                <c:pt idx="2">
                  <c:v>41135.0</c:v>
                </c:pt>
                <c:pt idx="3">
                  <c:v>41163.0</c:v>
                </c:pt>
              </c:numCache>
            </c:numRef>
          </c:xVal>
          <c:yVal>
            <c:numRef>
              <c:f>Sheet1!$O$16:$O$19</c:f>
              <c:numCache>
                <c:formatCode>General</c:formatCode>
                <c:ptCount val="4"/>
                <c:pt idx="0">
                  <c:v>0.2</c:v>
                </c:pt>
                <c:pt idx="1">
                  <c:v>1.1</c:v>
                </c:pt>
                <c:pt idx="2">
                  <c:v>4.619999999999998</c:v>
                </c:pt>
                <c:pt idx="3">
                  <c:v>1.54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Sheet1!$P$15</c:f>
              <c:strCache>
                <c:ptCount val="1"/>
                <c:pt idx="0">
                  <c:v>Thomas Island West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3366FF"/>
              </a:solidFill>
            </c:spPr>
          </c:marker>
          <c:xVal>
            <c:numRef>
              <c:f>Sheet1!$H$16:$H$19</c:f>
              <c:numCache>
                <c:formatCode>m/d/yy</c:formatCode>
                <c:ptCount val="4"/>
                <c:pt idx="0">
                  <c:v>41071.0</c:v>
                </c:pt>
                <c:pt idx="1">
                  <c:v>41107.0</c:v>
                </c:pt>
                <c:pt idx="2">
                  <c:v>41135.0</c:v>
                </c:pt>
                <c:pt idx="3">
                  <c:v>41163.0</c:v>
                </c:pt>
              </c:numCache>
            </c:numRef>
          </c:xVal>
          <c:yVal>
            <c:numRef>
              <c:f>Sheet1!$P$16:$P$19</c:f>
              <c:numCache>
                <c:formatCode>General</c:formatCode>
                <c:ptCount val="4"/>
                <c:pt idx="0">
                  <c:v>0.32</c:v>
                </c:pt>
                <c:pt idx="1">
                  <c:v>2.21</c:v>
                </c:pt>
                <c:pt idx="2">
                  <c:v>3.4</c:v>
                </c:pt>
                <c:pt idx="3">
                  <c:v>1.2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5320168"/>
        <c:axId val="-1981719464"/>
      </c:scatterChart>
      <c:valAx>
        <c:axId val="1875320168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1981719464"/>
        <c:crosses val="autoZero"/>
        <c:crossBetween val="midCat"/>
        <c:majorUnit val="30.0"/>
      </c:valAx>
      <c:valAx>
        <c:axId val="-1981719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8753201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0641666921192647"/>
          <c:y val="0.0226689997083698"/>
          <c:w val="0.275614721079374"/>
          <c:h val="0.53984718576844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Sheet5!$B$27</c:f>
              <c:strCache>
                <c:ptCount val="1"/>
                <c:pt idx="0">
                  <c:v>Corea</c:v>
                </c:pt>
              </c:strCache>
            </c:strRef>
          </c:tx>
          <c:dPt>
            <c:idx val="0"/>
            <c:bubble3D val="0"/>
            <c:spPr>
              <a:solidFill>
                <a:srgbClr val="2BBAF2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Sheet5!$A$28:$A$37</c:f>
              <c:strCache>
                <c:ptCount val="10"/>
                <c:pt idx="0">
                  <c:v>142</c:v>
                </c:pt>
                <c:pt idx="1">
                  <c:v>151/152</c:v>
                </c:pt>
                <c:pt idx="2">
                  <c:v>157</c:v>
                </c:pt>
                <c:pt idx="3">
                  <c:v>168</c:v>
                </c:pt>
                <c:pt idx="4">
                  <c:v>195</c:v>
                </c:pt>
                <c:pt idx="5">
                  <c:v>220/221</c:v>
                </c:pt>
                <c:pt idx="6">
                  <c:v>224</c:v>
                </c:pt>
                <c:pt idx="7">
                  <c:v>226</c:v>
                </c:pt>
                <c:pt idx="8">
                  <c:v>230</c:v>
                </c:pt>
                <c:pt idx="9">
                  <c:v>233</c:v>
                </c:pt>
              </c:strCache>
            </c:strRef>
          </c:cat>
          <c:val>
            <c:numRef>
              <c:f>Sheet5!$B$28:$B$37</c:f>
              <c:numCache>
                <c:formatCode>General</c:formatCode>
                <c:ptCount val="10"/>
                <c:pt idx="0">
                  <c:v>0.0308261893919895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0.96917381060801</c:v>
                </c:pt>
                <c:pt idx="8">
                  <c:v>0.0</c:v>
                </c:pt>
                <c:pt idx="9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Sheet5!$B$39</c:f>
              <c:strCache>
                <c:ptCount val="1"/>
                <c:pt idx="0">
                  <c:v>Wonsqueak</c:v>
                </c:pt>
              </c:strCache>
            </c:strRef>
          </c:tx>
          <c:dPt>
            <c:idx val="7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Sheet5!$A$40:$A$49</c:f>
              <c:strCache>
                <c:ptCount val="10"/>
                <c:pt idx="0">
                  <c:v>142</c:v>
                </c:pt>
                <c:pt idx="1">
                  <c:v>151/152</c:v>
                </c:pt>
                <c:pt idx="2">
                  <c:v>157</c:v>
                </c:pt>
                <c:pt idx="3">
                  <c:v>168</c:v>
                </c:pt>
                <c:pt idx="4">
                  <c:v>195</c:v>
                </c:pt>
                <c:pt idx="5">
                  <c:v>220/221</c:v>
                </c:pt>
                <c:pt idx="6">
                  <c:v>224</c:v>
                </c:pt>
                <c:pt idx="7">
                  <c:v>226</c:v>
                </c:pt>
                <c:pt idx="8">
                  <c:v>230</c:v>
                </c:pt>
                <c:pt idx="9">
                  <c:v>233</c:v>
                </c:pt>
              </c:strCache>
            </c:strRef>
          </c:cat>
          <c:val>
            <c:numRef>
              <c:f>Sheet5!$B$40:$B$49</c:f>
              <c:numCache>
                <c:formatCode>General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1.0</c:v>
                </c:pt>
                <c:pt idx="8">
                  <c:v>0.0</c:v>
                </c:pt>
                <c:pt idx="9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Sheet14!$C$5</c:f>
              <c:strCache>
                <c:ptCount val="1"/>
                <c:pt idx="0">
                  <c:v>12_0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2BBAF2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rgbClr val="6948FF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bubble3D val="0"/>
            <c:spPr>
              <a:solidFill>
                <a:srgbClr val="E829FF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Sheet14!$B$6:$B$14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Sheet14!$C$6:$C$14</c:f>
              <c:numCache>
                <c:formatCode>General</c:formatCode>
                <c:ptCount val="9"/>
                <c:pt idx="0">
                  <c:v>0.0392533626132308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0.034037880867417</c:v>
                </c:pt>
                <c:pt idx="5">
                  <c:v>0.0</c:v>
                </c:pt>
                <c:pt idx="6">
                  <c:v>0.875377436178973</c:v>
                </c:pt>
                <c:pt idx="7">
                  <c:v>0.0</c:v>
                </c:pt>
                <c:pt idx="8">
                  <c:v>0.0513313203403788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Sheet14!$G$5</c:f>
              <c:strCache>
                <c:ptCount val="1"/>
                <c:pt idx="0">
                  <c:v>25_0</c:v>
                </c:pt>
              </c:strCache>
            </c:strRef>
          </c:tx>
          <c:dPt>
            <c:idx val="0"/>
            <c:bubble3D val="0"/>
            <c:spPr>
              <a:solidFill>
                <a:srgbClr val="2BBAF2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rgbClr val="6948FF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bubble3D val="0"/>
            <c:spPr>
              <a:solidFill>
                <a:srgbClr val="9E16FF"/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bubble3D val="0"/>
            <c:spPr>
              <a:solidFill>
                <a:srgbClr val="E829FF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Sheet14!$F$6:$F$14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Sheet14!$G$6:$G$14</c:f>
              <c:numCache>
                <c:formatCode>General</c:formatCode>
                <c:ptCount val="9"/>
                <c:pt idx="0">
                  <c:v>0.170096021947874</c:v>
                </c:pt>
                <c:pt idx="1">
                  <c:v>0.0679012345679012</c:v>
                </c:pt>
                <c:pt idx="2">
                  <c:v>0.172153635116598</c:v>
                </c:pt>
                <c:pt idx="3">
                  <c:v>0.0</c:v>
                </c:pt>
                <c:pt idx="4">
                  <c:v>0.0445816186556927</c:v>
                </c:pt>
                <c:pt idx="5">
                  <c:v>0.0</c:v>
                </c:pt>
                <c:pt idx="6">
                  <c:v>0.444444444444444</c:v>
                </c:pt>
                <c:pt idx="7">
                  <c:v>0.0521262002743484</c:v>
                </c:pt>
                <c:pt idx="8">
                  <c:v>0.0486968449931413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Sheet5!$B$27</c:f>
              <c:strCache>
                <c:ptCount val="1"/>
                <c:pt idx="0">
                  <c:v>Corea</c:v>
                </c:pt>
              </c:strCache>
            </c:strRef>
          </c:tx>
          <c:dPt>
            <c:idx val="0"/>
            <c:bubble3D val="0"/>
            <c:spPr>
              <a:solidFill>
                <a:srgbClr val="2BBAF2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Sheet5!$A$28:$A$37</c:f>
              <c:strCache>
                <c:ptCount val="10"/>
                <c:pt idx="0">
                  <c:v>142</c:v>
                </c:pt>
                <c:pt idx="1">
                  <c:v>151/152</c:v>
                </c:pt>
                <c:pt idx="2">
                  <c:v>157</c:v>
                </c:pt>
                <c:pt idx="3">
                  <c:v>168</c:v>
                </c:pt>
                <c:pt idx="4">
                  <c:v>195</c:v>
                </c:pt>
                <c:pt idx="5">
                  <c:v>220/221</c:v>
                </c:pt>
                <c:pt idx="6">
                  <c:v>224</c:v>
                </c:pt>
                <c:pt idx="7">
                  <c:v>226</c:v>
                </c:pt>
                <c:pt idx="8">
                  <c:v>230</c:v>
                </c:pt>
                <c:pt idx="9">
                  <c:v>233</c:v>
                </c:pt>
              </c:strCache>
            </c:strRef>
          </c:cat>
          <c:val>
            <c:numRef>
              <c:f>Sheet5!$B$28:$B$37</c:f>
              <c:numCache>
                <c:formatCode>General</c:formatCode>
                <c:ptCount val="10"/>
                <c:pt idx="0">
                  <c:v>0.0308261893919895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0.96917381060801</c:v>
                </c:pt>
                <c:pt idx="8">
                  <c:v>0.0</c:v>
                </c:pt>
                <c:pt idx="9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Sheet5!$B$39</c:f>
              <c:strCache>
                <c:ptCount val="1"/>
                <c:pt idx="0">
                  <c:v>Wonsqueak</c:v>
                </c:pt>
              </c:strCache>
            </c:strRef>
          </c:tx>
          <c:dPt>
            <c:idx val="7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Sheet5!$A$40:$A$49</c:f>
              <c:strCache>
                <c:ptCount val="10"/>
                <c:pt idx="0">
                  <c:v>142</c:v>
                </c:pt>
                <c:pt idx="1">
                  <c:v>151/152</c:v>
                </c:pt>
                <c:pt idx="2">
                  <c:v>157</c:v>
                </c:pt>
                <c:pt idx="3">
                  <c:v>168</c:v>
                </c:pt>
                <c:pt idx="4">
                  <c:v>195</c:v>
                </c:pt>
                <c:pt idx="5">
                  <c:v>220/221</c:v>
                </c:pt>
                <c:pt idx="6">
                  <c:v>224</c:v>
                </c:pt>
                <c:pt idx="7">
                  <c:v>226</c:v>
                </c:pt>
                <c:pt idx="8">
                  <c:v>230</c:v>
                </c:pt>
                <c:pt idx="9">
                  <c:v>233</c:v>
                </c:pt>
              </c:strCache>
            </c:strRef>
          </c:cat>
          <c:val>
            <c:numRef>
              <c:f>Sheet5!$B$40:$B$49</c:f>
              <c:numCache>
                <c:formatCode>General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1.0</c:v>
                </c:pt>
                <c:pt idx="8">
                  <c:v>0.0</c:v>
                </c:pt>
                <c:pt idx="9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Sheet14!$C$5</c:f>
              <c:strCache>
                <c:ptCount val="1"/>
                <c:pt idx="0">
                  <c:v>12_0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2BBAF2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rgbClr val="6948FF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bubble3D val="0"/>
            <c:spPr>
              <a:solidFill>
                <a:srgbClr val="E829FF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Sheet14!$B$6:$B$14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Sheet14!$C$6:$C$14</c:f>
              <c:numCache>
                <c:formatCode>General</c:formatCode>
                <c:ptCount val="9"/>
                <c:pt idx="0">
                  <c:v>0.0392533626132308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0.034037880867417</c:v>
                </c:pt>
                <c:pt idx="5">
                  <c:v>0.0</c:v>
                </c:pt>
                <c:pt idx="6">
                  <c:v>0.875377436178973</c:v>
                </c:pt>
                <c:pt idx="7">
                  <c:v>0.0</c:v>
                </c:pt>
                <c:pt idx="8">
                  <c:v>0.0513313203403788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Sheet14!$G$5</c:f>
              <c:strCache>
                <c:ptCount val="1"/>
                <c:pt idx="0">
                  <c:v>25_0</c:v>
                </c:pt>
              </c:strCache>
            </c:strRef>
          </c:tx>
          <c:dPt>
            <c:idx val="0"/>
            <c:bubble3D val="0"/>
            <c:spPr>
              <a:solidFill>
                <a:srgbClr val="2BBAF2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rgbClr val="6948FF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bubble3D val="0"/>
            <c:spPr>
              <a:solidFill>
                <a:srgbClr val="9E16FF"/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bubble3D val="0"/>
            <c:spPr>
              <a:solidFill>
                <a:srgbClr val="E829FF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Sheet14!$F$6:$F$14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Sheet14!$G$6:$G$14</c:f>
              <c:numCache>
                <c:formatCode>General</c:formatCode>
                <c:ptCount val="9"/>
                <c:pt idx="0">
                  <c:v>0.170096021947874</c:v>
                </c:pt>
                <c:pt idx="1">
                  <c:v>0.0679012345679012</c:v>
                </c:pt>
                <c:pt idx="2">
                  <c:v>0.172153635116598</c:v>
                </c:pt>
                <c:pt idx="3">
                  <c:v>0.0</c:v>
                </c:pt>
                <c:pt idx="4">
                  <c:v>0.0445816186556927</c:v>
                </c:pt>
                <c:pt idx="5">
                  <c:v>0.0</c:v>
                </c:pt>
                <c:pt idx="6">
                  <c:v>0.444444444444444</c:v>
                </c:pt>
                <c:pt idx="7">
                  <c:v>0.0521262002743484</c:v>
                </c:pt>
                <c:pt idx="8">
                  <c:v>0.0486968449931413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Sheet5!$B$27</c:f>
              <c:strCache>
                <c:ptCount val="1"/>
                <c:pt idx="0">
                  <c:v>Corea</c:v>
                </c:pt>
              </c:strCache>
            </c:strRef>
          </c:tx>
          <c:dPt>
            <c:idx val="0"/>
            <c:bubble3D val="0"/>
            <c:spPr>
              <a:solidFill>
                <a:srgbClr val="2BBAF2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Sheet5!$A$28:$A$37</c:f>
              <c:strCache>
                <c:ptCount val="10"/>
                <c:pt idx="0">
                  <c:v>142</c:v>
                </c:pt>
                <c:pt idx="1">
                  <c:v>151/152</c:v>
                </c:pt>
                <c:pt idx="2">
                  <c:v>157</c:v>
                </c:pt>
                <c:pt idx="3">
                  <c:v>168</c:v>
                </c:pt>
                <c:pt idx="4">
                  <c:v>195</c:v>
                </c:pt>
                <c:pt idx="5">
                  <c:v>220/221</c:v>
                </c:pt>
                <c:pt idx="6">
                  <c:v>224</c:v>
                </c:pt>
                <c:pt idx="7">
                  <c:v>226</c:v>
                </c:pt>
                <c:pt idx="8">
                  <c:v>230</c:v>
                </c:pt>
                <c:pt idx="9">
                  <c:v>233</c:v>
                </c:pt>
              </c:strCache>
            </c:strRef>
          </c:cat>
          <c:val>
            <c:numRef>
              <c:f>Sheet5!$B$28:$B$37</c:f>
              <c:numCache>
                <c:formatCode>General</c:formatCode>
                <c:ptCount val="10"/>
                <c:pt idx="0">
                  <c:v>0.0308261893919895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0.96917381060801</c:v>
                </c:pt>
                <c:pt idx="8">
                  <c:v>0.0</c:v>
                </c:pt>
                <c:pt idx="9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Sheet5!$B$39</c:f>
              <c:strCache>
                <c:ptCount val="1"/>
                <c:pt idx="0">
                  <c:v>Wonsqueak</c:v>
                </c:pt>
              </c:strCache>
            </c:strRef>
          </c:tx>
          <c:dPt>
            <c:idx val="7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Sheet5!$A$40:$A$49</c:f>
              <c:strCache>
                <c:ptCount val="10"/>
                <c:pt idx="0">
                  <c:v>142</c:v>
                </c:pt>
                <c:pt idx="1">
                  <c:v>151/152</c:v>
                </c:pt>
                <c:pt idx="2">
                  <c:v>157</c:v>
                </c:pt>
                <c:pt idx="3">
                  <c:v>168</c:v>
                </c:pt>
                <c:pt idx="4">
                  <c:v>195</c:v>
                </c:pt>
                <c:pt idx="5">
                  <c:v>220/221</c:v>
                </c:pt>
                <c:pt idx="6">
                  <c:v>224</c:v>
                </c:pt>
                <c:pt idx="7">
                  <c:v>226</c:v>
                </c:pt>
                <c:pt idx="8">
                  <c:v>230</c:v>
                </c:pt>
                <c:pt idx="9">
                  <c:v>233</c:v>
                </c:pt>
              </c:strCache>
            </c:strRef>
          </c:cat>
          <c:val>
            <c:numRef>
              <c:f>Sheet5!$B$40:$B$49</c:f>
              <c:numCache>
                <c:formatCode>General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1.0</c:v>
                </c:pt>
                <c:pt idx="8">
                  <c:v>0.0</c:v>
                </c:pt>
                <c:pt idx="9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Sheet14!$C$5</c:f>
              <c:strCache>
                <c:ptCount val="1"/>
                <c:pt idx="0">
                  <c:v>12_0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2BBAF2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rgbClr val="6948FF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bubble3D val="0"/>
            <c:spPr>
              <a:solidFill>
                <a:srgbClr val="E829FF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Sheet14!$B$6:$B$14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Sheet14!$C$6:$C$14</c:f>
              <c:numCache>
                <c:formatCode>General</c:formatCode>
                <c:ptCount val="9"/>
                <c:pt idx="0">
                  <c:v>0.0392533626132308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0.034037880867417</c:v>
                </c:pt>
                <c:pt idx="5">
                  <c:v>0.0</c:v>
                </c:pt>
                <c:pt idx="6">
                  <c:v>0.875377436178973</c:v>
                </c:pt>
                <c:pt idx="7">
                  <c:v>0.0</c:v>
                </c:pt>
                <c:pt idx="8">
                  <c:v>0.0513313203403788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Sheet14!$G$5</c:f>
              <c:strCache>
                <c:ptCount val="1"/>
                <c:pt idx="0">
                  <c:v>25_0</c:v>
                </c:pt>
              </c:strCache>
            </c:strRef>
          </c:tx>
          <c:dPt>
            <c:idx val="0"/>
            <c:bubble3D val="0"/>
            <c:spPr>
              <a:solidFill>
                <a:srgbClr val="2BBAF2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rgbClr val="6948FF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bubble3D val="0"/>
            <c:spPr>
              <a:solidFill>
                <a:srgbClr val="2EFF12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bubble3D val="0"/>
            <c:spPr>
              <a:solidFill>
                <a:srgbClr val="9E16FF"/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bubble3D val="0"/>
            <c:spPr>
              <a:solidFill>
                <a:srgbClr val="E829FF"/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Sheet14!$F$6:$F$14</c:f>
              <c:strCache>
                <c:ptCount val="9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</c:strCache>
            </c:strRef>
          </c:cat>
          <c:val>
            <c:numRef>
              <c:f>Sheet14!$G$6:$G$14</c:f>
              <c:numCache>
                <c:formatCode>General</c:formatCode>
                <c:ptCount val="9"/>
                <c:pt idx="0">
                  <c:v>0.170096021947874</c:v>
                </c:pt>
                <c:pt idx="1">
                  <c:v>0.0679012345679012</c:v>
                </c:pt>
                <c:pt idx="2">
                  <c:v>0.172153635116598</c:v>
                </c:pt>
                <c:pt idx="3">
                  <c:v>0.0</c:v>
                </c:pt>
                <c:pt idx="4">
                  <c:v>0.0445816186556927</c:v>
                </c:pt>
                <c:pt idx="5">
                  <c:v>0.0</c:v>
                </c:pt>
                <c:pt idx="6">
                  <c:v>0.444444444444444</c:v>
                </c:pt>
                <c:pt idx="7">
                  <c:v>0.0521262002743484</c:v>
                </c:pt>
                <c:pt idx="8">
                  <c:v>0.0486968449931413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08C8F-9B6E-584F-A65D-E4455FA75151}" type="datetimeFigureOut">
              <a:rPr lang="en-US" smtClean="0"/>
              <a:t>10/31/13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A1D82-E718-9A46-B94D-79495C477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blooms in mid</a:t>
            </a:r>
            <a:r>
              <a:rPr lang="en-US" baseline="0" dirty="0" smtClean="0"/>
              <a:t> to late summer due to P. </a:t>
            </a:r>
            <a:r>
              <a:rPr lang="en-US" baseline="0" dirty="0" err="1" smtClean="0"/>
              <a:t>multiseries</a:t>
            </a:r>
            <a:r>
              <a:rPr lang="en-US" baseline="0" dirty="0" smtClean="0"/>
              <a:t>, except for BOF- P. </a:t>
            </a:r>
            <a:r>
              <a:rPr lang="en-US" baseline="0" dirty="0" err="1" smtClean="0"/>
              <a:t>pseudodelicatissima</a:t>
            </a:r>
            <a:r>
              <a:rPr lang="en-US" baseline="0" dirty="0" smtClean="0"/>
              <a:t>/ P. </a:t>
            </a:r>
            <a:r>
              <a:rPr lang="en-US" baseline="0" dirty="0" err="1" smtClean="0"/>
              <a:t>calliantha</a:t>
            </a:r>
            <a:r>
              <a:rPr lang="en-US" baseline="0" dirty="0" smtClean="0"/>
              <a:t>, one notable bloom in 2002 occurred during spring;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505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937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93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of </a:t>
            </a:r>
            <a:r>
              <a:rPr lang="en-US" dirty="0" err="1" smtClean="0"/>
              <a:t>tioga</a:t>
            </a:r>
            <a:endParaRPr lang="en-US" dirty="0" smtClean="0"/>
          </a:p>
          <a:p>
            <a:r>
              <a:rPr lang="en-US" dirty="0" smtClean="0"/>
              <a:t>p. </a:t>
            </a:r>
            <a:r>
              <a:rPr lang="en-US" dirty="0" err="1" smtClean="0"/>
              <a:t>Seriata</a:t>
            </a:r>
            <a:r>
              <a:rPr lang="en-US" dirty="0" smtClean="0"/>
              <a:t> at</a:t>
            </a:r>
            <a:r>
              <a:rPr lang="en-US" baseline="0" dirty="0" smtClean="0"/>
              <a:t> depth as well…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602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of </a:t>
            </a:r>
            <a:r>
              <a:rPr lang="en-US" dirty="0" err="1" smtClean="0"/>
              <a:t>tioga</a:t>
            </a:r>
            <a:endParaRPr lang="en-US" dirty="0" smtClean="0"/>
          </a:p>
          <a:p>
            <a:r>
              <a:rPr lang="en-US" dirty="0" smtClean="0"/>
              <a:t>p. </a:t>
            </a:r>
            <a:r>
              <a:rPr lang="en-US" dirty="0" err="1" smtClean="0"/>
              <a:t>Seriata</a:t>
            </a:r>
            <a:r>
              <a:rPr lang="en-US" dirty="0" smtClean="0"/>
              <a:t> at</a:t>
            </a:r>
            <a:r>
              <a:rPr lang="en-US" baseline="0" dirty="0" smtClean="0"/>
              <a:t> depth as well…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602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of </a:t>
            </a:r>
            <a:r>
              <a:rPr lang="en-US" dirty="0" err="1" smtClean="0"/>
              <a:t>tioga</a:t>
            </a:r>
            <a:endParaRPr lang="en-US" dirty="0" smtClean="0"/>
          </a:p>
          <a:p>
            <a:r>
              <a:rPr lang="en-US" dirty="0" smtClean="0"/>
              <a:t>p. </a:t>
            </a:r>
            <a:r>
              <a:rPr lang="en-US" dirty="0" err="1" smtClean="0"/>
              <a:t>Seriata</a:t>
            </a:r>
            <a:r>
              <a:rPr lang="en-US" dirty="0" smtClean="0"/>
              <a:t> at</a:t>
            </a:r>
            <a:r>
              <a:rPr lang="en-US" baseline="0" dirty="0" smtClean="0"/>
              <a:t> depth as well…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602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Purple</a:t>
            </a:r>
            <a:r>
              <a:rPr lang="en-US" baseline="0" dirty="0" smtClean="0"/>
              <a:t> is below 1000</a:t>
            </a:r>
          </a:p>
          <a:p>
            <a:r>
              <a:rPr lang="en-US" baseline="0" dirty="0" smtClean="0"/>
              <a:t>Orange is 1000-5000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012F5-DE6B-1F46-8C20-A9C69BFEB00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74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blooms in mid</a:t>
            </a:r>
            <a:r>
              <a:rPr lang="en-US" baseline="0" dirty="0" smtClean="0"/>
              <a:t> to late summer due to P. </a:t>
            </a:r>
            <a:r>
              <a:rPr lang="en-US" baseline="0" dirty="0" err="1" smtClean="0"/>
              <a:t>multiseries</a:t>
            </a:r>
            <a:r>
              <a:rPr lang="en-US" baseline="0" dirty="0" smtClean="0"/>
              <a:t>, except for BOF- P. </a:t>
            </a:r>
            <a:r>
              <a:rPr lang="en-US" baseline="0" dirty="0" err="1" smtClean="0"/>
              <a:t>pseudodelicatissima</a:t>
            </a:r>
            <a:r>
              <a:rPr lang="en-US" baseline="0" dirty="0" smtClean="0"/>
              <a:t>/ P. </a:t>
            </a:r>
            <a:r>
              <a:rPr lang="en-US" baseline="0" dirty="0" err="1" smtClean="0"/>
              <a:t>calliantha</a:t>
            </a:r>
            <a:r>
              <a:rPr lang="en-US" baseline="0" dirty="0" smtClean="0"/>
              <a:t>, one notable bloom in 2002 occurred during spring;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505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blooms in mid</a:t>
            </a:r>
            <a:r>
              <a:rPr lang="en-US" baseline="0" dirty="0" smtClean="0"/>
              <a:t> to late summer due to P. </a:t>
            </a:r>
            <a:r>
              <a:rPr lang="en-US" baseline="0" dirty="0" err="1" smtClean="0"/>
              <a:t>multiseries</a:t>
            </a:r>
            <a:r>
              <a:rPr lang="en-US" baseline="0" dirty="0" smtClean="0"/>
              <a:t>, except for BOF- P. </a:t>
            </a:r>
            <a:r>
              <a:rPr lang="en-US" baseline="0" dirty="0" err="1" smtClean="0"/>
              <a:t>pseudodelicatissima</a:t>
            </a:r>
            <a:r>
              <a:rPr lang="en-US" baseline="0" dirty="0" smtClean="0"/>
              <a:t>/ P. </a:t>
            </a:r>
            <a:r>
              <a:rPr lang="en-US" baseline="0" dirty="0" err="1" smtClean="0"/>
              <a:t>calliantha</a:t>
            </a:r>
            <a:r>
              <a:rPr lang="en-US" baseline="0" dirty="0" smtClean="0"/>
              <a:t>, one notable bloom in 2002 occurred during spring;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505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blooms in mid</a:t>
            </a:r>
            <a:r>
              <a:rPr lang="en-US" baseline="0" dirty="0" smtClean="0"/>
              <a:t> to late summer due to P. </a:t>
            </a:r>
            <a:r>
              <a:rPr lang="en-US" baseline="0" dirty="0" err="1" smtClean="0"/>
              <a:t>multiseries</a:t>
            </a:r>
            <a:r>
              <a:rPr lang="en-US" baseline="0" dirty="0" smtClean="0"/>
              <a:t>, except for BOF- P. </a:t>
            </a:r>
            <a:r>
              <a:rPr lang="en-US" baseline="0" dirty="0" err="1" smtClean="0"/>
              <a:t>pseudodelicatissima</a:t>
            </a:r>
            <a:r>
              <a:rPr lang="en-US" baseline="0" dirty="0" smtClean="0"/>
              <a:t>/ P. </a:t>
            </a:r>
            <a:r>
              <a:rPr lang="en-US" baseline="0" dirty="0" err="1" smtClean="0"/>
              <a:t>calliantha</a:t>
            </a:r>
            <a:r>
              <a:rPr lang="en-US" baseline="0" dirty="0" smtClean="0"/>
              <a:t>, one notable bloom in 2002 occurred during spring;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505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Purple</a:t>
            </a:r>
            <a:r>
              <a:rPr lang="en-US" baseline="0" dirty="0" smtClean="0"/>
              <a:t> is below 1000</a:t>
            </a:r>
          </a:p>
          <a:p>
            <a:r>
              <a:rPr lang="en-US" baseline="0" dirty="0" smtClean="0"/>
              <a:t>Orange is 1000-5000</a:t>
            </a:r>
          </a:p>
          <a:p>
            <a:r>
              <a:rPr lang="en-US" dirty="0" smtClean="0"/>
              <a:t>ADD LABELS</a:t>
            </a:r>
          </a:p>
          <a:p>
            <a:endParaRPr lang="en-US" dirty="0" smtClean="0"/>
          </a:p>
          <a:p>
            <a:r>
              <a:rPr lang="en-US" dirty="0" smtClean="0"/>
              <a:t>Explain methods</a:t>
            </a:r>
          </a:p>
          <a:p>
            <a:endParaRPr lang="en-US" dirty="0" smtClean="0"/>
          </a:p>
          <a:p>
            <a:r>
              <a:rPr lang="en-US" dirty="0" smtClean="0"/>
              <a:t>Wonder if might be able to </a:t>
            </a:r>
            <a:r>
              <a:rPr lang="en-US" dirty="0" err="1" smtClean="0"/>
              <a:t>google</a:t>
            </a:r>
            <a:r>
              <a:rPr lang="en-US" dirty="0" smtClean="0"/>
              <a:t> earth it…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012F5-DE6B-1F46-8C20-A9C69BFEB00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742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Purple</a:t>
            </a:r>
            <a:r>
              <a:rPr lang="en-US" baseline="0" dirty="0" smtClean="0"/>
              <a:t> is below 1000</a:t>
            </a:r>
          </a:p>
          <a:p>
            <a:r>
              <a:rPr lang="en-US" baseline="0" dirty="0" smtClean="0"/>
              <a:t>Orange is 1000-5000</a:t>
            </a:r>
          </a:p>
          <a:p>
            <a:r>
              <a:rPr lang="en-US" dirty="0" smtClean="0"/>
              <a:t>ADD LABELS</a:t>
            </a:r>
          </a:p>
          <a:p>
            <a:endParaRPr lang="en-US" dirty="0" smtClean="0"/>
          </a:p>
          <a:p>
            <a:r>
              <a:rPr lang="en-US" dirty="0" smtClean="0"/>
              <a:t>Explain methods</a:t>
            </a:r>
          </a:p>
          <a:p>
            <a:endParaRPr lang="en-US" dirty="0" smtClean="0"/>
          </a:p>
          <a:p>
            <a:r>
              <a:rPr lang="en-US" dirty="0" smtClean="0"/>
              <a:t>Wonder if might be able to </a:t>
            </a:r>
            <a:r>
              <a:rPr lang="en-US" dirty="0" err="1" smtClean="0"/>
              <a:t>google</a:t>
            </a:r>
            <a:r>
              <a:rPr lang="en-US" dirty="0" smtClean="0"/>
              <a:t> earth it…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012F5-DE6B-1F46-8C20-A9C69BFEB00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742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of </a:t>
            </a:r>
            <a:r>
              <a:rPr lang="en-US" dirty="0" err="1" smtClean="0"/>
              <a:t>tioga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602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of </a:t>
            </a:r>
            <a:r>
              <a:rPr lang="en-US" dirty="0" err="1" smtClean="0"/>
              <a:t>tioga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602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of </a:t>
            </a:r>
            <a:r>
              <a:rPr lang="en-US" dirty="0" err="1" smtClean="0"/>
              <a:t>tioga</a:t>
            </a:r>
            <a:endParaRPr lang="en-US" dirty="0" smtClean="0"/>
          </a:p>
          <a:p>
            <a:r>
              <a:rPr lang="en-US" dirty="0" smtClean="0"/>
              <a:t>p. </a:t>
            </a:r>
            <a:r>
              <a:rPr lang="en-US" dirty="0" err="1" smtClean="0"/>
              <a:t>Seriata</a:t>
            </a:r>
            <a:r>
              <a:rPr lang="en-US" dirty="0" smtClean="0"/>
              <a:t> at</a:t>
            </a:r>
            <a:r>
              <a:rPr lang="en-US" baseline="0" dirty="0" smtClean="0"/>
              <a:t> depth as well…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DD96A-B9DD-274D-B18D-361BF4742AA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60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233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22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794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146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8522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434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8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014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141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104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873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81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61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633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32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554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498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620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1043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35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92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17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3519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182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715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368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146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829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711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42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54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37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07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36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4562E-52D5-E040-9551-30D2FAA746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E3FD3-A816-5342-806A-F97B1A9A3F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78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D44B3-7725-6B48-86F5-CAB6A36FC8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A1D04-D11A-E647-AB63-BC77C51B3CF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804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gif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37.jpeg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3.wdp"/><Relationship Id="rId5" Type="http://schemas.openxmlformats.org/officeDocument/2006/relationships/image" Target="../media/image10.jpeg"/><Relationship Id="rId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6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5" Type="http://schemas.openxmlformats.org/officeDocument/2006/relationships/chart" Target="../charts/chart12.xml"/><Relationship Id="rId6" Type="http://schemas.openxmlformats.org/officeDocument/2006/relationships/chart" Target="../charts/chart13.xml"/><Relationship Id="rId7" Type="http://schemas.openxmlformats.org/officeDocument/2006/relationships/image" Target="../media/image40.jpg"/><Relationship Id="rId8" Type="http://schemas.openxmlformats.org/officeDocument/2006/relationships/image" Target="../media/image41.jpg"/><Relationship Id="rId9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8.wdp"/><Relationship Id="rId5" Type="http://schemas.microsoft.com/office/2007/relationships/hdphoto" Target="../media/hdphoto10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microsoft.com/office/2007/relationships/hdphoto" Target="../media/hdphoto4.wdp"/><Relationship Id="rId5" Type="http://schemas.openxmlformats.org/officeDocument/2006/relationships/image" Target="../media/image11.png"/><Relationship Id="rId6" Type="http://schemas.microsoft.com/office/2007/relationships/hdphoto" Target="../media/hdphoto5.wdp"/><Relationship Id="rId7" Type="http://schemas.openxmlformats.org/officeDocument/2006/relationships/image" Target="../media/image12.png"/><Relationship Id="rId8" Type="http://schemas.microsoft.com/office/2007/relationships/hdphoto" Target="../media/hdphoto6.wdp"/><Relationship Id="rId9" Type="http://schemas.openxmlformats.org/officeDocument/2006/relationships/image" Target="../media/image13.png"/><Relationship Id="rId1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5.wdp"/><Relationship Id="rId5" Type="http://schemas.openxmlformats.org/officeDocument/2006/relationships/image" Target="../media/image12.png"/><Relationship Id="rId6" Type="http://schemas.microsoft.com/office/2007/relationships/hdphoto" Target="../media/hdphoto6.wdp"/><Relationship Id="rId7" Type="http://schemas.openxmlformats.org/officeDocument/2006/relationships/image" Target="../media/image13.png"/><Relationship Id="rId8" Type="http://schemas.microsoft.com/office/2007/relationships/hdphoto" Target="../media/hdphoto7.wdp"/><Relationship Id="rId9" Type="http://schemas.openxmlformats.org/officeDocument/2006/relationships/image" Target="../media/image9.jpeg"/><Relationship Id="rId1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3.wdp"/><Relationship Id="rId5" Type="http://schemas.openxmlformats.org/officeDocument/2006/relationships/image" Target="../media/image14.jpeg"/><Relationship Id="rId6" Type="http://schemas.microsoft.com/office/2007/relationships/hdphoto" Target="../media/hdphoto8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3.wdp"/><Relationship Id="rId5" Type="http://schemas.openxmlformats.org/officeDocument/2006/relationships/image" Target="../media/image14.jpeg"/><Relationship Id="rId6" Type="http://schemas.microsoft.com/office/2007/relationships/hdphoto" Target="../media/hdphoto8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3600" b="1" dirty="0">
                <a:solidFill>
                  <a:prstClr val="black"/>
                </a:solidFill>
                <a:latin typeface="Calibri"/>
              </a:rPr>
              <a:t>SPATIAL AND TEMPORAL VARIABILITY OF TOXIC </a:t>
            </a:r>
            <a:r>
              <a:rPr lang="en-US" sz="3600" b="1" i="1" dirty="0">
                <a:solidFill>
                  <a:prstClr val="black"/>
                </a:solidFill>
                <a:latin typeface="Calibri"/>
              </a:rPr>
              <a:t>PSEUDO-NITZSCHIA 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SPP. IN THE GULF OF MAINE DURING SUMMER 2012</a:t>
            </a:r>
          </a:p>
          <a:p>
            <a:pPr algn="ctr" defTabSz="914400"/>
            <a:endParaRPr lang="en-US" sz="3600" b="1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endParaRPr lang="en-US" sz="3600" b="1" dirty="0">
              <a:solidFill>
                <a:prstClr val="black"/>
              </a:solidFill>
              <a:latin typeface="Calibri"/>
            </a:endParaRPr>
          </a:p>
          <a:p>
            <a:pPr algn="ctr" defTabSz="914400"/>
            <a:r>
              <a:rPr lang="en-US" sz="2400" dirty="0">
                <a:solidFill>
                  <a:srgbClr val="FFFFFF"/>
                </a:solidFill>
                <a:latin typeface="Calibri"/>
              </a:rPr>
              <a:t>Katherine A. Hubbard, Alison </a:t>
            </a:r>
            <a:r>
              <a:rPr lang="en-US" sz="2400" dirty="0" err="1">
                <a:solidFill>
                  <a:srgbClr val="FFFFFF"/>
                </a:solidFill>
                <a:latin typeface="Calibri"/>
              </a:rPr>
              <a:t>Sirois</a:t>
            </a:r>
            <a:r>
              <a:rPr lang="en-US" sz="2400" dirty="0">
                <a:solidFill>
                  <a:srgbClr val="FFFFFF"/>
                </a:solidFill>
                <a:latin typeface="Calibri"/>
              </a:rPr>
              <a:t>, Jane Disney, Leanne </a:t>
            </a:r>
            <a:r>
              <a:rPr lang="en-US" sz="2400" dirty="0" err="1">
                <a:solidFill>
                  <a:srgbClr val="FFFFFF"/>
                </a:solidFill>
                <a:latin typeface="Calibri"/>
              </a:rPr>
              <a:t>Flewelling</a:t>
            </a:r>
            <a:r>
              <a:rPr lang="en-US" sz="2400" dirty="0">
                <a:solidFill>
                  <a:srgbClr val="FFFFFF"/>
                </a:solidFill>
                <a:latin typeface="Calibri"/>
              </a:rPr>
              <a:t>, Sheila O’Dea, Steve Morton, Alison Robertson, Harold A. Flores Quintana, Maura A. Thomas, David W. Townsend, Judith L. </a:t>
            </a:r>
            <a:r>
              <a:rPr lang="en-US" sz="2400" dirty="0" err="1">
                <a:solidFill>
                  <a:srgbClr val="FFFFFF"/>
                </a:solidFill>
                <a:latin typeface="Calibri"/>
              </a:rPr>
              <a:t>Kleindinst</a:t>
            </a:r>
            <a:r>
              <a:rPr lang="en-US" sz="2400" dirty="0">
                <a:solidFill>
                  <a:srgbClr val="FFFFFF"/>
                </a:solidFill>
                <a:latin typeface="Calibri"/>
              </a:rPr>
              <a:t>, Dennis J. </a:t>
            </a:r>
            <a:r>
              <a:rPr lang="en-US" sz="2400" dirty="0" err="1">
                <a:solidFill>
                  <a:srgbClr val="FFFFFF"/>
                </a:solidFill>
                <a:latin typeface="Calibri"/>
              </a:rPr>
              <a:t>McGillicuddy</a:t>
            </a:r>
            <a:r>
              <a:rPr lang="en-US" sz="2400" dirty="0">
                <a:solidFill>
                  <a:srgbClr val="FFFFFF"/>
                </a:solidFill>
                <a:latin typeface="Calibri"/>
              </a:rPr>
              <a:t>, Donald M. Anderson</a:t>
            </a:r>
          </a:p>
          <a:p>
            <a:pPr algn="ctr" defTabSz="914400"/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no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334000"/>
            <a:ext cx="1447800" cy="1447800"/>
          </a:xfrm>
          <a:prstGeom prst="rect">
            <a:avLst/>
          </a:prstGeom>
        </p:spPr>
      </p:pic>
      <p:pic>
        <p:nvPicPr>
          <p:cNvPr id="4" name="Picture 3" descr="fda.gif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218" r="89896">
                        <a14:foregroundMark x1="72539" y1="70000" x2="72539" y2="70000"/>
                        <a14:foregroundMark x1="73575" y1="77778" x2="73575" y2="77778"/>
                        <a14:foregroundMark x1="36788" y1="27778" x2="36788" y2="27778"/>
                        <a14:foregroundMark x1="22798" y1="57778" x2="2279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898591"/>
            <a:ext cx="2057400" cy="959409"/>
          </a:xfrm>
          <a:prstGeom prst="rect">
            <a:avLst/>
          </a:prstGeom>
        </p:spPr>
      </p:pic>
      <p:pic>
        <p:nvPicPr>
          <p:cNvPr id="5" name="Picture 4" descr="whoi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267199"/>
            <a:ext cx="1676399" cy="1531111"/>
          </a:xfrm>
          <a:prstGeom prst="rect">
            <a:avLst/>
          </a:prstGeom>
        </p:spPr>
      </p:pic>
      <p:pic>
        <p:nvPicPr>
          <p:cNvPr id="6" name="Picture 5" descr="FWC_Logo_G_small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7" b="100000" l="800" r="100000">
                        <a14:foregroundMark x1="7200" y1="60526" x2="7200" y2="60526"/>
                        <a14:foregroundMark x1="51600" y1="22368" x2="51600" y2="2236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343400"/>
            <a:ext cx="1190625" cy="1447800"/>
          </a:xfrm>
          <a:prstGeom prst="rect">
            <a:avLst/>
          </a:prstGeom>
        </p:spPr>
      </p:pic>
      <p:pic>
        <p:nvPicPr>
          <p:cNvPr id="7" name="Picture 6" descr="DMR_BO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63" y="5334000"/>
            <a:ext cx="1551038" cy="14424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81601" y="4311452"/>
            <a:ext cx="2209800" cy="717748"/>
            <a:chOff x="5181600" y="4311452"/>
            <a:chExt cx="2292571" cy="793948"/>
          </a:xfrm>
        </p:grpSpPr>
        <p:sp>
          <p:nvSpPr>
            <p:cNvPr id="9" name="Rectangle 8"/>
            <p:cNvSpPr/>
            <p:nvPr/>
          </p:nvSpPr>
          <p:spPr>
            <a:xfrm>
              <a:off x="5181600" y="4311452"/>
              <a:ext cx="2287141" cy="762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7" descr="UMaineCrest_color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2" y="4387652"/>
              <a:ext cx="2291429" cy="717748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096000" y="5105400"/>
            <a:ext cx="2971800" cy="838200"/>
          </a:xfrm>
          <a:prstGeom prst="rect">
            <a:avLst/>
          </a:prstGeom>
          <a:solidFill>
            <a:srgbClr val="B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mdibl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05400"/>
            <a:ext cx="294534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7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tv tioga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4"/>
          <a:stretch/>
        </p:blipFill>
        <p:spPr>
          <a:xfrm>
            <a:off x="4926676" y="609600"/>
            <a:ext cx="4107709" cy="242570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62" name="TextBox 61"/>
          <p:cNvSpPr txBox="1"/>
          <p:nvPr/>
        </p:nvSpPr>
        <p:spPr>
          <a:xfrm>
            <a:off x="4957686" y="528082"/>
            <a:ext cx="54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DBEEF4"/>
                </a:solidFill>
                <a:latin typeface="Calibri"/>
              </a:rPr>
              <a:t>Rapid response effort aboard </a:t>
            </a:r>
            <a:r>
              <a:rPr lang="en-US" b="1" i="1" dirty="0">
                <a:solidFill>
                  <a:srgbClr val="DBEEF4"/>
                </a:solidFill>
                <a:latin typeface="Calibri"/>
              </a:rPr>
              <a:t>R. V. Tioga </a:t>
            </a:r>
            <a:endParaRPr lang="en-US" b="1" i="1" dirty="0" smtClean="0">
              <a:solidFill>
                <a:srgbClr val="DBEEF4"/>
              </a:solidFill>
              <a:latin typeface="Calibri"/>
            </a:endParaRPr>
          </a:p>
          <a:p>
            <a:pPr defTabSz="914400"/>
            <a:r>
              <a:rPr lang="en-US" b="1" dirty="0" smtClean="0">
                <a:solidFill>
                  <a:srgbClr val="DBEEF4"/>
                </a:solidFill>
                <a:latin typeface="Calibri"/>
              </a:rPr>
              <a:t>August </a:t>
            </a:r>
            <a:r>
              <a:rPr lang="en-US" b="1" dirty="0">
                <a:solidFill>
                  <a:srgbClr val="DBEEF4"/>
                </a:solidFill>
                <a:latin typeface="Calibri"/>
              </a:rPr>
              <a:t>4-5, 2013</a:t>
            </a:r>
            <a:endParaRPr lang="en-US" b="1" i="1" dirty="0">
              <a:solidFill>
                <a:srgbClr val="DBEEF4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939" y="-54340"/>
            <a:ext cx="9187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srgbClr val="DBEEF4"/>
                </a:solidFill>
                <a:latin typeface="Calibri"/>
              </a:rPr>
              <a:t>What </a:t>
            </a:r>
            <a:r>
              <a:rPr lang="en-US" sz="2400" b="1" dirty="0">
                <a:solidFill>
                  <a:srgbClr val="DBEEF4"/>
                </a:solidFill>
                <a:latin typeface="Calibri"/>
              </a:rPr>
              <a:t>is the </a:t>
            </a:r>
            <a:r>
              <a:rPr lang="en-US" sz="2400" b="1" dirty="0" smtClean="0">
                <a:solidFill>
                  <a:srgbClr val="DBEEF4"/>
                </a:solidFill>
                <a:latin typeface="Calibri"/>
              </a:rPr>
              <a:t>spatial </a:t>
            </a:r>
            <a:r>
              <a:rPr lang="en-US" sz="2400" b="1" dirty="0">
                <a:solidFill>
                  <a:srgbClr val="DBEEF4"/>
                </a:solidFill>
                <a:latin typeface="Calibri"/>
              </a:rPr>
              <a:t>extent of the </a:t>
            </a:r>
            <a:r>
              <a:rPr lang="en-US" sz="2400" b="1" dirty="0" smtClean="0">
                <a:solidFill>
                  <a:srgbClr val="DBEEF4"/>
                </a:solidFill>
                <a:latin typeface="Calibri"/>
              </a:rPr>
              <a:t>bloom and is it intensifying?</a:t>
            </a:r>
            <a:endParaRPr lang="en-US" sz="2400" b="1" dirty="0">
              <a:solidFill>
                <a:srgbClr val="DBEEF4"/>
              </a:solidFill>
              <a:latin typeface="Calibri"/>
            </a:endParaRPr>
          </a:p>
          <a:p>
            <a:pPr lvl="1" defTabSz="914400"/>
            <a:endParaRPr lang="en-US" sz="2400" dirty="0">
              <a:solidFill>
                <a:srgbClr val="DBEEF4"/>
              </a:solidFill>
              <a:latin typeface="Calibri"/>
            </a:endParaRPr>
          </a:p>
        </p:txBody>
      </p:sp>
      <p:pic>
        <p:nvPicPr>
          <p:cNvPr id="64" name="Picture 63" descr="july_30_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3" y="1575256"/>
            <a:ext cx="4276633" cy="382696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66" name="TextBox 65"/>
          <p:cNvSpPr txBox="1"/>
          <p:nvPr/>
        </p:nvSpPr>
        <p:spPr>
          <a:xfrm>
            <a:off x="180142" y="1551357"/>
            <a:ext cx="332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chemeClr val="bg1"/>
                </a:solidFill>
                <a:latin typeface="Calibri"/>
              </a:rPr>
              <a:t>Sea surface chlorophyll July 30, </a:t>
            </a:r>
            <a:r>
              <a:rPr lang="en-US" b="1" dirty="0" smtClean="0">
                <a:solidFill>
                  <a:schemeClr val="bg1"/>
                </a:solidFill>
                <a:latin typeface="Calibri"/>
              </a:rPr>
              <a:t>2012</a:t>
            </a:r>
            <a:endParaRPr lang="en-US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3700" y="2463800"/>
            <a:ext cx="1130300" cy="698500"/>
          </a:xfrm>
          <a:prstGeom prst="rect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4819219" y="1920677"/>
            <a:ext cx="5133778" cy="4813300"/>
            <a:chOff x="4861122" y="1807633"/>
            <a:chExt cx="5133778" cy="4813300"/>
          </a:xfrm>
        </p:grpSpPr>
        <p:grpSp>
          <p:nvGrpSpPr>
            <p:cNvPr id="73" name="Group 72"/>
            <p:cNvGrpSpPr/>
            <p:nvPr/>
          </p:nvGrpSpPr>
          <p:grpSpPr>
            <a:xfrm>
              <a:off x="5105400" y="3048000"/>
              <a:ext cx="4889500" cy="3572933"/>
              <a:chOff x="5257800" y="1659467"/>
              <a:chExt cx="4889500" cy="3572933"/>
            </a:xfrm>
          </p:grpSpPr>
          <p:pic>
            <p:nvPicPr>
              <p:cNvPr id="75" name="Picture 2" descr="ti623/ti623_stloc_H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80" t="10694" r="8037" b="10368"/>
              <a:stretch/>
            </p:blipFill>
            <p:spPr bwMode="auto">
              <a:xfrm>
                <a:off x="5740400" y="1659467"/>
                <a:ext cx="3200400" cy="3045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6" name="Group 75"/>
              <p:cNvGrpSpPr/>
              <p:nvPr/>
            </p:nvGrpSpPr>
            <p:grpSpPr>
              <a:xfrm>
                <a:off x="5909733" y="2000250"/>
                <a:ext cx="2844800" cy="2435225"/>
                <a:chOff x="5476875" y="2000250"/>
                <a:chExt cx="2844800" cy="2435225"/>
              </a:xfrm>
              <a:solidFill>
                <a:schemeClr val="accent5">
                  <a:lumMod val="75000"/>
                </a:schemeClr>
              </a:solidFill>
              <a:effectLst>
                <a:glow rad="38100">
                  <a:schemeClr val="accent5">
                    <a:lumMod val="60000"/>
                    <a:lumOff val="40000"/>
                    <a:alpha val="25000"/>
                  </a:schemeClr>
                </a:glow>
              </a:effectLst>
            </p:grpSpPr>
            <p:sp>
              <p:nvSpPr>
                <p:cNvPr id="153" name="Oval 152"/>
                <p:cNvSpPr/>
                <p:nvPr/>
              </p:nvSpPr>
              <p:spPr>
                <a:xfrm>
                  <a:off x="5737225" y="355917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5934075" y="38163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6105525" y="409257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6327775" y="435927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6969125" y="39084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6759575" y="364807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6553200" y="33845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6350000" y="31051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6143625" y="284480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5476875" y="28130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5556250" y="32829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5816600" y="267017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5899150" y="26638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5988050" y="25844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6248400" y="25876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5667375" y="24860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6899275" y="24828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7124700" y="273050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7337425" y="29686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7575550" y="32194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6854825" y="22193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7889875" y="21177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7769225" y="20002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8070850" y="22701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>
                  <a:off x="8245475" y="24193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5257800" y="1752600"/>
                <a:ext cx="685800" cy="2746177"/>
                <a:chOff x="4800600" y="1752600"/>
                <a:chExt cx="685800" cy="2746177"/>
              </a:xfrm>
            </p:grpSpPr>
            <p:sp>
              <p:nvSpPr>
                <p:cNvPr id="148" name="TextBox 147"/>
                <p:cNvSpPr txBox="1"/>
                <p:nvPr/>
              </p:nvSpPr>
              <p:spPr>
                <a:xfrm>
                  <a:off x="4800600" y="3581400"/>
                  <a:ext cx="685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/>
                    </a:rPr>
                    <a:t>44.0</a:t>
                  </a:r>
                </a:p>
              </p:txBody>
            </p:sp>
            <p:sp>
              <p:nvSpPr>
                <p:cNvPr id="149" name="TextBox 148"/>
                <p:cNvSpPr txBox="1"/>
                <p:nvPr/>
              </p:nvSpPr>
              <p:spPr>
                <a:xfrm>
                  <a:off x="4800600" y="4191000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/>
                    </a:rPr>
                    <a:t>43.8</a:t>
                  </a:r>
                </a:p>
              </p:txBody>
            </p:sp>
            <p:sp>
              <p:nvSpPr>
                <p:cNvPr id="150" name="TextBox 149"/>
                <p:cNvSpPr txBox="1"/>
                <p:nvPr/>
              </p:nvSpPr>
              <p:spPr>
                <a:xfrm>
                  <a:off x="4800600" y="2971800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/>
                    </a:rPr>
                    <a:t>44.2</a:t>
                  </a:r>
                </a:p>
              </p:txBody>
            </p:sp>
            <p:sp>
              <p:nvSpPr>
                <p:cNvPr id="151" name="TextBox 150"/>
                <p:cNvSpPr txBox="1"/>
                <p:nvPr/>
              </p:nvSpPr>
              <p:spPr>
                <a:xfrm>
                  <a:off x="4800600" y="2362200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/>
                    </a:rPr>
                    <a:t>44.4</a:t>
                  </a:r>
                </a:p>
              </p:txBody>
            </p:sp>
            <p:sp>
              <p:nvSpPr>
                <p:cNvPr id="152" name="TextBox 151"/>
                <p:cNvSpPr txBox="1"/>
                <p:nvPr/>
              </p:nvSpPr>
              <p:spPr>
                <a:xfrm>
                  <a:off x="4800600" y="1752600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/>
                    </a:rPr>
                    <a:t>44.6</a:t>
                  </a: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5757333" y="1676400"/>
                <a:ext cx="3200400" cy="303106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"/>
                </a:endParaRPr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5696373" y="1955799"/>
                <a:ext cx="137160" cy="2429972"/>
                <a:chOff x="5273040" y="1955799"/>
                <a:chExt cx="137160" cy="2429972"/>
              </a:xfrm>
            </p:grpSpPr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5273040" y="1955799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5273040" y="2556935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5273040" y="3158068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5273040" y="3784620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5273040" y="4385771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1" name="Straight Connector 80"/>
              <p:cNvCxnSpPr/>
              <p:nvPr/>
            </p:nvCxnSpPr>
            <p:spPr>
              <a:xfrm rot="5400000">
                <a:off x="8313420" y="4712970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5400000">
                <a:off x="6552371" y="4712970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rot="5400000">
                <a:off x="7430770" y="4712970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5400000">
                <a:off x="5690870" y="4712970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" name="Group 136"/>
              <p:cNvGrpSpPr/>
              <p:nvPr/>
            </p:nvGrpSpPr>
            <p:grpSpPr>
              <a:xfrm>
                <a:off x="5486400" y="4721423"/>
                <a:ext cx="3232150" cy="307777"/>
                <a:chOff x="5486400" y="4721423"/>
                <a:chExt cx="3232150" cy="307777"/>
              </a:xfrm>
            </p:grpSpPr>
            <p:sp>
              <p:nvSpPr>
                <p:cNvPr id="139" name="TextBox 138"/>
                <p:cNvSpPr txBox="1"/>
                <p:nvPr/>
              </p:nvSpPr>
              <p:spPr>
                <a:xfrm>
                  <a:off x="6369050" y="4721423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/>
                    </a:rPr>
                    <a:t>68.0</a:t>
                  </a:r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>
                  <a:off x="5486400" y="4721423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/>
                    </a:rPr>
                    <a:t>68.4</a:t>
                  </a:r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7239000" y="4721423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/>
                    </a:rPr>
                    <a:t>67.6</a:t>
                  </a:r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>
                  <a:off x="8108950" y="4721423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atin typeface="Calibri"/>
                    </a:rPr>
                    <a:t>67.2</a:t>
                  </a:r>
                </a:p>
              </p:txBody>
            </p:sp>
          </p:grpSp>
          <p:sp>
            <p:nvSpPr>
              <p:cNvPr id="138" name="TextBox 137"/>
              <p:cNvSpPr txBox="1"/>
              <p:nvPr/>
            </p:nvSpPr>
            <p:spPr>
              <a:xfrm>
                <a:off x="7785100" y="4924623"/>
                <a:ext cx="2362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Calibri"/>
                  </a:rPr>
                  <a:t>Longitude (°W)</a:t>
                </a: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 rot="16200000">
              <a:off x="3833911" y="2834844"/>
              <a:ext cx="2362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"/>
                </a:rPr>
                <a:t>Latitude (°N)</a:t>
              </a:r>
            </a:p>
          </p:txBody>
        </p:sp>
      </p:grpSp>
      <p:sp>
        <p:nvSpPr>
          <p:cNvPr id="69" name="Freeform 68"/>
          <p:cNvSpPr/>
          <p:nvPr/>
        </p:nvSpPr>
        <p:spPr>
          <a:xfrm>
            <a:off x="6174542" y="3698676"/>
            <a:ext cx="693413" cy="647701"/>
          </a:xfrm>
          <a:custGeom>
            <a:avLst/>
            <a:gdLst>
              <a:gd name="connsiteX0" fmla="*/ 64793 w 1412501"/>
              <a:gd name="connsiteY0" fmla="*/ 1153258 h 1321711"/>
              <a:gd name="connsiteX1" fmla="*/ 64793 w 1412501"/>
              <a:gd name="connsiteY1" fmla="*/ 1153258 h 1321711"/>
              <a:gd name="connsiteX2" fmla="*/ 38876 w 1412501"/>
              <a:gd name="connsiteY2" fmla="*/ 1308753 h 1321711"/>
              <a:gd name="connsiteX3" fmla="*/ 1412501 w 1412501"/>
              <a:gd name="connsiteY3" fmla="*/ 1321711 h 1321711"/>
              <a:gd name="connsiteX4" fmla="*/ 1373624 w 1412501"/>
              <a:gd name="connsiteY4" fmla="*/ 77747 h 1321711"/>
              <a:gd name="connsiteX5" fmla="*/ 868234 w 1412501"/>
              <a:gd name="connsiteY5" fmla="*/ 0 h 1321711"/>
              <a:gd name="connsiteX6" fmla="*/ 453555 w 1412501"/>
              <a:gd name="connsiteY6" fmla="*/ 660856 h 1321711"/>
              <a:gd name="connsiteX7" fmla="*/ 0 w 1412501"/>
              <a:gd name="connsiteY7" fmla="*/ 777477 h 1321711"/>
              <a:gd name="connsiteX8" fmla="*/ 38876 w 1412501"/>
              <a:gd name="connsiteY8" fmla="*/ 1308753 h 1321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2501" h="1321711">
                <a:moveTo>
                  <a:pt x="64793" y="1153258"/>
                </a:moveTo>
                <a:lnTo>
                  <a:pt x="64793" y="1153258"/>
                </a:lnTo>
                <a:lnTo>
                  <a:pt x="38876" y="1308753"/>
                </a:lnTo>
                <a:lnTo>
                  <a:pt x="1412501" y="1321711"/>
                </a:lnTo>
                <a:lnTo>
                  <a:pt x="1373624" y="77747"/>
                </a:lnTo>
                <a:lnTo>
                  <a:pt x="868234" y="0"/>
                </a:lnTo>
                <a:lnTo>
                  <a:pt x="453555" y="660856"/>
                </a:lnTo>
                <a:lnTo>
                  <a:pt x="0" y="777477"/>
                </a:lnTo>
                <a:lnTo>
                  <a:pt x="38876" y="1308753"/>
                </a:lnTo>
              </a:path>
            </a:pathLst>
          </a:cu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790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50039" y="98060"/>
            <a:ext cx="91870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srgbClr val="DBEEF4"/>
                </a:solidFill>
                <a:latin typeface="Calibri"/>
              </a:rPr>
              <a:t>What </a:t>
            </a:r>
            <a:r>
              <a:rPr lang="en-US" sz="2400" b="1" dirty="0">
                <a:solidFill>
                  <a:srgbClr val="DBEEF4"/>
                </a:solidFill>
                <a:latin typeface="Calibri"/>
              </a:rPr>
              <a:t>is the </a:t>
            </a:r>
            <a:r>
              <a:rPr lang="en-US" sz="2400" b="1" dirty="0" smtClean="0">
                <a:solidFill>
                  <a:srgbClr val="DBEEF4"/>
                </a:solidFill>
                <a:latin typeface="Calibri"/>
              </a:rPr>
              <a:t>spatial </a:t>
            </a:r>
            <a:r>
              <a:rPr lang="en-US" sz="2400" b="1" dirty="0">
                <a:solidFill>
                  <a:srgbClr val="DBEEF4"/>
                </a:solidFill>
                <a:latin typeface="Calibri"/>
              </a:rPr>
              <a:t>extent of the </a:t>
            </a:r>
            <a:r>
              <a:rPr lang="en-US" sz="2400" b="1" dirty="0" smtClean="0">
                <a:solidFill>
                  <a:srgbClr val="DBEEF4"/>
                </a:solidFill>
                <a:latin typeface="Calibri"/>
              </a:rPr>
              <a:t>bloom and is it intensifying?</a:t>
            </a:r>
          </a:p>
          <a:p>
            <a:pPr defTabSz="914400"/>
            <a:endParaRPr lang="en-US" sz="2400" b="1" dirty="0" smtClean="0">
              <a:solidFill>
                <a:srgbClr val="DBEEF4"/>
              </a:solidFill>
              <a:latin typeface="Calibri"/>
            </a:endParaRPr>
          </a:p>
          <a:p>
            <a:pPr defTabSz="914400"/>
            <a:endParaRPr lang="en-US" sz="2400" b="1" dirty="0">
              <a:solidFill>
                <a:srgbClr val="DBEEF4"/>
              </a:solidFill>
              <a:latin typeface="Calibri"/>
            </a:endParaRPr>
          </a:p>
          <a:p>
            <a:pPr defTabSz="914400"/>
            <a:endParaRPr lang="en-US" sz="2400" b="1" dirty="0" smtClean="0">
              <a:solidFill>
                <a:srgbClr val="DBEEF4"/>
              </a:solidFill>
              <a:latin typeface="Calibri"/>
            </a:endParaRPr>
          </a:p>
          <a:p>
            <a:pPr defTabSz="914400"/>
            <a:endParaRPr lang="en-US" sz="2400" b="1" dirty="0">
              <a:solidFill>
                <a:srgbClr val="DBEEF4"/>
              </a:solidFill>
              <a:latin typeface="Calibri"/>
            </a:endParaRPr>
          </a:p>
          <a:p>
            <a:pPr defTabSz="914400"/>
            <a:endParaRPr lang="en-US" sz="2400" b="1" dirty="0" smtClean="0">
              <a:solidFill>
                <a:srgbClr val="DBEEF4"/>
              </a:solidFill>
              <a:latin typeface="Calibri"/>
            </a:endParaRPr>
          </a:p>
          <a:p>
            <a:pPr defTabSz="914400"/>
            <a:endParaRPr lang="en-US" sz="2400" b="1" dirty="0">
              <a:solidFill>
                <a:srgbClr val="DBEEF4"/>
              </a:solidFill>
              <a:latin typeface="Calibri"/>
            </a:endParaRPr>
          </a:p>
          <a:p>
            <a:pPr marL="342900" indent="-342900" defTabSz="914400">
              <a:buFont typeface="Arial"/>
              <a:buChar char="•"/>
            </a:pPr>
            <a:r>
              <a:rPr lang="en-US" sz="2400" dirty="0" smtClean="0">
                <a:solidFill>
                  <a:srgbClr val="DBEEF4"/>
                </a:solidFill>
                <a:latin typeface="Calibri"/>
              </a:rPr>
              <a:t>Where (and why) are </a:t>
            </a:r>
            <a:r>
              <a:rPr lang="en-US" sz="2400" i="1" dirty="0">
                <a:solidFill>
                  <a:srgbClr val="DBEEF4"/>
                </a:solidFill>
                <a:latin typeface="Calibri"/>
              </a:rPr>
              <a:t>Pseudo-</a:t>
            </a:r>
            <a:r>
              <a:rPr lang="en-US" sz="2400" i="1" dirty="0" err="1">
                <a:solidFill>
                  <a:srgbClr val="DBEEF4"/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DBEEF4"/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DBEEF4"/>
                </a:solidFill>
                <a:latin typeface="Calibri"/>
              </a:rPr>
              <a:t>cells producing </a:t>
            </a:r>
            <a:r>
              <a:rPr lang="en-US" sz="2400" dirty="0" err="1">
                <a:solidFill>
                  <a:srgbClr val="DBEEF4"/>
                </a:solidFill>
                <a:latin typeface="Calibri"/>
              </a:rPr>
              <a:t>domoic</a:t>
            </a:r>
            <a:r>
              <a:rPr lang="en-US" sz="2400" dirty="0">
                <a:solidFill>
                  <a:srgbClr val="DBEEF4"/>
                </a:solidFill>
                <a:latin typeface="Calibri"/>
              </a:rPr>
              <a:t> acid? </a:t>
            </a:r>
            <a:endParaRPr lang="en-US" sz="2400" dirty="0" smtClean="0">
              <a:solidFill>
                <a:srgbClr val="DBEEF4"/>
              </a:solidFill>
              <a:latin typeface="Calibri"/>
            </a:endParaRPr>
          </a:p>
          <a:p>
            <a:pPr marL="342900" indent="-342900" defTabSz="914400">
              <a:buFont typeface="Arial"/>
              <a:buChar char="•"/>
            </a:pPr>
            <a:r>
              <a:rPr lang="en-US" sz="2400" dirty="0" smtClean="0">
                <a:solidFill>
                  <a:srgbClr val="DBEEF4"/>
                </a:solidFill>
                <a:latin typeface="Calibri"/>
              </a:rPr>
              <a:t>Which </a:t>
            </a:r>
            <a:r>
              <a:rPr lang="en-US" sz="2400" dirty="0">
                <a:solidFill>
                  <a:srgbClr val="DBEEF4"/>
                </a:solidFill>
                <a:latin typeface="Calibri"/>
              </a:rPr>
              <a:t>species are associated with </a:t>
            </a:r>
            <a:r>
              <a:rPr lang="en-US" sz="2400" dirty="0" smtClean="0">
                <a:solidFill>
                  <a:srgbClr val="DBEEF4"/>
                </a:solidFill>
                <a:latin typeface="Calibri"/>
              </a:rPr>
              <a:t>DA during 2012?</a:t>
            </a:r>
          </a:p>
          <a:p>
            <a:pPr marL="800100" lvl="1" indent="-342900" defTabSz="914400">
              <a:buFont typeface="Arial"/>
              <a:buChar char="•"/>
            </a:pPr>
            <a:r>
              <a:rPr lang="en-US" sz="2400" dirty="0" smtClean="0">
                <a:solidFill>
                  <a:srgbClr val="DBEEF4"/>
                </a:solidFill>
                <a:latin typeface="Calibri"/>
              </a:rPr>
              <a:t>How </a:t>
            </a:r>
            <a:r>
              <a:rPr lang="en-US" sz="2400" dirty="0">
                <a:solidFill>
                  <a:srgbClr val="DBEEF4"/>
                </a:solidFill>
                <a:latin typeface="Calibri"/>
              </a:rPr>
              <a:t>do cell </a:t>
            </a:r>
            <a:r>
              <a:rPr lang="en-US" sz="2400" dirty="0" smtClean="0">
                <a:solidFill>
                  <a:srgbClr val="DBEEF4"/>
                </a:solidFill>
                <a:latin typeface="Calibri"/>
              </a:rPr>
              <a:t>abundance, </a:t>
            </a:r>
            <a:r>
              <a:rPr lang="en-US" sz="2400" dirty="0">
                <a:solidFill>
                  <a:srgbClr val="DBEEF4"/>
                </a:solidFill>
                <a:latin typeface="Calibri"/>
              </a:rPr>
              <a:t>DA/</a:t>
            </a:r>
            <a:r>
              <a:rPr lang="en-US" sz="2400" dirty="0" smtClean="0">
                <a:solidFill>
                  <a:srgbClr val="DBEEF4"/>
                </a:solidFill>
                <a:latin typeface="Calibri"/>
              </a:rPr>
              <a:t>cell, and species composition </a:t>
            </a:r>
            <a:r>
              <a:rPr lang="en-US" sz="2400" dirty="0">
                <a:solidFill>
                  <a:srgbClr val="DBEEF4"/>
                </a:solidFill>
                <a:latin typeface="Calibri"/>
              </a:rPr>
              <a:t>vary across spatial gradients?</a:t>
            </a:r>
          </a:p>
          <a:p>
            <a:pPr lvl="1" defTabSz="914400"/>
            <a:endParaRPr lang="en-US" sz="2400" dirty="0">
              <a:solidFill>
                <a:srgbClr val="DBEEF4"/>
              </a:solidFill>
              <a:latin typeface="Calibri"/>
            </a:endParaRPr>
          </a:p>
        </p:txBody>
      </p:sp>
      <p:pic>
        <p:nvPicPr>
          <p:cNvPr id="59" name="Picture 58" descr="katscop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5" t="25240" r="10832" b="25079"/>
          <a:stretch/>
        </p:blipFill>
        <p:spPr>
          <a:xfrm>
            <a:off x="4242394" y="633630"/>
            <a:ext cx="2145706" cy="18809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6133" y="577577"/>
            <a:ext cx="2942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DBEEF4"/>
                </a:solidFill>
                <a:latin typeface="Calibri"/>
              </a:rPr>
              <a:t>Underway sampling and satellite analysis</a:t>
            </a:r>
            <a:endParaRPr lang="en-US" sz="2000" b="1" dirty="0">
              <a:solidFill>
                <a:srgbClr val="DBEEF4"/>
              </a:solidFill>
              <a:latin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27121" y="4318000"/>
            <a:ext cx="75168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DBEEF4"/>
                </a:solidFill>
                <a:latin typeface="Calibri"/>
              </a:rPr>
              <a:t>Discrete sampling: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Dissolved nutrients (Nitrate + Nitrite, Silicate, Phosphate, Ammonium)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CTD profiling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DBEEF4"/>
                </a:solidFill>
                <a:latin typeface="Calibri"/>
              </a:rPr>
              <a:t>Lugol’s</a:t>
            </a: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 preserved seawater for cell counts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Filtered seawater for DNA and particulate DA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DBEEF4"/>
                </a:solidFill>
                <a:latin typeface="Calibri"/>
              </a:rPr>
              <a:t>pDA</a:t>
            </a: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 analyzed by LC/MS/MS, verified by ELISA</a:t>
            </a:r>
          </a:p>
        </p:txBody>
      </p:sp>
      <p:pic>
        <p:nvPicPr>
          <p:cNvPr id="8" name="Picture 7" descr="july_30_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028" y="616697"/>
            <a:ext cx="2101983" cy="1880969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30032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-304800" y="685800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Surface variability in </a:t>
            </a:r>
            <a:r>
              <a:rPr lang="en-US" sz="2400" dirty="0" err="1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domoic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acid and 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cell abundance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37100" y="647700"/>
            <a:ext cx="4699000" cy="6481465"/>
            <a:chOff x="304800" y="698500"/>
            <a:chExt cx="4699000" cy="6481465"/>
          </a:xfrm>
        </p:grpSpPr>
        <p:pic>
          <p:nvPicPr>
            <p:cNvPr id="6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5" t="8030" b="17367"/>
            <a:stretch/>
          </p:blipFill>
          <p:spPr bwMode="auto">
            <a:xfrm>
              <a:off x="304800" y="698500"/>
              <a:ext cx="4699000" cy="298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5" t="14174"/>
            <a:stretch/>
          </p:blipFill>
          <p:spPr bwMode="auto">
            <a:xfrm>
              <a:off x="304800" y="3746500"/>
              <a:ext cx="4699000" cy="343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17500" y="959534"/>
              <a:ext cx="3441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+mj-lt"/>
                </a:rPr>
                <a:t>Pseudo-</a:t>
              </a:r>
              <a:r>
                <a:rPr lang="en-US" i="1" dirty="0" err="1" smtClean="0">
                  <a:latin typeface="+mj-lt"/>
                </a:rPr>
                <a:t>nitzschia</a:t>
              </a:r>
              <a:r>
                <a:rPr lang="en-US" i="1" dirty="0" smtClean="0">
                  <a:latin typeface="+mj-lt"/>
                </a:rPr>
                <a:t> </a:t>
              </a:r>
              <a:r>
                <a:rPr lang="en-US" dirty="0" smtClean="0">
                  <a:latin typeface="+mj-lt"/>
                </a:rPr>
                <a:t>spp. abundance</a:t>
              </a:r>
              <a:r>
                <a:rPr lang="en-US" i="1" dirty="0" smtClean="0">
                  <a:latin typeface="+mj-lt"/>
                </a:rPr>
                <a:t> </a:t>
              </a:r>
              <a:r>
                <a:rPr lang="en-US" dirty="0" smtClean="0">
                  <a:latin typeface="+mj-lt"/>
                </a:rPr>
                <a:t>(cells L</a:t>
              </a:r>
              <a:r>
                <a:rPr lang="en-US" baseline="30000" dirty="0" smtClean="0">
                  <a:latin typeface="+mj-lt"/>
                </a:rPr>
                <a:t>-1</a:t>
              </a:r>
              <a:r>
                <a:rPr lang="en-US" dirty="0" smtClean="0">
                  <a:latin typeface="+mj-lt"/>
                </a:rPr>
                <a:t>)</a:t>
              </a:r>
              <a:endParaRPr lang="en-US" i="1" dirty="0">
                <a:latin typeface="+mj-l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7500" y="749300"/>
              <a:ext cx="3556000" cy="23563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17500" y="3770699"/>
              <a:ext cx="3441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+mj-lt"/>
                </a:rPr>
                <a:t>Domoic</a:t>
              </a:r>
              <a:r>
                <a:rPr lang="en-US" dirty="0" smtClean="0">
                  <a:latin typeface="+mj-lt"/>
                </a:rPr>
                <a:t> acid (</a:t>
              </a:r>
              <a:r>
                <a:rPr lang="en-US" dirty="0" err="1" smtClean="0">
                  <a:latin typeface="+mj-lt"/>
                </a:rPr>
                <a:t>ng</a:t>
              </a:r>
              <a:r>
                <a:rPr lang="en-US" dirty="0" smtClean="0">
                  <a:latin typeface="+mj-lt"/>
                </a:rPr>
                <a:t> L</a:t>
              </a:r>
              <a:r>
                <a:rPr lang="en-US" baseline="30000" dirty="0" smtClean="0">
                  <a:latin typeface="+mj-lt"/>
                </a:rPr>
                <a:t>-1</a:t>
              </a:r>
              <a:r>
                <a:rPr lang="en-US" dirty="0" smtClean="0">
                  <a:latin typeface="+mj-lt"/>
                </a:rPr>
                <a:t>)</a:t>
              </a:r>
              <a:endParaRPr lang="en-US" i="1" dirty="0"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1600" y="881965"/>
            <a:ext cx="5054600" cy="6191376"/>
            <a:chOff x="4533900" y="959534"/>
            <a:chExt cx="5054600" cy="6191376"/>
          </a:xfrm>
        </p:grpSpPr>
        <p:pic>
          <p:nvPicPr>
            <p:cNvPr id="8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4" t="13839" b="18017"/>
            <a:stretch/>
          </p:blipFill>
          <p:spPr bwMode="auto">
            <a:xfrm>
              <a:off x="4533900" y="959534"/>
              <a:ext cx="5054600" cy="2723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TextBox 81"/>
            <p:cNvSpPr txBox="1"/>
            <p:nvPr/>
          </p:nvSpPr>
          <p:spPr>
            <a:xfrm>
              <a:off x="4953000" y="989399"/>
              <a:ext cx="3441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Temperature (°C)</a:t>
              </a:r>
              <a:endParaRPr lang="en-US" i="1" dirty="0">
                <a:latin typeface="+mj-lt"/>
              </a:endParaRPr>
            </a:p>
          </p:txBody>
        </p:sp>
        <p:pic>
          <p:nvPicPr>
            <p:cNvPr id="83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9" t="13761" r="1"/>
            <a:stretch/>
          </p:blipFill>
          <p:spPr bwMode="auto">
            <a:xfrm>
              <a:off x="4533900" y="3746500"/>
              <a:ext cx="5016500" cy="3404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4953000" y="3757999"/>
              <a:ext cx="3441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Salinity (°C)</a:t>
              </a:r>
              <a:endParaRPr lang="en-US" i="1" dirty="0">
                <a:latin typeface="+mj-lt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749800" y="39751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LC/MS/MS LOD 12 </a:t>
            </a:r>
            <a:r>
              <a:rPr lang="en-US" sz="1400" dirty="0" err="1" smtClean="0"/>
              <a:t>ng</a:t>
            </a:r>
            <a:r>
              <a:rPr lang="en-US" sz="1400" dirty="0"/>
              <a:t> </a:t>
            </a:r>
            <a:r>
              <a:rPr lang="en-US" sz="1400" dirty="0" smtClean="0"/>
              <a:t>L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03779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8"/>
          <p:cNvSpPr>
            <a:spLocks noChangeArrowheads="1"/>
          </p:cNvSpPr>
          <p:nvPr/>
        </p:nvSpPr>
        <p:spPr bwMode="auto">
          <a:xfrm>
            <a:off x="4819651" y="520700"/>
            <a:ext cx="4229100" cy="6353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eaVert"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150"/>
          <p:cNvSpPr>
            <a:spLocks noChangeArrowheads="1"/>
          </p:cNvSpPr>
          <p:nvPr/>
        </p:nvSpPr>
        <p:spPr bwMode="auto">
          <a:xfrm>
            <a:off x="4659313" y="168275"/>
            <a:ext cx="4387850" cy="4810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eaVert"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264" descr="arisapeaks.tiff                                                0073D813CLAIRE                         BE112C5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39762"/>
            <a:ext cx="42672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9"/>
          <p:cNvSpPr>
            <a:spLocks noChangeArrowheads="1"/>
          </p:cNvSpPr>
          <p:nvPr/>
        </p:nvSpPr>
        <p:spPr bwMode="auto">
          <a:xfrm>
            <a:off x="4106673" y="168275"/>
            <a:ext cx="844550" cy="6705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eaVert" wrap="none" anchor="ctr"/>
          <a:lstStyle/>
          <a:p>
            <a:pPr eaLnBrk="0" hangingPunct="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265"/>
          <p:cNvGrpSpPr>
            <a:grpSpLocks/>
          </p:cNvGrpSpPr>
          <p:nvPr/>
        </p:nvGrpSpPr>
        <p:grpSpPr bwMode="auto">
          <a:xfrm>
            <a:off x="4322763" y="642937"/>
            <a:ext cx="4578350" cy="6229350"/>
            <a:chOff x="59399" y="-19836"/>
            <a:chExt cx="3929" cy="5084"/>
          </a:xfrm>
        </p:grpSpPr>
        <p:sp>
          <p:nvSpPr>
            <p:cNvPr id="14" name="Line 172"/>
            <p:cNvSpPr>
              <a:spLocks noChangeShapeType="1"/>
            </p:cNvSpPr>
            <p:nvPr/>
          </p:nvSpPr>
          <p:spPr bwMode="auto">
            <a:xfrm>
              <a:off x="59968" y="-19836"/>
              <a:ext cx="0" cy="49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Line 189"/>
            <p:cNvSpPr>
              <a:spLocks noChangeShapeType="1"/>
            </p:cNvSpPr>
            <p:nvPr/>
          </p:nvSpPr>
          <p:spPr bwMode="auto">
            <a:xfrm flipH="1">
              <a:off x="59832" y="-14878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Line 188"/>
            <p:cNvSpPr>
              <a:spLocks noChangeShapeType="1"/>
            </p:cNvSpPr>
            <p:nvPr/>
          </p:nvSpPr>
          <p:spPr bwMode="auto">
            <a:xfrm flipH="1">
              <a:off x="59832" y="-15286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Line 187"/>
            <p:cNvSpPr>
              <a:spLocks noChangeShapeType="1"/>
            </p:cNvSpPr>
            <p:nvPr/>
          </p:nvSpPr>
          <p:spPr bwMode="auto">
            <a:xfrm flipH="1">
              <a:off x="59832" y="-15702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186"/>
            <p:cNvSpPr>
              <a:spLocks noChangeShapeType="1"/>
            </p:cNvSpPr>
            <p:nvPr/>
          </p:nvSpPr>
          <p:spPr bwMode="auto">
            <a:xfrm flipH="1">
              <a:off x="59832" y="-16111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Line 185"/>
            <p:cNvSpPr>
              <a:spLocks noChangeShapeType="1"/>
            </p:cNvSpPr>
            <p:nvPr/>
          </p:nvSpPr>
          <p:spPr bwMode="auto">
            <a:xfrm flipH="1">
              <a:off x="59832" y="-16521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Line 184"/>
            <p:cNvSpPr>
              <a:spLocks noChangeShapeType="1"/>
            </p:cNvSpPr>
            <p:nvPr/>
          </p:nvSpPr>
          <p:spPr bwMode="auto">
            <a:xfrm flipH="1">
              <a:off x="59826" y="-16942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Line 183"/>
            <p:cNvSpPr>
              <a:spLocks noChangeShapeType="1"/>
            </p:cNvSpPr>
            <p:nvPr/>
          </p:nvSpPr>
          <p:spPr bwMode="auto">
            <a:xfrm flipH="1" flipV="1">
              <a:off x="59832" y="-17347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Line 182"/>
            <p:cNvSpPr>
              <a:spLocks noChangeShapeType="1"/>
            </p:cNvSpPr>
            <p:nvPr/>
          </p:nvSpPr>
          <p:spPr bwMode="auto">
            <a:xfrm flipH="1">
              <a:off x="59832" y="-17772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Line 181"/>
            <p:cNvSpPr>
              <a:spLocks noChangeShapeType="1"/>
            </p:cNvSpPr>
            <p:nvPr/>
          </p:nvSpPr>
          <p:spPr bwMode="auto">
            <a:xfrm flipH="1">
              <a:off x="59832" y="-18177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Line 180"/>
            <p:cNvSpPr>
              <a:spLocks noChangeShapeType="1"/>
            </p:cNvSpPr>
            <p:nvPr/>
          </p:nvSpPr>
          <p:spPr bwMode="auto">
            <a:xfrm flipH="1">
              <a:off x="59832" y="-18588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Line 179"/>
            <p:cNvSpPr>
              <a:spLocks noChangeShapeType="1"/>
            </p:cNvSpPr>
            <p:nvPr/>
          </p:nvSpPr>
          <p:spPr bwMode="auto">
            <a:xfrm flipH="1">
              <a:off x="59832" y="-18999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Line 178"/>
            <p:cNvSpPr>
              <a:spLocks noChangeShapeType="1"/>
            </p:cNvSpPr>
            <p:nvPr/>
          </p:nvSpPr>
          <p:spPr bwMode="auto">
            <a:xfrm flipH="1" flipV="1">
              <a:off x="59832" y="-19418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171"/>
            <p:cNvSpPr>
              <a:spLocks noChangeShapeType="1"/>
            </p:cNvSpPr>
            <p:nvPr/>
          </p:nvSpPr>
          <p:spPr bwMode="auto">
            <a:xfrm>
              <a:off x="59824" y="-19836"/>
              <a:ext cx="35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 Box 209"/>
            <p:cNvSpPr txBox="1">
              <a:spLocks noChangeArrowheads="1"/>
            </p:cNvSpPr>
            <p:nvPr/>
          </p:nvSpPr>
          <p:spPr bwMode="auto">
            <a:xfrm>
              <a:off x="59400" y="-19192"/>
              <a:ext cx="818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prstClr val="black"/>
                  </a:solidFill>
                  <a:latin typeface="Calibri"/>
                </a:rPr>
                <a:t>150</a:t>
              </a: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 Box 210"/>
            <p:cNvSpPr txBox="1">
              <a:spLocks noChangeArrowheads="1"/>
            </p:cNvSpPr>
            <p:nvPr/>
          </p:nvSpPr>
          <p:spPr bwMode="auto">
            <a:xfrm>
              <a:off x="59399" y="-17136"/>
              <a:ext cx="816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prstClr val="black"/>
                  </a:solidFill>
                  <a:latin typeface="Calibri"/>
                </a:rPr>
                <a:t>200</a:t>
              </a: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 Box 211"/>
            <p:cNvSpPr txBox="1">
              <a:spLocks noChangeArrowheads="1"/>
            </p:cNvSpPr>
            <p:nvPr/>
          </p:nvSpPr>
          <p:spPr bwMode="auto">
            <a:xfrm>
              <a:off x="59400" y="-15076"/>
              <a:ext cx="816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prstClr val="black"/>
                  </a:solidFill>
                  <a:latin typeface="Calibri"/>
                </a:rPr>
                <a:t>250</a:t>
              </a: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1" name="Line 153"/>
          <p:cNvSpPr>
            <a:spLocks noChangeShapeType="1"/>
          </p:cNvSpPr>
          <p:nvPr/>
        </p:nvSpPr>
        <p:spPr bwMode="auto">
          <a:xfrm>
            <a:off x="5291138" y="1050925"/>
            <a:ext cx="2903538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Line 155"/>
          <p:cNvSpPr>
            <a:spLocks noChangeShapeType="1"/>
          </p:cNvSpPr>
          <p:nvPr/>
        </p:nvSpPr>
        <p:spPr bwMode="auto">
          <a:xfrm>
            <a:off x="5175251" y="1193800"/>
            <a:ext cx="3019425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Line 157"/>
          <p:cNvSpPr>
            <a:spLocks noChangeShapeType="1"/>
          </p:cNvSpPr>
          <p:nvPr/>
        </p:nvSpPr>
        <p:spPr bwMode="auto">
          <a:xfrm>
            <a:off x="5291138" y="1739900"/>
            <a:ext cx="2903538" cy="15875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Line 159"/>
          <p:cNvSpPr>
            <a:spLocks noChangeShapeType="1"/>
          </p:cNvSpPr>
          <p:nvPr/>
        </p:nvSpPr>
        <p:spPr bwMode="auto">
          <a:xfrm>
            <a:off x="6137276" y="2571750"/>
            <a:ext cx="2060575" cy="7937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Line 161"/>
          <p:cNvSpPr>
            <a:spLocks noChangeShapeType="1"/>
          </p:cNvSpPr>
          <p:nvPr/>
        </p:nvSpPr>
        <p:spPr bwMode="auto">
          <a:xfrm>
            <a:off x="6716713" y="5226050"/>
            <a:ext cx="1477963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Line 167"/>
          <p:cNvSpPr>
            <a:spLocks noChangeShapeType="1"/>
          </p:cNvSpPr>
          <p:nvPr/>
        </p:nvSpPr>
        <p:spPr bwMode="auto">
          <a:xfrm flipV="1">
            <a:off x="5287963" y="5697537"/>
            <a:ext cx="2908300" cy="17463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 Box 151"/>
          <p:cNvSpPr txBox="1">
            <a:spLocks noChangeArrowheads="1"/>
          </p:cNvSpPr>
          <p:nvPr/>
        </p:nvSpPr>
        <p:spPr bwMode="auto">
          <a:xfrm>
            <a:off x="5384801" y="157162"/>
            <a:ext cx="5591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Relative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fluorescence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units</a:t>
            </a:r>
          </a:p>
        </p:txBody>
      </p:sp>
      <p:sp>
        <p:nvSpPr>
          <p:cNvPr id="38" name="Line 161"/>
          <p:cNvSpPr>
            <a:spLocks noChangeShapeType="1"/>
          </p:cNvSpPr>
          <p:nvPr/>
        </p:nvSpPr>
        <p:spPr bwMode="auto">
          <a:xfrm>
            <a:off x="5224463" y="5070475"/>
            <a:ext cx="2970213" cy="0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Line 161"/>
          <p:cNvSpPr>
            <a:spLocks noChangeShapeType="1"/>
          </p:cNvSpPr>
          <p:nvPr/>
        </p:nvSpPr>
        <p:spPr bwMode="auto">
          <a:xfrm>
            <a:off x="8140701" y="5461000"/>
            <a:ext cx="55562" cy="0"/>
          </a:xfrm>
          <a:prstGeom prst="line">
            <a:avLst/>
          </a:prstGeom>
          <a:noFill/>
          <a:ln w="9525">
            <a:solidFill>
              <a:srgbClr val="40404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ext Box 162"/>
          <p:cNvSpPr txBox="1">
            <a:spLocks noChangeArrowheads="1"/>
          </p:cNvSpPr>
          <p:nvPr/>
        </p:nvSpPr>
        <p:spPr bwMode="auto">
          <a:xfrm>
            <a:off x="8169276" y="4984750"/>
            <a:ext cx="212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  <a:latin typeface="Calibri"/>
              </a:rPr>
              <a:t>220 bp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 Box 154"/>
          <p:cNvSpPr txBox="1">
            <a:spLocks noChangeArrowheads="1"/>
          </p:cNvSpPr>
          <p:nvPr/>
        </p:nvSpPr>
        <p:spPr bwMode="auto">
          <a:xfrm>
            <a:off x="8148638" y="773112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  <a:latin typeface="Calibri"/>
              </a:rPr>
              <a:t>138 bp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 Box 156"/>
          <p:cNvSpPr txBox="1">
            <a:spLocks noChangeArrowheads="1"/>
          </p:cNvSpPr>
          <p:nvPr/>
        </p:nvSpPr>
        <p:spPr bwMode="auto">
          <a:xfrm rot="18745">
            <a:off x="8148638" y="998537"/>
            <a:ext cx="1570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  <a:latin typeface="Calibri"/>
              </a:rPr>
              <a:t>142 bp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58"/>
          <p:cNvSpPr txBox="1">
            <a:spLocks noChangeArrowheads="1"/>
          </p:cNvSpPr>
          <p:nvPr/>
        </p:nvSpPr>
        <p:spPr bwMode="auto">
          <a:xfrm>
            <a:off x="8142288" y="1528762"/>
            <a:ext cx="2122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  <a:latin typeface="Calibri"/>
              </a:rPr>
              <a:t>151 bp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Text Box 160"/>
          <p:cNvSpPr txBox="1">
            <a:spLocks noChangeArrowheads="1"/>
          </p:cNvSpPr>
          <p:nvPr/>
        </p:nvSpPr>
        <p:spPr bwMode="auto">
          <a:xfrm>
            <a:off x="8140701" y="2370137"/>
            <a:ext cx="2119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  <a:latin typeface="Calibri"/>
              </a:rPr>
              <a:t>168 bp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 Box 164"/>
          <p:cNvSpPr txBox="1">
            <a:spLocks noChangeArrowheads="1"/>
          </p:cNvSpPr>
          <p:nvPr/>
        </p:nvSpPr>
        <p:spPr bwMode="auto">
          <a:xfrm>
            <a:off x="8186738" y="5222875"/>
            <a:ext cx="2120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  <a:latin typeface="Calibri"/>
              </a:rPr>
              <a:t>226 bp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ext Box 169"/>
          <p:cNvSpPr txBox="1">
            <a:spLocks noChangeArrowheads="1"/>
          </p:cNvSpPr>
          <p:nvPr/>
        </p:nvSpPr>
        <p:spPr bwMode="auto">
          <a:xfrm>
            <a:off x="8175626" y="5470525"/>
            <a:ext cx="1165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  <a:latin typeface="Calibri"/>
              </a:rPr>
              <a:t>228 bp</a:t>
            </a:r>
          </a:p>
        </p:txBody>
      </p:sp>
      <p:sp>
        <p:nvSpPr>
          <p:cNvPr id="47" name="Text Box 162"/>
          <p:cNvSpPr txBox="1">
            <a:spLocks noChangeArrowheads="1"/>
          </p:cNvSpPr>
          <p:nvPr/>
        </p:nvSpPr>
        <p:spPr bwMode="auto">
          <a:xfrm>
            <a:off x="8164513" y="4754562"/>
            <a:ext cx="2122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  <a:latin typeface="Calibri"/>
              </a:rPr>
              <a:t>218 bp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extBox 257"/>
          <p:cNvSpPr txBox="1">
            <a:spLocks noChangeArrowheads="1"/>
          </p:cNvSpPr>
          <p:nvPr/>
        </p:nvSpPr>
        <p:spPr bwMode="auto">
          <a:xfrm>
            <a:off x="5040312" y="6249687"/>
            <a:ext cx="3933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b="1" dirty="0">
                <a:solidFill>
                  <a:prstClr val="black"/>
                </a:solidFill>
                <a:latin typeface="Calibri"/>
              </a:rPr>
              <a:t>ARISA profile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from GOM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134684" y="142390"/>
            <a:ext cx="3786188" cy="2514600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97400"/>
            <a:r>
              <a:rPr lang="en-US" sz="2000" b="1" dirty="0">
                <a:solidFill>
                  <a:srgbClr val="FFFFFF"/>
                </a:solidFill>
                <a:latin typeface="Calibri"/>
              </a:rPr>
              <a:t>Automated Ribosomal </a:t>
            </a:r>
            <a:r>
              <a:rPr lang="en-US" sz="2000" b="1" dirty="0" err="1">
                <a:solidFill>
                  <a:srgbClr val="FFFFFF"/>
                </a:solidFill>
                <a:latin typeface="Calibri"/>
              </a:rPr>
              <a:t>Intergenic</a:t>
            </a:r>
            <a:r>
              <a:rPr lang="en-US" sz="2000" b="1" dirty="0">
                <a:solidFill>
                  <a:srgbClr val="FFFFFF"/>
                </a:solidFill>
                <a:latin typeface="Calibri"/>
              </a:rPr>
              <a:t> Spacer Analysis (ARISA)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was used to </a:t>
            </a: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identify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species based on the ITS1 fragment length and relative contribution to community fluorescence</a:t>
            </a:r>
          </a:p>
        </p:txBody>
      </p:sp>
      <p:sp>
        <p:nvSpPr>
          <p:cNvPr id="52" name="Down Arrow 51"/>
          <p:cNvSpPr/>
          <p:nvPr/>
        </p:nvSpPr>
        <p:spPr>
          <a:xfrm rot="16200000">
            <a:off x="1011827" y="1875536"/>
            <a:ext cx="1968322" cy="3722607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5464" y="3288601"/>
            <a:ext cx="1096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Extract DNA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55304" y="3460245"/>
            <a:ext cx="109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PCR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58063" y="3445993"/>
            <a:ext cx="1814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purification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12304" y="6385480"/>
            <a:ext cx="309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BEEF4"/>
                </a:solidFill>
                <a:latin typeface="Calibri"/>
              </a:rPr>
              <a:t>Hubbard et al. 2008</a:t>
            </a:r>
            <a:endParaRPr lang="en-US" dirty="0">
              <a:solidFill>
                <a:srgbClr val="DBEEF4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100" y="5118100"/>
            <a:ext cx="3654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Small </a:t>
            </a:r>
            <a:r>
              <a:rPr lang="en-US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P-n.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cells have less DNA and less ITS1 copies than large </a:t>
            </a:r>
            <a:r>
              <a:rPr lang="en-US" i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P-n.</a:t>
            </a:r>
            <a:r>
              <a:rPr lang="en-US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cells. 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4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04800" y="685800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Patchy, diverse </a:t>
            </a:r>
            <a:r>
              <a:rPr lang="en-US" sz="2400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. in surface communities 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39744" y="5308600"/>
            <a:ext cx="441739" cy="381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697390" y="296348"/>
            <a:ext cx="6689229" cy="6689229"/>
            <a:chOff x="1290990" y="-59252"/>
            <a:chExt cx="7116201" cy="7116201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1290990" y="-59252"/>
              <a:ext cx="7116201" cy="7116201"/>
              <a:chOff x="-694288" y="-1320801"/>
              <a:chExt cx="9685859" cy="9685859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54" t="37644" r="44551" b="21855"/>
              <a:stretch/>
            </p:blipFill>
            <p:spPr bwMode="auto">
              <a:xfrm>
                <a:off x="457200" y="-152399"/>
                <a:ext cx="7924799" cy="7010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7" descr="lat long plots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4288" y="-1320801"/>
                <a:ext cx="9685859" cy="9685859"/>
              </a:xfrm>
              <a:prstGeom prst="rect">
                <a:avLst/>
              </a:prstGeom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7645202" y="839856"/>
              <a:ext cx="279605" cy="27774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170854" y="5583767"/>
              <a:ext cx="453819" cy="3810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07886" y="6477000"/>
            <a:ext cx="2438400" cy="3810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Longitude [°W]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24930" y="2734742"/>
            <a:ext cx="2438400" cy="3810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Latitude [°N]</a:t>
            </a:r>
            <a:endParaRPr lang="en-US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6" t="13761" r="1"/>
          <a:stretch/>
        </p:blipFill>
        <p:spPr bwMode="auto">
          <a:xfrm>
            <a:off x="8140701" y="1354664"/>
            <a:ext cx="1536699" cy="521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993204" y="1002265"/>
            <a:ext cx="493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28990" y="4075671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dirty="0" smtClean="0"/>
              <a:t>sp. GOM</a:t>
            </a:r>
            <a:endParaRPr lang="en-US" i="1" dirty="0"/>
          </a:p>
        </p:txBody>
      </p:sp>
      <p:sp>
        <p:nvSpPr>
          <p:cNvPr id="32" name="Oval 31"/>
          <p:cNvSpPr/>
          <p:nvPr/>
        </p:nvSpPr>
        <p:spPr>
          <a:xfrm>
            <a:off x="338490" y="4163968"/>
            <a:ext cx="228600" cy="228600"/>
          </a:xfrm>
          <a:prstGeom prst="ellipse">
            <a:avLst/>
          </a:prstGeom>
          <a:solidFill>
            <a:srgbClr val="51F5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16290" y="4436077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pungens</a:t>
            </a:r>
            <a:endParaRPr lang="en-US" i="1" dirty="0"/>
          </a:p>
        </p:txBody>
      </p:sp>
      <p:sp>
        <p:nvSpPr>
          <p:cNvPr id="34" name="Oval 33"/>
          <p:cNvSpPr/>
          <p:nvPr/>
        </p:nvSpPr>
        <p:spPr>
          <a:xfrm>
            <a:off x="338490" y="4525482"/>
            <a:ext cx="228600" cy="228600"/>
          </a:xfrm>
          <a:prstGeom prst="ellipse">
            <a:avLst/>
          </a:prstGeom>
          <a:solidFill>
            <a:srgbClr val="3FCD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16290" y="4796483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seriata</a:t>
            </a:r>
            <a:endParaRPr lang="en-US" i="1" dirty="0"/>
          </a:p>
        </p:txBody>
      </p:sp>
      <p:sp>
        <p:nvSpPr>
          <p:cNvPr id="36" name="Oval 35"/>
          <p:cNvSpPr/>
          <p:nvPr/>
        </p:nvSpPr>
        <p:spPr>
          <a:xfrm>
            <a:off x="338490" y="4886996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38490" y="6333051"/>
            <a:ext cx="228600" cy="228600"/>
          </a:xfrm>
          <a:prstGeom prst="ellipse">
            <a:avLst/>
          </a:prstGeom>
          <a:solidFill>
            <a:srgbClr val="892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38490" y="5248510"/>
            <a:ext cx="228600" cy="228600"/>
          </a:xfrm>
          <a:prstGeom prst="ellipse">
            <a:avLst/>
          </a:prstGeom>
          <a:solidFill>
            <a:srgbClr val="FFEA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38490" y="5610024"/>
            <a:ext cx="228600" cy="228600"/>
          </a:xfrm>
          <a:prstGeom prst="ellipse">
            <a:avLst/>
          </a:prstGeom>
          <a:solidFill>
            <a:srgbClr val="F13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38490" y="5971538"/>
            <a:ext cx="228600" cy="2286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76485" y="5877701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delicatissima</a:t>
            </a:r>
            <a:endParaRPr lang="en-US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514585" y="5156889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Fragment 157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16290" y="5517295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cuspidata</a:t>
            </a:r>
            <a:endParaRPr lang="en-US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514585" y="6238106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pseudodelicatissima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6209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04800" y="685800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456765" y="1143000"/>
            <a:ext cx="2722035" cy="1015148"/>
            <a:chOff x="5456763" y="3132666"/>
            <a:chExt cx="2722035" cy="1015148"/>
          </a:xfrm>
        </p:grpSpPr>
        <p:grpSp>
          <p:nvGrpSpPr>
            <p:cNvPr id="37" name="Group 36"/>
            <p:cNvGrpSpPr/>
            <p:nvPr/>
          </p:nvGrpSpPr>
          <p:grpSpPr>
            <a:xfrm>
              <a:off x="6460068" y="3132666"/>
              <a:ext cx="45720" cy="1015148"/>
              <a:chOff x="6460068" y="3145371"/>
              <a:chExt cx="45720" cy="1015148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040880" y="3132666"/>
              <a:ext cx="45720" cy="1015148"/>
              <a:chOff x="6460068" y="3145371"/>
              <a:chExt cx="45720" cy="1015148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86979" y="3132666"/>
              <a:ext cx="45720" cy="1015148"/>
              <a:chOff x="6460068" y="3145371"/>
              <a:chExt cx="45720" cy="1015148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944449" y="3132666"/>
              <a:ext cx="45720" cy="1015148"/>
              <a:chOff x="6460068" y="3145371"/>
              <a:chExt cx="45720" cy="1015148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133078" y="3132666"/>
              <a:ext cx="45720" cy="1015148"/>
              <a:chOff x="6460068" y="3145371"/>
              <a:chExt cx="45720" cy="1015148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456763" y="3132666"/>
              <a:ext cx="45720" cy="744218"/>
              <a:chOff x="6460068" y="3145371"/>
              <a:chExt cx="45720" cy="744218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460068" y="384387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5456763" y="3132666"/>
            <a:ext cx="2722035" cy="1015148"/>
            <a:chOff x="5456763" y="3132666"/>
            <a:chExt cx="2722035" cy="1015148"/>
          </a:xfrm>
        </p:grpSpPr>
        <p:grpSp>
          <p:nvGrpSpPr>
            <p:cNvPr id="14" name="Group 13"/>
            <p:cNvGrpSpPr/>
            <p:nvPr/>
          </p:nvGrpSpPr>
          <p:grpSpPr>
            <a:xfrm>
              <a:off x="6460068" y="3132666"/>
              <a:ext cx="45720" cy="1015148"/>
              <a:chOff x="6460068" y="3145371"/>
              <a:chExt cx="45720" cy="101514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040880" y="3132666"/>
              <a:ext cx="45720" cy="1015148"/>
              <a:chOff x="6460068" y="3145371"/>
              <a:chExt cx="45720" cy="101514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586979" y="3132666"/>
              <a:ext cx="45720" cy="1015148"/>
              <a:chOff x="6460068" y="3145371"/>
              <a:chExt cx="45720" cy="101514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944449" y="3132666"/>
              <a:ext cx="45720" cy="1015148"/>
              <a:chOff x="6460068" y="3145371"/>
              <a:chExt cx="45720" cy="1015148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133078" y="3132666"/>
              <a:ext cx="45720" cy="1015148"/>
              <a:chOff x="6460068" y="3145371"/>
              <a:chExt cx="45720" cy="1015148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456763" y="3132666"/>
              <a:ext cx="45720" cy="744218"/>
              <a:chOff x="6460068" y="3145371"/>
              <a:chExt cx="45720" cy="74421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460068" y="384387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5456765" y="5144352"/>
            <a:ext cx="2722035" cy="1015148"/>
            <a:chOff x="5456763" y="3132666"/>
            <a:chExt cx="2722035" cy="1015148"/>
          </a:xfrm>
        </p:grpSpPr>
        <p:grpSp>
          <p:nvGrpSpPr>
            <p:cNvPr id="62" name="Group 61"/>
            <p:cNvGrpSpPr/>
            <p:nvPr/>
          </p:nvGrpSpPr>
          <p:grpSpPr>
            <a:xfrm>
              <a:off x="6460068" y="3132666"/>
              <a:ext cx="45720" cy="1015148"/>
              <a:chOff x="6460068" y="3145371"/>
              <a:chExt cx="45720" cy="1015148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7040880" y="3132666"/>
              <a:ext cx="45720" cy="1015148"/>
              <a:chOff x="6460068" y="3145371"/>
              <a:chExt cx="45720" cy="1015148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7586979" y="3132666"/>
              <a:ext cx="45720" cy="1015148"/>
              <a:chOff x="6460068" y="3145371"/>
              <a:chExt cx="45720" cy="1015148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944449" y="3132666"/>
              <a:ext cx="45720" cy="1015148"/>
              <a:chOff x="6460068" y="3145371"/>
              <a:chExt cx="45720" cy="1015148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8133078" y="3132666"/>
              <a:ext cx="45720" cy="1015148"/>
              <a:chOff x="6460068" y="3145371"/>
              <a:chExt cx="45720" cy="1015148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5456763" y="3132666"/>
              <a:ext cx="45720" cy="744218"/>
              <a:chOff x="6460068" y="3145371"/>
              <a:chExt cx="45720" cy="744218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460068" y="384387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92" name="Picture 91" descr="ti623_fullprofiles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2" b="71111"/>
          <a:stretch/>
        </p:blipFill>
        <p:spPr>
          <a:xfrm>
            <a:off x="157972" y="762000"/>
            <a:ext cx="4490228" cy="1981200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-609600" y="2743200"/>
            <a:ext cx="5715000" cy="4953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1" name="Picture 150" descr="ti623_fullprofiles.pn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/>
          <a:stretch/>
        </p:blipFill>
        <p:spPr>
          <a:xfrm>
            <a:off x="4737100" y="762000"/>
            <a:ext cx="4330700" cy="6858000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0" y="71735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Vertical and horizontal structure observed along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cross-shelf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transect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10640" y="1188719"/>
            <a:ext cx="834446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5" name="Group 154"/>
          <p:cNvGrpSpPr/>
          <p:nvPr/>
        </p:nvGrpSpPr>
        <p:grpSpPr>
          <a:xfrm>
            <a:off x="186263" y="1768689"/>
            <a:ext cx="5133778" cy="4813300"/>
            <a:chOff x="4861122" y="1807633"/>
            <a:chExt cx="5133778" cy="4813300"/>
          </a:xfrm>
        </p:grpSpPr>
        <p:grpSp>
          <p:nvGrpSpPr>
            <p:cNvPr id="156" name="Group 155"/>
            <p:cNvGrpSpPr/>
            <p:nvPr/>
          </p:nvGrpSpPr>
          <p:grpSpPr>
            <a:xfrm>
              <a:off x="5105400" y="3048000"/>
              <a:ext cx="4889500" cy="3572933"/>
              <a:chOff x="5257800" y="1659467"/>
              <a:chExt cx="4889500" cy="3572933"/>
            </a:xfrm>
          </p:grpSpPr>
          <p:pic>
            <p:nvPicPr>
              <p:cNvPr id="158" name="Picture 2" descr="ti623/ti623_stloc_H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80" t="10694" r="8037" b="10368"/>
              <a:stretch/>
            </p:blipFill>
            <p:spPr bwMode="auto">
              <a:xfrm>
                <a:off x="5740400" y="1659467"/>
                <a:ext cx="3200400" cy="30458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9" name="Group 158"/>
              <p:cNvGrpSpPr/>
              <p:nvPr/>
            </p:nvGrpSpPr>
            <p:grpSpPr>
              <a:xfrm>
                <a:off x="5909733" y="2000250"/>
                <a:ext cx="2844800" cy="2435225"/>
                <a:chOff x="5476875" y="2000250"/>
                <a:chExt cx="2844800" cy="2435225"/>
              </a:xfrm>
              <a:solidFill>
                <a:schemeClr val="accent5">
                  <a:lumMod val="75000"/>
                </a:schemeClr>
              </a:solidFill>
              <a:effectLst>
                <a:glow rad="38100">
                  <a:schemeClr val="accent5">
                    <a:lumMod val="60000"/>
                    <a:lumOff val="40000"/>
                    <a:alpha val="25000"/>
                  </a:schemeClr>
                </a:glow>
              </a:effectLst>
            </p:grpSpPr>
            <p:sp>
              <p:nvSpPr>
                <p:cNvPr id="183" name="Oval 182"/>
                <p:cNvSpPr/>
                <p:nvPr/>
              </p:nvSpPr>
              <p:spPr>
                <a:xfrm>
                  <a:off x="5737225" y="355917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5934075" y="38163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85" name="Oval 184"/>
                <p:cNvSpPr/>
                <p:nvPr/>
              </p:nvSpPr>
              <p:spPr>
                <a:xfrm>
                  <a:off x="6105525" y="409257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86" name="Oval 185"/>
                <p:cNvSpPr/>
                <p:nvPr/>
              </p:nvSpPr>
              <p:spPr>
                <a:xfrm>
                  <a:off x="6327775" y="435927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87" name="Oval 186"/>
                <p:cNvSpPr/>
                <p:nvPr/>
              </p:nvSpPr>
              <p:spPr>
                <a:xfrm>
                  <a:off x="6969125" y="39084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6759575" y="364807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6553200" y="33845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90" name="Oval 189"/>
                <p:cNvSpPr/>
                <p:nvPr/>
              </p:nvSpPr>
              <p:spPr>
                <a:xfrm>
                  <a:off x="6350000" y="31051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6143625" y="284480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5476875" y="28130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>
                  <a:off x="5556250" y="32829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 dirty="0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5816600" y="267017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5899150" y="26638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96" name="Oval 195"/>
                <p:cNvSpPr/>
                <p:nvPr/>
              </p:nvSpPr>
              <p:spPr>
                <a:xfrm>
                  <a:off x="5988050" y="25844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97" name="Oval 196"/>
                <p:cNvSpPr/>
                <p:nvPr/>
              </p:nvSpPr>
              <p:spPr>
                <a:xfrm>
                  <a:off x="6248400" y="25876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5667375" y="24860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6899275" y="24828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7124700" y="273050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201" name="Oval 200"/>
                <p:cNvSpPr/>
                <p:nvPr/>
              </p:nvSpPr>
              <p:spPr>
                <a:xfrm>
                  <a:off x="7337425" y="29686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202" name="Oval 201"/>
                <p:cNvSpPr/>
                <p:nvPr/>
              </p:nvSpPr>
              <p:spPr>
                <a:xfrm>
                  <a:off x="7575550" y="32194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6854825" y="22193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7889875" y="21177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7769225" y="20002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8070850" y="2270125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8245475" y="2419350"/>
                  <a:ext cx="76200" cy="76200"/>
                </a:xfrm>
                <a:prstGeom prst="ellipse">
                  <a:avLst/>
                </a:prstGeom>
                <a:grpFill/>
                <a:ln>
                  <a:solidFill>
                    <a:schemeClr val="accent5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chemeClr val="tx1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0" name="Group 159"/>
              <p:cNvGrpSpPr/>
              <p:nvPr/>
            </p:nvGrpSpPr>
            <p:grpSpPr>
              <a:xfrm>
                <a:off x="5257800" y="1752600"/>
                <a:ext cx="685800" cy="2746177"/>
                <a:chOff x="4800600" y="1752600"/>
                <a:chExt cx="685800" cy="2746177"/>
              </a:xfrm>
            </p:grpSpPr>
            <p:sp>
              <p:nvSpPr>
                <p:cNvPr id="178" name="TextBox 177"/>
                <p:cNvSpPr txBox="1"/>
                <p:nvPr/>
              </p:nvSpPr>
              <p:spPr>
                <a:xfrm>
                  <a:off x="4800600" y="3581400"/>
                  <a:ext cx="685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latin typeface="Calibri"/>
                    </a:rPr>
                    <a:t>44.0</a:t>
                  </a:r>
                </a:p>
              </p:txBody>
            </p:sp>
            <p:sp>
              <p:nvSpPr>
                <p:cNvPr id="179" name="TextBox 178"/>
                <p:cNvSpPr txBox="1"/>
                <p:nvPr/>
              </p:nvSpPr>
              <p:spPr>
                <a:xfrm>
                  <a:off x="4800600" y="4191000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latin typeface="Calibri"/>
                    </a:rPr>
                    <a:t>43.8</a:t>
                  </a:r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4800600" y="2971800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latin typeface="Calibri"/>
                    </a:rPr>
                    <a:t>44.2</a:t>
                  </a:r>
                </a:p>
              </p:txBody>
            </p:sp>
            <p:sp>
              <p:nvSpPr>
                <p:cNvPr id="181" name="TextBox 180"/>
                <p:cNvSpPr txBox="1"/>
                <p:nvPr/>
              </p:nvSpPr>
              <p:spPr>
                <a:xfrm>
                  <a:off x="4800600" y="2362200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latin typeface="Calibri"/>
                    </a:rPr>
                    <a:t>44.4</a:t>
                  </a:r>
                </a:p>
              </p:txBody>
            </p:sp>
            <p:sp>
              <p:nvSpPr>
                <p:cNvPr id="182" name="TextBox 181"/>
                <p:cNvSpPr txBox="1"/>
                <p:nvPr/>
              </p:nvSpPr>
              <p:spPr>
                <a:xfrm>
                  <a:off x="4800600" y="1752600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latin typeface="Calibri"/>
                    </a:rPr>
                    <a:t>44.6</a:t>
                  </a:r>
                </a:p>
              </p:txBody>
            </p:sp>
          </p:grpSp>
          <p:sp>
            <p:nvSpPr>
              <p:cNvPr id="161" name="Rectangle 160"/>
              <p:cNvSpPr/>
              <p:nvPr/>
            </p:nvSpPr>
            <p:spPr>
              <a:xfrm>
                <a:off x="5757333" y="1676400"/>
                <a:ext cx="3200400" cy="303106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chemeClr val="tx1"/>
                  </a:solidFill>
                  <a:latin typeface="Calibri"/>
                </a:endParaRPr>
              </a:p>
            </p:txBody>
          </p:sp>
          <p:grpSp>
            <p:nvGrpSpPr>
              <p:cNvPr id="162" name="Group 161"/>
              <p:cNvGrpSpPr/>
              <p:nvPr/>
            </p:nvGrpSpPr>
            <p:grpSpPr>
              <a:xfrm>
                <a:off x="5696373" y="1955799"/>
                <a:ext cx="137160" cy="2429972"/>
                <a:chOff x="5273040" y="1955799"/>
                <a:chExt cx="137160" cy="2429972"/>
              </a:xfrm>
            </p:grpSpPr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5273040" y="1955799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5273040" y="2556935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5273040" y="3158068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5273040" y="3784620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5273040" y="4385771"/>
                  <a:ext cx="13716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3" name="Straight Connector 162"/>
              <p:cNvCxnSpPr/>
              <p:nvPr/>
            </p:nvCxnSpPr>
            <p:spPr>
              <a:xfrm rot="5400000">
                <a:off x="8313420" y="4712970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6552371" y="4712970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7430770" y="4712970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5400000">
                <a:off x="5690870" y="4712970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7" name="Group 166"/>
              <p:cNvGrpSpPr/>
              <p:nvPr/>
            </p:nvGrpSpPr>
            <p:grpSpPr>
              <a:xfrm>
                <a:off x="5486400" y="4721423"/>
                <a:ext cx="3232150" cy="307777"/>
                <a:chOff x="5486400" y="4721423"/>
                <a:chExt cx="3232150" cy="307777"/>
              </a:xfrm>
            </p:grpSpPr>
            <p:sp>
              <p:nvSpPr>
                <p:cNvPr id="169" name="TextBox 168"/>
                <p:cNvSpPr txBox="1"/>
                <p:nvPr/>
              </p:nvSpPr>
              <p:spPr>
                <a:xfrm>
                  <a:off x="6369050" y="4721423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latin typeface="Calibri"/>
                    </a:rPr>
                    <a:t>68.0</a:t>
                  </a:r>
                </a:p>
              </p:txBody>
            </p:sp>
            <p:sp>
              <p:nvSpPr>
                <p:cNvPr id="170" name="TextBox 169"/>
                <p:cNvSpPr txBox="1"/>
                <p:nvPr/>
              </p:nvSpPr>
              <p:spPr>
                <a:xfrm>
                  <a:off x="5486400" y="4721423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latin typeface="Calibri"/>
                    </a:rPr>
                    <a:t>68.4</a:t>
                  </a:r>
                </a:p>
              </p:txBody>
            </p:sp>
            <p:sp>
              <p:nvSpPr>
                <p:cNvPr id="171" name="TextBox 170"/>
                <p:cNvSpPr txBox="1"/>
                <p:nvPr/>
              </p:nvSpPr>
              <p:spPr>
                <a:xfrm>
                  <a:off x="7239000" y="4721423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latin typeface="Calibri"/>
                    </a:rPr>
                    <a:t>67.6</a:t>
                  </a:r>
                </a:p>
              </p:txBody>
            </p:sp>
            <p:sp>
              <p:nvSpPr>
                <p:cNvPr id="172" name="TextBox 171"/>
                <p:cNvSpPr txBox="1"/>
                <p:nvPr/>
              </p:nvSpPr>
              <p:spPr>
                <a:xfrm>
                  <a:off x="8108950" y="4721423"/>
                  <a:ext cx="6096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latin typeface="Calibri"/>
                    </a:rPr>
                    <a:t>67.2</a:t>
                  </a:r>
                </a:p>
              </p:txBody>
            </p:sp>
          </p:grpSp>
          <p:sp>
            <p:nvSpPr>
              <p:cNvPr id="168" name="TextBox 167"/>
              <p:cNvSpPr txBox="1"/>
              <p:nvPr/>
            </p:nvSpPr>
            <p:spPr>
              <a:xfrm>
                <a:off x="7785100" y="4924623"/>
                <a:ext cx="2362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1400" dirty="0">
                    <a:latin typeface="Calibri"/>
                  </a:rPr>
                  <a:t>Longitude (°W)</a:t>
                </a:r>
              </a:p>
            </p:txBody>
          </p:sp>
        </p:grpSp>
        <p:sp>
          <p:nvSpPr>
            <p:cNvPr id="157" name="TextBox 156"/>
            <p:cNvSpPr txBox="1"/>
            <p:nvPr/>
          </p:nvSpPr>
          <p:spPr>
            <a:xfrm rot="16200000">
              <a:off x="3833911" y="2834844"/>
              <a:ext cx="2362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dirty="0">
                  <a:latin typeface="Calibri"/>
                </a:rPr>
                <a:t>Latitude (°N)</a:t>
              </a:r>
            </a:p>
          </p:txBody>
        </p:sp>
      </p:grpSp>
      <p:sp>
        <p:nvSpPr>
          <p:cNvPr id="6" name="Rectangle 5"/>
          <p:cNvSpPr/>
          <p:nvPr/>
        </p:nvSpPr>
        <p:spPr>
          <a:xfrm rot="19360920">
            <a:off x="1985794" y="3613092"/>
            <a:ext cx="230671" cy="197015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89465" y="685800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0" y="71735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Variability in DA and 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spp. abundance and diversity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ti623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1"/>
          <a:stretch/>
        </p:blipFill>
        <p:spPr>
          <a:xfrm>
            <a:off x="2439709" y="702733"/>
            <a:ext cx="4442129" cy="6858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4291038" y="999067"/>
            <a:ext cx="2129367" cy="1346200"/>
          </a:xfrm>
          <a:custGeom>
            <a:avLst/>
            <a:gdLst>
              <a:gd name="connsiteX0" fmla="*/ 711200 w 2357967"/>
              <a:gd name="connsiteY0" fmla="*/ 105833 h 1346200"/>
              <a:gd name="connsiteX1" fmla="*/ 711200 w 2357967"/>
              <a:gd name="connsiteY1" fmla="*/ 105833 h 1346200"/>
              <a:gd name="connsiteX2" fmla="*/ 740833 w 2357967"/>
              <a:gd name="connsiteY2" fmla="*/ 80433 h 1346200"/>
              <a:gd name="connsiteX3" fmla="*/ 770467 w 2357967"/>
              <a:gd name="connsiteY3" fmla="*/ 59267 h 1346200"/>
              <a:gd name="connsiteX4" fmla="*/ 774700 w 2357967"/>
              <a:gd name="connsiteY4" fmla="*/ 46567 h 1346200"/>
              <a:gd name="connsiteX5" fmla="*/ 787400 w 2357967"/>
              <a:gd name="connsiteY5" fmla="*/ 42333 h 1346200"/>
              <a:gd name="connsiteX6" fmla="*/ 800100 w 2357967"/>
              <a:gd name="connsiteY6" fmla="*/ 33867 h 1346200"/>
              <a:gd name="connsiteX7" fmla="*/ 808567 w 2357967"/>
              <a:gd name="connsiteY7" fmla="*/ 21167 h 1346200"/>
              <a:gd name="connsiteX8" fmla="*/ 821267 w 2357967"/>
              <a:gd name="connsiteY8" fmla="*/ 16933 h 1346200"/>
              <a:gd name="connsiteX9" fmla="*/ 842433 w 2357967"/>
              <a:gd name="connsiteY9" fmla="*/ 0 h 1346200"/>
              <a:gd name="connsiteX10" fmla="*/ 2353733 w 2357967"/>
              <a:gd name="connsiteY10" fmla="*/ 0 h 1346200"/>
              <a:gd name="connsiteX11" fmla="*/ 2357967 w 2357967"/>
              <a:gd name="connsiteY11" fmla="*/ 1346200 h 1346200"/>
              <a:gd name="connsiteX12" fmla="*/ 220133 w 2357967"/>
              <a:gd name="connsiteY12" fmla="*/ 1341967 h 1346200"/>
              <a:gd name="connsiteX13" fmla="*/ 0 w 2357967"/>
              <a:gd name="connsiteY13" fmla="*/ 1341967 h 1346200"/>
              <a:gd name="connsiteX14" fmla="*/ 177800 w 2357967"/>
              <a:gd name="connsiteY14" fmla="*/ 1126067 h 1346200"/>
              <a:gd name="connsiteX15" fmla="*/ 177800 w 2357967"/>
              <a:gd name="connsiteY15" fmla="*/ 478367 h 1346200"/>
              <a:gd name="connsiteX16" fmla="*/ 711200 w 2357967"/>
              <a:gd name="connsiteY16" fmla="*/ 105833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967" h="1346200">
                <a:moveTo>
                  <a:pt x="711200" y="105833"/>
                </a:moveTo>
                <a:lnTo>
                  <a:pt x="711200" y="105833"/>
                </a:lnTo>
                <a:cubicBezTo>
                  <a:pt x="721078" y="97366"/>
                  <a:pt x="730311" y="88085"/>
                  <a:pt x="740833" y="80433"/>
                </a:cubicBezTo>
                <a:cubicBezTo>
                  <a:pt x="781698" y="50714"/>
                  <a:pt x="735682" y="94052"/>
                  <a:pt x="770467" y="59267"/>
                </a:cubicBezTo>
                <a:cubicBezTo>
                  <a:pt x="771878" y="55034"/>
                  <a:pt x="771545" y="49722"/>
                  <a:pt x="774700" y="46567"/>
                </a:cubicBezTo>
                <a:cubicBezTo>
                  <a:pt x="777855" y="43412"/>
                  <a:pt x="783409" y="44329"/>
                  <a:pt x="787400" y="42333"/>
                </a:cubicBezTo>
                <a:cubicBezTo>
                  <a:pt x="791951" y="40058"/>
                  <a:pt x="795867" y="36689"/>
                  <a:pt x="800100" y="33867"/>
                </a:cubicBezTo>
                <a:cubicBezTo>
                  <a:pt x="802922" y="29634"/>
                  <a:pt x="804594" y="24345"/>
                  <a:pt x="808567" y="21167"/>
                </a:cubicBezTo>
                <a:cubicBezTo>
                  <a:pt x="812052" y="18379"/>
                  <a:pt x="817276" y="18929"/>
                  <a:pt x="821267" y="16933"/>
                </a:cubicBezTo>
                <a:cubicBezTo>
                  <a:pt x="831951" y="11591"/>
                  <a:pt x="834557" y="7877"/>
                  <a:pt x="842433" y="0"/>
                </a:cubicBezTo>
                <a:lnTo>
                  <a:pt x="2353733" y="0"/>
                </a:lnTo>
                <a:cubicBezTo>
                  <a:pt x="2355144" y="448733"/>
                  <a:pt x="2356556" y="897467"/>
                  <a:pt x="2357967" y="1346200"/>
                </a:cubicBezTo>
                <a:lnTo>
                  <a:pt x="220133" y="1341967"/>
                </a:lnTo>
                <a:lnTo>
                  <a:pt x="0" y="1341967"/>
                </a:lnTo>
                <a:lnTo>
                  <a:pt x="177800" y="1126067"/>
                </a:lnTo>
                <a:lnTo>
                  <a:pt x="177800" y="478367"/>
                </a:lnTo>
                <a:lnTo>
                  <a:pt x="711200" y="1058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097686" y="1005434"/>
            <a:ext cx="795372" cy="1327132"/>
          </a:xfrm>
          <a:custGeom>
            <a:avLst/>
            <a:gdLst>
              <a:gd name="connsiteX0" fmla="*/ 248385 w 795372"/>
              <a:gd name="connsiteY0" fmla="*/ 1314432 h 1346378"/>
              <a:gd name="connsiteX1" fmla="*/ 108685 w 795372"/>
              <a:gd name="connsiteY1" fmla="*/ 1085832 h 1346378"/>
              <a:gd name="connsiteX2" fmla="*/ 7085 w 795372"/>
              <a:gd name="connsiteY2" fmla="*/ 831832 h 1346378"/>
              <a:gd name="connsiteX3" fmla="*/ 36719 w 795372"/>
              <a:gd name="connsiteY3" fmla="*/ 565132 h 1346378"/>
              <a:gd name="connsiteX4" fmla="*/ 261085 w 795372"/>
              <a:gd name="connsiteY4" fmla="*/ 315366 h 1346378"/>
              <a:gd name="connsiteX5" fmla="*/ 620919 w 795372"/>
              <a:gd name="connsiteY5" fmla="*/ 10566 h 1346378"/>
              <a:gd name="connsiteX6" fmla="*/ 735219 w 795372"/>
              <a:gd name="connsiteY6" fmla="*/ 95232 h 1346378"/>
              <a:gd name="connsiteX7" fmla="*/ 760619 w 795372"/>
              <a:gd name="connsiteY7" fmla="*/ 340766 h 1346378"/>
              <a:gd name="connsiteX8" fmla="*/ 248385 w 795372"/>
              <a:gd name="connsiteY8" fmla="*/ 1314432 h 134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372" h="1346378">
                <a:moveTo>
                  <a:pt x="248385" y="1314432"/>
                </a:moveTo>
                <a:cubicBezTo>
                  <a:pt x="139729" y="1438610"/>
                  <a:pt x="148902" y="1166265"/>
                  <a:pt x="108685" y="1085832"/>
                </a:cubicBezTo>
                <a:cubicBezTo>
                  <a:pt x="68468" y="1005399"/>
                  <a:pt x="19079" y="918615"/>
                  <a:pt x="7085" y="831832"/>
                </a:cubicBezTo>
                <a:cubicBezTo>
                  <a:pt x="-4909" y="745049"/>
                  <a:pt x="-5614" y="651210"/>
                  <a:pt x="36719" y="565132"/>
                </a:cubicBezTo>
                <a:cubicBezTo>
                  <a:pt x="79052" y="479054"/>
                  <a:pt x="163718" y="407794"/>
                  <a:pt x="261085" y="315366"/>
                </a:cubicBezTo>
                <a:cubicBezTo>
                  <a:pt x="358452" y="222938"/>
                  <a:pt x="541897" y="47255"/>
                  <a:pt x="620919" y="10566"/>
                </a:cubicBezTo>
                <a:cubicBezTo>
                  <a:pt x="699941" y="-26123"/>
                  <a:pt x="711936" y="40199"/>
                  <a:pt x="735219" y="95232"/>
                </a:cubicBezTo>
                <a:cubicBezTo>
                  <a:pt x="758502" y="150265"/>
                  <a:pt x="841758" y="138977"/>
                  <a:pt x="760619" y="340766"/>
                </a:cubicBezTo>
                <a:cubicBezTo>
                  <a:pt x="679480" y="542555"/>
                  <a:pt x="357041" y="1190254"/>
                  <a:pt x="248385" y="1314432"/>
                </a:cubicBezTo>
                <a:close/>
              </a:path>
            </a:pathLst>
          </a:cu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773638" y="994833"/>
            <a:ext cx="325967" cy="165100"/>
          </a:xfrm>
          <a:custGeom>
            <a:avLst/>
            <a:gdLst>
              <a:gd name="connsiteX0" fmla="*/ 0 w 325967"/>
              <a:gd name="connsiteY0" fmla="*/ 0 h 165100"/>
              <a:gd name="connsiteX1" fmla="*/ 325967 w 325967"/>
              <a:gd name="connsiteY1" fmla="*/ 4233 h 165100"/>
              <a:gd name="connsiteX2" fmla="*/ 80433 w 325967"/>
              <a:gd name="connsiteY2" fmla="*/ 165100 h 165100"/>
              <a:gd name="connsiteX3" fmla="*/ 0 w 325967"/>
              <a:gd name="connsiteY3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7" h="165100">
                <a:moveTo>
                  <a:pt x="0" y="0"/>
                </a:moveTo>
                <a:lnTo>
                  <a:pt x="325967" y="4233"/>
                </a:lnTo>
                <a:lnTo>
                  <a:pt x="80433" y="165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270803" y="1083733"/>
            <a:ext cx="2722035" cy="1015148"/>
            <a:chOff x="5456763" y="3132666"/>
            <a:chExt cx="2722035" cy="1015148"/>
          </a:xfrm>
        </p:grpSpPr>
        <p:grpSp>
          <p:nvGrpSpPr>
            <p:cNvPr id="37" name="Group 36"/>
            <p:cNvGrpSpPr/>
            <p:nvPr/>
          </p:nvGrpSpPr>
          <p:grpSpPr>
            <a:xfrm>
              <a:off x="6460068" y="3132666"/>
              <a:ext cx="45720" cy="1015148"/>
              <a:chOff x="6460068" y="3145371"/>
              <a:chExt cx="45720" cy="1015148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040880" y="3132666"/>
              <a:ext cx="45720" cy="1015148"/>
              <a:chOff x="6460068" y="3145371"/>
              <a:chExt cx="45720" cy="1015148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86979" y="3132666"/>
              <a:ext cx="45720" cy="1015148"/>
              <a:chOff x="6460068" y="3145371"/>
              <a:chExt cx="45720" cy="1015148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944449" y="3132666"/>
              <a:ext cx="45720" cy="1015148"/>
              <a:chOff x="6460068" y="3145371"/>
              <a:chExt cx="45720" cy="1015148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133078" y="3132666"/>
              <a:ext cx="45720" cy="1015148"/>
              <a:chOff x="6460068" y="3145371"/>
              <a:chExt cx="45720" cy="1015148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456763" y="3132666"/>
              <a:ext cx="45720" cy="744218"/>
              <a:chOff x="6460068" y="3145371"/>
              <a:chExt cx="45720" cy="744218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460068" y="384387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86" name="Freeform 85"/>
          <p:cNvSpPr/>
          <p:nvPr/>
        </p:nvSpPr>
        <p:spPr>
          <a:xfrm>
            <a:off x="4204807" y="3032992"/>
            <a:ext cx="201723" cy="1192011"/>
          </a:xfrm>
          <a:custGeom>
            <a:avLst/>
            <a:gdLst>
              <a:gd name="connsiteX0" fmla="*/ 10031 w 201723"/>
              <a:gd name="connsiteY0" fmla="*/ 44641 h 1192011"/>
              <a:gd name="connsiteX1" fmla="*/ 22731 w 201723"/>
              <a:gd name="connsiteY1" fmla="*/ 243608 h 1192011"/>
              <a:gd name="connsiteX2" fmla="*/ 14264 w 201723"/>
              <a:gd name="connsiteY2" fmla="*/ 379074 h 1192011"/>
              <a:gd name="connsiteX3" fmla="*/ 22731 w 201723"/>
              <a:gd name="connsiteY3" fmla="*/ 518774 h 1192011"/>
              <a:gd name="connsiteX4" fmla="*/ 56598 w 201723"/>
              <a:gd name="connsiteY4" fmla="*/ 641541 h 1192011"/>
              <a:gd name="connsiteX5" fmla="*/ 35431 w 201723"/>
              <a:gd name="connsiteY5" fmla="*/ 1056408 h 1192011"/>
              <a:gd name="connsiteX6" fmla="*/ 107398 w 201723"/>
              <a:gd name="connsiteY6" fmla="*/ 1191874 h 1192011"/>
              <a:gd name="connsiteX7" fmla="*/ 183598 w 201723"/>
              <a:gd name="connsiteY7" fmla="*/ 1077574 h 1192011"/>
              <a:gd name="connsiteX8" fmla="*/ 149731 w 201723"/>
              <a:gd name="connsiteY8" fmla="*/ 874374 h 1192011"/>
              <a:gd name="connsiteX9" fmla="*/ 162431 w 201723"/>
              <a:gd name="connsiteY9" fmla="*/ 561108 h 1192011"/>
              <a:gd name="connsiteX10" fmla="*/ 175131 w 201723"/>
              <a:gd name="connsiteY10" fmla="*/ 319808 h 1192011"/>
              <a:gd name="connsiteX11" fmla="*/ 192064 w 201723"/>
              <a:gd name="connsiteY11" fmla="*/ 23474 h 1192011"/>
              <a:gd name="connsiteX12" fmla="*/ 10031 w 201723"/>
              <a:gd name="connsiteY12" fmla="*/ 44641 h 119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1723" h="1192011">
                <a:moveTo>
                  <a:pt x="10031" y="44641"/>
                </a:moveTo>
                <a:cubicBezTo>
                  <a:pt x="-18191" y="81330"/>
                  <a:pt x="22026" y="187869"/>
                  <a:pt x="22731" y="243608"/>
                </a:cubicBezTo>
                <a:cubicBezTo>
                  <a:pt x="23437" y="299347"/>
                  <a:pt x="14264" y="333213"/>
                  <a:pt x="14264" y="379074"/>
                </a:cubicBezTo>
                <a:cubicBezTo>
                  <a:pt x="14264" y="424935"/>
                  <a:pt x="15675" y="475030"/>
                  <a:pt x="22731" y="518774"/>
                </a:cubicBezTo>
                <a:cubicBezTo>
                  <a:pt x="29787" y="562519"/>
                  <a:pt x="54481" y="551935"/>
                  <a:pt x="56598" y="641541"/>
                </a:cubicBezTo>
                <a:cubicBezTo>
                  <a:pt x="58715" y="731147"/>
                  <a:pt x="26964" y="964686"/>
                  <a:pt x="35431" y="1056408"/>
                </a:cubicBezTo>
                <a:cubicBezTo>
                  <a:pt x="43898" y="1148130"/>
                  <a:pt x="82704" y="1188346"/>
                  <a:pt x="107398" y="1191874"/>
                </a:cubicBezTo>
                <a:cubicBezTo>
                  <a:pt x="132092" y="1195402"/>
                  <a:pt x="176543" y="1130491"/>
                  <a:pt x="183598" y="1077574"/>
                </a:cubicBezTo>
                <a:cubicBezTo>
                  <a:pt x="190653" y="1024657"/>
                  <a:pt x="153259" y="960452"/>
                  <a:pt x="149731" y="874374"/>
                </a:cubicBezTo>
                <a:cubicBezTo>
                  <a:pt x="146203" y="788296"/>
                  <a:pt x="158198" y="653536"/>
                  <a:pt x="162431" y="561108"/>
                </a:cubicBezTo>
                <a:cubicBezTo>
                  <a:pt x="166664" y="468680"/>
                  <a:pt x="170192" y="409414"/>
                  <a:pt x="175131" y="319808"/>
                </a:cubicBezTo>
                <a:cubicBezTo>
                  <a:pt x="180070" y="230202"/>
                  <a:pt x="219581" y="70041"/>
                  <a:pt x="192064" y="23474"/>
                </a:cubicBezTo>
                <a:cubicBezTo>
                  <a:pt x="164547" y="-23093"/>
                  <a:pt x="38253" y="7952"/>
                  <a:pt x="10031" y="4464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Freeform 86"/>
          <p:cNvSpPr/>
          <p:nvPr/>
        </p:nvSpPr>
        <p:spPr>
          <a:xfrm>
            <a:off x="4206371" y="3001433"/>
            <a:ext cx="207434" cy="139700"/>
          </a:xfrm>
          <a:custGeom>
            <a:avLst/>
            <a:gdLst>
              <a:gd name="connsiteX0" fmla="*/ 0 w 207434"/>
              <a:gd name="connsiteY0" fmla="*/ 63500 h 97367"/>
              <a:gd name="connsiteX1" fmla="*/ 12700 w 207434"/>
              <a:gd name="connsiteY1" fmla="*/ 0 h 97367"/>
              <a:gd name="connsiteX2" fmla="*/ 207434 w 207434"/>
              <a:gd name="connsiteY2" fmla="*/ 4233 h 97367"/>
              <a:gd name="connsiteX3" fmla="*/ 198967 w 207434"/>
              <a:gd name="connsiteY3" fmla="*/ 97367 h 97367"/>
              <a:gd name="connsiteX4" fmla="*/ 0 w 207434"/>
              <a:gd name="connsiteY4" fmla="*/ 63500 h 9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34" h="97367">
                <a:moveTo>
                  <a:pt x="0" y="63500"/>
                </a:moveTo>
                <a:lnTo>
                  <a:pt x="12700" y="0"/>
                </a:lnTo>
                <a:lnTo>
                  <a:pt x="207434" y="4233"/>
                </a:lnTo>
                <a:lnTo>
                  <a:pt x="198967" y="97367"/>
                </a:lnTo>
                <a:lnTo>
                  <a:pt x="0" y="6350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5891239" y="3492500"/>
            <a:ext cx="537632" cy="833966"/>
          </a:xfrm>
          <a:custGeom>
            <a:avLst/>
            <a:gdLst>
              <a:gd name="connsiteX0" fmla="*/ 440266 w 478366"/>
              <a:gd name="connsiteY0" fmla="*/ 0 h 833966"/>
              <a:gd name="connsiteX1" fmla="*/ 275166 w 478366"/>
              <a:gd name="connsiteY1" fmla="*/ 63500 h 833966"/>
              <a:gd name="connsiteX2" fmla="*/ 165100 w 478366"/>
              <a:gd name="connsiteY2" fmla="*/ 135466 h 833966"/>
              <a:gd name="connsiteX3" fmla="*/ 131233 w 478366"/>
              <a:gd name="connsiteY3" fmla="*/ 287866 h 833966"/>
              <a:gd name="connsiteX4" fmla="*/ 76200 w 478366"/>
              <a:gd name="connsiteY4" fmla="*/ 478366 h 833966"/>
              <a:gd name="connsiteX5" fmla="*/ 63500 w 478366"/>
              <a:gd name="connsiteY5" fmla="*/ 588433 h 833966"/>
              <a:gd name="connsiteX6" fmla="*/ 16933 w 478366"/>
              <a:gd name="connsiteY6" fmla="*/ 753533 h 833966"/>
              <a:gd name="connsiteX7" fmla="*/ 0 w 478366"/>
              <a:gd name="connsiteY7" fmla="*/ 833966 h 833966"/>
              <a:gd name="connsiteX8" fmla="*/ 478366 w 478366"/>
              <a:gd name="connsiteY8" fmla="*/ 833966 h 833966"/>
              <a:gd name="connsiteX9" fmla="*/ 440266 w 478366"/>
              <a:gd name="connsiteY9" fmla="*/ 0 h 83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8366" h="833966">
                <a:moveTo>
                  <a:pt x="440266" y="0"/>
                </a:moveTo>
                <a:lnTo>
                  <a:pt x="275166" y="63500"/>
                </a:lnTo>
                <a:lnTo>
                  <a:pt x="165100" y="135466"/>
                </a:lnTo>
                <a:lnTo>
                  <a:pt x="131233" y="287866"/>
                </a:lnTo>
                <a:lnTo>
                  <a:pt x="76200" y="478366"/>
                </a:lnTo>
                <a:lnTo>
                  <a:pt x="63500" y="588433"/>
                </a:lnTo>
                <a:lnTo>
                  <a:pt x="16933" y="753533"/>
                </a:lnTo>
                <a:lnTo>
                  <a:pt x="0" y="833966"/>
                </a:lnTo>
                <a:lnTo>
                  <a:pt x="478366" y="833966"/>
                </a:lnTo>
                <a:lnTo>
                  <a:pt x="440266" y="0"/>
                </a:ln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6395007" y="3450166"/>
            <a:ext cx="0" cy="533400"/>
          </a:xfrm>
          <a:prstGeom prst="line">
            <a:avLst/>
          </a:prstGeom>
          <a:ln w="762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270801" y="3073399"/>
            <a:ext cx="2722035" cy="1015148"/>
            <a:chOff x="5456763" y="3132666"/>
            <a:chExt cx="2722035" cy="1015148"/>
          </a:xfrm>
        </p:grpSpPr>
        <p:grpSp>
          <p:nvGrpSpPr>
            <p:cNvPr id="14" name="Group 13"/>
            <p:cNvGrpSpPr/>
            <p:nvPr/>
          </p:nvGrpSpPr>
          <p:grpSpPr>
            <a:xfrm>
              <a:off x="6460068" y="3132666"/>
              <a:ext cx="45720" cy="1015148"/>
              <a:chOff x="6460068" y="3145371"/>
              <a:chExt cx="45720" cy="101514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7040880" y="3132666"/>
              <a:ext cx="45720" cy="1015148"/>
              <a:chOff x="6460068" y="3145371"/>
              <a:chExt cx="45720" cy="1015148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586979" y="3132666"/>
              <a:ext cx="45720" cy="1015148"/>
              <a:chOff x="6460068" y="3145371"/>
              <a:chExt cx="45720" cy="101514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944449" y="3132666"/>
              <a:ext cx="45720" cy="1015148"/>
              <a:chOff x="6460068" y="3145371"/>
              <a:chExt cx="45720" cy="1015148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133078" y="3132666"/>
              <a:ext cx="45720" cy="1015148"/>
              <a:chOff x="6460068" y="3145371"/>
              <a:chExt cx="45720" cy="1015148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456763" y="3132666"/>
              <a:ext cx="45720" cy="744218"/>
              <a:chOff x="6460068" y="3145371"/>
              <a:chExt cx="45720" cy="74421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460068" y="384387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93" name="Freeform 92"/>
          <p:cNvSpPr/>
          <p:nvPr/>
        </p:nvSpPr>
        <p:spPr>
          <a:xfrm>
            <a:off x="4278338" y="4995333"/>
            <a:ext cx="2129367" cy="1346200"/>
          </a:xfrm>
          <a:custGeom>
            <a:avLst/>
            <a:gdLst>
              <a:gd name="connsiteX0" fmla="*/ 711200 w 2357967"/>
              <a:gd name="connsiteY0" fmla="*/ 105833 h 1346200"/>
              <a:gd name="connsiteX1" fmla="*/ 711200 w 2357967"/>
              <a:gd name="connsiteY1" fmla="*/ 105833 h 1346200"/>
              <a:gd name="connsiteX2" fmla="*/ 740833 w 2357967"/>
              <a:gd name="connsiteY2" fmla="*/ 80433 h 1346200"/>
              <a:gd name="connsiteX3" fmla="*/ 770467 w 2357967"/>
              <a:gd name="connsiteY3" fmla="*/ 59267 h 1346200"/>
              <a:gd name="connsiteX4" fmla="*/ 774700 w 2357967"/>
              <a:gd name="connsiteY4" fmla="*/ 46567 h 1346200"/>
              <a:gd name="connsiteX5" fmla="*/ 787400 w 2357967"/>
              <a:gd name="connsiteY5" fmla="*/ 42333 h 1346200"/>
              <a:gd name="connsiteX6" fmla="*/ 800100 w 2357967"/>
              <a:gd name="connsiteY6" fmla="*/ 33867 h 1346200"/>
              <a:gd name="connsiteX7" fmla="*/ 808567 w 2357967"/>
              <a:gd name="connsiteY7" fmla="*/ 21167 h 1346200"/>
              <a:gd name="connsiteX8" fmla="*/ 821267 w 2357967"/>
              <a:gd name="connsiteY8" fmla="*/ 16933 h 1346200"/>
              <a:gd name="connsiteX9" fmla="*/ 842433 w 2357967"/>
              <a:gd name="connsiteY9" fmla="*/ 0 h 1346200"/>
              <a:gd name="connsiteX10" fmla="*/ 2353733 w 2357967"/>
              <a:gd name="connsiteY10" fmla="*/ 0 h 1346200"/>
              <a:gd name="connsiteX11" fmla="*/ 2357967 w 2357967"/>
              <a:gd name="connsiteY11" fmla="*/ 1346200 h 1346200"/>
              <a:gd name="connsiteX12" fmla="*/ 220133 w 2357967"/>
              <a:gd name="connsiteY12" fmla="*/ 1341967 h 1346200"/>
              <a:gd name="connsiteX13" fmla="*/ 0 w 2357967"/>
              <a:gd name="connsiteY13" fmla="*/ 1341967 h 1346200"/>
              <a:gd name="connsiteX14" fmla="*/ 177800 w 2357967"/>
              <a:gd name="connsiteY14" fmla="*/ 1126067 h 1346200"/>
              <a:gd name="connsiteX15" fmla="*/ 177800 w 2357967"/>
              <a:gd name="connsiteY15" fmla="*/ 478367 h 1346200"/>
              <a:gd name="connsiteX16" fmla="*/ 711200 w 2357967"/>
              <a:gd name="connsiteY16" fmla="*/ 105833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967" h="1346200">
                <a:moveTo>
                  <a:pt x="711200" y="105833"/>
                </a:moveTo>
                <a:lnTo>
                  <a:pt x="711200" y="105833"/>
                </a:lnTo>
                <a:cubicBezTo>
                  <a:pt x="721078" y="97366"/>
                  <a:pt x="730311" y="88085"/>
                  <a:pt x="740833" y="80433"/>
                </a:cubicBezTo>
                <a:cubicBezTo>
                  <a:pt x="781698" y="50714"/>
                  <a:pt x="735682" y="94052"/>
                  <a:pt x="770467" y="59267"/>
                </a:cubicBezTo>
                <a:cubicBezTo>
                  <a:pt x="771878" y="55034"/>
                  <a:pt x="771545" y="49722"/>
                  <a:pt x="774700" y="46567"/>
                </a:cubicBezTo>
                <a:cubicBezTo>
                  <a:pt x="777855" y="43412"/>
                  <a:pt x="783409" y="44329"/>
                  <a:pt x="787400" y="42333"/>
                </a:cubicBezTo>
                <a:cubicBezTo>
                  <a:pt x="791951" y="40058"/>
                  <a:pt x="795867" y="36689"/>
                  <a:pt x="800100" y="33867"/>
                </a:cubicBezTo>
                <a:cubicBezTo>
                  <a:pt x="802922" y="29634"/>
                  <a:pt x="804594" y="24345"/>
                  <a:pt x="808567" y="21167"/>
                </a:cubicBezTo>
                <a:cubicBezTo>
                  <a:pt x="812052" y="18379"/>
                  <a:pt x="817276" y="18929"/>
                  <a:pt x="821267" y="16933"/>
                </a:cubicBezTo>
                <a:cubicBezTo>
                  <a:pt x="831951" y="11591"/>
                  <a:pt x="834557" y="7877"/>
                  <a:pt x="842433" y="0"/>
                </a:cubicBezTo>
                <a:lnTo>
                  <a:pt x="2353733" y="0"/>
                </a:lnTo>
                <a:cubicBezTo>
                  <a:pt x="2355144" y="448733"/>
                  <a:pt x="2356556" y="897467"/>
                  <a:pt x="2357967" y="1346200"/>
                </a:cubicBezTo>
                <a:lnTo>
                  <a:pt x="220133" y="1341967"/>
                </a:lnTo>
                <a:lnTo>
                  <a:pt x="0" y="1341967"/>
                </a:lnTo>
                <a:lnTo>
                  <a:pt x="177800" y="1126067"/>
                </a:lnTo>
                <a:lnTo>
                  <a:pt x="177800" y="478367"/>
                </a:lnTo>
                <a:lnTo>
                  <a:pt x="711200" y="1058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3970045" y="5001295"/>
            <a:ext cx="606205" cy="1332239"/>
          </a:xfrm>
          <a:custGeom>
            <a:avLst/>
            <a:gdLst>
              <a:gd name="connsiteX0" fmla="*/ 7726 w 606205"/>
              <a:gd name="connsiteY0" fmla="*/ 6738 h 1332239"/>
              <a:gd name="connsiteX1" fmla="*/ 244793 w 606205"/>
              <a:gd name="connsiteY1" fmla="*/ 193005 h 1332239"/>
              <a:gd name="connsiteX2" fmla="*/ 304060 w 606205"/>
              <a:gd name="connsiteY2" fmla="*/ 447005 h 1332239"/>
              <a:gd name="connsiteX3" fmla="*/ 282893 w 606205"/>
              <a:gd name="connsiteY3" fmla="*/ 574005 h 1332239"/>
              <a:gd name="connsiteX4" fmla="*/ 270193 w 606205"/>
              <a:gd name="connsiteY4" fmla="*/ 828005 h 1332239"/>
              <a:gd name="connsiteX5" fmla="*/ 181293 w 606205"/>
              <a:gd name="connsiteY5" fmla="*/ 1048138 h 1332239"/>
              <a:gd name="connsiteX6" fmla="*/ 227860 w 606205"/>
              <a:gd name="connsiteY6" fmla="*/ 1285205 h 1332239"/>
              <a:gd name="connsiteX7" fmla="*/ 257493 w 606205"/>
              <a:gd name="connsiteY7" fmla="*/ 1327538 h 1332239"/>
              <a:gd name="connsiteX8" fmla="*/ 409893 w 606205"/>
              <a:gd name="connsiteY8" fmla="*/ 1280971 h 1332239"/>
              <a:gd name="connsiteX9" fmla="*/ 549593 w 606205"/>
              <a:gd name="connsiteY9" fmla="*/ 883038 h 1332239"/>
              <a:gd name="connsiteX10" fmla="*/ 566526 w 606205"/>
              <a:gd name="connsiteY10" fmla="*/ 125271 h 1332239"/>
              <a:gd name="connsiteX11" fmla="*/ 7726 w 606205"/>
              <a:gd name="connsiteY11" fmla="*/ 6738 h 133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6205" h="1332239">
                <a:moveTo>
                  <a:pt x="7726" y="6738"/>
                </a:moveTo>
                <a:cubicBezTo>
                  <a:pt x="-45896" y="18027"/>
                  <a:pt x="195404" y="119627"/>
                  <a:pt x="244793" y="193005"/>
                </a:cubicBezTo>
                <a:cubicBezTo>
                  <a:pt x="294182" y="266383"/>
                  <a:pt x="297710" y="383505"/>
                  <a:pt x="304060" y="447005"/>
                </a:cubicBezTo>
                <a:cubicBezTo>
                  <a:pt x="310410" y="510505"/>
                  <a:pt x="288537" y="510505"/>
                  <a:pt x="282893" y="574005"/>
                </a:cubicBezTo>
                <a:cubicBezTo>
                  <a:pt x="277249" y="637505"/>
                  <a:pt x="287126" y="748983"/>
                  <a:pt x="270193" y="828005"/>
                </a:cubicBezTo>
                <a:cubicBezTo>
                  <a:pt x="253260" y="907027"/>
                  <a:pt x="188348" y="971938"/>
                  <a:pt x="181293" y="1048138"/>
                </a:cubicBezTo>
                <a:cubicBezTo>
                  <a:pt x="174238" y="1124338"/>
                  <a:pt x="215160" y="1238638"/>
                  <a:pt x="227860" y="1285205"/>
                </a:cubicBezTo>
                <a:cubicBezTo>
                  <a:pt x="240560" y="1331772"/>
                  <a:pt x="227154" y="1328244"/>
                  <a:pt x="257493" y="1327538"/>
                </a:cubicBezTo>
                <a:cubicBezTo>
                  <a:pt x="287832" y="1326832"/>
                  <a:pt x="361210" y="1355054"/>
                  <a:pt x="409893" y="1280971"/>
                </a:cubicBezTo>
                <a:cubicBezTo>
                  <a:pt x="458576" y="1206888"/>
                  <a:pt x="523488" y="1075655"/>
                  <a:pt x="549593" y="883038"/>
                </a:cubicBezTo>
                <a:cubicBezTo>
                  <a:pt x="575698" y="690421"/>
                  <a:pt x="652604" y="269910"/>
                  <a:pt x="566526" y="125271"/>
                </a:cubicBezTo>
                <a:cubicBezTo>
                  <a:pt x="480448" y="-19368"/>
                  <a:pt x="61348" y="-4551"/>
                  <a:pt x="7726" y="6738"/>
                </a:cubicBez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270803" y="5085085"/>
            <a:ext cx="2722035" cy="1015148"/>
            <a:chOff x="5456763" y="3132666"/>
            <a:chExt cx="2722035" cy="1015148"/>
          </a:xfrm>
        </p:grpSpPr>
        <p:grpSp>
          <p:nvGrpSpPr>
            <p:cNvPr id="62" name="Group 61"/>
            <p:cNvGrpSpPr/>
            <p:nvPr/>
          </p:nvGrpSpPr>
          <p:grpSpPr>
            <a:xfrm>
              <a:off x="6460068" y="3132666"/>
              <a:ext cx="45720" cy="1015148"/>
              <a:chOff x="6460068" y="3145371"/>
              <a:chExt cx="45720" cy="1015148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7040880" y="3132666"/>
              <a:ext cx="45720" cy="1015148"/>
              <a:chOff x="6460068" y="3145371"/>
              <a:chExt cx="45720" cy="1015148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7586979" y="3132666"/>
              <a:ext cx="45720" cy="1015148"/>
              <a:chOff x="6460068" y="3145371"/>
              <a:chExt cx="45720" cy="1015148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944449" y="3132666"/>
              <a:ext cx="45720" cy="1015148"/>
              <a:chOff x="6460068" y="3145371"/>
              <a:chExt cx="45720" cy="1015148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8133078" y="3132666"/>
              <a:ext cx="45720" cy="1015148"/>
              <a:chOff x="6460068" y="3145371"/>
              <a:chExt cx="45720" cy="1015148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5456763" y="3132666"/>
              <a:ext cx="45720" cy="744218"/>
              <a:chOff x="6460068" y="3145371"/>
              <a:chExt cx="45720" cy="744218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460068" y="384387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8" name="Picture 7" descr="ti623_rev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 t="29630" b="41111"/>
          <a:stretch/>
        </p:blipFill>
        <p:spPr>
          <a:xfrm>
            <a:off x="2491448" y="2722033"/>
            <a:ext cx="4513580" cy="2006600"/>
          </a:xfrm>
          <a:prstGeom prst="rect">
            <a:avLst/>
          </a:prstGeom>
        </p:spPr>
      </p:pic>
      <p:sp>
        <p:nvSpPr>
          <p:cNvPr id="125" name="Freeform 124"/>
          <p:cNvSpPr/>
          <p:nvPr/>
        </p:nvSpPr>
        <p:spPr>
          <a:xfrm>
            <a:off x="4047927" y="2994892"/>
            <a:ext cx="700121" cy="1331574"/>
          </a:xfrm>
          <a:custGeom>
            <a:avLst/>
            <a:gdLst>
              <a:gd name="connsiteX0" fmla="*/ 268511 w 700121"/>
              <a:gd name="connsiteY0" fmla="*/ 31097 h 1354626"/>
              <a:gd name="connsiteX1" fmla="*/ 236761 w 700121"/>
              <a:gd name="connsiteY1" fmla="*/ 189847 h 1354626"/>
              <a:gd name="connsiteX2" fmla="*/ 217711 w 700121"/>
              <a:gd name="connsiteY2" fmla="*/ 348597 h 1354626"/>
              <a:gd name="connsiteX3" fmla="*/ 179611 w 700121"/>
              <a:gd name="connsiteY3" fmla="*/ 520047 h 1354626"/>
              <a:gd name="connsiteX4" fmla="*/ 58961 w 700121"/>
              <a:gd name="connsiteY4" fmla="*/ 678797 h 1354626"/>
              <a:gd name="connsiteX5" fmla="*/ 14511 w 700121"/>
              <a:gd name="connsiteY5" fmla="*/ 761347 h 1354626"/>
              <a:gd name="connsiteX6" fmla="*/ 14511 w 700121"/>
              <a:gd name="connsiteY6" fmla="*/ 869297 h 1354626"/>
              <a:gd name="connsiteX7" fmla="*/ 185961 w 700121"/>
              <a:gd name="connsiteY7" fmla="*/ 1123297 h 1354626"/>
              <a:gd name="connsiteX8" fmla="*/ 287561 w 700121"/>
              <a:gd name="connsiteY8" fmla="*/ 1345547 h 1354626"/>
              <a:gd name="connsiteX9" fmla="*/ 579661 w 700121"/>
              <a:gd name="connsiteY9" fmla="*/ 1269347 h 1354626"/>
              <a:gd name="connsiteX10" fmla="*/ 643161 w 700121"/>
              <a:gd name="connsiteY10" fmla="*/ 888347 h 1354626"/>
              <a:gd name="connsiteX11" fmla="*/ 586011 w 700121"/>
              <a:gd name="connsiteY11" fmla="*/ 488297 h 1354626"/>
              <a:gd name="connsiteX12" fmla="*/ 687611 w 700121"/>
              <a:gd name="connsiteY12" fmla="*/ 43797 h 1354626"/>
              <a:gd name="connsiteX13" fmla="*/ 268511 w 700121"/>
              <a:gd name="connsiteY13" fmla="*/ 31097 h 135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0121" h="1354626">
                <a:moveTo>
                  <a:pt x="268511" y="31097"/>
                </a:moveTo>
                <a:cubicBezTo>
                  <a:pt x="193369" y="55439"/>
                  <a:pt x="245228" y="136930"/>
                  <a:pt x="236761" y="189847"/>
                </a:cubicBezTo>
                <a:cubicBezTo>
                  <a:pt x="228294" y="242764"/>
                  <a:pt x="227236" y="293564"/>
                  <a:pt x="217711" y="348597"/>
                </a:cubicBezTo>
                <a:cubicBezTo>
                  <a:pt x="208186" y="403630"/>
                  <a:pt x="206069" y="465014"/>
                  <a:pt x="179611" y="520047"/>
                </a:cubicBezTo>
                <a:cubicBezTo>
                  <a:pt x="153153" y="575080"/>
                  <a:pt x="86478" y="638580"/>
                  <a:pt x="58961" y="678797"/>
                </a:cubicBezTo>
                <a:cubicBezTo>
                  <a:pt x="31444" y="719014"/>
                  <a:pt x="21919" y="729597"/>
                  <a:pt x="14511" y="761347"/>
                </a:cubicBezTo>
                <a:cubicBezTo>
                  <a:pt x="7103" y="793097"/>
                  <a:pt x="-14064" y="808972"/>
                  <a:pt x="14511" y="869297"/>
                </a:cubicBezTo>
                <a:cubicBezTo>
                  <a:pt x="43086" y="929622"/>
                  <a:pt x="140453" y="1043922"/>
                  <a:pt x="185961" y="1123297"/>
                </a:cubicBezTo>
                <a:cubicBezTo>
                  <a:pt x="231469" y="1202672"/>
                  <a:pt x="221944" y="1321205"/>
                  <a:pt x="287561" y="1345547"/>
                </a:cubicBezTo>
                <a:cubicBezTo>
                  <a:pt x="353178" y="1369889"/>
                  <a:pt x="520394" y="1345547"/>
                  <a:pt x="579661" y="1269347"/>
                </a:cubicBezTo>
                <a:cubicBezTo>
                  <a:pt x="638928" y="1193147"/>
                  <a:pt x="642103" y="1018522"/>
                  <a:pt x="643161" y="888347"/>
                </a:cubicBezTo>
                <a:cubicBezTo>
                  <a:pt x="644219" y="758172"/>
                  <a:pt x="578603" y="629055"/>
                  <a:pt x="586011" y="488297"/>
                </a:cubicBezTo>
                <a:cubicBezTo>
                  <a:pt x="593419" y="347539"/>
                  <a:pt x="743703" y="117880"/>
                  <a:pt x="687611" y="43797"/>
                </a:cubicBezTo>
                <a:cubicBezTo>
                  <a:pt x="631519" y="-30286"/>
                  <a:pt x="343653" y="6755"/>
                  <a:pt x="268511" y="31097"/>
                </a:cubicBez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5853138" y="2994892"/>
            <a:ext cx="573617" cy="1331574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 126"/>
          <p:cNvSpPr/>
          <p:nvPr/>
        </p:nvSpPr>
        <p:spPr>
          <a:xfrm>
            <a:off x="4920664" y="2988542"/>
            <a:ext cx="969305" cy="1325466"/>
          </a:xfrm>
          <a:custGeom>
            <a:avLst/>
            <a:gdLst>
              <a:gd name="connsiteX0" fmla="*/ 227623 w 629474"/>
              <a:gd name="connsiteY0" fmla="*/ 13718 h 1351693"/>
              <a:gd name="connsiteX1" fmla="*/ 214923 w 629474"/>
              <a:gd name="connsiteY1" fmla="*/ 242318 h 1351693"/>
              <a:gd name="connsiteX2" fmla="*/ 176823 w 629474"/>
              <a:gd name="connsiteY2" fmla="*/ 591568 h 1351693"/>
              <a:gd name="connsiteX3" fmla="*/ 183173 w 629474"/>
              <a:gd name="connsiteY3" fmla="*/ 928118 h 1351693"/>
              <a:gd name="connsiteX4" fmla="*/ 75223 w 629474"/>
              <a:gd name="connsiteY4" fmla="*/ 1277368 h 1351693"/>
              <a:gd name="connsiteX5" fmla="*/ 5373 w 629474"/>
              <a:gd name="connsiteY5" fmla="*/ 1347218 h 1351693"/>
              <a:gd name="connsiteX6" fmla="*/ 221273 w 629474"/>
              <a:gd name="connsiteY6" fmla="*/ 1334518 h 1351693"/>
              <a:gd name="connsiteX7" fmla="*/ 360973 w 629474"/>
              <a:gd name="connsiteY7" fmla="*/ 1251968 h 1351693"/>
              <a:gd name="connsiteX8" fmla="*/ 627673 w 629474"/>
              <a:gd name="connsiteY8" fmla="*/ 470918 h 1351693"/>
              <a:gd name="connsiteX9" fmla="*/ 475273 w 629474"/>
              <a:gd name="connsiteY9" fmla="*/ 102618 h 1351693"/>
              <a:gd name="connsiteX10" fmla="*/ 424473 w 629474"/>
              <a:gd name="connsiteY10" fmla="*/ 32768 h 1351693"/>
              <a:gd name="connsiteX11" fmla="*/ 227623 w 629474"/>
              <a:gd name="connsiteY11" fmla="*/ 13718 h 135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9474" h="1351693">
                <a:moveTo>
                  <a:pt x="227623" y="13718"/>
                </a:moveTo>
                <a:cubicBezTo>
                  <a:pt x="192698" y="48643"/>
                  <a:pt x="223390" y="146010"/>
                  <a:pt x="214923" y="242318"/>
                </a:cubicBezTo>
                <a:cubicBezTo>
                  <a:pt x="206456" y="338626"/>
                  <a:pt x="182115" y="477268"/>
                  <a:pt x="176823" y="591568"/>
                </a:cubicBezTo>
                <a:cubicBezTo>
                  <a:pt x="171531" y="705868"/>
                  <a:pt x="200106" y="813818"/>
                  <a:pt x="183173" y="928118"/>
                </a:cubicBezTo>
                <a:cubicBezTo>
                  <a:pt x="166240" y="1042418"/>
                  <a:pt x="104856" y="1207518"/>
                  <a:pt x="75223" y="1277368"/>
                </a:cubicBezTo>
                <a:cubicBezTo>
                  <a:pt x="45590" y="1347218"/>
                  <a:pt x="-18969" y="1337693"/>
                  <a:pt x="5373" y="1347218"/>
                </a:cubicBezTo>
                <a:cubicBezTo>
                  <a:pt x="29715" y="1356743"/>
                  <a:pt x="162006" y="1350393"/>
                  <a:pt x="221273" y="1334518"/>
                </a:cubicBezTo>
                <a:cubicBezTo>
                  <a:pt x="280540" y="1318643"/>
                  <a:pt x="293240" y="1395901"/>
                  <a:pt x="360973" y="1251968"/>
                </a:cubicBezTo>
                <a:cubicBezTo>
                  <a:pt x="428706" y="1108035"/>
                  <a:pt x="608623" y="662476"/>
                  <a:pt x="627673" y="470918"/>
                </a:cubicBezTo>
                <a:cubicBezTo>
                  <a:pt x="646723" y="279360"/>
                  <a:pt x="509140" y="175643"/>
                  <a:pt x="475273" y="102618"/>
                </a:cubicBezTo>
                <a:cubicBezTo>
                  <a:pt x="441406" y="29593"/>
                  <a:pt x="464690" y="45468"/>
                  <a:pt x="424473" y="32768"/>
                </a:cubicBezTo>
                <a:cubicBezTo>
                  <a:pt x="384256" y="20068"/>
                  <a:pt x="262548" y="-21207"/>
                  <a:pt x="227623" y="13718"/>
                </a:cubicBezTo>
                <a:close/>
              </a:path>
            </a:pathLst>
          </a:cu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3270803" y="3064933"/>
            <a:ext cx="2722035" cy="1015148"/>
            <a:chOff x="5456763" y="3132666"/>
            <a:chExt cx="2722035" cy="1015148"/>
          </a:xfrm>
        </p:grpSpPr>
        <p:grpSp>
          <p:nvGrpSpPr>
            <p:cNvPr id="95" name="Group 94"/>
            <p:cNvGrpSpPr/>
            <p:nvPr/>
          </p:nvGrpSpPr>
          <p:grpSpPr>
            <a:xfrm>
              <a:off x="6460068" y="3132666"/>
              <a:ext cx="45720" cy="1015148"/>
              <a:chOff x="6460068" y="3145371"/>
              <a:chExt cx="45720" cy="1015148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7040880" y="3132666"/>
              <a:ext cx="45720" cy="1015148"/>
              <a:chOff x="6460068" y="3145371"/>
              <a:chExt cx="45720" cy="1015148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586979" y="3132666"/>
              <a:ext cx="45720" cy="1015148"/>
              <a:chOff x="6460068" y="3145371"/>
              <a:chExt cx="45720" cy="1015148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5944449" y="3132666"/>
              <a:ext cx="45720" cy="1015148"/>
              <a:chOff x="6460068" y="3145371"/>
              <a:chExt cx="45720" cy="1015148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8133078" y="3132666"/>
              <a:ext cx="45720" cy="1015148"/>
              <a:chOff x="6460068" y="3145371"/>
              <a:chExt cx="45720" cy="1015148"/>
            </a:xfrm>
          </p:grpSpPr>
          <p:sp>
            <p:nvSpPr>
              <p:cNvPr id="106" name="Oval 105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460068" y="411480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5456763" y="3132666"/>
              <a:ext cx="45720" cy="744218"/>
              <a:chOff x="6460068" y="3145371"/>
              <a:chExt cx="45720" cy="744218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6460069" y="314537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460068" y="3572934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460068" y="3843870"/>
                <a:ext cx="4572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28" name="Freeform 127"/>
          <p:cNvSpPr/>
          <p:nvPr/>
        </p:nvSpPr>
        <p:spPr>
          <a:xfrm>
            <a:off x="3040087" y="1832813"/>
            <a:ext cx="665363" cy="482872"/>
          </a:xfrm>
          <a:custGeom>
            <a:avLst/>
            <a:gdLst>
              <a:gd name="connsiteX0" fmla="*/ 21033 w 718146"/>
              <a:gd name="connsiteY0" fmla="*/ 220 h 482872"/>
              <a:gd name="connsiteX1" fmla="*/ 376633 w 718146"/>
              <a:gd name="connsiteY1" fmla="*/ 133570 h 482872"/>
              <a:gd name="connsiteX2" fmla="*/ 713183 w 718146"/>
              <a:gd name="connsiteY2" fmla="*/ 482820 h 482872"/>
              <a:gd name="connsiteX3" fmla="*/ 109933 w 718146"/>
              <a:gd name="connsiteY3" fmla="*/ 158970 h 482872"/>
              <a:gd name="connsiteX4" fmla="*/ 21033 w 718146"/>
              <a:gd name="connsiteY4" fmla="*/ 220 h 48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146" h="482872">
                <a:moveTo>
                  <a:pt x="21033" y="220"/>
                </a:moveTo>
                <a:cubicBezTo>
                  <a:pt x="65483" y="-4013"/>
                  <a:pt x="261275" y="53137"/>
                  <a:pt x="376633" y="133570"/>
                </a:cubicBezTo>
                <a:cubicBezTo>
                  <a:pt x="491991" y="214003"/>
                  <a:pt x="757633" y="478587"/>
                  <a:pt x="713183" y="482820"/>
                </a:cubicBezTo>
                <a:cubicBezTo>
                  <a:pt x="668733" y="487053"/>
                  <a:pt x="218941" y="236228"/>
                  <a:pt x="109933" y="158970"/>
                </a:cubicBezTo>
                <a:cubicBezTo>
                  <a:pt x="925" y="81712"/>
                  <a:pt x="-23417" y="4453"/>
                  <a:pt x="21033" y="2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ight Triangle 128"/>
          <p:cNvSpPr/>
          <p:nvPr/>
        </p:nvSpPr>
        <p:spPr>
          <a:xfrm>
            <a:off x="3040087" y="1834301"/>
            <a:ext cx="665363" cy="487734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ight Triangle 129"/>
          <p:cNvSpPr/>
          <p:nvPr/>
        </p:nvSpPr>
        <p:spPr>
          <a:xfrm>
            <a:off x="3040087" y="3809151"/>
            <a:ext cx="665363" cy="487734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30"/>
          <p:cNvSpPr/>
          <p:nvPr/>
        </p:nvSpPr>
        <p:spPr>
          <a:xfrm>
            <a:off x="3048554" y="3833147"/>
            <a:ext cx="665363" cy="482872"/>
          </a:xfrm>
          <a:custGeom>
            <a:avLst/>
            <a:gdLst>
              <a:gd name="connsiteX0" fmla="*/ 21033 w 718146"/>
              <a:gd name="connsiteY0" fmla="*/ 220 h 482872"/>
              <a:gd name="connsiteX1" fmla="*/ 376633 w 718146"/>
              <a:gd name="connsiteY1" fmla="*/ 133570 h 482872"/>
              <a:gd name="connsiteX2" fmla="*/ 713183 w 718146"/>
              <a:gd name="connsiteY2" fmla="*/ 482820 h 482872"/>
              <a:gd name="connsiteX3" fmla="*/ 109933 w 718146"/>
              <a:gd name="connsiteY3" fmla="*/ 158970 h 482872"/>
              <a:gd name="connsiteX4" fmla="*/ 21033 w 718146"/>
              <a:gd name="connsiteY4" fmla="*/ 220 h 48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146" h="482872">
                <a:moveTo>
                  <a:pt x="21033" y="220"/>
                </a:moveTo>
                <a:cubicBezTo>
                  <a:pt x="65483" y="-4013"/>
                  <a:pt x="261275" y="53137"/>
                  <a:pt x="376633" y="133570"/>
                </a:cubicBezTo>
                <a:cubicBezTo>
                  <a:pt x="491991" y="214003"/>
                  <a:pt x="757633" y="478587"/>
                  <a:pt x="713183" y="482820"/>
                </a:cubicBezTo>
                <a:cubicBezTo>
                  <a:pt x="668733" y="487053"/>
                  <a:pt x="218941" y="236228"/>
                  <a:pt x="109933" y="158970"/>
                </a:cubicBezTo>
                <a:cubicBezTo>
                  <a:pt x="925" y="81712"/>
                  <a:pt x="-23417" y="4453"/>
                  <a:pt x="21033" y="2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ight Triangle 131"/>
          <p:cNvSpPr/>
          <p:nvPr/>
        </p:nvSpPr>
        <p:spPr>
          <a:xfrm>
            <a:off x="3048554" y="3826168"/>
            <a:ext cx="665363" cy="487734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3037973" y="5839587"/>
            <a:ext cx="665363" cy="482872"/>
          </a:xfrm>
          <a:custGeom>
            <a:avLst/>
            <a:gdLst>
              <a:gd name="connsiteX0" fmla="*/ 21033 w 718146"/>
              <a:gd name="connsiteY0" fmla="*/ 220 h 482872"/>
              <a:gd name="connsiteX1" fmla="*/ 376633 w 718146"/>
              <a:gd name="connsiteY1" fmla="*/ 133570 h 482872"/>
              <a:gd name="connsiteX2" fmla="*/ 713183 w 718146"/>
              <a:gd name="connsiteY2" fmla="*/ 482820 h 482872"/>
              <a:gd name="connsiteX3" fmla="*/ 109933 w 718146"/>
              <a:gd name="connsiteY3" fmla="*/ 158970 h 482872"/>
              <a:gd name="connsiteX4" fmla="*/ 21033 w 718146"/>
              <a:gd name="connsiteY4" fmla="*/ 220 h 48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146" h="482872">
                <a:moveTo>
                  <a:pt x="21033" y="220"/>
                </a:moveTo>
                <a:cubicBezTo>
                  <a:pt x="65483" y="-4013"/>
                  <a:pt x="261275" y="53137"/>
                  <a:pt x="376633" y="133570"/>
                </a:cubicBezTo>
                <a:cubicBezTo>
                  <a:pt x="491991" y="214003"/>
                  <a:pt x="757633" y="478587"/>
                  <a:pt x="713183" y="482820"/>
                </a:cubicBezTo>
                <a:cubicBezTo>
                  <a:pt x="668733" y="487053"/>
                  <a:pt x="218941" y="236228"/>
                  <a:pt x="109933" y="158970"/>
                </a:cubicBezTo>
                <a:cubicBezTo>
                  <a:pt x="925" y="81712"/>
                  <a:pt x="-23417" y="4453"/>
                  <a:pt x="21033" y="2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ight Triangle 133"/>
          <p:cNvSpPr/>
          <p:nvPr/>
        </p:nvSpPr>
        <p:spPr>
          <a:xfrm>
            <a:off x="3035857" y="5841075"/>
            <a:ext cx="665363" cy="487734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3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04800" y="647513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0" y="71735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Variability in DA and 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spp. abundance and diversity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1" name="Group 170"/>
          <p:cNvGrpSpPr>
            <a:grpSpLocks noChangeAspect="1"/>
          </p:cNvGrpSpPr>
          <p:nvPr/>
        </p:nvGrpSpPr>
        <p:grpSpPr>
          <a:xfrm>
            <a:off x="240343" y="901457"/>
            <a:ext cx="8553024" cy="3723099"/>
            <a:chOff x="49839" y="1371356"/>
            <a:chExt cx="9719343" cy="4230794"/>
          </a:xfrm>
        </p:grpSpPr>
        <p:sp>
          <p:nvSpPr>
            <p:cNvPr id="105" name="Freeform 104"/>
            <p:cNvSpPr/>
            <p:nvPr/>
          </p:nvSpPr>
          <p:spPr>
            <a:xfrm>
              <a:off x="3662368" y="2026994"/>
              <a:ext cx="425323" cy="2513283"/>
            </a:xfrm>
            <a:custGeom>
              <a:avLst/>
              <a:gdLst>
                <a:gd name="connsiteX0" fmla="*/ 10031 w 201723"/>
                <a:gd name="connsiteY0" fmla="*/ 44641 h 1192011"/>
                <a:gd name="connsiteX1" fmla="*/ 22731 w 201723"/>
                <a:gd name="connsiteY1" fmla="*/ 243608 h 1192011"/>
                <a:gd name="connsiteX2" fmla="*/ 14264 w 201723"/>
                <a:gd name="connsiteY2" fmla="*/ 379074 h 1192011"/>
                <a:gd name="connsiteX3" fmla="*/ 22731 w 201723"/>
                <a:gd name="connsiteY3" fmla="*/ 518774 h 1192011"/>
                <a:gd name="connsiteX4" fmla="*/ 56598 w 201723"/>
                <a:gd name="connsiteY4" fmla="*/ 641541 h 1192011"/>
                <a:gd name="connsiteX5" fmla="*/ 35431 w 201723"/>
                <a:gd name="connsiteY5" fmla="*/ 1056408 h 1192011"/>
                <a:gd name="connsiteX6" fmla="*/ 107398 w 201723"/>
                <a:gd name="connsiteY6" fmla="*/ 1191874 h 1192011"/>
                <a:gd name="connsiteX7" fmla="*/ 183598 w 201723"/>
                <a:gd name="connsiteY7" fmla="*/ 1077574 h 1192011"/>
                <a:gd name="connsiteX8" fmla="*/ 149731 w 201723"/>
                <a:gd name="connsiteY8" fmla="*/ 874374 h 1192011"/>
                <a:gd name="connsiteX9" fmla="*/ 162431 w 201723"/>
                <a:gd name="connsiteY9" fmla="*/ 561108 h 1192011"/>
                <a:gd name="connsiteX10" fmla="*/ 175131 w 201723"/>
                <a:gd name="connsiteY10" fmla="*/ 319808 h 1192011"/>
                <a:gd name="connsiteX11" fmla="*/ 192064 w 201723"/>
                <a:gd name="connsiteY11" fmla="*/ 23474 h 1192011"/>
                <a:gd name="connsiteX12" fmla="*/ 10031 w 201723"/>
                <a:gd name="connsiteY12" fmla="*/ 44641 h 119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723" h="1192011">
                  <a:moveTo>
                    <a:pt x="10031" y="44641"/>
                  </a:moveTo>
                  <a:cubicBezTo>
                    <a:pt x="-18191" y="81330"/>
                    <a:pt x="22026" y="187869"/>
                    <a:pt x="22731" y="243608"/>
                  </a:cubicBezTo>
                  <a:cubicBezTo>
                    <a:pt x="23437" y="299347"/>
                    <a:pt x="14264" y="333213"/>
                    <a:pt x="14264" y="379074"/>
                  </a:cubicBezTo>
                  <a:cubicBezTo>
                    <a:pt x="14264" y="424935"/>
                    <a:pt x="15675" y="475030"/>
                    <a:pt x="22731" y="518774"/>
                  </a:cubicBezTo>
                  <a:cubicBezTo>
                    <a:pt x="29787" y="562519"/>
                    <a:pt x="54481" y="551935"/>
                    <a:pt x="56598" y="641541"/>
                  </a:cubicBezTo>
                  <a:cubicBezTo>
                    <a:pt x="58715" y="731147"/>
                    <a:pt x="26964" y="964686"/>
                    <a:pt x="35431" y="1056408"/>
                  </a:cubicBezTo>
                  <a:cubicBezTo>
                    <a:pt x="43898" y="1148130"/>
                    <a:pt x="82704" y="1188346"/>
                    <a:pt x="107398" y="1191874"/>
                  </a:cubicBezTo>
                  <a:cubicBezTo>
                    <a:pt x="132092" y="1195402"/>
                    <a:pt x="176543" y="1130491"/>
                    <a:pt x="183598" y="1077574"/>
                  </a:cubicBezTo>
                  <a:cubicBezTo>
                    <a:pt x="190653" y="1024657"/>
                    <a:pt x="153259" y="960452"/>
                    <a:pt x="149731" y="874374"/>
                  </a:cubicBezTo>
                  <a:cubicBezTo>
                    <a:pt x="146203" y="788296"/>
                    <a:pt x="158198" y="653536"/>
                    <a:pt x="162431" y="561108"/>
                  </a:cubicBezTo>
                  <a:cubicBezTo>
                    <a:pt x="166664" y="468680"/>
                    <a:pt x="170192" y="409414"/>
                    <a:pt x="175131" y="319808"/>
                  </a:cubicBezTo>
                  <a:cubicBezTo>
                    <a:pt x="180070" y="230202"/>
                    <a:pt x="219581" y="70041"/>
                    <a:pt x="192064" y="23474"/>
                  </a:cubicBezTo>
                  <a:cubicBezTo>
                    <a:pt x="164547" y="-23093"/>
                    <a:pt x="38253" y="7952"/>
                    <a:pt x="10031" y="44641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3665666" y="1960454"/>
              <a:ext cx="437364" cy="294549"/>
            </a:xfrm>
            <a:custGeom>
              <a:avLst/>
              <a:gdLst>
                <a:gd name="connsiteX0" fmla="*/ 0 w 207434"/>
                <a:gd name="connsiteY0" fmla="*/ 63500 h 97367"/>
                <a:gd name="connsiteX1" fmla="*/ 12700 w 207434"/>
                <a:gd name="connsiteY1" fmla="*/ 0 h 97367"/>
                <a:gd name="connsiteX2" fmla="*/ 207434 w 207434"/>
                <a:gd name="connsiteY2" fmla="*/ 4233 h 97367"/>
                <a:gd name="connsiteX3" fmla="*/ 198967 w 207434"/>
                <a:gd name="connsiteY3" fmla="*/ 97367 h 97367"/>
                <a:gd name="connsiteX4" fmla="*/ 0 w 207434"/>
                <a:gd name="connsiteY4" fmla="*/ 63500 h 9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434" h="97367">
                  <a:moveTo>
                    <a:pt x="0" y="63500"/>
                  </a:moveTo>
                  <a:lnTo>
                    <a:pt x="12700" y="0"/>
                  </a:lnTo>
                  <a:lnTo>
                    <a:pt x="207434" y="4233"/>
                  </a:lnTo>
                  <a:lnTo>
                    <a:pt x="198967" y="97367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7218123" y="2995839"/>
              <a:ext cx="1133569" cy="1758367"/>
            </a:xfrm>
            <a:custGeom>
              <a:avLst/>
              <a:gdLst>
                <a:gd name="connsiteX0" fmla="*/ 440266 w 478366"/>
                <a:gd name="connsiteY0" fmla="*/ 0 h 833966"/>
                <a:gd name="connsiteX1" fmla="*/ 275166 w 478366"/>
                <a:gd name="connsiteY1" fmla="*/ 63500 h 833966"/>
                <a:gd name="connsiteX2" fmla="*/ 165100 w 478366"/>
                <a:gd name="connsiteY2" fmla="*/ 135466 h 833966"/>
                <a:gd name="connsiteX3" fmla="*/ 131233 w 478366"/>
                <a:gd name="connsiteY3" fmla="*/ 287866 h 833966"/>
                <a:gd name="connsiteX4" fmla="*/ 76200 w 478366"/>
                <a:gd name="connsiteY4" fmla="*/ 478366 h 833966"/>
                <a:gd name="connsiteX5" fmla="*/ 63500 w 478366"/>
                <a:gd name="connsiteY5" fmla="*/ 588433 h 833966"/>
                <a:gd name="connsiteX6" fmla="*/ 16933 w 478366"/>
                <a:gd name="connsiteY6" fmla="*/ 753533 h 833966"/>
                <a:gd name="connsiteX7" fmla="*/ 0 w 478366"/>
                <a:gd name="connsiteY7" fmla="*/ 833966 h 833966"/>
                <a:gd name="connsiteX8" fmla="*/ 478366 w 478366"/>
                <a:gd name="connsiteY8" fmla="*/ 833966 h 833966"/>
                <a:gd name="connsiteX9" fmla="*/ 440266 w 478366"/>
                <a:gd name="connsiteY9" fmla="*/ 0 h 83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366" h="833966">
                  <a:moveTo>
                    <a:pt x="440266" y="0"/>
                  </a:moveTo>
                  <a:lnTo>
                    <a:pt x="275166" y="63500"/>
                  </a:lnTo>
                  <a:lnTo>
                    <a:pt x="165100" y="135466"/>
                  </a:lnTo>
                  <a:lnTo>
                    <a:pt x="131233" y="287866"/>
                  </a:lnTo>
                  <a:lnTo>
                    <a:pt x="76200" y="478366"/>
                  </a:lnTo>
                  <a:lnTo>
                    <a:pt x="63500" y="588433"/>
                  </a:lnTo>
                  <a:lnTo>
                    <a:pt x="16933" y="753533"/>
                  </a:lnTo>
                  <a:lnTo>
                    <a:pt x="0" y="833966"/>
                  </a:lnTo>
                  <a:lnTo>
                    <a:pt x="478366" y="833966"/>
                  </a:lnTo>
                  <a:lnTo>
                    <a:pt x="440266" y="0"/>
                  </a:lnTo>
                  <a:close/>
                </a:path>
              </a:pathLst>
            </a:cu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8280292" y="2906580"/>
              <a:ext cx="0" cy="1124641"/>
            </a:xfrm>
            <a:prstGeom prst="line">
              <a:avLst/>
            </a:prstGeom>
            <a:ln w="762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/>
            <p:cNvGrpSpPr/>
            <p:nvPr/>
          </p:nvGrpSpPr>
          <p:grpSpPr>
            <a:xfrm>
              <a:off x="1693065" y="2112190"/>
              <a:ext cx="5739271" cy="2140378"/>
              <a:chOff x="5456763" y="3132666"/>
              <a:chExt cx="2722035" cy="1015148"/>
            </a:xfrm>
          </p:grpSpPr>
          <p:grpSp>
            <p:nvGrpSpPr>
              <p:cNvPr id="110" name="Group 109"/>
              <p:cNvGrpSpPr/>
              <p:nvPr/>
            </p:nvGrpSpPr>
            <p:grpSpPr>
              <a:xfrm>
                <a:off x="6460068" y="3132666"/>
                <a:ext cx="45720" cy="1015148"/>
                <a:chOff x="6460068" y="3145371"/>
                <a:chExt cx="45720" cy="1015148"/>
              </a:xfrm>
            </p:grpSpPr>
            <p:sp>
              <p:nvSpPr>
                <p:cNvPr id="131" name="Oval 130"/>
                <p:cNvSpPr/>
                <p:nvPr/>
              </p:nvSpPr>
              <p:spPr>
                <a:xfrm>
                  <a:off x="6460069" y="3145371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6460068" y="3572934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6460068" y="4114800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>
                <a:off x="7040880" y="3132666"/>
                <a:ext cx="45720" cy="1015148"/>
                <a:chOff x="6460068" y="3145371"/>
                <a:chExt cx="45720" cy="1015148"/>
              </a:xfrm>
            </p:grpSpPr>
            <p:sp>
              <p:nvSpPr>
                <p:cNvPr id="128" name="Oval 127"/>
                <p:cNvSpPr/>
                <p:nvPr/>
              </p:nvSpPr>
              <p:spPr>
                <a:xfrm>
                  <a:off x="6460069" y="3145371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6460068" y="3572934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6460068" y="4114800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2" name="Group 111"/>
              <p:cNvGrpSpPr/>
              <p:nvPr/>
            </p:nvGrpSpPr>
            <p:grpSpPr>
              <a:xfrm>
                <a:off x="7586979" y="3132666"/>
                <a:ext cx="45720" cy="1015148"/>
                <a:chOff x="6460068" y="3145371"/>
                <a:chExt cx="45720" cy="1015148"/>
              </a:xfrm>
            </p:grpSpPr>
            <p:sp>
              <p:nvSpPr>
                <p:cNvPr id="125" name="Oval 124"/>
                <p:cNvSpPr/>
                <p:nvPr/>
              </p:nvSpPr>
              <p:spPr>
                <a:xfrm>
                  <a:off x="6460069" y="3145371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6460068" y="3572934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6460068" y="4114800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5944449" y="3132666"/>
                <a:ext cx="45720" cy="1015148"/>
                <a:chOff x="6460068" y="3145371"/>
                <a:chExt cx="45720" cy="1015148"/>
              </a:xfrm>
            </p:grpSpPr>
            <p:sp>
              <p:nvSpPr>
                <p:cNvPr id="122" name="Oval 121"/>
                <p:cNvSpPr/>
                <p:nvPr/>
              </p:nvSpPr>
              <p:spPr>
                <a:xfrm>
                  <a:off x="6460069" y="3145371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6460068" y="3572934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6460068" y="4114800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>
                <a:off x="8133078" y="3132666"/>
                <a:ext cx="45720" cy="1015148"/>
                <a:chOff x="6460068" y="3145371"/>
                <a:chExt cx="45720" cy="1015148"/>
              </a:xfrm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6460069" y="3145371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6460068" y="3572934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6460068" y="4114800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5" name="Group 114"/>
              <p:cNvGrpSpPr/>
              <p:nvPr/>
            </p:nvGrpSpPr>
            <p:grpSpPr>
              <a:xfrm>
                <a:off x="5456763" y="3132666"/>
                <a:ext cx="45720" cy="744218"/>
                <a:chOff x="6460068" y="3145371"/>
                <a:chExt cx="45720" cy="744218"/>
              </a:xfrm>
            </p:grpSpPr>
            <p:sp>
              <p:nvSpPr>
                <p:cNvPr id="116" name="Oval 115"/>
                <p:cNvSpPr/>
                <p:nvPr/>
              </p:nvSpPr>
              <p:spPr>
                <a:xfrm>
                  <a:off x="6460069" y="3145371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6460068" y="3572934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6460068" y="3843870"/>
                  <a:ext cx="45720" cy="4571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pic>
          <p:nvPicPr>
            <p:cNvPr id="134" name="Picture 133" descr="ti623_rev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3" t="29630" b="41111"/>
            <a:stretch/>
          </p:blipFill>
          <p:spPr>
            <a:xfrm>
              <a:off x="49839" y="1371356"/>
              <a:ext cx="9516651" cy="4230794"/>
            </a:xfrm>
            <a:prstGeom prst="rect">
              <a:avLst/>
            </a:prstGeom>
          </p:spPr>
        </p:pic>
        <p:sp>
          <p:nvSpPr>
            <p:cNvPr id="135" name="Freeform 134"/>
            <p:cNvSpPr/>
            <p:nvPr/>
          </p:nvSpPr>
          <p:spPr>
            <a:xfrm>
              <a:off x="3073401" y="1933963"/>
              <a:ext cx="1645464" cy="2807543"/>
            </a:xfrm>
            <a:custGeom>
              <a:avLst/>
              <a:gdLst>
                <a:gd name="connsiteX0" fmla="*/ 268511 w 700121"/>
                <a:gd name="connsiteY0" fmla="*/ 31097 h 1354626"/>
                <a:gd name="connsiteX1" fmla="*/ 236761 w 700121"/>
                <a:gd name="connsiteY1" fmla="*/ 189847 h 1354626"/>
                <a:gd name="connsiteX2" fmla="*/ 217711 w 700121"/>
                <a:gd name="connsiteY2" fmla="*/ 348597 h 1354626"/>
                <a:gd name="connsiteX3" fmla="*/ 179611 w 700121"/>
                <a:gd name="connsiteY3" fmla="*/ 520047 h 1354626"/>
                <a:gd name="connsiteX4" fmla="*/ 58961 w 700121"/>
                <a:gd name="connsiteY4" fmla="*/ 678797 h 1354626"/>
                <a:gd name="connsiteX5" fmla="*/ 14511 w 700121"/>
                <a:gd name="connsiteY5" fmla="*/ 761347 h 1354626"/>
                <a:gd name="connsiteX6" fmla="*/ 14511 w 700121"/>
                <a:gd name="connsiteY6" fmla="*/ 869297 h 1354626"/>
                <a:gd name="connsiteX7" fmla="*/ 185961 w 700121"/>
                <a:gd name="connsiteY7" fmla="*/ 1123297 h 1354626"/>
                <a:gd name="connsiteX8" fmla="*/ 287561 w 700121"/>
                <a:gd name="connsiteY8" fmla="*/ 1345547 h 1354626"/>
                <a:gd name="connsiteX9" fmla="*/ 579661 w 700121"/>
                <a:gd name="connsiteY9" fmla="*/ 1269347 h 1354626"/>
                <a:gd name="connsiteX10" fmla="*/ 643161 w 700121"/>
                <a:gd name="connsiteY10" fmla="*/ 888347 h 1354626"/>
                <a:gd name="connsiteX11" fmla="*/ 586011 w 700121"/>
                <a:gd name="connsiteY11" fmla="*/ 488297 h 1354626"/>
                <a:gd name="connsiteX12" fmla="*/ 687611 w 700121"/>
                <a:gd name="connsiteY12" fmla="*/ 43797 h 1354626"/>
                <a:gd name="connsiteX13" fmla="*/ 268511 w 700121"/>
                <a:gd name="connsiteY13" fmla="*/ 31097 h 135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0121" h="1354626">
                  <a:moveTo>
                    <a:pt x="268511" y="31097"/>
                  </a:moveTo>
                  <a:cubicBezTo>
                    <a:pt x="193369" y="55439"/>
                    <a:pt x="245228" y="136930"/>
                    <a:pt x="236761" y="189847"/>
                  </a:cubicBezTo>
                  <a:cubicBezTo>
                    <a:pt x="228294" y="242764"/>
                    <a:pt x="227236" y="293564"/>
                    <a:pt x="217711" y="348597"/>
                  </a:cubicBezTo>
                  <a:cubicBezTo>
                    <a:pt x="208186" y="403630"/>
                    <a:pt x="206069" y="465014"/>
                    <a:pt x="179611" y="520047"/>
                  </a:cubicBezTo>
                  <a:cubicBezTo>
                    <a:pt x="153153" y="575080"/>
                    <a:pt x="86478" y="638580"/>
                    <a:pt x="58961" y="678797"/>
                  </a:cubicBezTo>
                  <a:cubicBezTo>
                    <a:pt x="31444" y="719014"/>
                    <a:pt x="21919" y="729597"/>
                    <a:pt x="14511" y="761347"/>
                  </a:cubicBezTo>
                  <a:cubicBezTo>
                    <a:pt x="7103" y="793097"/>
                    <a:pt x="-14064" y="808972"/>
                    <a:pt x="14511" y="869297"/>
                  </a:cubicBezTo>
                  <a:cubicBezTo>
                    <a:pt x="43086" y="929622"/>
                    <a:pt x="140453" y="1043922"/>
                    <a:pt x="185961" y="1123297"/>
                  </a:cubicBezTo>
                  <a:cubicBezTo>
                    <a:pt x="231469" y="1202672"/>
                    <a:pt x="221944" y="1321205"/>
                    <a:pt x="287561" y="1345547"/>
                  </a:cubicBezTo>
                  <a:cubicBezTo>
                    <a:pt x="353178" y="1369889"/>
                    <a:pt x="520394" y="1345547"/>
                    <a:pt x="579661" y="1269347"/>
                  </a:cubicBezTo>
                  <a:cubicBezTo>
                    <a:pt x="638928" y="1193147"/>
                    <a:pt x="642103" y="1018522"/>
                    <a:pt x="643161" y="888347"/>
                  </a:cubicBezTo>
                  <a:cubicBezTo>
                    <a:pt x="644219" y="758172"/>
                    <a:pt x="578603" y="629055"/>
                    <a:pt x="586011" y="488297"/>
                  </a:cubicBezTo>
                  <a:cubicBezTo>
                    <a:pt x="593419" y="347539"/>
                    <a:pt x="743703" y="117880"/>
                    <a:pt x="687611" y="43797"/>
                  </a:cubicBezTo>
                  <a:cubicBezTo>
                    <a:pt x="631519" y="-30286"/>
                    <a:pt x="343653" y="6755"/>
                    <a:pt x="268511" y="31097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154722" y="1946663"/>
              <a:ext cx="1209442" cy="2807543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5321300" y="1946663"/>
              <a:ext cx="1913040" cy="2794664"/>
            </a:xfrm>
            <a:custGeom>
              <a:avLst/>
              <a:gdLst>
                <a:gd name="connsiteX0" fmla="*/ 227623 w 629474"/>
                <a:gd name="connsiteY0" fmla="*/ 13718 h 1351693"/>
                <a:gd name="connsiteX1" fmla="*/ 214923 w 629474"/>
                <a:gd name="connsiteY1" fmla="*/ 242318 h 1351693"/>
                <a:gd name="connsiteX2" fmla="*/ 176823 w 629474"/>
                <a:gd name="connsiteY2" fmla="*/ 591568 h 1351693"/>
                <a:gd name="connsiteX3" fmla="*/ 183173 w 629474"/>
                <a:gd name="connsiteY3" fmla="*/ 928118 h 1351693"/>
                <a:gd name="connsiteX4" fmla="*/ 75223 w 629474"/>
                <a:gd name="connsiteY4" fmla="*/ 1277368 h 1351693"/>
                <a:gd name="connsiteX5" fmla="*/ 5373 w 629474"/>
                <a:gd name="connsiteY5" fmla="*/ 1347218 h 1351693"/>
                <a:gd name="connsiteX6" fmla="*/ 221273 w 629474"/>
                <a:gd name="connsiteY6" fmla="*/ 1334518 h 1351693"/>
                <a:gd name="connsiteX7" fmla="*/ 360973 w 629474"/>
                <a:gd name="connsiteY7" fmla="*/ 1251968 h 1351693"/>
                <a:gd name="connsiteX8" fmla="*/ 627673 w 629474"/>
                <a:gd name="connsiteY8" fmla="*/ 470918 h 1351693"/>
                <a:gd name="connsiteX9" fmla="*/ 475273 w 629474"/>
                <a:gd name="connsiteY9" fmla="*/ 102618 h 1351693"/>
                <a:gd name="connsiteX10" fmla="*/ 424473 w 629474"/>
                <a:gd name="connsiteY10" fmla="*/ 32768 h 1351693"/>
                <a:gd name="connsiteX11" fmla="*/ 227623 w 629474"/>
                <a:gd name="connsiteY11" fmla="*/ 13718 h 135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9474" h="1351693">
                  <a:moveTo>
                    <a:pt x="227623" y="13718"/>
                  </a:moveTo>
                  <a:cubicBezTo>
                    <a:pt x="192698" y="48643"/>
                    <a:pt x="223390" y="146010"/>
                    <a:pt x="214923" y="242318"/>
                  </a:cubicBezTo>
                  <a:cubicBezTo>
                    <a:pt x="206456" y="338626"/>
                    <a:pt x="182115" y="477268"/>
                    <a:pt x="176823" y="591568"/>
                  </a:cubicBezTo>
                  <a:cubicBezTo>
                    <a:pt x="171531" y="705868"/>
                    <a:pt x="200106" y="813818"/>
                    <a:pt x="183173" y="928118"/>
                  </a:cubicBezTo>
                  <a:cubicBezTo>
                    <a:pt x="166240" y="1042418"/>
                    <a:pt x="104856" y="1207518"/>
                    <a:pt x="75223" y="1277368"/>
                  </a:cubicBezTo>
                  <a:cubicBezTo>
                    <a:pt x="45590" y="1347218"/>
                    <a:pt x="-18969" y="1337693"/>
                    <a:pt x="5373" y="1347218"/>
                  </a:cubicBezTo>
                  <a:cubicBezTo>
                    <a:pt x="29715" y="1356743"/>
                    <a:pt x="162006" y="1350393"/>
                    <a:pt x="221273" y="1334518"/>
                  </a:cubicBezTo>
                  <a:cubicBezTo>
                    <a:pt x="280540" y="1318643"/>
                    <a:pt x="293240" y="1395901"/>
                    <a:pt x="360973" y="1251968"/>
                  </a:cubicBezTo>
                  <a:cubicBezTo>
                    <a:pt x="428706" y="1108035"/>
                    <a:pt x="608623" y="662476"/>
                    <a:pt x="627673" y="470918"/>
                  </a:cubicBezTo>
                  <a:cubicBezTo>
                    <a:pt x="646723" y="279360"/>
                    <a:pt x="509140" y="175643"/>
                    <a:pt x="475273" y="102618"/>
                  </a:cubicBezTo>
                  <a:cubicBezTo>
                    <a:pt x="441406" y="29593"/>
                    <a:pt x="464690" y="45468"/>
                    <a:pt x="424473" y="32768"/>
                  </a:cubicBezTo>
                  <a:cubicBezTo>
                    <a:pt x="384256" y="20068"/>
                    <a:pt x="262548" y="-21207"/>
                    <a:pt x="227623" y="13718"/>
                  </a:cubicBezTo>
                  <a:close/>
                </a:path>
              </a:pathLst>
            </a:cu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ight Triangle 162"/>
            <p:cNvSpPr/>
            <p:nvPr/>
          </p:nvSpPr>
          <p:spPr>
            <a:xfrm>
              <a:off x="1206616" y="3663478"/>
              <a:ext cx="1402884" cy="1028357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reeform 163"/>
            <p:cNvSpPr/>
            <p:nvPr/>
          </p:nvSpPr>
          <p:spPr>
            <a:xfrm>
              <a:off x="1224468" y="3714072"/>
              <a:ext cx="1402884" cy="1018106"/>
            </a:xfrm>
            <a:custGeom>
              <a:avLst/>
              <a:gdLst>
                <a:gd name="connsiteX0" fmla="*/ 21033 w 718146"/>
                <a:gd name="connsiteY0" fmla="*/ 220 h 482872"/>
                <a:gd name="connsiteX1" fmla="*/ 376633 w 718146"/>
                <a:gd name="connsiteY1" fmla="*/ 133570 h 482872"/>
                <a:gd name="connsiteX2" fmla="*/ 713183 w 718146"/>
                <a:gd name="connsiteY2" fmla="*/ 482820 h 482872"/>
                <a:gd name="connsiteX3" fmla="*/ 109933 w 718146"/>
                <a:gd name="connsiteY3" fmla="*/ 158970 h 482872"/>
                <a:gd name="connsiteX4" fmla="*/ 21033 w 718146"/>
                <a:gd name="connsiteY4" fmla="*/ 220 h 482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146" h="482872">
                  <a:moveTo>
                    <a:pt x="21033" y="220"/>
                  </a:moveTo>
                  <a:cubicBezTo>
                    <a:pt x="65483" y="-4013"/>
                    <a:pt x="261275" y="53137"/>
                    <a:pt x="376633" y="133570"/>
                  </a:cubicBezTo>
                  <a:cubicBezTo>
                    <a:pt x="491991" y="214003"/>
                    <a:pt x="757633" y="478587"/>
                    <a:pt x="713183" y="482820"/>
                  </a:cubicBezTo>
                  <a:cubicBezTo>
                    <a:pt x="668733" y="487053"/>
                    <a:pt x="218941" y="236228"/>
                    <a:pt x="109933" y="158970"/>
                  </a:cubicBezTo>
                  <a:cubicBezTo>
                    <a:pt x="925" y="81712"/>
                    <a:pt x="-23417" y="4453"/>
                    <a:pt x="21033" y="22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ight Triangle 164"/>
            <p:cNvSpPr/>
            <p:nvPr/>
          </p:nvSpPr>
          <p:spPr>
            <a:xfrm>
              <a:off x="1224468" y="3699357"/>
              <a:ext cx="1402884" cy="1028357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93" descr="Rplot_depth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0" t="45059" r="6699" b="47755"/>
            <a:stretch/>
          </p:blipFill>
          <p:spPr>
            <a:xfrm rot="10800000">
              <a:off x="1717808" y="2818222"/>
              <a:ext cx="2591723" cy="459905"/>
            </a:xfrm>
            <a:prstGeom prst="rect">
              <a:avLst/>
            </a:prstGeom>
          </p:spPr>
        </p:pic>
        <p:grpSp>
          <p:nvGrpSpPr>
            <p:cNvPr id="91" name="Group 90"/>
            <p:cNvGrpSpPr/>
            <p:nvPr/>
          </p:nvGrpSpPr>
          <p:grpSpPr>
            <a:xfrm>
              <a:off x="1663740" y="2006608"/>
              <a:ext cx="5923624" cy="317503"/>
              <a:chOff x="1603511" y="1933538"/>
              <a:chExt cx="5923624" cy="317503"/>
            </a:xfrm>
          </p:grpSpPr>
          <p:pic>
            <p:nvPicPr>
              <p:cNvPr id="8" name="Picture 7" descr="Rplot_depth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89" t="80482" r="6310" b="14748"/>
              <a:stretch/>
            </p:blipFill>
            <p:spPr>
              <a:xfrm rot="10800000">
                <a:off x="1603511" y="1939649"/>
                <a:ext cx="2502822" cy="305279"/>
              </a:xfrm>
              <a:prstGeom prst="rect">
                <a:avLst/>
              </a:prstGeom>
            </p:spPr>
          </p:pic>
          <p:pic>
            <p:nvPicPr>
              <p:cNvPr id="95" name="Picture 94" descr="Rplot_depth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84" t="80291" r="49181" b="14748"/>
              <a:stretch/>
            </p:blipFill>
            <p:spPr>
              <a:xfrm rot="10800000">
                <a:off x="4766728" y="1933538"/>
                <a:ext cx="2108200" cy="317503"/>
              </a:xfrm>
              <a:prstGeom prst="rect">
                <a:avLst/>
              </a:prstGeom>
            </p:spPr>
          </p:pic>
          <p:pic>
            <p:nvPicPr>
              <p:cNvPr id="96" name="Picture 95" descr="Rplot_depth.pd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47" t="80291" r="82307" b="14748"/>
              <a:stretch/>
            </p:blipFill>
            <p:spPr>
              <a:xfrm rot="10800000">
                <a:off x="7146565" y="1933538"/>
                <a:ext cx="380570" cy="317503"/>
              </a:xfrm>
              <a:prstGeom prst="rect">
                <a:avLst/>
              </a:prstGeom>
            </p:spPr>
          </p:pic>
        </p:grpSp>
        <p:pic>
          <p:nvPicPr>
            <p:cNvPr id="99" name="Picture 98" descr="Rplot_depth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6" t="45697" r="49174" b="48229"/>
            <a:stretch/>
          </p:blipFill>
          <p:spPr>
            <a:xfrm rot="10800000">
              <a:off x="4787894" y="2885954"/>
              <a:ext cx="1765299" cy="388746"/>
            </a:xfrm>
            <a:prstGeom prst="rect">
              <a:avLst/>
            </a:prstGeom>
          </p:spPr>
        </p:pic>
        <p:pic>
          <p:nvPicPr>
            <p:cNvPr id="100" name="Picture 99" descr="Rplot_depth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1" t="45059" r="82309" b="47755"/>
            <a:stretch/>
          </p:blipFill>
          <p:spPr>
            <a:xfrm rot="10800000">
              <a:off x="7231723" y="2835155"/>
              <a:ext cx="367377" cy="459905"/>
            </a:xfrm>
            <a:prstGeom prst="rect">
              <a:avLst/>
            </a:prstGeom>
          </p:spPr>
        </p:pic>
        <p:pic>
          <p:nvPicPr>
            <p:cNvPr id="92" name="Picture 91" descr="Rplot_depth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02" t="25964" r="6084" b="64856"/>
            <a:stretch/>
          </p:blipFill>
          <p:spPr>
            <a:xfrm rot="10800000">
              <a:off x="1672608" y="3468118"/>
              <a:ext cx="423334" cy="587566"/>
            </a:xfrm>
            <a:prstGeom prst="rect">
              <a:avLst/>
            </a:prstGeom>
          </p:spPr>
        </p:pic>
        <p:pic>
          <p:nvPicPr>
            <p:cNvPr id="101" name="Picture 100" descr="Rplot_depth.pd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5" t="12100" r="18519" b="82266"/>
            <a:stretch/>
          </p:blipFill>
          <p:spPr>
            <a:xfrm rot="10800000">
              <a:off x="2440421" y="4057395"/>
              <a:ext cx="2017278" cy="360673"/>
            </a:xfrm>
            <a:prstGeom prst="rect">
              <a:avLst/>
            </a:prstGeom>
          </p:spPr>
        </p:pic>
        <p:pic>
          <p:nvPicPr>
            <p:cNvPr id="102" name="Picture 101" descr="Rplot_depth.pd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80" t="12100" r="51449" b="82266"/>
            <a:stretch/>
          </p:blipFill>
          <p:spPr>
            <a:xfrm rot="10800000">
              <a:off x="4978347" y="3989663"/>
              <a:ext cx="1828846" cy="360673"/>
            </a:xfrm>
            <a:prstGeom prst="rect">
              <a:avLst/>
            </a:prstGeom>
          </p:spPr>
        </p:pic>
        <p:pic>
          <p:nvPicPr>
            <p:cNvPr id="103" name="Picture 102" descr="Rplot_depth.pd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5" t="11812" r="81993" b="82265"/>
            <a:stretch/>
          </p:blipFill>
          <p:spPr>
            <a:xfrm rot="10800000">
              <a:off x="7178851" y="3989663"/>
              <a:ext cx="390616" cy="379138"/>
            </a:xfrm>
            <a:prstGeom prst="rect">
              <a:avLst/>
            </a:prstGeom>
          </p:spPr>
        </p:pic>
        <p:sp>
          <p:nvSpPr>
            <p:cNvPr id="104" name="TextBox 103"/>
            <p:cNvSpPr txBox="1"/>
            <p:nvPr/>
          </p:nvSpPr>
          <p:spPr>
            <a:xfrm>
              <a:off x="8918282" y="4548317"/>
              <a:ext cx="8509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≤583</a:t>
              </a:r>
              <a:endParaRPr lang="en-US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8918282" y="1724989"/>
              <a:ext cx="8509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 x 10</a:t>
              </a:r>
              <a:r>
                <a:rPr lang="en-US" baseline="30000" dirty="0" smtClean="0"/>
                <a:t>4</a:t>
              </a:r>
              <a:endParaRPr lang="en-US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8918282" y="2402312"/>
              <a:ext cx="8509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 x 10</a:t>
              </a:r>
              <a:r>
                <a:rPr lang="en-US" baseline="30000" dirty="0" smtClean="0"/>
                <a:t>4</a:t>
              </a:r>
              <a:endParaRPr lang="en-US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8918282" y="3113501"/>
              <a:ext cx="8509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 x 10</a:t>
              </a:r>
              <a:r>
                <a:rPr lang="en-US" baseline="30000" dirty="0" smtClean="0"/>
                <a:t>4</a:t>
              </a:r>
              <a:endParaRPr lang="en-US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8918282" y="3824690"/>
              <a:ext cx="8509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2 x 10</a:t>
              </a:r>
              <a:r>
                <a:rPr lang="en-US" baseline="30000" dirty="0" smtClean="0"/>
                <a:t>4</a:t>
              </a:r>
              <a:endParaRPr lang="en-US" dirty="0"/>
            </a:p>
          </p:txBody>
        </p:sp>
      </p:grpSp>
      <p:graphicFrame>
        <p:nvGraphicFramePr>
          <p:cNvPr id="172" name="Table 1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639875"/>
              </p:ext>
            </p:extLst>
          </p:nvPr>
        </p:nvGraphicFramePr>
        <p:xfrm>
          <a:off x="3127801" y="4602595"/>
          <a:ext cx="6056243" cy="206857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16579"/>
                <a:gridCol w="2048933"/>
                <a:gridCol w="1390731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dirty="0" smtClean="0"/>
                        <a:t>Spearman’s R (p&lt;0.05)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N=25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i="1" dirty="0" smtClean="0"/>
                        <a:t>Pseudo-</a:t>
                      </a:r>
                      <a:r>
                        <a:rPr lang="en-US" i="1" dirty="0" err="1" smtClean="0"/>
                        <a:t>nitzschia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u="none" baseline="0" dirty="0" smtClean="0"/>
                        <a:t>cells L</a:t>
                      </a:r>
                      <a:r>
                        <a:rPr lang="en-US" u="none" baseline="30000" dirty="0" smtClean="0"/>
                        <a:t>-1</a:t>
                      </a:r>
                      <a:endParaRPr lang="en-US" b="0" i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dirty="0" err="1" smtClean="0"/>
                        <a:t>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pDA</a:t>
                      </a:r>
                      <a:r>
                        <a:rPr lang="en-US" baseline="0" dirty="0" smtClean="0"/>
                        <a:t> L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pDA</a:t>
                      </a:r>
                      <a:r>
                        <a:rPr lang="en-US" baseline="0" dirty="0" smtClean="0"/>
                        <a:t> L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dirty="0" smtClean="0"/>
                        <a:t>0.716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NH</a:t>
                      </a:r>
                      <a:r>
                        <a:rPr lang="en-US" baseline="-25000" dirty="0" smtClean="0"/>
                        <a:t>4  </a:t>
                      </a:r>
                      <a:r>
                        <a:rPr lang="en-US" baseline="0" dirty="0" smtClean="0"/>
                        <a:t>(</a:t>
                      </a:r>
                      <a:r>
                        <a:rPr lang="en-US" baseline="0" dirty="0" err="1" smtClean="0"/>
                        <a:t>μm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dirty="0" smtClean="0"/>
                        <a:t>0.504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dirty="0" smtClean="0"/>
                        <a:t>0.394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dirty="0" smtClean="0"/>
                        <a:t>N:NH</a:t>
                      </a:r>
                      <a:r>
                        <a:rPr lang="en-US" baseline="-25000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dirty="0" smtClean="0"/>
                        <a:t>-0.350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dirty="0" smtClean="0"/>
                        <a:t>-0.327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dirty="0" smtClean="0"/>
                        <a:t>N:P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dirty="0" smtClean="0"/>
                        <a:t>-0.287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dirty="0" smtClean="0"/>
                        <a:t>-0.346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3" name="Rectangle 172"/>
          <p:cNvSpPr/>
          <p:nvPr/>
        </p:nvSpPr>
        <p:spPr>
          <a:xfrm>
            <a:off x="751883" y="5511796"/>
            <a:ext cx="441739" cy="381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241129" y="4278867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dirty="0" smtClean="0"/>
              <a:t>sp. GOM</a:t>
            </a:r>
            <a:endParaRPr lang="en-US" i="1" dirty="0"/>
          </a:p>
        </p:txBody>
      </p:sp>
      <p:sp>
        <p:nvSpPr>
          <p:cNvPr id="175" name="Oval 174"/>
          <p:cNvSpPr/>
          <p:nvPr/>
        </p:nvSpPr>
        <p:spPr>
          <a:xfrm>
            <a:off x="50629" y="4367164"/>
            <a:ext cx="228600" cy="228600"/>
          </a:xfrm>
          <a:prstGeom prst="ellipse">
            <a:avLst/>
          </a:prstGeom>
          <a:solidFill>
            <a:srgbClr val="51F5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extBox 175"/>
          <p:cNvSpPr txBox="1"/>
          <p:nvPr/>
        </p:nvSpPr>
        <p:spPr>
          <a:xfrm>
            <a:off x="228429" y="4639273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pungens</a:t>
            </a:r>
            <a:endParaRPr lang="en-US" i="1" dirty="0"/>
          </a:p>
        </p:txBody>
      </p:sp>
      <p:sp>
        <p:nvSpPr>
          <p:cNvPr id="177" name="Oval 176"/>
          <p:cNvSpPr/>
          <p:nvPr/>
        </p:nvSpPr>
        <p:spPr>
          <a:xfrm>
            <a:off x="50629" y="4728678"/>
            <a:ext cx="228600" cy="228600"/>
          </a:xfrm>
          <a:prstGeom prst="ellipse">
            <a:avLst/>
          </a:prstGeom>
          <a:solidFill>
            <a:srgbClr val="3FCD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/>
          <p:cNvSpPr txBox="1"/>
          <p:nvPr/>
        </p:nvSpPr>
        <p:spPr>
          <a:xfrm>
            <a:off x="228429" y="4999679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seriata</a:t>
            </a:r>
            <a:endParaRPr lang="en-US" i="1" dirty="0"/>
          </a:p>
        </p:txBody>
      </p:sp>
      <p:sp>
        <p:nvSpPr>
          <p:cNvPr id="179" name="Oval 178"/>
          <p:cNvSpPr/>
          <p:nvPr/>
        </p:nvSpPr>
        <p:spPr>
          <a:xfrm>
            <a:off x="50629" y="5090192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50629" y="6536247"/>
            <a:ext cx="228600" cy="228600"/>
          </a:xfrm>
          <a:prstGeom prst="ellipse">
            <a:avLst/>
          </a:prstGeom>
          <a:solidFill>
            <a:srgbClr val="8926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/>
          <p:cNvSpPr/>
          <p:nvPr/>
        </p:nvSpPr>
        <p:spPr>
          <a:xfrm>
            <a:off x="50629" y="5451706"/>
            <a:ext cx="228600" cy="228600"/>
          </a:xfrm>
          <a:prstGeom prst="ellipse">
            <a:avLst/>
          </a:prstGeom>
          <a:solidFill>
            <a:srgbClr val="FFEA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/>
          <p:cNvSpPr/>
          <p:nvPr/>
        </p:nvSpPr>
        <p:spPr>
          <a:xfrm>
            <a:off x="50629" y="5813220"/>
            <a:ext cx="228600" cy="228600"/>
          </a:xfrm>
          <a:prstGeom prst="ellipse">
            <a:avLst/>
          </a:prstGeom>
          <a:solidFill>
            <a:srgbClr val="F139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/>
          <p:cNvSpPr/>
          <p:nvPr/>
        </p:nvSpPr>
        <p:spPr>
          <a:xfrm>
            <a:off x="50629" y="6174734"/>
            <a:ext cx="228600" cy="2286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TextBox 183"/>
          <p:cNvSpPr txBox="1"/>
          <p:nvPr/>
        </p:nvSpPr>
        <p:spPr>
          <a:xfrm>
            <a:off x="188624" y="6080897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delicatissima</a:t>
            </a:r>
            <a:endParaRPr lang="en-US" i="1" dirty="0"/>
          </a:p>
        </p:txBody>
      </p:sp>
      <p:sp>
        <p:nvSpPr>
          <p:cNvPr id="185" name="TextBox 184"/>
          <p:cNvSpPr txBox="1"/>
          <p:nvPr/>
        </p:nvSpPr>
        <p:spPr>
          <a:xfrm>
            <a:off x="226724" y="5360085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Fragment 157</a:t>
            </a:r>
            <a:endParaRPr lang="en-US" dirty="0"/>
          </a:p>
        </p:txBody>
      </p:sp>
      <p:sp>
        <p:nvSpPr>
          <p:cNvPr id="186" name="TextBox 185"/>
          <p:cNvSpPr txBox="1"/>
          <p:nvPr/>
        </p:nvSpPr>
        <p:spPr>
          <a:xfrm>
            <a:off x="228429" y="5720491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cuspidata</a:t>
            </a:r>
            <a:endParaRPr lang="en-US" i="1" dirty="0"/>
          </a:p>
        </p:txBody>
      </p:sp>
      <p:sp>
        <p:nvSpPr>
          <p:cNvPr id="187" name="TextBox 186"/>
          <p:cNvSpPr txBox="1"/>
          <p:nvPr/>
        </p:nvSpPr>
        <p:spPr>
          <a:xfrm>
            <a:off x="226724" y="6441302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pseudodelicatissima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8949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0" y="609600"/>
            <a:ext cx="9144000" cy="6248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48222" y="954178"/>
            <a:ext cx="2199605" cy="2150111"/>
            <a:chOff x="5696373" y="1659467"/>
            <a:chExt cx="3261360" cy="3122083"/>
          </a:xfrm>
        </p:grpSpPr>
        <p:pic>
          <p:nvPicPr>
            <p:cNvPr id="7" name="Picture 2" descr="ti623/ti623_stloc_H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0" t="10694" r="8037" b="10368"/>
            <a:stretch/>
          </p:blipFill>
          <p:spPr bwMode="auto">
            <a:xfrm>
              <a:off x="5740400" y="1659467"/>
              <a:ext cx="3200400" cy="3045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5909733" y="2000250"/>
              <a:ext cx="2844800" cy="2435225"/>
              <a:chOff x="5476875" y="2000250"/>
              <a:chExt cx="2844800" cy="2435225"/>
            </a:xfrm>
            <a:solidFill>
              <a:schemeClr val="accent5">
                <a:lumMod val="75000"/>
              </a:schemeClr>
            </a:solidFill>
            <a:effectLst>
              <a:glow rad="38100">
                <a:schemeClr val="accent5">
                  <a:lumMod val="60000"/>
                  <a:lumOff val="40000"/>
                  <a:alpha val="25000"/>
                </a:schemeClr>
              </a:glow>
            </a:effectLst>
          </p:grpSpPr>
          <p:sp>
            <p:nvSpPr>
              <p:cNvPr id="32" name="Oval 31"/>
              <p:cNvSpPr/>
              <p:nvPr/>
            </p:nvSpPr>
            <p:spPr>
              <a:xfrm>
                <a:off x="5737225" y="355917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934075" y="381635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105525" y="409257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327775" y="435927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969125" y="390842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759575" y="364807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553200" y="338455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350000" y="310515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143625" y="284480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476875" y="281305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556250" y="328295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5816600" y="267017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899150" y="266382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988050" y="258445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248400" y="258762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667375" y="248602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899275" y="248285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124700" y="273050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337425" y="296862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575550" y="321945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854825" y="221932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889875" y="211772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769225" y="200025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8070850" y="2270125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8245475" y="2419350"/>
                <a:ext cx="76200" cy="76200"/>
              </a:xfrm>
              <a:prstGeom prst="ellipse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sz="11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5757333" y="1676400"/>
              <a:ext cx="3200400" cy="303106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1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696373" y="1955799"/>
              <a:ext cx="137160" cy="2429972"/>
              <a:chOff x="5273040" y="1955799"/>
              <a:chExt cx="137160" cy="2429972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5273040" y="1955799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273040" y="2556935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273040" y="3158068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273040" y="3784620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273040" y="4385771"/>
                <a:ext cx="13716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/>
            <p:cNvCxnSpPr/>
            <p:nvPr/>
          </p:nvCxnSpPr>
          <p:spPr>
            <a:xfrm rot="5400000">
              <a:off x="8313420" y="4712970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6552371" y="4712970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7430770" y="4712970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5690870" y="4712970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58" descr="Water_Monitoring_Sites_2010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" y="3403600"/>
            <a:ext cx="2756450" cy="2129984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graphicFrame>
        <p:nvGraphicFramePr>
          <p:cNvPr id="60" name="Chart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868308"/>
              </p:ext>
            </p:extLst>
          </p:nvPr>
        </p:nvGraphicFramePr>
        <p:xfrm>
          <a:off x="3149600" y="1430474"/>
          <a:ext cx="818515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0" y="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Inshore increase in ammonium (</a:t>
            </a:r>
            <a:r>
              <a:rPr lang="en-US" sz="2400" dirty="0" err="1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μM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) between mid-July and mid-August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 rot="16200000">
            <a:off x="1002784" y="2161066"/>
            <a:ext cx="392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Ammonium </a:t>
            </a:r>
            <a:r>
              <a:rPr lang="en-US" dirty="0"/>
              <a:t>(</a:t>
            </a:r>
            <a:r>
              <a:rPr lang="en-US" dirty="0" err="1"/>
              <a:t>μM</a:t>
            </a:r>
            <a:r>
              <a:rPr lang="en-US" dirty="0"/>
              <a:t>)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54000" y="1158255"/>
            <a:ext cx="646477" cy="435127"/>
          </a:xfrm>
          <a:prstGeom prst="rect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flipH="1" flipV="1">
            <a:off x="6438900" y="1533924"/>
            <a:ext cx="25400" cy="447317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91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04800" y="666556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161" y="664400"/>
            <a:ext cx="2361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Calibri"/>
              </a:rPr>
              <a:t>Pseudo-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nitzschia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species/ ARISA fragments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0782" y="1563716"/>
            <a:ext cx="443506" cy="20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white"/>
                </a:solidFill>
                <a:latin typeface="Calibri"/>
              </a:rPr>
              <a:t>10 </a:t>
            </a:r>
            <a:r>
              <a:rPr lang="en-US" sz="1000" dirty="0" err="1">
                <a:solidFill>
                  <a:prstClr val="white"/>
                </a:solidFill>
                <a:latin typeface="Calibri"/>
              </a:rPr>
              <a:t>μm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2554" y="2945599"/>
            <a:ext cx="443506" cy="20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white"/>
                </a:solidFill>
                <a:latin typeface="Calibri"/>
              </a:rPr>
              <a:t>10 </a:t>
            </a:r>
            <a:r>
              <a:rPr lang="en-US" sz="1000" dirty="0" err="1">
                <a:solidFill>
                  <a:prstClr val="white"/>
                </a:solidFill>
                <a:latin typeface="Calibri"/>
              </a:rPr>
              <a:t>μm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95342" y="664400"/>
            <a:ext cx="1654959" cy="42866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280994" y="1019435"/>
            <a:ext cx="4628215" cy="4633791"/>
            <a:chOff x="22099167" y="6669427"/>
            <a:chExt cx="5644170" cy="5650963"/>
          </a:xfrm>
        </p:grpSpPr>
        <p:grpSp>
          <p:nvGrpSpPr>
            <p:cNvPr id="44" name="Group 43"/>
            <p:cNvGrpSpPr/>
            <p:nvPr/>
          </p:nvGrpSpPr>
          <p:grpSpPr>
            <a:xfrm>
              <a:off x="22846085" y="6669427"/>
              <a:ext cx="4636898" cy="5650963"/>
              <a:chOff x="22846085" y="6669427"/>
              <a:chExt cx="4636898" cy="5650963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2867639" y="7545010"/>
                <a:ext cx="4615344" cy="4775380"/>
                <a:chOff x="22884572" y="6896806"/>
                <a:chExt cx="4615344" cy="5423584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22884572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24654974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26885672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27499916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 flipV="1">
                <a:off x="22846085" y="6669427"/>
                <a:ext cx="3222146" cy="92285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22099167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May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891594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June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181197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July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842619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Aug 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0" y="71735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Prior observations of </a:t>
            </a:r>
            <a:r>
              <a:rPr lang="en-US" sz="2400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P.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.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diversity in Gulf of Maine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 descr="Rplot_no_ti6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228600"/>
            <a:ext cx="6400800" cy="64008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40004" y="1647482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dirty="0" smtClean="0"/>
              <a:t>sp. GOM</a:t>
            </a:r>
            <a:endParaRPr lang="en-US" i="1" dirty="0"/>
          </a:p>
        </p:txBody>
      </p:sp>
      <p:sp>
        <p:nvSpPr>
          <p:cNvPr id="58" name="Oval 57"/>
          <p:cNvSpPr/>
          <p:nvPr/>
        </p:nvSpPr>
        <p:spPr>
          <a:xfrm>
            <a:off x="1049504" y="1735779"/>
            <a:ext cx="228600" cy="228600"/>
          </a:xfrm>
          <a:prstGeom prst="ellipse">
            <a:avLst/>
          </a:prstGeom>
          <a:solidFill>
            <a:srgbClr val="51F5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227304" y="2007888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pungens</a:t>
            </a:r>
            <a:endParaRPr lang="en-US" i="1" dirty="0"/>
          </a:p>
        </p:txBody>
      </p:sp>
      <p:sp>
        <p:nvSpPr>
          <p:cNvPr id="60" name="Oval 59"/>
          <p:cNvSpPr/>
          <p:nvPr/>
        </p:nvSpPr>
        <p:spPr>
          <a:xfrm>
            <a:off x="1049504" y="2097293"/>
            <a:ext cx="228600" cy="228600"/>
          </a:xfrm>
          <a:prstGeom prst="ellipse">
            <a:avLst/>
          </a:prstGeom>
          <a:solidFill>
            <a:srgbClr val="3FCD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227304" y="2368294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seriata</a:t>
            </a:r>
            <a:endParaRPr lang="en-US" i="1" dirty="0"/>
          </a:p>
        </p:txBody>
      </p:sp>
      <p:sp>
        <p:nvSpPr>
          <p:cNvPr id="62" name="Oval 61"/>
          <p:cNvSpPr/>
          <p:nvPr/>
        </p:nvSpPr>
        <p:spPr>
          <a:xfrm>
            <a:off x="1049504" y="2458807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/>
          <p:cNvGrpSpPr/>
          <p:nvPr/>
        </p:nvGrpSpPr>
        <p:grpSpPr>
          <a:xfrm>
            <a:off x="533400" y="1673352"/>
            <a:ext cx="8080248" cy="155448"/>
            <a:chOff x="762000" y="1674876"/>
            <a:chExt cx="8080248" cy="155448"/>
          </a:xfrm>
        </p:grpSpPr>
        <p:sp>
          <p:nvSpPr>
            <p:cNvPr id="31" name="Rounded Rectangle 30"/>
            <p:cNvSpPr/>
            <p:nvPr/>
          </p:nvSpPr>
          <p:spPr>
            <a:xfrm>
              <a:off x="774700" y="1727200"/>
              <a:ext cx="8064500" cy="4571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0" name="Group 169"/>
            <p:cNvGrpSpPr/>
            <p:nvPr/>
          </p:nvGrpSpPr>
          <p:grpSpPr>
            <a:xfrm>
              <a:off x="762000" y="1674876"/>
              <a:ext cx="8080248" cy="155448"/>
              <a:chOff x="762000" y="1674876"/>
              <a:chExt cx="8080248" cy="15544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7620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668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71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676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9812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2860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5908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895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200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5052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8100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1148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419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7244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0292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3340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6388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943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248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5532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8580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1628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4676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7724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80772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83820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86868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263" name="Group 262"/>
          <p:cNvGrpSpPr/>
          <p:nvPr/>
        </p:nvGrpSpPr>
        <p:grpSpPr>
          <a:xfrm>
            <a:off x="381000" y="1281176"/>
            <a:ext cx="8382000" cy="369332"/>
            <a:chOff x="609600" y="1282700"/>
            <a:chExt cx="8382000" cy="369332"/>
          </a:xfrm>
        </p:grpSpPr>
        <p:sp>
          <p:nvSpPr>
            <p:cNvPr id="143" name="TextBox 142"/>
            <p:cNvSpPr txBox="1"/>
            <p:nvPr/>
          </p:nvSpPr>
          <p:spPr>
            <a:xfrm>
              <a:off x="609600" y="12827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87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914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88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219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89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524000" y="12827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90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8415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133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511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93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43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94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048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95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352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96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657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97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962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98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267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99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572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00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876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01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181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486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03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791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04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924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11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8534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13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229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12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6073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705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07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9977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08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315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09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400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06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6096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05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400" y="7620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eastern Canadian </a:t>
            </a:r>
            <a:r>
              <a:rPr lang="en-US" sz="2400" b="1" dirty="0" smtClean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provinces</a:t>
            </a:r>
            <a:endParaRPr lang="en-US" sz="2400" b="1" dirty="0">
              <a:solidFill>
                <a:srgbClr val="4BACC6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1447800" y="2099810"/>
            <a:ext cx="155448" cy="155448"/>
          </a:xfrm>
          <a:prstGeom prst="ellipse">
            <a:avLst/>
          </a:prstGeom>
          <a:solidFill>
            <a:srgbClr val="FF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4419600" y="2099810"/>
            <a:ext cx="189992" cy="155448"/>
          </a:xfrm>
          <a:prstGeom prst="ellipse">
            <a:avLst/>
          </a:prstGeom>
          <a:solidFill>
            <a:srgbClr val="80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1562100" y="1992868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one province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4648200" y="19928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more than one province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6488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srgbClr val="B7DEE8"/>
                </a:solidFill>
                <a:latin typeface="Calibri"/>
              </a:rPr>
              <a:t>Fernandes</a:t>
            </a:r>
            <a:r>
              <a:rPr lang="en-US" dirty="0">
                <a:solidFill>
                  <a:srgbClr val="B7DEE8"/>
                </a:solidFill>
                <a:latin typeface="Calibri"/>
              </a:rPr>
              <a:t> et al. 2013 </a:t>
            </a:r>
            <a:r>
              <a:rPr lang="en-US" i="1" dirty="0">
                <a:solidFill>
                  <a:srgbClr val="B7DEE8"/>
                </a:solidFill>
                <a:latin typeface="Calibri"/>
              </a:rPr>
              <a:t>DSR II</a:t>
            </a:r>
            <a:endParaRPr lang="en-US" dirty="0">
              <a:solidFill>
                <a:srgbClr val="B7DEE8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3827" y="2794000"/>
            <a:ext cx="9086373" cy="3759200"/>
            <a:chOff x="86958" y="2794000"/>
            <a:chExt cx="9086373" cy="3759200"/>
          </a:xfrm>
        </p:grpSpPr>
        <p:pic>
          <p:nvPicPr>
            <p:cNvPr id="70" name="Picture 69" descr="entire region.tiff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58" y="3628666"/>
              <a:ext cx="3037242" cy="254353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71" name="Rectangle 70"/>
            <p:cNvSpPr/>
            <p:nvPr/>
          </p:nvSpPr>
          <p:spPr>
            <a:xfrm>
              <a:off x="684591" y="3628666"/>
              <a:ext cx="2269053" cy="1773013"/>
            </a:xfrm>
            <a:prstGeom prst="rect">
              <a:avLst/>
            </a:prstGeom>
            <a:noFill/>
            <a:ln w="28575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2946400" y="5410200"/>
              <a:ext cx="406400" cy="114300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2" descr="canada no labels.tiff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2806413"/>
              <a:ext cx="5660324" cy="3746787"/>
            </a:xfrm>
            <a:prstGeom prst="rect">
              <a:avLst/>
            </a:prstGeom>
            <a:ln w="28575" cmpd="sng">
              <a:solidFill>
                <a:srgbClr val="FF6600"/>
              </a:solidFill>
            </a:ln>
          </p:spPr>
        </p:pic>
        <p:sp>
          <p:nvSpPr>
            <p:cNvPr id="74" name="TextBox 73"/>
            <p:cNvSpPr txBox="1"/>
            <p:nvPr/>
          </p:nvSpPr>
          <p:spPr>
            <a:xfrm>
              <a:off x="3679124" y="4870315"/>
              <a:ext cx="13440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New Brunswick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279324" y="5479915"/>
              <a:ext cx="919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Nova Scotia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75405" y="3045855"/>
              <a:ext cx="919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Quebec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431724" y="4260715"/>
              <a:ext cx="9581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Prince Edward Island</a:t>
              </a:r>
            </a:p>
            <a:p>
              <a:pPr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955724" y="3645148"/>
              <a:ext cx="2217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Newfoundland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rot="120000" flipV="1">
              <a:off x="2971800" y="2794000"/>
              <a:ext cx="355600" cy="86360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0" y="1872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DA and 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spp. in eastern North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America since 1987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67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04800" y="666556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3161" y="664400"/>
            <a:ext cx="2361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i="1" dirty="0">
                <a:solidFill>
                  <a:prstClr val="black"/>
                </a:solidFill>
                <a:latin typeface="Calibri"/>
              </a:rPr>
              <a:t>Pseudo-</a:t>
            </a:r>
            <a:r>
              <a:rPr lang="en-US" i="1" dirty="0" err="1">
                <a:solidFill>
                  <a:prstClr val="black"/>
                </a:solidFill>
                <a:latin typeface="Calibri"/>
              </a:rPr>
              <a:t>nitzschia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species/ ARISA fragments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0782" y="1563716"/>
            <a:ext cx="443506" cy="20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white"/>
                </a:solidFill>
                <a:latin typeface="Calibri"/>
              </a:rPr>
              <a:t>10 </a:t>
            </a:r>
            <a:r>
              <a:rPr lang="en-US" sz="1000" dirty="0" err="1">
                <a:solidFill>
                  <a:prstClr val="white"/>
                </a:solidFill>
                <a:latin typeface="Calibri"/>
              </a:rPr>
              <a:t>μm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2554" y="2945599"/>
            <a:ext cx="443506" cy="20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white"/>
                </a:solidFill>
                <a:latin typeface="Calibri"/>
              </a:rPr>
              <a:t>10 </a:t>
            </a:r>
            <a:r>
              <a:rPr lang="en-US" sz="1000" dirty="0" err="1">
                <a:solidFill>
                  <a:prstClr val="white"/>
                </a:solidFill>
                <a:latin typeface="Calibri"/>
              </a:rPr>
              <a:t>μm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95342" y="664400"/>
            <a:ext cx="1654959" cy="42866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280994" y="1019435"/>
            <a:ext cx="4628215" cy="4633791"/>
            <a:chOff x="22099167" y="6669427"/>
            <a:chExt cx="5644170" cy="5650963"/>
          </a:xfrm>
        </p:grpSpPr>
        <p:grpSp>
          <p:nvGrpSpPr>
            <p:cNvPr id="44" name="Group 43"/>
            <p:cNvGrpSpPr/>
            <p:nvPr/>
          </p:nvGrpSpPr>
          <p:grpSpPr>
            <a:xfrm>
              <a:off x="22846085" y="6669427"/>
              <a:ext cx="4636898" cy="5650963"/>
              <a:chOff x="22846085" y="6669427"/>
              <a:chExt cx="4636898" cy="5650963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2867639" y="7545010"/>
                <a:ext cx="4615344" cy="4775380"/>
                <a:chOff x="22884572" y="6896806"/>
                <a:chExt cx="4615344" cy="5423584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22884572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24654974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26885672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27499916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 flipV="1">
                <a:off x="22846085" y="6669427"/>
                <a:ext cx="3222146" cy="92285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22099167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May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891594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June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181197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July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842619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Aug 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0" y="71735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Prior and current observations of </a:t>
            </a:r>
            <a:r>
              <a:rPr lang="en-US" sz="2400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P.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.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diversity in Gulf of Maine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26" descr="Rplot_allthep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228600"/>
            <a:ext cx="6400800" cy="64008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40004" y="1647482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dirty="0" smtClean="0"/>
              <a:t>sp. GOM</a:t>
            </a:r>
            <a:endParaRPr lang="en-US" i="1" dirty="0"/>
          </a:p>
        </p:txBody>
      </p:sp>
      <p:sp>
        <p:nvSpPr>
          <p:cNvPr id="29" name="Oval 28"/>
          <p:cNvSpPr/>
          <p:nvPr/>
        </p:nvSpPr>
        <p:spPr>
          <a:xfrm>
            <a:off x="1049504" y="1735779"/>
            <a:ext cx="228600" cy="228600"/>
          </a:xfrm>
          <a:prstGeom prst="ellipse">
            <a:avLst/>
          </a:prstGeom>
          <a:solidFill>
            <a:srgbClr val="51F5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227304" y="2007888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pungens</a:t>
            </a:r>
            <a:endParaRPr lang="en-US" i="1" dirty="0"/>
          </a:p>
        </p:txBody>
      </p:sp>
      <p:sp>
        <p:nvSpPr>
          <p:cNvPr id="31" name="Oval 30"/>
          <p:cNvSpPr/>
          <p:nvPr/>
        </p:nvSpPr>
        <p:spPr>
          <a:xfrm>
            <a:off x="1049504" y="2097293"/>
            <a:ext cx="228600" cy="228600"/>
          </a:xfrm>
          <a:prstGeom prst="ellipse">
            <a:avLst/>
          </a:prstGeom>
          <a:solidFill>
            <a:srgbClr val="3FCD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227304" y="2368294"/>
            <a:ext cx="234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P. </a:t>
            </a:r>
            <a:r>
              <a:rPr lang="en-US" i="1" dirty="0" err="1" smtClean="0"/>
              <a:t>seriata</a:t>
            </a:r>
            <a:endParaRPr lang="en-US" i="1" dirty="0"/>
          </a:p>
        </p:txBody>
      </p:sp>
      <p:sp>
        <p:nvSpPr>
          <p:cNvPr id="33" name="Oval 32"/>
          <p:cNvSpPr/>
          <p:nvPr/>
        </p:nvSpPr>
        <p:spPr>
          <a:xfrm>
            <a:off x="1049504" y="2458807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-304800" y="685800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Temporal variability in </a:t>
            </a:r>
            <a:r>
              <a:rPr lang="en-US" sz="2400" dirty="0" err="1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domoic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acid and </a:t>
            </a:r>
            <a:r>
              <a:rPr lang="en-US" sz="2400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.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15017"/>
              </p:ext>
            </p:extLst>
          </p:nvPr>
        </p:nvGraphicFramePr>
        <p:xfrm>
          <a:off x="330200" y="2721277"/>
          <a:ext cx="7429500" cy="30327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117009"/>
                <a:gridCol w="1358080"/>
                <a:gridCol w="1318137"/>
                <a:gridCol w="1318137"/>
                <a:gridCol w="131813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Won-squeak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Corea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Won-squeak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Corea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DA in </a:t>
                      </a:r>
                      <a:r>
                        <a:rPr lang="en-US" b="1" i="1" dirty="0" err="1" smtClean="0"/>
                        <a:t>Mytilus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1" dirty="0" err="1" smtClean="0"/>
                        <a:t>edulis</a:t>
                      </a:r>
                      <a:endParaRPr lang="en-US" b="1" i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5.77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1.28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0.22 ppm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 ppm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DA in </a:t>
                      </a:r>
                      <a:r>
                        <a:rPr lang="en-US" b="1" i="1" dirty="0" err="1" smtClean="0"/>
                        <a:t>Mya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1" dirty="0" err="1" smtClean="0"/>
                        <a:t>arenaria</a:t>
                      </a:r>
                      <a:endParaRPr lang="en-US" b="1" i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5.68</a:t>
                      </a:r>
                      <a:r>
                        <a:rPr lang="en-US" baseline="0" dirty="0" smtClean="0"/>
                        <a:t>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3.16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0.31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0.05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P-n.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dirty="0" smtClean="0"/>
                        <a:t>abundance (cells L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 x 10</a:t>
                      </a:r>
                      <a:r>
                        <a:rPr lang="en-US" baseline="30000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4.5 </a:t>
                      </a:r>
                      <a:r>
                        <a:rPr lang="en-US" baseline="0" dirty="0" smtClean="0"/>
                        <a:t>x 10</a:t>
                      </a:r>
                      <a:r>
                        <a:rPr lang="en-US" baseline="30000" dirty="0" smtClean="0"/>
                        <a:t>4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 x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err="1" smtClean="0"/>
                        <a:t>pDA</a:t>
                      </a:r>
                      <a:r>
                        <a:rPr lang="en-US" b="1" baseline="0" dirty="0" smtClean="0"/>
                        <a:t> (</a:t>
                      </a:r>
                      <a:r>
                        <a:rPr lang="en-US" b="1" baseline="0" dirty="0" err="1" smtClean="0"/>
                        <a:t>ng</a:t>
                      </a:r>
                      <a:r>
                        <a:rPr lang="en-US" b="1" baseline="0" dirty="0" smtClean="0"/>
                        <a:t> L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baseline="0" dirty="0" smtClean="0"/>
                        <a:t>)</a:t>
                      </a:r>
                      <a:r>
                        <a:rPr lang="en-US" b="1" baseline="30000" dirty="0" smtClean="0"/>
                        <a:t> </a:t>
                      </a:r>
                      <a:endParaRPr lang="en-US" b="1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846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cellular </a:t>
                      </a:r>
                      <a:r>
                        <a:rPr lang="en-US" b="1" dirty="0" err="1" smtClean="0"/>
                        <a:t>pDA</a:t>
                      </a:r>
                      <a:r>
                        <a:rPr lang="en-US" b="1" dirty="0" smtClean="0"/>
                        <a:t>          </a:t>
                      </a:r>
                      <a:r>
                        <a:rPr lang="en-US" b="1" baseline="0" dirty="0" smtClean="0"/>
                        <a:t> (</a:t>
                      </a:r>
                      <a:r>
                        <a:rPr lang="en-US" b="1" baseline="0" dirty="0" err="1" smtClean="0"/>
                        <a:t>pg</a:t>
                      </a:r>
                      <a:r>
                        <a:rPr lang="en-US" b="1" baseline="0" dirty="0" smtClean="0"/>
                        <a:t> cell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baseline="0" dirty="0" smtClean="0"/>
                        <a:t>)</a:t>
                      </a:r>
                      <a:r>
                        <a:rPr lang="en-US" b="1" baseline="30000" dirty="0" smtClean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1.10</a:t>
                      </a:r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98800" y="60331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7/30-7/31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584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8/5/2012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3601" y="711604"/>
            <a:ext cx="6578599" cy="2057693"/>
            <a:chOff x="2133600" y="4062719"/>
            <a:chExt cx="6578599" cy="2057693"/>
          </a:xfrm>
        </p:grpSpPr>
        <p:graphicFrame>
          <p:nvGraphicFramePr>
            <p:cNvPr id="17" name="Chart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60559941"/>
                </p:ext>
              </p:extLst>
            </p:nvPr>
          </p:nvGraphicFramePr>
          <p:xfrm>
            <a:off x="3704165" y="4062719"/>
            <a:ext cx="1168400" cy="15049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8" name="Chart 1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4068570"/>
                </p:ext>
              </p:extLst>
            </p:nvPr>
          </p:nvGraphicFramePr>
          <p:xfrm>
            <a:off x="2324100" y="4062719"/>
            <a:ext cx="1168400" cy="15049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133600" y="5285842"/>
              <a:ext cx="187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P. </a:t>
              </a:r>
              <a:r>
                <a:rPr lang="en-US" dirty="0" smtClean="0"/>
                <a:t>sp. GOM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53365" y="5197082"/>
              <a:ext cx="150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P. </a:t>
              </a:r>
              <a:r>
                <a:rPr lang="en-US" dirty="0" smtClean="0"/>
                <a:t>sp. GOM</a:t>
              </a:r>
            </a:p>
            <a:p>
              <a:r>
                <a:rPr lang="en-US" dirty="0" smtClean="0"/>
                <a:t>and </a:t>
              </a:r>
            </a:p>
            <a:p>
              <a:r>
                <a:rPr lang="en-US" i="1" dirty="0" smtClean="0"/>
                <a:t>P. </a:t>
              </a:r>
              <a:r>
                <a:rPr lang="en-US" i="1" dirty="0" err="1" smtClean="0"/>
                <a:t>pungens</a:t>
              </a:r>
              <a:endParaRPr lang="en-US" dirty="0"/>
            </a:p>
          </p:txBody>
        </p:sp>
        <p:graphicFrame>
          <p:nvGraphicFramePr>
            <p:cNvPr id="25" name="Chart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42708204"/>
                </p:ext>
              </p:extLst>
            </p:nvPr>
          </p:nvGraphicFramePr>
          <p:xfrm>
            <a:off x="5156200" y="4206444"/>
            <a:ext cx="1244600" cy="12175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6" name="Chart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32982259"/>
                </p:ext>
              </p:extLst>
            </p:nvPr>
          </p:nvGraphicFramePr>
          <p:xfrm>
            <a:off x="6400800" y="4211944"/>
            <a:ext cx="1286586" cy="1206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5321299" y="5273142"/>
              <a:ext cx="105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P. </a:t>
              </a:r>
              <a:r>
                <a:rPr lang="en-US" sz="1200" dirty="0" smtClean="0"/>
                <a:t>sp. GOM, </a:t>
              </a:r>
            </a:p>
            <a:p>
              <a:r>
                <a:rPr lang="en-US" sz="1200" i="1" dirty="0" smtClean="0"/>
                <a:t>P. </a:t>
              </a:r>
              <a:r>
                <a:rPr lang="en-US" sz="1200" i="1" dirty="0" err="1" smtClean="0"/>
                <a:t>pungens</a:t>
              </a:r>
              <a:r>
                <a:rPr lang="en-US" sz="1200" i="1" dirty="0" smtClean="0"/>
                <a:t>, P. </a:t>
              </a:r>
              <a:r>
                <a:rPr lang="en-US" sz="1200" i="1" dirty="0" err="1" smtClean="0"/>
                <a:t>cuspidata</a:t>
              </a:r>
              <a:r>
                <a:rPr lang="en-US" sz="1200" i="1" dirty="0" smtClean="0"/>
                <a:t>, </a:t>
              </a:r>
              <a:r>
                <a:rPr lang="en-US" sz="1200" dirty="0" smtClean="0"/>
                <a:t>Frag. 157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54800" y="5238571"/>
              <a:ext cx="20573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P. </a:t>
              </a:r>
              <a:r>
                <a:rPr lang="en-US" sz="1200" dirty="0" smtClean="0"/>
                <a:t>sp. GOM, </a:t>
              </a:r>
              <a:r>
                <a:rPr lang="en-US" sz="1200" i="1" dirty="0" smtClean="0"/>
                <a:t>P. </a:t>
              </a:r>
              <a:r>
                <a:rPr lang="en-US" sz="1200" i="1" dirty="0" err="1" smtClean="0"/>
                <a:t>pungens</a:t>
              </a:r>
              <a:r>
                <a:rPr lang="en-US" sz="1200" i="1" dirty="0" smtClean="0"/>
                <a:t>, P. </a:t>
              </a:r>
              <a:r>
                <a:rPr lang="en-US" sz="1200" i="1" dirty="0" err="1" smtClean="0"/>
                <a:t>cuspidata</a:t>
              </a:r>
              <a:r>
                <a:rPr lang="en-US" sz="1200" i="1" dirty="0" smtClean="0"/>
                <a:t>, P. </a:t>
              </a:r>
              <a:r>
                <a:rPr lang="en-US" sz="1200" i="1" dirty="0" err="1" smtClean="0"/>
                <a:t>seriata</a:t>
              </a:r>
              <a:r>
                <a:rPr lang="en-US" sz="1200" i="1" dirty="0" smtClean="0"/>
                <a:t>, P. </a:t>
              </a:r>
              <a:r>
                <a:rPr lang="en-US" sz="1200" i="1" dirty="0" err="1" smtClean="0"/>
                <a:t>pseudodelicatissima</a:t>
              </a:r>
              <a:r>
                <a:rPr lang="en-US" sz="1200" i="1" dirty="0" smtClean="0"/>
                <a:t>, P. </a:t>
              </a:r>
              <a:r>
                <a:rPr lang="en-US" sz="1200" i="1" dirty="0" err="1" smtClean="0"/>
                <a:t>americana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3867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-304800" y="685800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Temporal variability in </a:t>
            </a:r>
            <a:r>
              <a:rPr lang="en-US" sz="2400" dirty="0" err="1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domoic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acid and </a:t>
            </a:r>
            <a:r>
              <a:rPr lang="en-US" sz="2400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.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372762"/>
              </p:ext>
            </p:extLst>
          </p:nvPr>
        </p:nvGraphicFramePr>
        <p:xfrm>
          <a:off x="330200" y="2721277"/>
          <a:ext cx="7429500" cy="30327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117009"/>
                <a:gridCol w="1358080"/>
                <a:gridCol w="1318137"/>
                <a:gridCol w="1318137"/>
                <a:gridCol w="131813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Won-squeak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Corea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Won-squeak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Corea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DA in </a:t>
                      </a:r>
                      <a:r>
                        <a:rPr lang="en-US" b="1" i="1" dirty="0" err="1" smtClean="0"/>
                        <a:t>Mytilus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1" dirty="0" err="1" smtClean="0"/>
                        <a:t>edulis</a:t>
                      </a:r>
                      <a:endParaRPr lang="en-US" b="1" i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5.77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1.28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0.22 ppm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 ppm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DA in </a:t>
                      </a:r>
                      <a:r>
                        <a:rPr lang="en-US" b="1" i="1" dirty="0" err="1" smtClean="0"/>
                        <a:t>Mya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1" dirty="0" err="1" smtClean="0"/>
                        <a:t>arenaria</a:t>
                      </a:r>
                      <a:endParaRPr lang="en-US" b="1" i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5.68</a:t>
                      </a:r>
                      <a:r>
                        <a:rPr lang="en-US" baseline="0" dirty="0" smtClean="0"/>
                        <a:t>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3.16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0.31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0.05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P-n.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dirty="0" smtClean="0"/>
                        <a:t>abundance (cells L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 x 10</a:t>
                      </a:r>
                      <a:r>
                        <a:rPr lang="en-US" baseline="30000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4.5 </a:t>
                      </a:r>
                      <a:r>
                        <a:rPr lang="en-US" baseline="0" dirty="0" smtClean="0"/>
                        <a:t>x 10</a:t>
                      </a:r>
                      <a:r>
                        <a:rPr lang="en-US" baseline="30000" dirty="0" smtClean="0"/>
                        <a:t>4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 x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err="1" smtClean="0"/>
                        <a:t>pDA</a:t>
                      </a:r>
                      <a:r>
                        <a:rPr lang="en-US" b="1" baseline="0" dirty="0" smtClean="0"/>
                        <a:t> (</a:t>
                      </a:r>
                      <a:r>
                        <a:rPr lang="en-US" b="1" baseline="0" dirty="0" err="1" smtClean="0"/>
                        <a:t>ng</a:t>
                      </a:r>
                      <a:r>
                        <a:rPr lang="en-US" b="1" baseline="0" dirty="0" smtClean="0"/>
                        <a:t> L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baseline="0" dirty="0" smtClean="0"/>
                        <a:t>)</a:t>
                      </a:r>
                      <a:r>
                        <a:rPr lang="en-US" b="1" baseline="30000" dirty="0" smtClean="0"/>
                        <a:t> </a:t>
                      </a:r>
                      <a:endParaRPr lang="en-US" b="1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846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cellular </a:t>
                      </a:r>
                      <a:r>
                        <a:rPr lang="en-US" b="1" dirty="0" err="1" smtClean="0"/>
                        <a:t>pDA</a:t>
                      </a:r>
                      <a:r>
                        <a:rPr lang="en-US" b="1" dirty="0" smtClean="0"/>
                        <a:t>          </a:t>
                      </a:r>
                      <a:r>
                        <a:rPr lang="en-US" b="1" baseline="0" dirty="0" smtClean="0"/>
                        <a:t> (</a:t>
                      </a:r>
                      <a:r>
                        <a:rPr lang="en-US" b="1" baseline="0" dirty="0" err="1" smtClean="0"/>
                        <a:t>pg</a:t>
                      </a:r>
                      <a:r>
                        <a:rPr lang="en-US" b="1" baseline="0" dirty="0" smtClean="0"/>
                        <a:t> cell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baseline="0" dirty="0" smtClean="0"/>
                        <a:t>)</a:t>
                      </a:r>
                      <a:r>
                        <a:rPr lang="en-US" b="1" baseline="30000" dirty="0" smtClean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1.10</a:t>
                      </a:r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98800" y="60331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7/30-7/31</a:t>
            </a:r>
            <a:endParaRPr lang="en-US" sz="2400" b="1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584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8/5/2012</a:t>
            </a:r>
            <a:endParaRPr lang="en-US" sz="24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3601" y="711604"/>
            <a:ext cx="6578599" cy="2057693"/>
            <a:chOff x="2133600" y="4062719"/>
            <a:chExt cx="6578599" cy="2057693"/>
          </a:xfrm>
        </p:grpSpPr>
        <p:graphicFrame>
          <p:nvGraphicFramePr>
            <p:cNvPr id="17" name="Chart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6988795"/>
                </p:ext>
              </p:extLst>
            </p:nvPr>
          </p:nvGraphicFramePr>
          <p:xfrm>
            <a:off x="3704165" y="4062719"/>
            <a:ext cx="1168400" cy="15049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8" name="Chart 1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18067602"/>
                </p:ext>
              </p:extLst>
            </p:nvPr>
          </p:nvGraphicFramePr>
          <p:xfrm>
            <a:off x="2324100" y="4062719"/>
            <a:ext cx="1168400" cy="15049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133600" y="5285842"/>
              <a:ext cx="187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sp. GOM</a:t>
              </a:r>
              <a:endParaRPr lang="en-US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53365" y="5197082"/>
              <a:ext cx="150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sp. GOM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and </a:t>
              </a:r>
            </a:p>
            <a:p>
              <a:r>
                <a:rPr lang="en-US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i="1" dirty="0" err="1" smtClean="0">
                  <a:solidFill>
                    <a:prstClr val="black"/>
                  </a:solidFill>
                  <a:latin typeface="Calibri"/>
                </a:rPr>
                <a:t>pungens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25" name="Chart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3260647"/>
                </p:ext>
              </p:extLst>
            </p:nvPr>
          </p:nvGraphicFramePr>
          <p:xfrm>
            <a:off x="5156200" y="4206444"/>
            <a:ext cx="1244600" cy="12175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6" name="Chart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92038803"/>
                </p:ext>
              </p:extLst>
            </p:nvPr>
          </p:nvGraphicFramePr>
          <p:xfrm>
            <a:off x="6400800" y="4211944"/>
            <a:ext cx="1286586" cy="1206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5321299" y="5273142"/>
              <a:ext cx="105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sp. GOM, </a:t>
              </a:r>
            </a:p>
            <a:p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sz="1200" i="1" dirty="0" err="1" smtClean="0">
                  <a:solidFill>
                    <a:prstClr val="black"/>
                  </a:solidFill>
                  <a:latin typeface="Calibri"/>
                </a:rPr>
                <a:t>pungens</a:t>
              </a:r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, P. </a:t>
              </a:r>
              <a:r>
                <a:rPr lang="en-US" sz="1200" i="1" dirty="0" err="1" smtClean="0">
                  <a:solidFill>
                    <a:prstClr val="black"/>
                  </a:solidFill>
                  <a:latin typeface="Calibri"/>
                </a:rPr>
                <a:t>cuspidata</a:t>
              </a:r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Frag. 157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54800" y="5238571"/>
              <a:ext cx="20573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sp. GOM, </a:t>
              </a:r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sz="1200" i="1" dirty="0" err="1" smtClean="0">
                  <a:solidFill>
                    <a:prstClr val="black"/>
                  </a:solidFill>
                  <a:latin typeface="Calibri"/>
                </a:rPr>
                <a:t>pungens</a:t>
              </a:r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, P. </a:t>
              </a:r>
              <a:r>
                <a:rPr lang="en-US" sz="1200" i="1" dirty="0" err="1" smtClean="0">
                  <a:solidFill>
                    <a:prstClr val="black"/>
                  </a:solidFill>
                  <a:latin typeface="Calibri"/>
                </a:rPr>
                <a:t>cuspidata</a:t>
              </a:r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, P. </a:t>
              </a:r>
              <a:r>
                <a:rPr lang="en-US" sz="1200" i="1" dirty="0" err="1" smtClean="0">
                  <a:solidFill>
                    <a:prstClr val="black"/>
                  </a:solidFill>
                  <a:latin typeface="Calibri"/>
                </a:rPr>
                <a:t>seriata</a:t>
              </a:r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, P. </a:t>
              </a:r>
              <a:r>
                <a:rPr lang="en-US" sz="1200" i="1" dirty="0" err="1" smtClean="0">
                  <a:solidFill>
                    <a:prstClr val="black"/>
                  </a:solidFill>
                  <a:latin typeface="Calibri"/>
                </a:rPr>
                <a:t>pseudodelicatissima</a:t>
              </a:r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, P. </a:t>
              </a:r>
              <a:r>
                <a:rPr lang="en-US" sz="1200" i="1" dirty="0" err="1" smtClean="0">
                  <a:solidFill>
                    <a:prstClr val="black"/>
                  </a:solidFill>
                  <a:latin typeface="Calibri"/>
                </a:rPr>
                <a:t>americana</a:t>
              </a:r>
              <a:endParaRPr lang="en-US" sz="1200" i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444750" y="3378202"/>
            <a:ext cx="1432806" cy="69214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01014" y="4084083"/>
            <a:ext cx="1204385" cy="64031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07364" y="3378202"/>
            <a:ext cx="1223435" cy="673100"/>
          </a:xfrm>
          <a:prstGeom prst="rect">
            <a:avLst/>
          </a:prstGeom>
          <a:noFill/>
          <a:ln w="28575" cmpd="sng">
            <a:solidFill>
              <a:srgbClr val="3FCD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38400" y="4102101"/>
            <a:ext cx="1432806" cy="622299"/>
          </a:xfrm>
          <a:prstGeom prst="rect">
            <a:avLst/>
          </a:prstGeom>
          <a:noFill/>
          <a:ln w="28575" cmpd="sng">
            <a:solidFill>
              <a:srgbClr val="3FCDE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0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-304800" y="685800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Temporal variability in </a:t>
            </a:r>
            <a:r>
              <a:rPr lang="en-US" sz="2400" dirty="0" err="1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domoic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acid and </a:t>
            </a:r>
            <a:r>
              <a:rPr lang="en-US" sz="2400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.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821301"/>
              </p:ext>
            </p:extLst>
          </p:nvPr>
        </p:nvGraphicFramePr>
        <p:xfrm>
          <a:off x="330200" y="2721277"/>
          <a:ext cx="7429500" cy="30327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117009"/>
                <a:gridCol w="1358080"/>
                <a:gridCol w="1318137"/>
                <a:gridCol w="1318137"/>
                <a:gridCol w="131813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Won-squeak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Corea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Won-squeak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Corea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DA in </a:t>
                      </a:r>
                      <a:r>
                        <a:rPr lang="en-US" b="1" i="1" dirty="0" err="1" smtClean="0"/>
                        <a:t>Mytilus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1" dirty="0" err="1" smtClean="0"/>
                        <a:t>edulis</a:t>
                      </a:r>
                      <a:endParaRPr lang="en-US" b="1" i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5.77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1.28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0.22 ppm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 ppm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/>
                        <a:t>DA in </a:t>
                      </a:r>
                      <a:r>
                        <a:rPr lang="en-US" b="1" i="1" dirty="0" err="1" smtClean="0"/>
                        <a:t>Mya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1" dirty="0" err="1" smtClean="0"/>
                        <a:t>arenaria</a:t>
                      </a:r>
                      <a:endParaRPr lang="en-US" b="1" i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5.68</a:t>
                      </a:r>
                      <a:r>
                        <a:rPr lang="en-US" baseline="0" dirty="0" smtClean="0"/>
                        <a:t>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3.16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0.31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0.05 ppm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P-n.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dirty="0" smtClean="0"/>
                        <a:t>abundance (cells L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 x 10</a:t>
                      </a:r>
                      <a:r>
                        <a:rPr lang="en-US" baseline="30000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4.5 </a:t>
                      </a:r>
                      <a:r>
                        <a:rPr lang="en-US" baseline="0" dirty="0" smtClean="0"/>
                        <a:t>x 10</a:t>
                      </a:r>
                      <a:r>
                        <a:rPr lang="en-US" baseline="30000" dirty="0" smtClean="0"/>
                        <a:t>4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 x</a:t>
                      </a:r>
                      <a:r>
                        <a:rPr lang="en-US" baseline="0" dirty="0" smtClean="0"/>
                        <a:t> 10</a:t>
                      </a:r>
                      <a:r>
                        <a:rPr lang="en-US" baseline="30000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err="1" smtClean="0"/>
                        <a:t>pDA</a:t>
                      </a:r>
                      <a:r>
                        <a:rPr lang="en-US" b="1" baseline="0" dirty="0" smtClean="0"/>
                        <a:t> (</a:t>
                      </a:r>
                      <a:r>
                        <a:rPr lang="en-US" b="1" baseline="0" dirty="0" err="1" smtClean="0"/>
                        <a:t>ng</a:t>
                      </a:r>
                      <a:r>
                        <a:rPr lang="en-US" b="1" baseline="0" dirty="0" smtClean="0"/>
                        <a:t> L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baseline="0" dirty="0" smtClean="0"/>
                        <a:t>)</a:t>
                      </a:r>
                      <a:r>
                        <a:rPr lang="en-US" b="1" baseline="30000" dirty="0" smtClean="0"/>
                        <a:t> </a:t>
                      </a:r>
                      <a:endParaRPr lang="en-US" b="1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846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cellular </a:t>
                      </a:r>
                      <a:r>
                        <a:rPr lang="en-US" b="1" dirty="0" err="1" smtClean="0"/>
                        <a:t>pDA</a:t>
                      </a:r>
                      <a:r>
                        <a:rPr lang="en-US" b="1" dirty="0" smtClean="0"/>
                        <a:t>          </a:t>
                      </a:r>
                      <a:r>
                        <a:rPr lang="en-US" b="1" baseline="0" dirty="0" smtClean="0"/>
                        <a:t> (</a:t>
                      </a:r>
                      <a:r>
                        <a:rPr lang="en-US" b="1" baseline="0" dirty="0" err="1" smtClean="0"/>
                        <a:t>pg</a:t>
                      </a:r>
                      <a:r>
                        <a:rPr lang="en-US" b="1" baseline="0" dirty="0" smtClean="0"/>
                        <a:t> cell</a:t>
                      </a:r>
                      <a:r>
                        <a:rPr lang="en-US" b="1" baseline="30000" dirty="0" smtClean="0"/>
                        <a:t>-1</a:t>
                      </a:r>
                      <a:r>
                        <a:rPr lang="en-US" b="1" baseline="0" dirty="0" smtClean="0"/>
                        <a:t>)</a:t>
                      </a:r>
                      <a:r>
                        <a:rPr lang="en-US" b="1" baseline="30000" dirty="0" smtClean="0"/>
                        <a:t>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1.10</a:t>
                      </a:r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</a:t>
                      </a:r>
                      <a:endParaRPr lang="en-US" dirty="0"/>
                    </a:p>
                  </a:txBody>
                  <a:tcPr>
                    <a:solidFill>
                      <a:srgbClr val="DBEEF4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98800" y="60331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  <a:latin typeface="Calibri"/>
              </a:rPr>
              <a:t>7/30-7/31</a:t>
            </a:r>
            <a:endParaRPr lang="en-US" sz="2400" b="1" dirty="0">
              <a:solidFill>
                <a:srgbClr val="F7964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584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8/5/2012</a:t>
            </a:r>
            <a:endParaRPr lang="en-US" sz="2400" b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60601" y="711604"/>
            <a:ext cx="5511799" cy="2041420"/>
            <a:chOff x="2260600" y="4062719"/>
            <a:chExt cx="5511799" cy="2041420"/>
          </a:xfrm>
        </p:grpSpPr>
        <p:graphicFrame>
          <p:nvGraphicFramePr>
            <p:cNvPr id="17" name="Chart 1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59937310"/>
                </p:ext>
              </p:extLst>
            </p:nvPr>
          </p:nvGraphicFramePr>
          <p:xfrm>
            <a:off x="3704165" y="4062719"/>
            <a:ext cx="1168400" cy="15049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8" name="Chart 1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88832910"/>
                </p:ext>
              </p:extLst>
            </p:nvPr>
          </p:nvGraphicFramePr>
          <p:xfrm>
            <a:off x="2324100" y="4062719"/>
            <a:ext cx="1168400" cy="15049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2260600" y="5171542"/>
              <a:ext cx="1358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sp. GOM</a:t>
              </a:r>
              <a:endParaRPr lang="en-US" i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39065" y="5171682"/>
              <a:ext cx="150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sp. GOM</a:t>
              </a: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and </a:t>
              </a:r>
            </a:p>
            <a:p>
              <a:pPr algn="ctr"/>
              <a:r>
                <a:rPr lang="en-US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i="1" dirty="0" err="1" smtClean="0">
                  <a:solidFill>
                    <a:prstClr val="black"/>
                  </a:solidFill>
                  <a:latin typeface="Calibri"/>
                </a:rPr>
                <a:t>pungens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aphicFrame>
          <p:nvGraphicFramePr>
            <p:cNvPr id="25" name="Chart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66641769"/>
                </p:ext>
              </p:extLst>
            </p:nvPr>
          </p:nvGraphicFramePr>
          <p:xfrm>
            <a:off x="5156200" y="4206444"/>
            <a:ext cx="1244600" cy="12175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6" name="Chart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07870082"/>
                </p:ext>
              </p:extLst>
            </p:nvPr>
          </p:nvGraphicFramePr>
          <p:xfrm>
            <a:off x="6400800" y="4211944"/>
            <a:ext cx="1286586" cy="12065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5270499" y="5273142"/>
              <a:ext cx="105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sp. GOM, </a:t>
              </a:r>
            </a:p>
            <a:p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sz="1200" i="1" dirty="0" err="1" smtClean="0">
                  <a:solidFill>
                    <a:prstClr val="black"/>
                  </a:solidFill>
                  <a:latin typeface="Calibri"/>
                </a:rPr>
                <a:t>pungens</a:t>
              </a:r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, P. </a:t>
              </a:r>
              <a:r>
                <a:rPr lang="en-US" sz="1200" i="1" dirty="0" err="1" smtClean="0">
                  <a:solidFill>
                    <a:prstClr val="black"/>
                  </a:solidFill>
                  <a:latin typeface="Calibri"/>
                </a:rPr>
                <a:t>cuspidata</a:t>
              </a:r>
              <a:r>
                <a:rPr lang="en-US" sz="1200" i="1" dirty="0" smtClean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1200" dirty="0" smtClean="0">
                  <a:solidFill>
                    <a:prstClr val="black"/>
                  </a:solidFill>
                  <a:latin typeface="Calibri"/>
                </a:rPr>
                <a:t>Frag. 157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42100" y="5251271"/>
              <a:ext cx="11302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sz="800" dirty="0" smtClean="0">
                  <a:solidFill>
                    <a:prstClr val="black"/>
                  </a:solidFill>
                  <a:latin typeface="Calibri"/>
                </a:rPr>
                <a:t>sp. GOM, </a:t>
              </a:r>
              <a:r>
                <a:rPr lang="en-US" sz="800" i="1" dirty="0" smtClean="0">
                  <a:solidFill>
                    <a:prstClr val="black"/>
                  </a:solidFill>
                  <a:latin typeface="Calibri"/>
                </a:rPr>
                <a:t>P. </a:t>
              </a:r>
              <a:r>
                <a:rPr lang="en-US" sz="800" i="1" dirty="0" err="1" smtClean="0">
                  <a:solidFill>
                    <a:prstClr val="black"/>
                  </a:solidFill>
                  <a:latin typeface="Calibri"/>
                </a:rPr>
                <a:t>pungens</a:t>
              </a:r>
              <a:r>
                <a:rPr lang="en-US" sz="800" i="1" dirty="0" smtClean="0">
                  <a:solidFill>
                    <a:prstClr val="black"/>
                  </a:solidFill>
                  <a:latin typeface="Calibri"/>
                </a:rPr>
                <a:t>, P. </a:t>
              </a:r>
              <a:r>
                <a:rPr lang="en-US" sz="800" i="1" dirty="0" err="1" smtClean="0">
                  <a:solidFill>
                    <a:prstClr val="black"/>
                  </a:solidFill>
                  <a:latin typeface="Calibri"/>
                </a:rPr>
                <a:t>cuspidata</a:t>
              </a:r>
              <a:r>
                <a:rPr lang="en-US" sz="800" i="1" dirty="0" smtClean="0">
                  <a:solidFill>
                    <a:prstClr val="black"/>
                  </a:solidFill>
                  <a:latin typeface="Calibri"/>
                </a:rPr>
                <a:t>, P. </a:t>
              </a:r>
              <a:r>
                <a:rPr lang="en-US" sz="800" i="1" dirty="0" err="1" smtClean="0">
                  <a:solidFill>
                    <a:prstClr val="black"/>
                  </a:solidFill>
                  <a:latin typeface="Calibri"/>
                </a:rPr>
                <a:t>seriata</a:t>
              </a:r>
              <a:r>
                <a:rPr lang="en-US" sz="800" i="1" dirty="0" smtClean="0">
                  <a:solidFill>
                    <a:prstClr val="black"/>
                  </a:solidFill>
                  <a:latin typeface="Calibri"/>
                </a:rPr>
                <a:t>, P. </a:t>
              </a:r>
              <a:r>
                <a:rPr lang="en-US" sz="800" i="1" dirty="0" err="1" smtClean="0">
                  <a:solidFill>
                    <a:prstClr val="black"/>
                  </a:solidFill>
                  <a:latin typeface="Calibri"/>
                </a:rPr>
                <a:t>pseudodelicatissima</a:t>
              </a:r>
              <a:r>
                <a:rPr lang="en-US" sz="800" i="1" dirty="0" smtClean="0">
                  <a:solidFill>
                    <a:prstClr val="black"/>
                  </a:solidFill>
                  <a:latin typeface="Calibri"/>
                </a:rPr>
                <a:t>, P. </a:t>
              </a:r>
              <a:r>
                <a:rPr lang="en-US" sz="800" i="1" dirty="0" err="1" smtClean="0">
                  <a:solidFill>
                    <a:prstClr val="black"/>
                  </a:solidFill>
                  <a:latin typeface="Calibri"/>
                </a:rPr>
                <a:t>americana</a:t>
              </a:r>
              <a:endParaRPr lang="en-US" sz="800" i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207000" y="4749801"/>
            <a:ext cx="2480385" cy="1004235"/>
          </a:xfrm>
          <a:prstGeom prst="rect">
            <a:avLst/>
          </a:prstGeom>
          <a:noFill/>
          <a:ln w="57150" cmpd="sng">
            <a:solidFill>
              <a:srgbClr val="FFEA0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Picture 23" descr="fecal pelle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3194" y="955475"/>
            <a:ext cx="1917700" cy="1443915"/>
          </a:xfrm>
          <a:prstGeom prst="rect">
            <a:avLst/>
          </a:prstGeom>
        </p:spPr>
      </p:pic>
      <p:pic>
        <p:nvPicPr>
          <p:cNvPr id="29" name="Picture 28" descr="fecal pellet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63194" y="2951814"/>
            <a:ext cx="1917700" cy="1443915"/>
          </a:xfrm>
          <a:prstGeom prst="rect">
            <a:avLst/>
          </a:prstGeom>
        </p:spPr>
      </p:pic>
      <p:pic>
        <p:nvPicPr>
          <p:cNvPr id="30" name="Picture 29" descr="nauplii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1" t="18894" r="20166" b="9826"/>
          <a:stretch/>
        </p:blipFill>
        <p:spPr>
          <a:xfrm>
            <a:off x="7687386" y="4737100"/>
            <a:ext cx="1437437" cy="16189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600701" y="6379455"/>
            <a:ext cx="353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prstClr val="black"/>
                </a:solidFill>
                <a:latin typeface="Calibri"/>
              </a:rPr>
              <a:t>Wonsqueak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 H.</a:t>
            </a:r>
          </a:p>
          <a:p>
            <a:pPr algn="r"/>
            <a:r>
              <a:rPr lang="en-US" dirty="0" err="1" smtClean="0">
                <a:solidFill>
                  <a:prstClr val="black"/>
                </a:solidFill>
                <a:latin typeface="Calibri"/>
              </a:rPr>
              <a:t>Lugol’s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preserved material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14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92" descr="COASTLINE2.tif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03"/>
          <a:stretch/>
        </p:blipFill>
        <p:spPr>
          <a:xfrm>
            <a:off x="4756762" y="1109043"/>
            <a:ext cx="4082434" cy="172738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94" name="Picture 193" descr="COASTLINE2.tif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03"/>
          <a:stretch/>
        </p:blipFill>
        <p:spPr>
          <a:xfrm>
            <a:off x="4756762" y="2785443"/>
            <a:ext cx="4082434" cy="172738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95" name="Picture 194" descr="COASTLINE2.tif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03"/>
          <a:stretch/>
        </p:blipFill>
        <p:spPr>
          <a:xfrm>
            <a:off x="4756762" y="4461843"/>
            <a:ext cx="4082434" cy="172738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96" name="TextBox 195"/>
          <p:cNvSpPr txBox="1"/>
          <p:nvPr/>
        </p:nvSpPr>
        <p:spPr>
          <a:xfrm>
            <a:off x="4721495" y="1180163"/>
            <a:ext cx="19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August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4721495" y="2861822"/>
            <a:ext cx="19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September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4721493" y="4551951"/>
            <a:ext cx="19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October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cxnSp>
        <p:nvCxnSpPr>
          <p:cNvPr id="199" name="Straight Connector 198"/>
          <p:cNvCxnSpPr/>
          <p:nvPr/>
        </p:nvCxnSpPr>
        <p:spPr>
          <a:xfrm>
            <a:off x="6419739" y="2150562"/>
            <a:ext cx="249960" cy="696376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TextBox 199"/>
          <p:cNvSpPr txBox="1"/>
          <p:nvPr/>
        </p:nvSpPr>
        <p:spPr>
          <a:xfrm>
            <a:off x="5878663" y="2497741"/>
            <a:ext cx="989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BEEF4"/>
                </a:solidFill>
                <a:latin typeface="Calibri"/>
              </a:rPr>
              <a:t>WGOM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6622264" y="2477167"/>
            <a:ext cx="98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BEEF4"/>
                </a:solidFill>
                <a:latin typeface="Calibri"/>
              </a:rPr>
              <a:t>EGOM</a:t>
            </a:r>
          </a:p>
        </p:txBody>
      </p:sp>
      <p:cxnSp>
        <p:nvCxnSpPr>
          <p:cNvPr id="202" name="Straight Connector 201"/>
          <p:cNvCxnSpPr/>
          <p:nvPr/>
        </p:nvCxnSpPr>
        <p:spPr>
          <a:xfrm>
            <a:off x="6414040" y="3776164"/>
            <a:ext cx="255659" cy="72280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>
            <a:off x="6430976" y="5520266"/>
            <a:ext cx="255659" cy="72280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1" name="Picture 170" descr="COASTLINE2.tif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03"/>
          <a:stretch/>
        </p:blipFill>
        <p:spPr>
          <a:xfrm>
            <a:off x="591162" y="1109043"/>
            <a:ext cx="4082434" cy="172738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72" name="Picture 171" descr="COASTLINE2.tif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03"/>
          <a:stretch/>
        </p:blipFill>
        <p:spPr>
          <a:xfrm>
            <a:off x="591162" y="2785443"/>
            <a:ext cx="4082434" cy="172738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73" name="Picture 172" descr="COASTLINE2.tif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03"/>
          <a:stretch/>
        </p:blipFill>
        <p:spPr>
          <a:xfrm>
            <a:off x="591162" y="4461843"/>
            <a:ext cx="4082434" cy="172738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74" name="TextBox 173"/>
          <p:cNvSpPr txBox="1"/>
          <p:nvPr/>
        </p:nvSpPr>
        <p:spPr>
          <a:xfrm>
            <a:off x="555895" y="1180163"/>
            <a:ext cx="19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</a:rPr>
              <a:t>April/May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55895" y="2861822"/>
            <a:ext cx="19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</a:rPr>
              <a:t>June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55893" y="4551951"/>
            <a:ext cx="192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</a:rPr>
              <a:t>July</a:t>
            </a:r>
          </a:p>
        </p:txBody>
      </p:sp>
      <p:cxnSp>
        <p:nvCxnSpPr>
          <p:cNvPr id="177" name="Straight Connector 176"/>
          <p:cNvCxnSpPr/>
          <p:nvPr/>
        </p:nvCxnSpPr>
        <p:spPr>
          <a:xfrm>
            <a:off x="2254139" y="2150562"/>
            <a:ext cx="249960" cy="696376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1713063" y="2497741"/>
            <a:ext cx="989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DBEEF4"/>
                </a:solidFill>
                <a:latin typeface="Calibri"/>
              </a:rPr>
              <a:t>WGOM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456664" y="2477167"/>
            <a:ext cx="98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BEEF4"/>
                </a:solidFill>
                <a:latin typeface="Calibri"/>
              </a:rPr>
              <a:t>EGOM</a:t>
            </a:r>
          </a:p>
        </p:txBody>
      </p:sp>
      <p:cxnSp>
        <p:nvCxnSpPr>
          <p:cNvPr id="180" name="Straight Connector 179"/>
          <p:cNvCxnSpPr/>
          <p:nvPr/>
        </p:nvCxnSpPr>
        <p:spPr>
          <a:xfrm>
            <a:off x="2248440" y="3776164"/>
            <a:ext cx="255659" cy="7228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2265376" y="5520266"/>
            <a:ext cx="255659" cy="72280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717800" y="198120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40000" y="209550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16200" y="212090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30500" y="205740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435100" y="198966"/>
            <a:ext cx="2328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63700" y="135466"/>
            <a:ext cx="687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alibri"/>
              </a:rPr>
              <a:t>&gt;5000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 Pseudo-</a:t>
            </a:r>
            <a:r>
              <a:rPr lang="en-US" sz="1600" i="1" dirty="0" err="1">
                <a:solidFill>
                  <a:prstClr val="white"/>
                </a:solidFill>
                <a:latin typeface="Calibri"/>
              </a:rPr>
              <a:t>nitzschia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cells per liter</a:t>
            </a:r>
          </a:p>
        </p:txBody>
      </p:sp>
      <p:sp>
        <p:nvSpPr>
          <p:cNvPr id="25" name="Oval 24"/>
          <p:cNvSpPr/>
          <p:nvPr/>
        </p:nvSpPr>
        <p:spPr>
          <a:xfrm>
            <a:off x="1706033" y="414655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09333" y="368935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563283" y="3788833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693333" y="582295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039533" y="5287433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3026833" y="5344583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953250" y="2027766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953250" y="205740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251700" y="1888067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251700" y="1938867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861050" y="414655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797550" y="418465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6737350" y="3782483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889750" y="370840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6972300" y="372745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6978650" y="3778250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861050" y="5852583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604933" y="6087533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-Point Star 50"/>
          <p:cNvSpPr/>
          <p:nvPr/>
        </p:nvSpPr>
        <p:spPr>
          <a:xfrm>
            <a:off x="6893983" y="2019300"/>
            <a:ext cx="203200" cy="2032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5-Point Star 52"/>
          <p:cNvSpPr/>
          <p:nvPr/>
        </p:nvSpPr>
        <p:spPr>
          <a:xfrm>
            <a:off x="5820833" y="4087283"/>
            <a:ext cx="203200" cy="2032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5-Point Star 53"/>
          <p:cNvSpPr/>
          <p:nvPr/>
        </p:nvSpPr>
        <p:spPr>
          <a:xfrm>
            <a:off x="5810250" y="5763683"/>
            <a:ext cx="203200" cy="2032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477433" y="6076950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642533" y="5899150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947333" y="5822950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2404533" y="5556250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569633" y="5480050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09333" y="5365750"/>
            <a:ext cx="93133" cy="93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379133" y="2053166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426633" y="2675463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706033" y="2421466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900766" y="2421466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1600200" y="4197350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1900766" y="4138083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802466" y="3742266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001432" y="3606799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001432" y="3634317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441449" y="4360197"/>
            <a:ext cx="93133" cy="93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2332566" y="5412316"/>
            <a:ext cx="93133" cy="93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5604933" y="2671230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6879167" y="1968500"/>
            <a:ext cx="93133" cy="93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5797550" y="2514599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5850466" y="2434166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6506629" y="2010833"/>
            <a:ext cx="93133" cy="93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6750050" y="2067983"/>
            <a:ext cx="93133" cy="93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5717117" y="4284133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634567" y="4379247"/>
            <a:ext cx="93133" cy="93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826249" y="3634317"/>
            <a:ext cx="93133" cy="93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6085417" y="4137947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6879167" y="5391149"/>
            <a:ext cx="93133" cy="93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5767917" y="5899149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6131983" y="5822950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6792383" y="5511799"/>
            <a:ext cx="93133" cy="93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435100" y="537520"/>
            <a:ext cx="232833" cy="220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663700" y="474020"/>
            <a:ext cx="687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alibri"/>
              </a:rPr>
              <a:t>1000-5000 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Pseudo-</a:t>
            </a:r>
            <a:r>
              <a:rPr lang="en-US" sz="1600" i="1" dirty="0" err="1">
                <a:solidFill>
                  <a:prstClr val="white"/>
                </a:solidFill>
                <a:latin typeface="Calibri"/>
              </a:rPr>
              <a:t>nitzschia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cells per liter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447800" y="867720"/>
            <a:ext cx="232833" cy="220133"/>
          </a:xfrm>
          <a:prstGeom prst="ellipse">
            <a:avLst/>
          </a:prstGeom>
          <a:solidFill>
            <a:srgbClr val="9300AF"/>
          </a:solidFill>
          <a:ln>
            <a:solidFill>
              <a:srgbClr val="9300A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676400" y="804220"/>
            <a:ext cx="687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alibri"/>
              </a:rPr>
              <a:t>&lt;1000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Pseudo-nitzschia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cells per liter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827183" y="321620"/>
            <a:ext cx="2986617" cy="5800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5-Point Star 95"/>
          <p:cNvSpPr>
            <a:spLocks noChangeAspect="1"/>
          </p:cNvSpPr>
          <p:nvPr/>
        </p:nvSpPr>
        <p:spPr>
          <a:xfrm>
            <a:off x="5865283" y="389353"/>
            <a:ext cx="296672" cy="29667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7281333" y="440153"/>
            <a:ext cx="232833" cy="22013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134100" y="317273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+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Jellet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   ASP test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552266" y="317273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Jellet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   ASP test</a:t>
            </a:r>
          </a:p>
        </p:txBody>
      </p:sp>
      <p:sp>
        <p:nvSpPr>
          <p:cNvPr id="101" name="Oval 100"/>
          <p:cNvSpPr/>
          <p:nvPr/>
        </p:nvSpPr>
        <p:spPr>
          <a:xfrm>
            <a:off x="2829983" y="5363632"/>
            <a:ext cx="93133" cy="93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5-Point Star 48"/>
          <p:cNvSpPr/>
          <p:nvPr/>
        </p:nvSpPr>
        <p:spPr>
          <a:xfrm>
            <a:off x="2717800" y="5350933"/>
            <a:ext cx="203200" cy="2032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5-Point Star 101"/>
          <p:cNvSpPr/>
          <p:nvPr/>
        </p:nvSpPr>
        <p:spPr>
          <a:xfrm>
            <a:off x="2781300" y="5281083"/>
            <a:ext cx="203200" cy="2032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 flipV="1">
            <a:off x="2656416" y="5554133"/>
            <a:ext cx="167218" cy="29845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 flipV="1">
            <a:off x="2885016" y="5458883"/>
            <a:ext cx="160868" cy="2667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2406650" y="5812366"/>
            <a:ext cx="151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BEEF4"/>
                </a:solidFill>
                <a:latin typeface="Calibri"/>
              </a:rPr>
              <a:t>350,000 cells L</a:t>
            </a:r>
            <a:r>
              <a:rPr lang="en-US" sz="1400" baseline="30000" dirty="0">
                <a:solidFill>
                  <a:srgbClr val="DBEEF4"/>
                </a:solidFill>
                <a:latin typeface="Calibri"/>
              </a:rPr>
              <a:t>-1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692400" y="5628844"/>
            <a:ext cx="1511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BEEF4"/>
                </a:solidFill>
                <a:latin typeface="Calibri"/>
              </a:rPr>
              <a:t>1.2 million cells L</a:t>
            </a:r>
            <a:r>
              <a:rPr lang="en-US" sz="1400" baseline="30000" dirty="0">
                <a:solidFill>
                  <a:srgbClr val="DBEEF4"/>
                </a:solidFill>
                <a:latin typeface="Calibri"/>
              </a:rPr>
              <a:t>-1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7163" y="248506"/>
            <a:ext cx="1512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Data provided by ME DMR</a:t>
            </a:r>
          </a:p>
        </p:txBody>
      </p:sp>
    </p:spTree>
    <p:extLst>
      <p:ext uri="{BB962C8B-B14F-4D97-AF65-F5344CB8AC3E}">
        <p14:creationId xmlns:p14="http://schemas.microsoft.com/office/powerpoint/2010/main" val="298568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4668"/>
            <a:ext cx="914400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Cell abundance, DA, </a:t>
            </a:r>
            <a:r>
              <a:rPr lang="en-US" sz="2000" b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and species </a:t>
            </a:r>
            <a:r>
              <a:rPr lang="en-US" sz="2000" b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composition are clearly </a:t>
            </a:r>
            <a:r>
              <a:rPr lang="en-US" sz="2000" b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variable across space and time…</a:t>
            </a:r>
          </a:p>
          <a:p>
            <a:pPr defTabSz="914400"/>
            <a:r>
              <a:rPr lang="en-US" sz="20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	Best predictors of DA, toxic blooms, and toxic </a:t>
            </a:r>
            <a:r>
              <a:rPr lang="en-US" sz="2000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Pseudo-</a:t>
            </a:r>
            <a:r>
              <a:rPr lang="en-US" sz="2000" i="1" dirty="0" err="1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000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species? </a:t>
            </a:r>
          </a:p>
          <a:p>
            <a:pPr defTabSz="914400"/>
            <a:r>
              <a:rPr lang="en-US" sz="20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	</a:t>
            </a:r>
            <a:r>
              <a:rPr lang="en-US" sz="20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	</a:t>
            </a:r>
          </a:p>
          <a:p>
            <a:pPr defTabSz="914400"/>
            <a:r>
              <a:rPr lang="en-US" sz="2000" b="1" dirty="0" smtClean="0">
                <a:solidFill>
                  <a:srgbClr val="4BACC6">
                    <a:lumMod val="20000"/>
                    <a:lumOff val="80000"/>
                  </a:srgbClr>
                </a:solidFill>
              </a:rPr>
              <a:t>At </a:t>
            </a:r>
            <a:r>
              <a:rPr lang="en-US" sz="2000" b="1" dirty="0">
                <a:solidFill>
                  <a:srgbClr val="4BACC6">
                    <a:lumMod val="20000"/>
                    <a:lumOff val="80000"/>
                  </a:srgbClr>
                </a:solidFill>
              </a:rPr>
              <a:t>present, there are more than 40 </a:t>
            </a:r>
            <a:r>
              <a:rPr lang="en-US" sz="2000" b="1" i="1" dirty="0" smtClean="0">
                <a:solidFill>
                  <a:srgbClr val="4BACC6">
                    <a:lumMod val="20000"/>
                    <a:lumOff val="80000"/>
                  </a:srgbClr>
                </a:solidFill>
              </a:rPr>
              <a:t>Pseudo-</a:t>
            </a:r>
            <a:r>
              <a:rPr lang="en-US" sz="2000" b="1" i="1" dirty="0" err="1" smtClean="0">
                <a:solidFill>
                  <a:srgbClr val="4BACC6">
                    <a:lumMod val="20000"/>
                    <a:lumOff val="80000"/>
                  </a:srgbClr>
                </a:solidFill>
              </a:rPr>
              <a:t>nitzschia</a:t>
            </a:r>
            <a:r>
              <a:rPr lang="en-US" sz="2000" b="1" i="1" dirty="0" smtClean="0">
                <a:solidFill>
                  <a:srgbClr val="4BACC6">
                    <a:lumMod val="20000"/>
                    <a:lumOff val="80000"/>
                  </a:srgbClr>
                </a:solidFill>
              </a:rPr>
              <a:t> </a:t>
            </a:r>
            <a:r>
              <a:rPr lang="en-US" sz="2000" b="1" dirty="0" smtClean="0">
                <a:solidFill>
                  <a:srgbClr val="4BACC6">
                    <a:lumMod val="20000"/>
                    <a:lumOff val="80000"/>
                  </a:srgbClr>
                </a:solidFill>
              </a:rPr>
              <a:t>species</a:t>
            </a:r>
            <a:endParaRPr lang="en-US" sz="2000" b="1" dirty="0">
              <a:solidFill>
                <a:srgbClr val="4BACC6">
                  <a:lumMod val="20000"/>
                  <a:lumOff val="80000"/>
                </a:srgbClr>
              </a:solidFill>
            </a:endParaRPr>
          </a:p>
          <a:p>
            <a:pPr marL="800100" lvl="1" indent="-342900" defTabSz="914400">
              <a:buFont typeface="Arial"/>
              <a:buChar char="•"/>
            </a:pPr>
            <a:r>
              <a:rPr lang="en-US" sz="20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Region</a:t>
            </a:r>
            <a:r>
              <a:rPr lang="en-US" sz="20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-specific challenges for monitoring </a:t>
            </a:r>
            <a:r>
              <a:rPr lang="en-US" sz="20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Pseudo-</a:t>
            </a:r>
            <a:r>
              <a:rPr lang="en-US" sz="20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0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species, especially as ID tools may need to be reevaluated</a:t>
            </a:r>
            <a:endParaRPr lang="en-US" sz="2000" dirty="0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  <a:p>
            <a:pPr marL="800100" lvl="1" indent="-342900" defTabSz="914400">
              <a:buFont typeface="Arial"/>
              <a:buChar char="•"/>
            </a:pPr>
            <a:endParaRPr lang="en-US" sz="2000" dirty="0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DBEEF4"/>
                </a:solidFill>
                <a:latin typeface="Calibri"/>
              </a:rPr>
              <a:t>Best management and monitoring strategies</a:t>
            </a:r>
            <a:r>
              <a:rPr lang="en-US" sz="2000" b="1" dirty="0">
                <a:solidFill>
                  <a:srgbClr val="DBEEF4"/>
                </a:solidFill>
                <a:latin typeface="Calibri"/>
              </a:rPr>
              <a:t>, </a:t>
            </a:r>
            <a:r>
              <a:rPr lang="en-US" sz="2000" b="1" dirty="0" smtClean="0">
                <a:solidFill>
                  <a:srgbClr val="DBEEF4"/>
                </a:solidFill>
                <a:latin typeface="Calibri"/>
              </a:rPr>
              <a:t>given different bloom scenarios: </a:t>
            </a:r>
          </a:p>
          <a:p>
            <a:pPr marL="800100" lvl="1" indent="-342900" defTabSz="914400">
              <a:buFont typeface="Arial"/>
              <a:buChar char="•"/>
            </a:pP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frequent </a:t>
            </a:r>
            <a:r>
              <a:rPr lang="en-US" sz="2000" dirty="0">
                <a:solidFill>
                  <a:srgbClr val="DBEEF4"/>
                </a:solidFill>
                <a:latin typeface="Calibri"/>
              </a:rPr>
              <a:t>occurrence of </a:t>
            </a:r>
            <a:r>
              <a:rPr lang="en-US" sz="2000" i="1" dirty="0" err="1">
                <a:solidFill>
                  <a:srgbClr val="DBEEF4"/>
                </a:solidFill>
                <a:latin typeface="Calibri"/>
              </a:rPr>
              <a:t>Pn</a:t>
            </a:r>
            <a:r>
              <a:rPr lang="en-US" sz="2000" i="1" dirty="0">
                <a:solidFill>
                  <a:srgbClr val="DBEEF4"/>
                </a:solidFill>
                <a:latin typeface="Calibri"/>
              </a:rPr>
              <a:t>. a</a:t>
            </a:r>
            <a:r>
              <a:rPr lang="en-US" sz="2000" dirty="0">
                <a:solidFill>
                  <a:srgbClr val="DBEEF4"/>
                </a:solidFill>
                <a:latin typeface="Calibri"/>
              </a:rPr>
              <a:t>nd low </a:t>
            </a: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DA</a:t>
            </a:r>
          </a:p>
          <a:p>
            <a:pPr marL="800100" lvl="1" indent="-342900" defTabSz="914400">
              <a:buFont typeface="Arial"/>
              <a:buChar char="•"/>
            </a:pP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sporadic events with high DA (GOM?)</a:t>
            </a:r>
          </a:p>
          <a:p>
            <a:pPr marL="800100" lvl="1" indent="-342900" defTabSz="914400">
              <a:buFont typeface="Arial"/>
              <a:buChar char="•"/>
            </a:pP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Long bloom season of </a:t>
            </a:r>
            <a:r>
              <a:rPr lang="en-US" sz="2000" i="1" dirty="0" smtClean="0">
                <a:solidFill>
                  <a:srgbClr val="DBEEF4"/>
                </a:solidFill>
                <a:latin typeface="Calibri"/>
              </a:rPr>
              <a:t>Pseudo-</a:t>
            </a:r>
            <a:r>
              <a:rPr lang="en-US" sz="2000" i="1" dirty="0" err="1" smtClean="0">
                <a:solidFill>
                  <a:srgbClr val="DBEEF4"/>
                </a:solidFill>
                <a:latin typeface="Calibri"/>
              </a:rPr>
              <a:t>nitzschia</a:t>
            </a:r>
            <a:r>
              <a:rPr lang="en-US" sz="2000" i="1" dirty="0" smtClean="0">
                <a:solidFill>
                  <a:srgbClr val="DBEEF4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(April-November)</a:t>
            </a:r>
          </a:p>
          <a:p>
            <a:pPr marL="800100" lvl="1" indent="-342900" defTabSz="914400">
              <a:buFont typeface="Arial"/>
              <a:buChar char="•"/>
            </a:pP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Coexistence of </a:t>
            </a:r>
            <a:r>
              <a:rPr lang="en-US" sz="2000" i="1" dirty="0" smtClean="0">
                <a:solidFill>
                  <a:srgbClr val="DBEEF4"/>
                </a:solidFill>
                <a:latin typeface="Calibri"/>
              </a:rPr>
              <a:t>Pseudo-</a:t>
            </a:r>
            <a:r>
              <a:rPr lang="en-US" sz="2000" i="1" dirty="0" err="1" smtClean="0">
                <a:solidFill>
                  <a:srgbClr val="DBEEF4"/>
                </a:solidFill>
                <a:latin typeface="Calibri"/>
              </a:rPr>
              <a:t>nitzschia</a:t>
            </a:r>
            <a:r>
              <a:rPr lang="en-US" sz="2000" i="1" dirty="0" smtClean="0">
                <a:solidFill>
                  <a:srgbClr val="DBEEF4"/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srgbClr val="DBEEF4"/>
                </a:solidFill>
                <a:latin typeface="Calibri"/>
              </a:rPr>
              <a:t>and other HABs</a:t>
            </a:r>
          </a:p>
          <a:p>
            <a:pPr lvl="1" defTabSz="914400"/>
            <a:endParaRPr lang="en-US" sz="2000" dirty="0" smtClean="0">
              <a:solidFill>
                <a:srgbClr val="DBEEF4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DBEEF4"/>
                </a:solidFill>
                <a:latin typeface="Calibri"/>
              </a:rPr>
              <a:t>Enhanced education and awareness is key!</a:t>
            </a:r>
          </a:p>
          <a:p>
            <a:pPr marL="1257300" lvl="2" indent="-342900" defTabSz="914400">
              <a:buFont typeface="Arial"/>
              <a:buChar char="•"/>
            </a:pPr>
            <a:r>
              <a:rPr lang="en-US" sz="2000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Pseudo-</a:t>
            </a:r>
            <a:r>
              <a:rPr lang="en-US" sz="2000" i="1" dirty="0" err="1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000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0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identification training sessions for ME phytoplankton volunteer monitoring program (Spring 2013)</a:t>
            </a:r>
          </a:p>
          <a:p>
            <a:pPr marL="1257300" lvl="2" indent="-342900" defTabSz="914400">
              <a:buFont typeface="Arial"/>
              <a:buChar char="•"/>
            </a:pPr>
            <a:r>
              <a:rPr lang="en-US" sz="20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Pilot time series study during 2013 bloom season</a:t>
            </a:r>
          </a:p>
          <a:p>
            <a:pPr marL="1714500" lvl="3" indent="-342900" defTabSz="914400">
              <a:buFont typeface="Arial"/>
              <a:buChar char="•"/>
            </a:pPr>
            <a:r>
              <a:rPr lang="en-US" sz="20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Archived DNA and DA samples archived by phytoplankton monitors</a:t>
            </a:r>
          </a:p>
          <a:p>
            <a:pPr marL="1714500" lvl="3" indent="-342900" defTabSz="914400">
              <a:buFont typeface="Arial"/>
              <a:buChar char="•"/>
            </a:pPr>
            <a:r>
              <a:rPr lang="en-US" sz="20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Comparison of different enumeration strategies</a:t>
            </a:r>
          </a:p>
          <a:p>
            <a:pPr marL="1714500" lvl="3" indent="-342900" defTabSz="914400">
              <a:buFont typeface="Arial"/>
              <a:buChar char="•"/>
            </a:pPr>
            <a:endParaRPr lang="en-US" sz="2000" dirty="0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  <a:p>
            <a:pPr defTabSz="914400"/>
            <a:endParaRPr lang="en-US" sz="2000" dirty="0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  <a:p>
            <a:pPr defTabSz="914400"/>
            <a:r>
              <a:rPr lang="en-US" sz="20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	</a:t>
            </a:r>
            <a:endParaRPr lang="en-US" sz="2000" dirty="0" smtClean="0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  <a:p>
            <a:pPr defTabSz="914400"/>
            <a:r>
              <a:rPr lang="en-US" sz="20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	</a:t>
            </a:r>
            <a:r>
              <a:rPr lang="en-US" sz="20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		</a:t>
            </a:r>
          </a:p>
          <a:p>
            <a:pPr defTabSz="914400"/>
            <a:r>
              <a:rPr lang="en-US" sz="20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kl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0" t="34815" r="39718" b="44938"/>
          <a:stretch/>
        </p:blipFill>
        <p:spPr>
          <a:xfrm>
            <a:off x="7755467" y="2963332"/>
            <a:ext cx="1151466" cy="13885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87733" y="2926263"/>
            <a:ext cx="237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“KLP”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91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hh_head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220"/>
            <a:ext cx="7785100" cy="90059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42247"/>
            <a:ext cx="1340119" cy="1315753"/>
          </a:xfrm>
          <a:prstGeom prst="rect">
            <a:avLst/>
          </a:prstGeom>
          <a:noFill/>
          <a:ln w="38100" cap="flat" cmpd="dbl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 l="2377" r="47293"/>
          <a:stretch>
            <a:fillRect/>
          </a:stretch>
        </p:blipFill>
        <p:spPr bwMode="auto">
          <a:xfrm>
            <a:off x="1340119" y="6044184"/>
            <a:ext cx="2205297" cy="813816"/>
          </a:xfrm>
          <a:prstGeom prst="rect">
            <a:avLst/>
          </a:prstGeom>
          <a:noFill/>
          <a:ln w="38100" cap="flat" cmpd="dbl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 r="88390" b="67860"/>
          <a:stretch>
            <a:fillRect/>
          </a:stretch>
        </p:blipFill>
        <p:spPr bwMode="auto">
          <a:xfrm>
            <a:off x="6667500" y="6019799"/>
            <a:ext cx="2552700" cy="75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eader_agency_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16" y="6015539"/>
            <a:ext cx="3236384" cy="8424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59817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NOAA CSCOR Event Response Funding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40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/>
          <p:cNvGrpSpPr/>
          <p:nvPr/>
        </p:nvGrpSpPr>
        <p:grpSpPr>
          <a:xfrm>
            <a:off x="533400" y="1673352"/>
            <a:ext cx="8080248" cy="155448"/>
            <a:chOff x="762000" y="1674876"/>
            <a:chExt cx="8080248" cy="155448"/>
          </a:xfrm>
        </p:grpSpPr>
        <p:sp>
          <p:nvSpPr>
            <p:cNvPr id="31" name="Rounded Rectangle 30"/>
            <p:cNvSpPr/>
            <p:nvPr/>
          </p:nvSpPr>
          <p:spPr>
            <a:xfrm>
              <a:off x="774700" y="1727200"/>
              <a:ext cx="8064500" cy="4571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0" name="Group 169"/>
            <p:cNvGrpSpPr/>
            <p:nvPr/>
          </p:nvGrpSpPr>
          <p:grpSpPr>
            <a:xfrm>
              <a:off x="762000" y="1674876"/>
              <a:ext cx="8080248" cy="155448"/>
              <a:chOff x="762000" y="1674876"/>
              <a:chExt cx="8080248" cy="15544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7620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668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71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676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9812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2860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5908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895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200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5052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8100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1148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419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7244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0292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3340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6388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943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248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5532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8580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1628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4676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7724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80772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83820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86868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263" name="Group 262"/>
          <p:cNvGrpSpPr/>
          <p:nvPr/>
        </p:nvGrpSpPr>
        <p:grpSpPr>
          <a:xfrm>
            <a:off x="381000" y="1281176"/>
            <a:ext cx="8382000" cy="369332"/>
            <a:chOff x="609600" y="1282700"/>
            <a:chExt cx="8382000" cy="369332"/>
          </a:xfrm>
        </p:grpSpPr>
        <p:sp>
          <p:nvSpPr>
            <p:cNvPr id="143" name="TextBox 142"/>
            <p:cNvSpPr txBox="1"/>
            <p:nvPr/>
          </p:nvSpPr>
          <p:spPr>
            <a:xfrm>
              <a:off x="609600" y="12827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87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914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88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219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89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524000" y="12827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90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8415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133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511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93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43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94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048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95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352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96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657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97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962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98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267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99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572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00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876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01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181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486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03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791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04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924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11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8534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13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229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12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6073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705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07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9977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08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315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09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400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06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6096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05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700" y="7620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eastern Canadian </a:t>
            </a:r>
            <a:r>
              <a:rPr lang="en-US" sz="2400" b="1" dirty="0" smtClean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provinces</a:t>
            </a:r>
            <a:endParaRPr lang="en-US" sz="2400" b="1" dirty="0">
              <a:solidFill>
                <a:srgbClr val="4BACC6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1447800" y="2099810"/>
            <a:ext cx="155448" cy="155448"/>
          </a:xfrm>
          <a:prstGeom prst="ellipse">
            <a:avLst/>
          </a:prstGeom>
          <a:solidFill>
            <a:srgbClr val="FF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4419600" y="2099810"/>
            <a:ext cx="189992" cy="155448"/>
          </a:xfrm>
          <a:prstGeom prst="ellipse">
            <a:avLst/>
          </a:prstGeom>
          <a:solidFill>
            <a:srgbClr val="80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1562100" y="1992868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one province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4648200" y="19928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more than one province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6488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srgbClr val="B7DEE8"/>
                </a:solidFill>
                <a:latin typeface="Calibri"/>
              </a:rPr>
              <a:t>Fernandes</a:t>
            </a:r>
            <a:r>
              <a:rPr lang="en-US" dirty="0">
                <a:solidFill>
                  <a:srgbClr val="B7DEE8"/>
                </a:solidFill>
                <a:latin typeface="Calibri"/>
              </a:rPr>
              <a:t> et al. 2013 </a:t>
            </a:r>
            <a:r>
              <a:rPr lang="en-US" i="1" dirty="0">
                <a:solidFill>
                  <a:srgbClr val="B7DEE8"/>
                </a:solidFill>
                <a:latin typeface="Calibri"/>
              </a:rPr>
              <a:t>DSR II</a:t>
            </a:r>
            <a:endParaRPr lang="en-US" dirty="0">
              <a:solidFill>
                <a:srgbClr val="B7DEE8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399669" y="2806413"/>
            <a:ext cx="5820531" cy="3746787"/>
            <a:chOff x="3352800" y="2806413"/>
            <a:chExt cx="5820531" cy="3746787"/>
          </a:xfrm>
        </p:grpSpPr>
        <p:pic>
          <p:nvPicPr>
            <p:cNvPr id="73" name="Picture 72" descr="canada no labels.tiff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2806413"/>
              <a:ext cx="5660324" cy="3746787"/>
            </a:xfrm>
            <a:prstGeom prst="rect">
              <a:avLst/>
            </a:prstGeom>
            <a:ln w="28575" cmpd="sng">
              <a:solidFill>
                <a:srgbClr val="FF6600"/>
              </a:solidFill>
            </a:ln>
          </p:spPr>
        </p:pic>
        <p:sp>
          <p:nvSpPr>
            <p:cNvPr id="74" name="TextBox 73"/>
            <p:cNvSpPr txBox="1"/>
            <p:nvPr/>
          </p:nvSpPr>
          <p:spPr>
            <a:xfrm>
              <a:off x="3679124" y="4870315"/>
              <a:ext cx="13440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New Brunswick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279324" y="5479915"/>
              <a:ext cx="919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Nova Scotia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75405" y="3045855"/>
              <a:ext cx="919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Quebec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431724" y="4260715"/>
              <a:ext cx="9581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Prince Edward Island</a:t>
              </a:r>
            </a:p>
            <a:p>
              <a:pPr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955724" y="3645148"/>
              <a:ext cx="2217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Newfoundland</a:t>
              </a: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0" y="1872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DA and 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spp. in eastern North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America since 1987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0" y="2362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i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Pseudo-</a:t>
            </a:r>
            <a:r>
              <a:rPr lang="en-US" sz="2400" b="1" i="1" dirty="0" err="1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nitzschia</a:t>
            </a:r>
            <a:r>
              <a:rPr lang="en-US" sz="2400" b="1" i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 </a:t>
            </a:r>
            <a:r>
              <a:rPr lang="en-US" sz="2400" b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spp. </a:t>
            </a:r>
          </a:p>
        </p:txBody>
      </p:sp>
      <p:sp>
        <p:nvSpPr>
          <p:cNvPr id="90" name="Rectangle 89"/>
          <p:cNvSpPr/>
          <p:nvPr/>
        </p:nvSpPr>
        <p:spPr>
          <a:xfrm>
            <a:off x="76200" y="2747665"/>
            <a:ext cx="3276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u="sng" dirty="0" smtClean="0">
                <a:solidFill>
                  <a:srgbClr val="DBEEF4"/>
                </a:solidFill>
                <a:latin typeface="Calibri"/>
              </a:rPr>
              <a:t>Three involved in toxic events: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i="1" dirty="0" smtClean="0">
                <a:solidFill>
                  <a:srgbClr val="DBEEF4"/>
                </a:solidFill>
                <a:latin typeface="Calibri"/>
              </a:rPr>
              <a:t>P. </a:t>
            </a:r>
            <a:r>
              <a:rPr lang="en-US" i="1" dirty="0" err="1" smtClean="0">
                <a:solidFill>
                  <a:srgbClr val="DBEEF4"/>
                </a:solidFill>
                <a:latin typeface="Calibri"/>
              </a:rPr>
              <a:t>multiseries</a:t>
            </a:r>
            <a:endParaRPr lang="en-US" i="1" dirty="0" smtClean="0">
              <a:solidFill>
                <a:srgbClr val="DBEEF4"/>
              </a:solidFill>
              <a:latin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i="1" dirty="0" smtClean="0">
                <a:solidFill>
                  <a:srgbClr val="DBEEF4"/>
                </a:solidFill>
                <a:latin typeface="Calibri"/>
              </a:rPr>
              <a:t>P. </a:t>
            </a:r>
            <a:r>
              <a:rPr lang="en-US" i="1" dirty="0" err="1" smtClean="0">
                <a:solidFill>
                  <a:srgbClr val="DBEEF4"/>
                </a:solidFill>
                <a:latin typeface="Calibri"/>
              </a:rPr>
              <a:t>pseudodelicatissima</a:t>
            </a:r>
            <a:endParaRPr lang="en-US" i="1" dirty="0" smtClean="0">
              <a:solidFill>
                <a:srgbClr val="DBEEF4"/>
              </a:solidFill>
              <a:latin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i="1" dirty="0" smtClean="0">
                <a:solidFill>
                  <a:srgbClr val="DBEEF4"/>
                </a:solidFill>
                <a:latin typeface="Calibri"/>
              </a:rPr>
              <a:t>P. </a:t>
            </a:r>
            <a:r>
              <a:rPr lang="en-US" i="1" dirty="0" err="1" smtClean="0">
                <a:solidFill>
                  <a:srgbClr val="DBEEF4"/>
                </a:solidFill>
                <a:latin typeface="Calibri"/>
              </a:rPr>
              <a:t>seriata</a:t>
            </a:r>
            <a:endParaRPr lang="en-US" i="1" dirty="0" smtClean="0">
              <a:solidFill>
                <a:srgbClr val="DBEEF4"/>
              </a:solidFill>
              <a:latin typeface="Calibri"/>
            </a:endParaRPr>
          </a:p>
          <a:p>
            <a:pPr marL="285750" indent="-285750" defTabSz="914400">
              <a:buFont typeface="Arial"/>
              <a:buChar char="•"/>
            </a:pPr>
            <a:endParaRPr lang="en-US" i="1" dirty="0">
              <a:solidFill>
                <a:srgbClr val="DBEEF4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2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/>
          <p:cNvGrpSpPr/>
          <p:nvPr/>
        </p:nvGrpSpPr>
        <p:grpSpPr>
          <a:xfrm>
            <a:off x="533400" y="1673352"/>
            <a:ext cx="8080248" cy="155448"/>
            <a:chOff x="762000" y="1674876"/>
            <a:chExt cx="8080248" cy="155448"/>
          </a:xfrm>
        </p:grpSpPr>
        <p:sp>
          <p:nvSpPr>
            <p:cNvPr id="31" name="Rounded Rectangle 30"/>
            <p:cNvSpPr/>
            <p:nvPr/>
          </p:nvSpPr>
          <p:spPr>
            <a:xfrm>
              <a:off x="774700" y="1727200"/>
              <a:ext cx="8064500" cy="4571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0" name="Group 169"/>
            <p:cNvGrpSpPr/>
            <p:nvPr/>
          </p:nvGrpSpPr>
          <p:grpSpPr>
            <a:xfrm>
              <a:off x="762000" y="1674876"/>
              <a:ext cx="8080248" cy="155448"/>
              <a:chOff x="762000" y="1674876"/>
              <a:chExt cx="8080248" cy="15544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7620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668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71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676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9812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2860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5908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895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200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5052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8100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1148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419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7244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0292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3340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6388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943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248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5532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8580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1628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4676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7724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80772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83820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86868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263" name="Group 262"/>
          <p:cNvGrpSpPr/>
          <p:nvPr/>
        </p:nvGrpSpPr>
        <p:grpSpPr>
          <a:xfrm>
            <a:off x="381000" y="1281176"/>
            <a:ext cx="8382000" cy="369332"/>
            <a:chOff x="609600" y="1282700"/>
            <a:chExt cx="8382000" cy="369332"/>
          </a:xfrm>
        </p:grpSpPr>
        <p:sp>
          <p:nvSpPr>
            <p:cNvPr id="143" name="TextBox 142"/>
            <p:cNvSpPr txBox="1"/>
            <p:nvPr/>
          </p:nvSpPr>
          <p:spPr>
            <a:xfrm>
              <a:off x="609600" y="12827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87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914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88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219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89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524000" y="12827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90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8415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133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511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93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43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94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048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95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352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96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657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97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962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98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267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99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572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00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876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01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181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486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03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791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04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924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11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8534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13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229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12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6073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705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07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9977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08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315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09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400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06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6096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05</a:t>
              </a:r>
            </a:p>
          </p:txBody>
        </p:sp>
      </p:grpSp>
      <p:sp>
        <p:nvSpPr>
          <p:cNvPr id="266" name="Oval 265"/>
          <p:cNvSpPr/>
          <p:nvPr/>
        </p:nvSpPr>
        <p:spPr>
          <a:xfrm>
            <a:off x="1447800" y="2099810"/>
            <a:ext cx="155448" cy="155448"/>
          </a:xfrm>
          <a:prstGeom prst="ellipse">
            <a:avLst/>
          </a:prstGeom>
          <a:solidFill>
            <a:srgbClr val="FF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4419600" y="2099810"/>
            <a:ext cx="189992" cy="155448"/>
          </a:xfrm>
          <a:prstGeom prst="ellipse">
            <a:avLst/>
          </a:prstGeom>
          <a:solidFill>
            <a:srgbClr val="80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1562100" y="1992868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one province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4648200" y="19928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more than one province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6488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srgbClr val="B7DEE8"/>
                </a:solidFill>
                <a:latin typeface="Calibri"/>
              </a:rPr>
              <a:t>Fernandes</a:t>
            </a:r>
            <a:r>
              <a:rPr lang="en-US" dirty="0">
                <a:solidFill>
                  <a:srgbClr val="B7DEE8"/>
                </a:solidFill>
                <a:latin typeface="Calibri"/>
              </a:rPr>
              <a:t> et al. 2013 </a:t>
            </a:r>
            <a:r>
              <a:rPr lang="en-US" i="1" dirty="0">
                <a:solidFill>
                  <a:srgbClr val="B7DEE8"/>
                </a:solidFill>
                <a:latin typeface="Calibri"/>
              </a:rPr>
              <a:t>DSR II</a:t>
            </a:r>
            <a:endParaRPr lang="en-US" dirty="0">
              <a:solidFill>
                <a:srgbClr val="B7DEE8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399669" y="2806413"/>
            <a:ext cx="5820531" cy="3746787"/>
            <a:chOff x="3352800" y="2806413"/>
            <a:chExt cx="5820531" cy="3746787"/>
          </a:xfrm>
        </p:grpSpPr>
        <p:pic>
          <p:nvPicPr>
            <p:cNvPr id="73" name="Picture 72" descr="canada no labels.tiff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2806413"/>
              <a:ext cx="5660324" cy="3746787"/>
            </a:xfrm>
            <a:prstGeom prst="rect">
              <a:avLst/>
            </a:prstGeom>
            <a:ln w="28575" cmpd="sng">
              <a:solidFill>
                <a:srgbClr val="FF6600"/>
              </a:solidFill>
            </a:ln>
          </p:spPr>
        </p:pic>
        <p:sp>
          <p:nvSpPr>
            <p:cNvPr id="74" name="TextBox 73"/>
            <p:cNvSpPr txBox="1"/>
            <p:nvPr/>
          </p:nvSpPr>
          <p:spPr>
            <a:xfrm>
              <a:off x="3679124" y="4870315"/>
              <a:ext cx="13440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New Brunswick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279324" y="5479915"/>
              <a:ext cx="919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Nova Scotia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675405" y="3045855"/>
              <a:ext cx="919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Quebec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431724" y="4260715"/>
              <a:ext cx="9581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Prince Edward Island</a:t>
              </a:r>
            </a:p>
            <a:p>
              <a:pPr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955724" y="3645148"/>
              <a:ext cx="2217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white"/>
                  </a:solidFill>
                  <a:latin typeface="Calibri"/>
                </a:rPr>
                <a:t>Newfoundland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0" y="2362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i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Pseudo-</a:t>
            </a:r>
            <a:r>
              <a:rPr lang="en-US" sz="2400" b="1" i="1" dirty="0" err="1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nitzschia</a:t>
            </a:r>
            <a:r>
              <a:rPr lang="en-US" sz="2400" b="1" i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 </a:t>
            </a:r>
            <a:r>
              <a:rPr lang="en-US" sz="2400" b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spp. 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6200" y="2747665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u="sng" dirty="0" smtClean="0">
                <a:solidFill>
                  <a:srgbClr val="DBEEF4"/>
                </a:solidFill>
                <a:latin typeface="Calibri"/>
              </a:rPr>
              <a:t>Three involved in toxic events</a:t>
            </a:r>
            <a:endParaRPr lang="en-US" u="sng" dirty="0">
              <a:solidFill>
                <a:srgbClr val="DBEEF4"/>
              </a:solidFill>
              <a:latin typeface="Calibri"/>
            </a:endParaRPr>
          </a:p>
        </p:txBody>
      </p:sp>
      <p:pic>
        <p:nvPicPr>
          <p:cNvPr id="88" name="Picture 87" descr="clam.tiff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1533" l="86" r="96005">
                        <a14:foregroundMark x1="58763" y1="19851" x2="73625" y2="26259"/>
                        <a14:foregroundMark x1="49957" y1="9840" x2="49957" y2="9840"/>
                        <a14:foregroundMark x1="51632" y1="10126" x2="65679" y2="20423"/>
                        <a14:foregroundMark x1="79296" y1="30206" x2="83076" y2="33524"/>
                        <a14:foregroundMark x1="90421" y1="61156" x2="90421" y2="61156"/>
                        <a14:foregroundMark x1="92483" y1="56979" x2="92483" y2="5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68194">
            <a:off x="1062928" y="3773531"/>
            <a:ext cx="849354" cy="637745"/>
          </a:xfrm>
          <a:prstGeom prst="rect">
            <a:avLst/>
          </a:prstGeom>
        </p:spPr>
      </p:pic>
      <p:pic>
        <p:nvPicPr>
          <p:cNvPr id="89" name="Picture 88" descr="028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98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8014">
            <a:off x="2257106" y="3647138"/>
            <a:ext cx="1047307" cy="785480"/>
          </a:xfrm>
          <a:prstGeom prst="rect">
            <a:avLst/>
          </a:prstGeom>
        </p:spPr>
      </p:pic>
      <p:pic>
        <p:nvPicPr>
          <p:cNvPr id="90" name="Picture 89" descr="Mytilus_edulis_01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561489"/>
            <a:ext cx="844036" cy="1125791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0" y="3124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err="1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Domoic</a:t>
            </a:r>
            <a:r>
              <a:rPr lang="en-US" sz="2400" b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 acid in shellfish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2700" y="7620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eastern Canadian </a:t>
            </a:r>
            <a:r>
              <a:rPr lang="en-US" sz="2400" b="1" dirty="0" smtClean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provinces</a:t>
            </a:r>
            <a:endParaRPr lang="en-US" sz="2400" b="1" dirty="0">
              <a:solidFill>
                <a:srgbClr val="4BACC6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0" y="1872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DA and 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spp. in eastern North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America since 1987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746500"/>
            <a:ext cx="59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BEEF4"/>
                </a:solidFill>
              </a:rPr>
              <a:t>≈</a:t>
            </a:r>
            <a:endParaRPr lang="en-US" sz="3600" dirty="0">
              <a:solidFill>
                <a:srgbClr val="DBEEF4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917700" y="3793411"/>
            <a:ext cx="41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DBEEF4"/>
                </a:solidFill>
              </a:rPr>
              <a:t>&lt;</a:t>
            </a:r>
            <a:endParaRPr lang="en-US" sz="2800" dirty="0">
              <a:solidFill>
                <a:srgbClr val="DBEE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6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roup 170"/>
          <p:cNvGrpSpPr/>
          <p:nvPr/>
        </p:nvGrpSpPr>
        <p:grpSpPr>
          <a:xfrm>
            <a:off x="533400" y="1673352"/>
            <a:ext cx="8080248" cy="155448"/>
            <a:chOff x="762000" y="1674876"/>
            <a:chExt cx="8080248" cy="155448"/>
          </a:xfrm>
        </p:grpSpPr>
        <p:sp>
          <p:nvSpPr>
            <p:cNvPr id="31" name="Rounded Rectangle 30"/>
            <p:cNvSpPr/>
            <p:nvPr/>
          </p:nvSpPr>
          <p:spPr>
            <a:xfrm>
              <a:off x="774700" y="1727200"/>
              <a:ext cx="8064500" cy="4571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0" name="Group 169"/>
            <p:cNvGrpSpPr/>
            <p:nvPr/>
          </p:nvGrpSpPr>
          <p:grpSpPr>
            <a:xfrm>
              <a:off x="762000" y="1674876"/>
              <a:ext cx="8080248" cy="155448"/>
              <a:chOff x="762000" y="1674876"/>
              <a:chExt cx="8080248" cy="15544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7620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668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71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1676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9812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2860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5908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895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200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5052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8100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1148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419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7244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0292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3340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6388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9436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2484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5532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8580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7162800" y="1674876"/>
                <a:ext cx="155448" cy="155448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4676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7724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80772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83820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8686800" y="1674876"/>
                <a:ext cx="155448" cy="15544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263" name="Group 262"/>
          <p:cNvGrpSpPr/>
          <p:nvPr/>
        </p:nvGrpSpPr>
        <p:grpSpPr>
          <a:xfrm>
            <a:off x="381000" y="1281176"/>
            <a:ext cx="8382000" cy="369332"/>
            <a:chOff x="609600" y="1282700"/>
            <a:chExt cx="8382000" cy="369332"/>
          </a:xfrm>
        </p:grpSpPr>
        <p:sp>
          <p:nvSpPr>
            <p:cNvPr id="143" name="TextBox 142"/>
            <p:cNvSpPr txBox="1"/>
            <p:nvPr/>
          </p:nvSpPr>
          <p:spPr>
            <a:xfrm>
              <a:off x="609600" y="12827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87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914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88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219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89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524000" y="12827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90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8415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133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511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93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743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94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048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95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352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96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657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97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962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98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267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99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572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00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876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01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181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02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486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03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791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04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924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11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8534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13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229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12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6073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10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705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07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9977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08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315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09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6400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06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6096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dirty="0">
                  <a:solidFill>
                    <a:srgbClr val="DBEEF4"/>
                  </a:solidFill>
                  <a:latin typeface="Calibri"/>
                </a:rPr>
                <a:t>05</a:t>
              </a:r>
            </a:p>
          </p:txBody>
        </p:sp>
      </p:grpSp>
      <p:sp>
        <p:nvSpPr>
          <p:cNvPr id="266" name="Oval 265"/>
          <p:cNvSpPr/>
          <p:nvPr/>
        </p:nvSpPr>
        <p:spPr>
          <a:xfrm>
            <a:off x="1447800" y="2099810"/>
            <a:ext cx="155448" cy="155448"/>
          </a:xfrm>
          <a:prstGeom prst="ellipse">
            <a:avLst/>
          </a:prstGeom>
          <a:solidFill>
            <a:srgbClr val="FF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4419600" y="2099810"/>
            <a:ext cx="189992" cy="155448"/>
          </a:xfrm>
          <a:prstGeom prst="ellipse">
            <a:avLst/>
          </a:prstGeom>
          <a:solidFill>
            <a:srgbClr val="80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1562100" y="1992868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one province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4648200" y="19928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more than one province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4600" y="6488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srgbClr val="B7DEE8"/>
                </a:solidFill>
                <a:latin typeface="Calibri"/>
              </a:rPr>
              <a:t>Fernandes</a:t>
            </a:r>
            <a:r>
              <a:rPr lang="en-US" dirty="0">
                <a:solidFill>
                  <a:srgbClr val="B7DEE8"/>
                </a:solidFill>
                <a:latin typeface="Calibri"/>
              </a:rPr>
              <a:t> et al. 2013 </a:t>
            </a:r>
            <a:r>
              <a:rPr lang="en-US" i="1" dirty="0">
                <a:solidFill>
                  <a:srgbClr val="B7DEE8"/>
                </a:solidFill>
                <a:latin typeface="Calibri"/>
              </a:rPr>
              <a:t>DSR II</a:t>
            </a:r>
            <a:endParaRPr lang="en-US" dirty="0">
              <a:solidFill>
                <a:srgbClr val="B7DEE8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0" y="2362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i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Pseudo-</a:t>
            </a:r>
            <a:r>
              <a:rPr lang="en-US" sz="2400" b="1" i="1" dirty="0" err="1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nitzschia</a:t>
            </a:r>
            <a:r>
              <a:rPr lang="en-US" sz="2400" b="1" i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 </a:t>
            </a:r>
            <a:r>
              <a:rPr lang="en-US" sz="2400" b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spp. 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6200" y="2747665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u="sng" dirty="0" smtClean="0">
                <a:solidFill>
                  <a:srgbClr val="DBEEF4"/>
                </a:solidFill>
                <a:latin typeface="Calibri"/>
              </a:rPr>
              <a:t>Three involved in toxic events</a:t>
            </a:r>
            <a:endParaRPr lang="en-US" u="sng" dirty="0">
              <a:solidFill>
                <a:srgbClr val="DBEEF4"/>
              </a:solidFill>
              <a:latin typeface="Calibri"/>
            </a:endParaRPr>
          </a:p>
        </p:txBody>
      </p:sp>
      <p:pic>
        <p:nvPicPr>
          <p:cNvPr id="88" name="Picture 87" descr="clam.tif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23" b="91533" l="86" r="96005">
                        <a14:foregroundMark x1="58763" y1="19851" x2="73625" y2="26259"/>
                        <a14:foregroundMark x1="49957" y1="9840" x2="49957" y2="9840"/>
                        <a14:foregroundMark x1="51632" y1="10126" x2="65679" y2="20423"/>
                        <a14:foregroundMark x1="79296" y1="30206" x2="83076" y2="33524"/>
                        <a14:foregroundMark x1="90421" y1="61156" x2="90421" y2="61156"/>
                        <a14:foregroundMark x1="92483" y1="56979" x2="92483" y2="5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68194">
            <a:off x="1062928" y="3773531"/>
            <a:ext cx="849354" cy="637745"/>
          </a:xfrm>
          <a:prstGeom prst="rect">
            <a:avLst/>
          </a:prstGeom>
        </p:spPr>
      </p:pic>
      <p:pic>
        <p:nvPicPr>
          <p:cNvPr id="89" name="Picture 88" descr="028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8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8014">
            <a:off x="2257106" y="3647138"/>
            <a:ext cx="1047307" cy="785480"/>
          </a:xfrm>
          <a:prstGeom prst="rect">
            <a:avLst/>
          </a:prstGeom>
        </p:spPr>
      </p:pic>
      <p:pic>
        <p:nvPicPr>
          <p:cNvPr id="90" name="Picture 89" descr="Mytilus_edulis_01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561489"/>
            <a:ext cx="844036" cy="1125791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0" y="3124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err="1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Domoic</a:t>
            </a:r>
            <a:r>
              <a:rPr lang="en-US" sz="2400" b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 acid in shellfish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2700" y="7620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Closures in eastern Canadian </a:t>
            </a:r>
            <a:r>
              <a:rPr lang="en-US" sz="2400" b="1" dirty="0" smtClean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provinces</a:t>
            </a:r>
            <a:endParaRPr lang="en-US" sz="2400" b="1" dirty="0">
              <a:solidFill>
                <a:srgbClr val="4BACC6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0" y="18720"/>
            <a:ext cx="967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DA and 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Pseudo-</a:t>
            </a:r>
            <a:r>
              <a:rPr lang="en-US" sz="2400" i="1" dirty="0" err="1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nitzschia</a:t>
            </a:r>
            <a:r>
              <a:rPr lang="en-US" sz="2400" i="1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spp. in eastern North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America since 1987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746500"/>
            <a:ext cx="59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BEEF4"/>
                </a:solidFill>
                <a:latin typeface="Calibri"/>
              </a:rPr>
              <a:t>≈</a:t>
            </a:r>
            <a:endParaRPr lang="en-US" sz="3600" dirty="0">
              <a:solidFill>
                <a:srgbClr val="DBEEF4"/>
              </a:solidFill>
              <a:latin typeface="Calibri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917700" y="3793411"/>
            <a:ext cx="41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DBEEF4"/>
                </a:solidFill>
                <a:latin typeface="Calibri"/>
              </a:rPr>
              <a:t>&lt;</a:t>
            </a:r>
            <a:endParaRPr lang="en-US" sz="2800" dirty="0">
              <a:solidFill>
                <a:srgbClr val="DBEEF4"/>
              </a:solidFill>
              <a:latin typeface="Calibri"/>
            </a:endParaRPr>
          </a:p>
        </p:txBody>
      </p:sp>
      <p:pic>
        <p:nvPicPr>
          <p:cNvPr id="85" name="Picture 84" descr="entire region.tiff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11" y="2429556"/>
            <a:ext cx="4903879" cy="41067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6" name="Rectangle 85"/>
          <p:cNvSpPr/>
          <p:nvPr/>
        </p:nvSpPr>
        <p:spPr>
          <a:xfrm>
            <a:off x="4419600" y="4392831"/>
            <a:ext cx="1450848" cy="144916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8200" y="4646831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DBEEF4"/>
                </a:solidFill>
              </a:rPr>
              <a:t>GOM??</a:t>
            </a:r>
            <a:endParaRPr lang="en-US" sz="4000" dirty="0">
              <a:solidFill>
                <a:srgbClr val="DBEE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2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892300" y="495300"/>
            <a:ext cx="2328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0900" y="431800"/>
            <a:ext cx="687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alibri"/>
              </a:rPr>
              <a:t>&gt;5000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 Pseudo-</a:t>
            </a:r>
            <a:r>
              <a:rPr lang="en-US" sz="1600" i="1" dirty="0" err="1">
                <a:solidFill>
                  <a:prstClr val="white"/>
                </a:solidFill>
                <a:latin typeface="Calibri"/>
              </a:rPr>
              <a:t>nitzschia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cells per liter</a:t>
            </a:r>
          </a:p>
        </p:txBody>
      </p:sp>
      <p:sp>
        <p:nvSpPr>
          <p:cNvPr id="91" name="Oval 90"/>
          <p:cNvSpPr/>
          <p:nvPr/>
        </p:nvSpPr>
        <p:spPr>
          <a:xfrm>
            <a:off x="1892300" y="833854"/>
            <a:ext cx="232833" cy="220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120900" y="770354"/>
            <a:ext cx="687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alibri"/>
              </a:rPr>
              <a:t>1000-5000 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Pseudo-</a:t>
            </a:r>
            <a:r>
              <a:rPr lang="en-US" sz="1600" i="1" dirty="0" err="1">
                <a:solidFill>
                  <a:prstClr val="white"/>
                </a:solidFill>
                <a:latin typeface="Calibri"/>
              </a:rPr>
              <a:t>nitzschia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cells per liter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905000" y="1164054"/>
            <a:ext cx="232833" cy="22013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133600" y="1100554"/>
            <a:ext cx="687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alibri"/>
              </a:rPr>
              <a:t>&lt;1000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Pseudo-nitzschia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cells per liter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943600" y="664747"/>
            <a:ext cx="2986617" cy="5800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5-Point Star 95"/>
          <p:cNvSpPr>
            <a:spLocks noChangeAspect="1"/>
          </p:cNvSpPr>
          <p:nvPr/>
        </p:nvSpPr>
        <p:spPr>
          <a:xfrm>
            <a:off x="5981700" y="732480"/>
            <a:ext cx="296672" cy="29667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7397750" y="783280"/>
            <a:ext cx="232833" cy="22013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250516" y="660400"/>
            <a:ext cx="14181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+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pDA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Jellet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         ASP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test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668683" y="660400"/>
            <a:ext cx="1261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pDA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Jellet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ASP test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737750" y="4297470"/>
            <a:ext cx="4367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DBEEF4"/>
                </a:solidFill>
                <a:latin typeface="Calibri"/>
              </a:rPr>
              <a:t>Phytoplankton </a:t>
            </a:r>
            <a:r>
              <a:rPr lang="en-US" dirty="0" smtClean="0">
                <a:solidFill>
                  <a:srgbClr val="DBEEF4"/>
                </a:solidFill>
                <a:latin typeface="Calibri"/>
              </a:rPr>
              <a:t>data, ME </a:t>
            </a:r>
            <a:r>
              <a:rPr lang="en-US" dirty="0">
                <a:solidFill>
                  <a:srgbClr val="DBEEF4"/>
                </a:solidFill>
                <a:latin typeface="Calibri"/>
              </a:rPr>
              <a:t>DMR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</a:rPr>
              <a:t>July 2012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</a:rPr>
              <a:t>: First provisional shellfish closure for </a:t>
            </a:r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</a:rPr>
              <a:t>DA by </a:t>
            </a:r>
            <a:r>
              <a:rPr 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</a:rPr>
              <a:t>Maine DMR</a:t>
            </a:r>
          </a:p>
        </p:txBody>
      </p:sp>
      <p:pic>
        <p:nvPicPr>
          <p:cNvPr id="41" name="Picture 40" descr="entire region.tif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" y="1914433"/>
            <a:ext cx="2757579" cy="23093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74650" y="3180578"/>
            <a:ext cx="438150" cy="2921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 descr="COASTLINE2.tiff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03"/>
          <a:stretch/>
        </p:blipFill>
        <p:spPr>
          <a:xfrm>
            <a:off x="2393340" y="1515358"/>
            <a:ext cx="6654365" cy="281562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8" name="TextBox 107"/>
          <p:cNvSpPr txBox="1"/>
          <p:nvPr/>
        </p:nvSpPr>
        <p:spPr>
          <a:xfrm>
            <a:off x="2335852" y="1488069"/>
            <a:ext cx="313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/>
              </a:rPr>
              <a:t>July</a:t>
            </a:r>
          </a:p>
        </p:txBody>
      </p:sp>
      <p:sp>
        <p:nvSpPr>
          <p:cNvPr id="110" name="Oval 109"/>
          <p:cNvSpPr/>
          <p:nvPr/>
        </p:nvSpPr>
        <p:spPr>
          <a:xfrm>
            <a:off x="4129343" y="3759740"/>
            <a:ext cx="151807" cy="1518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3867732" y="4208564"/>
            <a:ext cx="151807" cy="151807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046540" y="3883946"/>
            <a:ext cx="151807" cy="151807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543363" y="3759740"/>
            <a:ext cx="151807" cy="151807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5288597" y="3325021"/>
            <a:ext cx="151807" cy="151807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5557714" y="3200815"/>
            <a:ext cx="151807" cy="151807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5855255" y="2827894"/>
            <a:ext cx="151807" cy="151807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5171294" y="3090410"/>
            <a:ext cx="151807" cy="151807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5" name="Straight Connector 124"/>
          <p:cNvCxnSpPr/>
          <p:nvPr/>
        </p:nvCxnSpPr>
        <p:spPr>
          <a:xfrm>
            <a:off x="5122308" y="3240587"/>
            <a:ext cx="416724" cy="1178164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Oval 126"/>
          <p:cNvSpPr/>
          <p:nvPr/>
        </p:nvSpPr>
        <p:spPr>
          <a:xfrm>
            <a:off x="6306395" y="2774096"/>
            <a:ext cx="151807" cy="1518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842228" y="2210784"/>
            <a:ext cx="1663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MAINE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065456" y="1626320"/>
            <a:ext cx="61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/>
              </a:rPr>
              <a:t>NB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947611" y="3610065"/>
            <a:ext cx="166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Casco Bay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616468" y="2930666"/>
            <a:ext cx="190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Penobscot Bay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4963691" y="2296762"/>
            <a:ext cx="241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white"/>
                </a:solidFill>
                <a:latin typeface="Calibri"/>
              </a:rPr>
              <a:t>Schoodic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Peninsula</a:t>
            </a:r>
          </a:p>
        </p:txBody>
      </p:sp>
      <p:cxnSp>
        <p:nvCxnSpPr>
          <p:cNvPr id="134" name="Straight Connector 133"/>
          <p:cNvCxnSpPr/>
          <p:nvPr/>
        </p:nvCxnSpPr>
        <p:spPr>
          <a:xfrm>
            <a:off x="5121716" y="3239882"/>
            <a:ext cx="400813" cy="1091105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4625076" y="3991354"/>
            <a:ext cx="98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WGOM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5589677" y="3991354"/>
            <a:ext cx="98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EGOM</a:t>
            </a:r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6065794" y="2696527"/>
            <a:ext cx="156727" cy="2749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5601507" y="2879866"/>
            <a:ext cx="266413" cy="23352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3550098" y="2573128"/>
            <a:ext cx="241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Mount Desert Island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476047" y="2096707"/>
            <a:ext cx="166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Bay of Fundy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5500" y="1488069"/>
            <a:ext cx="2317840" cy="4263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75500" y="4223764"/>
            <a:ext cx="2317840" cy="107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5-Point Star 141"/>
          <p:cNvSpPr/>
          <p:nvPr/>
        </p:nvSpPr>
        <p:spPr>
          <a:xfrm>
            <a:off x="5907301" y="2832592"/>
            <a:ext cx="304800" cy="294217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4" name="5-Point Star 143"/>
          <p:cNvSpPr/>
          <p:nvPr/>
        </p:nvSpPr>
        <p:spPr>
          <a:xfrm>
            <a:off x="6174001" y="2781792"/>
            <a:ext cx="304800" cy="294217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210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892300" y="584200"/>
            <a:ext cx="2328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20900" y="520700"/>
            <a:ext cx="687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alibri"/>
              </a:rPr>
              <a:t>&gt;5000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 Pseudo-</a:t>
            </a:r>
            <a:r>
              <a:rPr lang="en-US" sz="1600" i="1" dirty="0" err="1">
                <a:solidFill>
                  <a:prstClr val="white"/>
                </a:solidFill>
                <a:latin typeface="Calibri"/>
              </a:rPr>
              <a:t>nitzschia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cells per liter</a:t>
            </a:r>
          </a:p>
        </p:txBody>
      </p:sp>
      <p:sp>
        <p:nvSpPr>
          <p:cNvPr id="91" name="Oval 90"/>
          <p:cNvSpPr/>
          <p:nvPr/>
        </p:nvSpPr>
        <p:spPr>
          <a:xfrm>
            <a:off x="1892300" y="922754"/>
            <a:ext cx="232833" cy="220133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120900" y="859254"/>
            <a:ext cx="687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alibri"/>
              </a:rPr>
              <a:t>1000-5000 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Pseudo-</a:t>
            </a:r>
            <a:r>
              <a:rPr lang="en-US" sz="1600" i="1" dirty="0" err="1">
                <a:solidFill>
                  <a:prstClr val="white"/>
                </a:solidFill>
                <a:latin typeface="Calibri"/>
              </a:rPr>
              <a:t>nitzschia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cells per liter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905000" y="1252954"/>
            <a:ext cx="232833" cy="22013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133600" y="1189454"/>
            <a:ext cx="687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Calibri"/>
              </a:rPr>
              <a:t>&lt;1000</a:t>
            </a:r>
            <a:r>
              <a:rPr lang="en-US" sz="1600" i="1" dirty="0">
                <a:solidFill>
                  <a:prstClr val="white"/>
                </a:solidFill>
                <a:latin typeface="Calibri"/>
              </a:rPr>
              <a:t>Pseudo-nitzschia 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cells per liter</a:t>
            </a:r>
            <a:endParaRPr lang="en-US" sz="16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943600" y="753647"/>
            <a:ext cx="2986617" cy="58007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5-Point Star 95"/>
          <p:cNvSpPr>
            <a:spLocks noChangeAspect="1"/>
          </p:cNvSpPr>
          <p:nvPr/>
        </p:nvSpPr>
        <p:spPr>
          <a:xfrm>
            <a:off x="5981700" y="821380"/>
            <a:ext cx="296672" cy="29667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7397750" y="872180"/>
            <a:ext cx="232833" cy="22013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250516" y="749300"/>
            <a:ext cx="14181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+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pDA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Jellet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         ASP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test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668683" y="749300"/>
            <a:ext cx="1261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pDA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Jellet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ASP test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737750" y="4386370"/>
            <a:ext cx="4367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DBEEF4"/>
                </a:solidFill>
                <a:latin typeface="Calibri"/>
              </a:rPr>
              <a:t>Phytoplankton </a:t>
            </a:r>
            <a:r>
              <a:rPr lang="en-US" dirty="0" smtClean="0">
                <a:solidFill>
                  <a:srgbClr val="DBEEF4"/>
                </a:solidFill>
                <a:latin typeface="Calibri"/>
              </a:rPr>
              <a:t>data, ME </a:t>
            </a:r>
            <a:r>
              <a:rPr lang="en-US" dirty="0">
                <a:solidFill>
                  <a:srgbClr val="DBEEF4"/>
                </a:solidFill>
                <a:latin typeface="Calibri"/>
              </a:rPr>
              <a:t>DMR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July 2012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: First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precautionary shellfish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closure for </a:t>
            </a:r>
            <a:r>
              <a:rPr lang="en-US" sz="2400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DA by </a:t>
            </a:r>
            <a:r>
              <a:rPr lang="en-US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Maine DMR</a:t>
            </a:r>
          </a:p>
        </p:txBody>
      </p:sp>
      <p:pic>
        <p:nvPicPr>
          <p:cNvPr id="41" name="Picture 40" descr="entire region.tif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" y="2003333"/>
            <a:ext cx="2757579" cy="230933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74650" y="3269478"/>
            <a:ext cx="438150" cy="2921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6" name="Picture 105" descr="COASTLINE2.tiff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03"/>
          <a:stretch/>
        </p:blipFill>
        <p:spPr>
          <a:xfrm>
            <a:off x="2393340" y="1604258"/>
            <a:ext cx="6654365" cy="281562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8" name="TextBox 107"/>
          <p:cNvSpPr txBox="1"/>
          <p:nvPr/>
        </p:nvSpPr>
        <p:spPr>
          <a:xfrm>
            <a:off x="2335852" y="1576969"/>
            <a:ext cx="3132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/>
              </a:rPr>
              <a:t>July</a:t>
            </a:r>
          </a:p>
        </p:txBody>
      </p:sp>
      <p:sp>
        <p:nvSpPr>
          <p:cNvPr id="110" name="Oval 109"/>
          <p:cNvSpPr/>
          <p:nvPr/>
        </p:nvSpPr>
        <p:spPr>
          <a:xfrm>
            <a:off x="4129343" y="3848640"/>
            <a:ext cx="151807" cy="1518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3867732" y="4297464"/>
            <a:ext cx="151807" cy="151807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046540" y="3972846"/>
            <a:ext cx="151807" cy="151807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543363" y="3848640"/>
            <a:ext cx="151807" cy="151807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5288597" y="3413921"/>
            <a:ext cx="151807" cy="151807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5557714" y="3289715"/>
            <a:ext cx="151807" cy="151807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5855255" y="2916794"/>
            <a:ext cx="151807" cy="151807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5171294" y="3179310"/>
            <a:ext cx="151807" cy="151807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5" name="Straight Connector 124"/>
          <p:cNvCxnSpPr/>
          <p:nvPr/>
        </p:nvCxnSpPr>
        <p:spPr>
          <a:xfrm>
            <a:off x="5122308" y="3329487"/>
            <a:ext cx="416724" cy="1178164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5931158" y="3027503"/>
            <a:ext cx="151807" cy="1518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6293695" y="2875696"/>
            <a:ext cx="151807" cy="151807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6264846" y="2992698"/>
            <a:ext cx="151807" cy="15180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842228" y="2299684"/>
            <a:ext cx="1663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MAINE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065456" y="1715220"/>
            <a:ext cx="615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NB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947611" y="3698965"/>
            <a:ext cx="166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Casco Bay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616468" y="3019566"/>
            <a:ext cx="190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Penobscot Bay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4963691" y="2385662"/>
            <a:ext cx="241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white"/>
                </a:solidFill>
                <a:latin typeface="Calibri"/>
              </a:rPr>
              <a:t>Schoodic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Peninsula</a:t>
            </a:r>
          </a:p>
        </p:txBody>
      </p:sp>
      <p:cxnSp>
        <p:nvCxnSpPr>
          <p:cNvPr id="134" name="Straight Connector 133"/>
          <p:cNvCxnSpPr/>
          <p:nvPr/>
        </p:nvCxnSpPr>
        <p:spPr>
          <a:xfrm>
            <a:off x="5121716" y="3328782"/>
            <a:ext cx="400813" cy="1091105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4625076" y="4080254"/>
            <a:ext cx="98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WGOM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5589677" y="4080254"/>
            <a:ext cx="98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EGOM</a:t>
            </a:r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6065794" y="2785427"/>
            <a:ext cx="156727" cy="2749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5601507" y="2968766"/>
            <a:ext cx="266413" cy="23352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3550098" y="2662028"/>
            <a:ext cx="241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Mount Desert Island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476047" y="2185607"/>
            <a:ext cx="166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Bay of Fundy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5500" y="1576969"/>
            <a:ext cx="2317840" cy="4263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75500" y="4312664"/>
            <a:ext cx="2317840" cy="107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9498651" y="1193581"/>
            <a:ext cx="912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Shellfish, seawater samples collected 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July 30 and July 31 in response to +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</a:rPr>
              <a:t>Jellet</a:t>
            </a: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 </a:t>
            </a:r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	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(FDA regulatory limit </a:t>
            </a: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20 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>ppm)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271254"/>
              </p:ext>
            </p:extLst>
          </p:nvPr>
        </p:nvGraphicFramePr>
        <p:xfrm>
          <a:off x="875601" y="4889786"/>
          <a:ext cx="7322250" cy="17007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760673"/>
                <a:gridCol w="1884699"/>
                <a:gridCol w="2676878"/>
              </a:tblGrid>
              <a:tr h="209502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err="1" smtClean="0"/>
                        <a:t>Wonsqueak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err="1" smtClean="0"/>
                        <a:t>Corea</a:t>
                      </a:r>
                      <a:endParaRPr lang="en-US" dirty="0"/>
                    </a:p>
                  </a:txBody>
                  <a:tcPr/>
                </a:tc>
              </a:tr>
              <a:tr h="209502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i="1" dirty="0" err="1" smtClean="0"/>
                        <a:t>Mytilus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edulis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smtClean="0"/>
                        <a:t>5.77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smtClean="0"/>
                        <a:t>1.28 ppm</a:t>
                      </a:r>
                      <a:endParaRPr lang="en-US" dirty="0"/>
                    </a:p>
                  </a:txBody>
                  <a:tcPr/>
                </a:tc>
              </a:tr>
              <a:tr h="209502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i="1" dirty="0" err="1" smtClean="0"/>
                        <a:t>Mya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arenaria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smtClean="0"/>
                        <a:t>5.68</a:t>
                      </a:r>
                      <a:r>
                        <a:rPr lang="en-US" baseline="0" dirty="0" smtClean="0"/>
                        <a:t>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smtClean="0"/>
                        <a:t>3.16 ppm</a:t>
                      </a:r>
                      <a:endParaRPr lang="en-US" dirty="0"/>
                    </a:p>
                  </a:txBody>
                  <a:tcPr/>
                </a:tc>
              </a:tr>
              <a:tr h="209502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i="1" dirty="0" smtClean="0"/>
                        <a:t>P-n.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dirty="0" smtClean="0"/>
                        <a:t>abundance (cells L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smtClean="0"/>
                        <a:t>3.5 x 10</a:t>
                      </a:r>
                      <a:r>
                        <a:rPr lang="en-US" baseline="30000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smtClean="0"/>
                        <a:t>1.2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209502"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baseline="0" dirty="0" err="1" smtClean="0"/>
                        <a:t>pDA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ng</a:t>
                      </a:r>
                      <a:r>
                        <a:rPr lang="en-US" baseline="0" dirty="0" smtClean="0"/>
                        <a:t> L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)</a:t>
                      </a:r>
                      <a:r>
                        <a:rPr lang="en-US" baseline="30000" dirty="0" smtClean="0"/>
                        <a:t> 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smtClean="0"/>
                        <a:t>234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smtClean="0"/>
                        <a:t>846 </a:t>
                      </a:r>
                      <a:endParaRPr lang="en-US" dirty="0"/>
                    </a:p>
                  </a:txBody>
                  <a:tcPr/>
                </a:tc>
              </a:tr>
              <a:tr h="20950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cellular </a:t>
                      </a:r>
                      <a:r>
                        <a:rPr lang="en-US" dirty="0" err="1" smtClean="0"/>
                        <a:t>pDA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pg</a:t>
                      </a:r>
                      <a:r>
                        <a:rPr lang="en-US" baseline="0" dirty="0" smtClean="0"/>
                        <a:t> cell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)</a:t>
                      </a:r>
                      <a:r>
                        <a:rPr lang="en-US" baseline="30000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smtClean="0"/>
                        <a:t>0.77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 smtClean="0"/>
                        <a:t>0.70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29855" y="3080616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W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98155" y="3055216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7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4" t="1318" r="1057" b="11751"/>
          <a:stretch/>
        </p:blipFill>
        <p:spPr>
          <a:xfrm rot="5400000">
            <a:off x="1054100" y="-1092200"/>
            <a:ext cx="4102100" cy="5981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8195" y="-19498"/>
            <a:ext cx="628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i="1" dirty="0">
                <a:solidFill>
                  <a:srgbClr val="DBEEF4"/>
                </a:solidFill>
                <a:latin typeface="Calibri"/>
              </a:rPr>
              <a:t>Pseudo-</a:t>
            </a:r>
            <a:r>
              <a:rPr lang="en-US" sz="2400" b="1" i="1" dirty="0" err="1">
                <a:solidFill>
                  <a:srgbClr val="DBEEF4"/>
                </a:solidFill>
                <a:latin typeface="Calibri"/>
              </a:rPr>
              <a:t>nitzschia</a:t>
            </a:r>
            <a:r>
              <a:rPr lang="en-US" sz="2400" b="1" i="1" dirty="0">
                <a:solidFill>
                  <a:srgbClr val="DBEEF4"/>
                </a:solidFill>
                <a:latin typeface="Calibri"/>
              </a:rPr>
              <a:t> </a:t>
            </a:r>
            <a:r>
              <a:rPr lang="en-US" sz="2400" b="1" dirty="0">
                <a:solidFill>
                  <a:srgbClr val="DBEEF4"/>
                </a:solidFill>
                <a:latin typeface="Calibri"/>
              </a:rPr>
              <a:t>spp.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74395" y="327867"/>
            <a:ext cx="29696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u="sng" dirty="0">
                <a:solidFill>
                  <a:srgbClr val="DBEEF4"/>
                </a:solidFill>
                <a:latin typeface="Calibri"/>
              </a:rPr>
              <a:t>Fourteen species described</a:t>
            </a:r>
            <a:r>
              <a:rPr lang="en-US" dirty="0">
                <a:solidFill>
                  <a:srgbClr val="DBEEF4"/>
                </a:solidFill>
                <a:latin typeface="Calibri"/>
              </a:rPr>
              <a:t>:</a:t>
            </a:r>
          </a:p>
          <a:p>
            <a:pPr defTabSz="914400"/>
            <a:r>
              <a:rPr lang="en-US" dirty="0">
                <a:solidFill>
                  <a:srgbClr val="DBEEF4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americana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, 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calliantha</a:t>
            </a:r>
            <a:r>
              <a:rPr lang="en-US" dirty="0">
                <a:solidFill>
                  <a:srgbClr val="DBEEF4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cuspidata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delicatissima</a:t>
            </a:r>
            <a:r>
              <a:rPr lang="en-US" dirty="0">
                <a:solidFill>
                  <a:srgbClr val="EEECE1"/>
                </a:solidFill>
                <a:latin typeface="Calibri"/>
              </a:rPr>
              <a:t>,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FAC09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AC090"/>
                </a:solidFill>
                <a:latin typeface="Calibri"/>
              </a:rPr>
              <a:t>fraudulenta</a:t>
            </a:r>
            <a:r>
              <a:rPr lang="en-US" dirty="0">
                <a:solidFill>
                  <a:srgbClr val="EEECE1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hasleana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, 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heimii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,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FF660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F6600"/>
                </a:solidFill>
                <a:latin typeface="Calibri"/>
              </a:rPr>
              <a:t>multiseries</a:t>
            </a:r>
            <a:r>
              <a:rPr lang="en-US" dirty="0">
                <a:solidFill>
                  <a:srgbClr val="FF6600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FF660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F6600"/>
                </a:solidFill>
                <a:latin typeface="Calibri"/>
              </a:rPr>
              <a:t>pseudodelicatissima</a:t>
            </a:r>
            <a:r>
              <a:rPr lang="en-US" dirty="0">
                <a:solidFill>
                  <a:srgbClr val="FF6600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FAC09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AC090"/>
                </a:solidFill>
                <a:latin typeface="Calibri"/>
              </a:rPr>
              <a:t>pungens</a:t>
            </a:r>
            <a:r>
              <a:rPr lang="en-US" dirty="0">
                <a:solidFill>
                  <a:srgbClr val="EEECE1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FF660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F6600"/>
                </a:solidFill>
                <a:latin typeface="Calibri"/>
              </a:rPr>
              <a:t>seriata</a:t>
            </a:r>
            <a:r>
              <a:rPr lang="en-US" dirty="0">
                <a:solidFill>
                  <a:srgbClr val="EEECE1"/>
                </a:solidFill>
                <a:latin typeface="Calibri"/>
              </a:rPr>
              <a:t>,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FAC09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AC090"/>
                </a:solidFill>
                <a:latin typeface="Calibri"/>
              </a:rPr>
              <a:t>subpacifica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AC090"/>
                </a:solidFill>
                <a:latin typeface="Calibri"/>
              </a:rPr>
              <a:t>turgidula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, </a:t>
            </a:r>
            <a:r>
              <a:rPr lang="en-US" dirty="0">
                <a:solidFill>
                  <a:srgbClr val="DBEEF4"/>
                </a:solidFill>
                <a:latin typeface="Calibri"/>
              </a:rPr>
              <a:t>and</a:t>
            </a:r>
            <a:r>
              <a:rPr lang="en-US" dirty="0">
                <a:solidFill>
                  <a:srgbClr val="EEECE1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FF6600"/>
                </a:solidFill>
                <a:latin typeface="Calibri"/>
              </a:rPr>
              <a:t>P. </a:t>
            </a:r>
            <a:r>
              <a:rPr lang="en-US" dirty="0">
                <a:solidFill>
                  <a:srgbClr val="FF6600"/>
                </a:solidFill>
                <a:latin typeface="Calibri"/>
              </a:rPr>
              <a:t>sp. GOM</a:t>
            </a:r>
          </a:p>
        </p:txBody>
      </p:sp>
    </p:spTree>
    <p:extLst>
      <p:ext uri="{BB962C8B-B14F-4D97-AF65-F5344CB8AC3E}">
        <p14:creationId xmlns:p14="http://schemas.microsoft.com/office/powerpoint/2010/main" val="100104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4" t="1318" r="1057" b="11751"/>
          <a:stretch/>
        </p:blipFill>
        <p:spPr>
          <a:xfrm rot="5400000">
            <a:off x="1054100" y="-1092200"/>
            <a:ext cx="4102100" cy="5981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8400" y="281933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P. </a:t>
            </a:r>
            <a:r>
              <a:rPr lang="en-US" sz="2400" b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sp. GOM</a:t>
            </a:r>
            <a:r>
              <a:rPr lang="en-US" sz="2400" b="1" i="1" dirty="0" smtClean="0">
                <a:solidFill>
                  <a:srgbClr val="4BACC6">
                    <a:lumMod val="20000"/>
                    <a:lumOff val="80000"/>
                  </a:srgbClr>
                </a:solidFill>
                <a:latin typeface="Calibri"/>
              </a:rPr>
              <a:t> </a:t>
            </a:r>
            <a:endParaRPr lang="en-US" sz="2400" b="1" i="1" dirty="0">
              <a:solidFill>
                <a:srgbClr val="4BACC6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4878925"/>
            <a:ext cx="3733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srgbClr val="DBEEF4"/>
                </a:solidFill>
                <a:latin typeface="Calibri"/>
              </a:rPr>
              <a:t>DA per cell in culture:</a:t>
            </a:r>
          </a:p>
          <a:p>
            <a:pPr defTabSz="914400"/>
            <a:r>
              <a:rPr lang="en-US" dirty="0">
                <a:solidFill>
                  <a:srgbClr val="DBEEF4"/>
                </a:solidFill>
                <a:latin typeface="Calibri"/>
              </a:rPr>
              <a:t>	</a:t>
            </a:r>
            <a:r>
              <a:rPr lang="en-US" dirty="0">
                <a:solidFill>
                  <a:srgbClr val="B7DEE8"/>
                </a:solidFill>
                <a:latin typeface="Calibri"/>
              </a:rPr>
              <a:t>&lt;0.38 </a:t>
            </a:r>
            <a:r>
              <a:rPr lang="en-US" dirty="0" err="1">
                <a:solidFill>
                  <a:srgbClr val="B7DEE8"/>
                </a:solidFill>
                <a:latin typeface="Calibri"/>
              </a:rPr>
              <a:t>pg</a:t>
            </a:r>
            <a:r>
              <a:rPr lang="en-US" dirty="0">
                <a:solidFill>
                  <a:srgbClr val="B7DEE8"/>
                </a:solidFill>
                <a:latin typeface="Calibri"/>
              </a:rPr>
              <a:t> cell</a:t>
            </a:r>
            <a:r>
              <a:rPr lang="en-US" baseline="30000" dirty="0">
                <a:solidFill>
                  <a:srgbClr val="B7DEE8"/>
                </a:solidFill>
                <a:latin typeface="Calibri"/>
              </a:rPr>
              <a:t>-1</a:t>
            </a:r>
          </a:p>
          <a:p>
            <a:pPr defTabSz="914400"/>
            <a:endParaRPr lang="en-US" baseline="30000" dirty="0">
              <a:solidFill>
                <a:srgbClr val="B7DEE8"/>
              </a:solidFill>
              <a:latin typeface="Calibri"/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dirty="0">
                <a:solidFill>
                  <a:srgbClr val="DBEEF4"/>
                </a:solidFill>
                <a:latin typeface="Calibri"/>
              </a:rPr>
              <a:t>DA per cell in field July 31</a:t>
            </a:r>
          </a:p>
          <a:p>
            <a:pPr defTabSz="914400"/>
            <a:r>
              <a:rPr lang="en-US" dirty="0">
                <a:solidFill>
                  <a:srgbClr val="DBEEF4"/>
                </a:solidFill>
                <a:latin typeface="Calibri"/>
              </a:rPr>
              <a:t>	</a:t>
            </a:r>
            <a:r>
              <a:rPr lang="en-US" dirty="0">
                <a:solidFill>
                  <a:srgbClr val="4BACC6">
                    <a:lumMod val="60000"/>
                    <a:lumOff val="40000"/>
                  </a:srgbClr>
                </a:solidFill>
                <a:latin typeface="Calibri"/>
              </a:rPr>
              <a:t>0.70-0.77 </a:t>
            </a:r>
            <a:r>
              <a:rPr lang="en-US" dirty="0" err="1">
                <a:solidFill>
                  <a:srgbClr val="4BACC6">
                    <a:lumMod val="60000"/>
                    <a:lumOff val="40000"/>
                  </a:srgbClr>
                </a:solidFill>
                <a:latin typeface="Calibri"/>
              </a:rPr>
              <a:t>pg</a:t>
            </a:r>
            <a:r>
              <a:rPr lang="en-US" dirty="0">
                <a:solidFill>
                  <a:srgbClr val="4BACC6">
                    <a:lumMod val="60000"/>
                    <a:lumOff val="40000"/>
                  </a:srgbClr>
                </a:solidFill>
                <a:latin typeface="Calibri"/>
              </a:rPr>
              <a:t> cell</a:t>
            </a:r>
            <a:r>
              <a:rPr lang="en-US" baseline="30000" dirty="0">
                <a:solidFill>
                  <a:srgbClr val="4BACC6">
                    <a:lumMod val="60000"/>
                    <a:lumOff val="40000"/>
                  </a:srgbClr>
                </a:solidFill>
                <a:latin typeface="Calibri"/>
              </a:rPr>
              <a:t>-1</a:t>
            </a:r>
            <a:endParaRPr lang="en-US" dirty="0">
              <a:solidFill>
                <a:srgbClr val="4BACC6">
                  <a:lumMod val="60000"/>
                  <a:lumOff val="40000"/>
                </a:srgbClr>
              </a:solidFill>
              <a:latin typeface="Calibri"/>
            </a:endParaRPr>
          </a:p>
          <a:p>
            <a:pPr defTabSz="914400"/>
            <a:r>
              <a:rPr lang="en-US" dirty="0">
                <a:solidFill>
                  <a:srgbClr val="DBEEF4"/>
                </a:solidFill>
                <a:latin typeface="Calibri"/>
              </a:rPr>
              <a:t> </a:t>
            </a:r>
          </a:p>
          <a:p>
            <a:pPr marL="742950" lvl="1" indent="-285750" defTabSz="914400">
              <a:buFont typeface="Arial"/>
              <a:buChar char="•"/>
            </a:pPr>
            <a:endParaRPr lang="en-US" dirty="0">
              <a:solidFill>
                <a:srgbClr val="DBEEF4"/>
              </a:solidFill>
              <a:latin typeface="Calibri"/>
            </a:endParaRPr>
          </a:p>
          <a:p>
            <a:pPr defTabSz="914400"/>
            <a:endParaRPr lang="en-US" dirty="0">
              <a:solidFill>
                <a:srgbClr val="DBEEF4"/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3770" y="4021159"/>
            <a:ext cx="5992229" cy="1054388"/>
            <a:chOff x="330703" y="4648200"/>
            <a:chExt cx="5756298" cy="910605"/>
          </a:xfrm>
        </p:grpSpPr>
        <p:pic>
          <p:nvPicPr>
            <p:cNvPr id="11" name="Picture 10" descr="pn asp 2012 sem.t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43" b="34763"/>
            <a:stretch/>
          </p:blipFill>
          <p:spPr>
            <a:xfrm>
              <a:off x="330703" y="4663262"/>
              <a:ext cx="5756298" cy="895543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4648200" y="4686300"/>
              <a:ext cx="96981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739182" y="4648200"/>
              <a:ext cx="99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600" dirty="0">
                  <a:solidFill>
                    <a:prstClr val="white"/>
                  </a:solidFill>
                  <a:latin typeface="Lucida Console"/>
                  <a:cs typeface="Lucida Console"/>
                </a:rPr>
                <a:t>10 </a:t>
              </a:r>
              <a:r>
                <a:rPr lang="en-US" sz="1600" dirty="0" err="1">
                  <a:solidFill>
                    <a:prstClr val="white"/>
                  </a:solidFill>
                  <a:latin typeface="Lucida Console"/>
                  <a:cs typeface="Lucida Console"/>
                </a:rPr>
                <a:t>μm</a:t>
              </a:r>
              <a:endParaRPr lang="en-US" sz="1600" dirty="0">
                <a:solidFill>
                  <a:prstClr val="white"/>
                </a:solidFill>
                <a:latin typeface="Lucida Console"/>
                <a:cs typeface="Lucida Console"/>
              </a:endParaRPr>
            </a:p>
          </p:txBody>
        </p:sp>
      </p:grpSp>
      <p:pic>
        <p:nvPicPr>
          <p:cNvPr id="18" name="Picture 17" descr="Fig4 P sp GOM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1" t="51212" b="29050"/>
          <a:stretch/>
        </p:blipFill>
        <p:spPr>
          <a:xfrm>
            <a:off x="3022600" y="5181600"/>
            <a:ext cx="3048000" cy="1524000"/>
          </a:xfrm>
          <a:prstGeom prst="rect">
            <a:avLst/>
          </a:prstGeom>
        </p:spPr>
      </p:pic>
      <p:pic>
        <p:nvPicPr>
          <p:cNvPr id="19" name="Picture 18" descr="Fig4 P sp GOM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93" r="48884" b="39260"/>
          <a:stretch/>
        </p:blipFill>
        <p:spPr>
          <a:xfrm>
            <a:off x="76200" y="5156200"/>
            <a:ext cx="2857500" cy="1587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86600" y="3888325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33-54 </a:t>
            </a:r>
            <a:r>
              <a:rPr lang="en-US" dirty="0" err="1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μm</a:t>
            </a:r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 long</a:t>
            </a:r>
          </a:p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1.5-2.1 </a:t>
            </a:r>
            <a:r>
              <a:rPr lang="en-US" dirty="0" err="1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μm</a:t>
            </a:r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 wide</a:t>
            </a:r>
          </a:p>
          <a:p>
            <a:pPr defTabSz="914400"/>
            <a:r>
              <a:rPr lang="en-US" dirty="0">
                <a:solidFill>
                  <a:srgbClr val="4BACC6">
                    <a:lumMod val="40000"/>
                    <a:lumOff val="60000"/>
                  </a:srgbClr>
                </a:solidFill>
                <a:latin typeface="Calibri"/>
              </a:rPr>
              <a:t>    (in culture)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24600" y="3202525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r>
              <a:rPr lang="en-US" i="1" dirty="0">
                <a:solidFill>
                  <a:srgbClr val="DBEEF4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pseudodelicatissima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 </a:t>
            </a:r>
            <a:r>
              <a:rPr lang="en-US" dirty="0">
                <a:solidFill>
                  <a:srgbClr val="DBEEF4"/>
                </a:solidFill>
                <a:latin typeface="Calibri"/>
              </a:rPr>
              <a:t>complex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8195" y="-19498"/>
            <a:ext cx="628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i="1" dirty="0">
                <a:solidFill>
                  <a:srgbClr val="DBEEF4"/>
                </a:solidFill>
                <a:latin typeface="Calibri"/>
              </a:rPr>
              <a:t>Pseudo-</a:t>
            </a:r>
            <a:r>
              <a:rPr lang="en-US" sz="2400" b="1" i="1" dirty="0" err="1">
                <a:solidFill>
                  <a:srgbClr val="DBEEF4"/>
                </a:solidFill>
                <a:latin typeface="Calibri"/>
              </a:rPr>
              <a:t>nitzschia</a:t>
            </a:r>
            <a:r>
              <a:rPr lang="en-US" sz="2400" b="1" i="1" dirty="0">
                <a:solidFill>
                  <a:srgbClr val="DBEEF4"/>
                </a:solidFill>
                <a:latin typeface="Calibri"/>
              </a:rPr>
              <a:t> </a:t>
            </a:r>
            <a:r>
              <a:rPr lang="en-US" sz="2400" b="1" dirty="0">
                <a:solidFill>
                  <a:srgbClr val="DBEEF4"/>
                </a:solidFill>
                <a:latin typeface="Calibri"/>
              </a:rPr>
              <a:t>spp.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74395" y="327867"/>
            <a:ext cx="29696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u="sng" dirty="0">
                <a:solidFill>
                  <a:srgbClr val="DBEEF4"/>
                </a:solidFill>
                <a:latin typeface="Calibri"/>
              </a:rPr>
              <a:t>Fourteen species described</a:t>
            </a:r>
            <a:r>
              <a:rPr lang="en-US" dirty="0">
                <a:solidFill>
                  <a:srgbClr val="DBEEF4"/>
                </a:solidFill>
                <a:latin typeface="Calibri"/>
              </a:rPr>
              <a:t>:</a:t>
            </a:r>
          </a:p>
          <a:p>
            <a:pPr defTabSz="914400"/>
            <a:r>
              <a:rPr lang="en-US" dirty="0">
                <a:solidFill>
                  <a:srgbClr val="DBEEF4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americana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, 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calliantha</a:t>
            </a:r>
            <a:r>
              <a:rPr lang="en-US" dirty="0">
                <a:solidFill>
                  <a:srgbClr val="DBEEF4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cuspidata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delicatissima</a:t>
            </a:r>
            <a:r>
              <a:rPr lang="en-US" dirty="0">
                <a:solidFill>
                  <a:srgbClr val="EEECE1"/>
                </a:solidFill>
                <a:latin typeface="Calibri"/>
              </a:rPr>
              <a:t>,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FAC09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AC090"/>
                </a:solidFill>
                <a:latin typeface="Calibri"/>
              </a:rPr>
              <a:t>fraudulenta</a:t>
            </a:r>
            <a:r>
              <a:rPr lang="en-US" dirty="0">
                <a:solidFill>
                  <a:srgbClr val="EEECE1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hasleana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, P. </a:t>
            </a:r>
            <a:r>
              <a:rPr lang="en-US" i="1" dirty="0" err="1">
                <a:solidFill>
                  <a:srgbClr val="DBEEF4"/>
                </a:solidFill>
                <a:latin typeface="Calibri"/>
              </a:rPr>
              <a:t>heimii</a:t>
            </a:r>
            <a:r>
              <a:rPr lang="en-US" i="1" dirty="0">
                <a:solidFill>
                  <a:srgbClr val="DBEEF4"/>
                </a:solidFill>
                <a:latin typeface="Calibri"/>
              </a:rPr>
              <a:t>,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FF660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F6600"/>
                </a:solidFill>
                <a:latin typeface="Calibri"/>
              </a:rPr>
              <a:t>multiseries</a:t>
            </a:r>
            <a:r>
              <a:rPr lang="en-US" dirty="0">
                <a:solidFill>
                  <a:srgbClr val="FF6600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FF660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F6600"/>
                </a:solidFill>
                <a:latin typeface="Calibri"/>
              </a:rPr>
              <a:t>pseudodelicatissima</a:t>
            </a:r>
            <a:r>
              <a:rPr lang="en-US" dirty="0">
                <a:solidFill>
                  <a:srgbClr val="FF6600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FAC09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AC090"/>
                </a:solidFill>
                <a:latin typeface="Calibri"/>
              </a:rPr>
              <a:t>pungens</a:t>
            </a:r>
            <a:r>
              <a:rPr lang="en-US" dirty="0">
                <a:solidFill>
                  <a:srgbClr val="EEECE1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FF660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F6600"/>
                </a:solidFill>
                <a:latin typeface="Calibri"/>
              </a:rPr>
              <a:t>seriata</a:t>
            </a:r>
            <a:r>
              <a:rPr lang="en-US" dirty="0">
                <a:solidFill>
                  <a:srgbClr val="EEECE1"/>
                </a:solidFill>
                <a:latin typeface="Calibri"/>
              </a:rPr>
              <a:t>,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FAC090"/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AC090"/>
                </a:solidFill>
                <a:latin typeface="Calibri"/>
              </a:rPr>
              <a:t>subpacifica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, </a:t>
            </a:r>
            <a:r>
              <a:rPr lang="en-US" i="1" dirty="0">
                <a:solidFill>
                  <a:srgbClr val="F79646">
                    <a:lumMod val="60000"/>
                    <a:lumOff val="40000"/>
                  </a:srgbClr>
                </a:solidFill>
                <a:latin typeface="Calibri"/>
              </a:rPr>
              <a:t>P. </a:t>
            </a:r>
            <a:r>
              <a:rPr lang="en-US" i="1" dirty="0" err="1">
                <a:solidFill>
                  <a:srgbClr val="FAC090"/>
                </a:solidFill>
                <a:latin typeface="Calibri"/>
              </a:rPr>
              <a:t>turgidula</a:t>
            </a:r>
            <a:r>
              <a:rPr lang="en-US" i="1" dirty="0">
                <a:solidFill>
                  <a:srgbClr val="EEECE1"/>
                </a:solidFill>
                <a:latin typeface="Calibri"/>
              </a:rPr>
              <a:t>, </a:t>
            </a:r>
            <a:r>
              <a:rPr lang="en-US" dirty="0">
                <a:solidFill>
                  <a:srgbClr val="DBEEF4"/>
                </a:solidFill>
                <a:latin typeface="Calibri"/>
              </a:rPr>
              <a:t>and</a:t>
            </a:r>
            <a:r>
              <a:rPr lang="en-US" dirty="0">
                <a:solidFill>
                  <a:srgbClr val="EEECE1"/>
                </a:solidFill>
                <a:latin typeface="Calibri"/>
              </a:rPr>
              <a:t> </a:t>
            </a:r>
            <a:r>
              <a:rPr lang="en-US" i="1" dirty="0">
                <a:solidFill>
                  <a:srgbClr val="FF6600"/>
                </a:solidFill>
                <a:latin typeface="Calibri"/>
              </a:rPr>
              <a:t>P. </a:t>
            </a:r>
            <a:r>
              <a:rPr lang="en-US" dirty="0">
                <a:solidFill>
                  <a:srgbClr val="FF6600"/>
                </a:solidFill>
                <a:latin typeface="Calibri"/>
              </a:rPr>
              <a:t>sp. GOM</a:t>
            </a:r>
          </a:p>
        </p:txBody>
      </p:sp>
    </p:spTree>
    <p:extLst>
      <p:ext uri="{BB962C8B-B14F-4D97-AF65-F5344CB8AC3E}">
        <p14:creationId xmlns:p14="http://schemas.microsoft.com/office/powerpoint/2010/main" val="101120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6304</TotalTime>
  <Words>2153</Words>
  <Application>Microsoft Macintosh PowerPoint</Application>
  <PresentationFormat>On-screen Show (4:3)</PresentationFormat>
  <Paragraphs>578</Paragraphs>
  <Slides>26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1_Office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Fish and Wildlife Research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Hubbard</dc:creator>
  <cp:lastModifiedBy>Katherine Hubbard</cp:lastModifiedBy>
  <cp:revision>18</cp:revision>
  <dcterms:created xsi:type="dcterms:W3CDTF">2013-10-27T04:07:33Z</dcterms:created>
  <dcterms:modified xsi:type="dcterms:W3CDTF">2013-10-31T19:25:14Z</dcterms:modified>
</cp:coreProperties>
</file>