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0" r:id="rId2"/>
    <p:sldId id="256" r:id="rId3"/>
    <p:sldId id="258" r:id="rId4"/>
    <p:sldId id="259" r:id="rId5"/>
    <p:sldId id="267" r:id="rId6"/>
    <p:sldId id="263" r:id="rId7"/>
    <p:sldId id="274" r:id="rId8"/>
    <p:sldId id="264" r:id="rId9"/>
    <p:sldId id="278" r:id="rId10"/>
    <p:sldId id="277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9B7AD-7E17-7249-BDA6-047D173534D5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DA6F7-75C8-EC40-B58C-97735614DD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07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A6F7-75C8-EC40-B58C-97735614DD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7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54F89-1D85-754C-99EC-B1495D5F7AE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75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A6F7-75C8-EC40-B58C-97735614DD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4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4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14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17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70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42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9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1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9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4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08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1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2363-F51C-794D-9417-E0AFB31DFF4C}" type="datetimeFigureOut">
              <a:rPr lang="en-US" smtClean="0"/>
              <a:t>25/05/20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9968F-D410-1043-B725-95731D0692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0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samp.org" TargetMode="External"/><Relationship Id="rId4" Type="http://schemas.openxmlformats.org/officeDocument/2006/relationships/hyperlink" Target="mailto:peter@pjkershaw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mailto:peter@pjkershaw.com" TargetMode="External"/><Relationship Id="rId5" Type="http://schemas.openxmlformats.org/officeDocument/2006/relationships/hyperlink" Target="http://www.gesamp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sargassoseacommission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031" y="516569"/>
            <a:ext cx="7103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Accumulations of </a:t>
            </a:r>
            <a:r>
              <a:rPr lang="en-GB" sz="2800" i="1" dirty="0" err="1" smtClean="0"/>
              <a:t>Sargassum</a:t>
            </a:r>
            <a:r>
              <a:rPr lang="en-GB" sz="2800" dirty="0" smtClean="0"/>
              <a:t> in the Caribbean and West Africa since 2011 - An introduction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4396" y="5596171"/>
            <a:ext cx="3992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East coast Barbados, September 2014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44396" y="2279273"/>
            <a:ext cx="4149897" cy="3112423"/>
            <a:chOff x="344396" y="2279273"/>
            <a:chExt cx="4149897" cy="3112423"/>
          </a:xfrm>
        </p:grpSpPr>
        <p:pic>
          <p:nvPicPr>
            <p:cNvPr id="3" name="Picture 2" descr="Sargassum_East-Coast-Barbados-Sept-2014-credit-H.-Oxenford.jpe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396" y="2279273"/>
              <a:ext cx="4149897" cy="311242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41258" y="4918173"/>
              <a:ext cx="2410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FFFFFF"/>
                  </a:solidFill>
                </a:rPr>
                <a:t>© Hazel </a:t>
              </a:r>
              <a:r>
                <a:rPr lang="en-GB" dirty="0" err="1" smtClean="0">
                  <a:solidFill>
                    <a:srgbClr val="FFFFFF"/>
                  </a:solidFill>
                </a:rPr>
                <a:t>Oxenford</a:t>
              </a:r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69088" y="2013385"/>
            <a:ext cx="35300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Peter Kershaw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200" dirty="0" smtClean="0"/>
              <a:t>Independent marine scientist</a:t>
            </a:r>
          </a:p>
          <a:p>
            <a:pPr algn="ctr"/>
            <a:r>
              <a:rPr lang="en-GB" sz="2200" dirty="0" smtClean="0"/>
              <a:t>Member of GESAMP*</a:t>
            </a:r>
          </a:p>
          <a:p>
            <a:pPr algn="ctr"/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11305" y="5188643"/>
            <a:ext cx="3401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*GESAMP </a:t>
            </a:r>
            <a:r>
              <a:rPr lang="mr-IN" dirty="0" smtClean="0"/>
              <a:t>–</a:t>
            </a:r>
            <a:r>
              <a:rPr lang="en-GB" dirty="0" smtClean="0"/>
              <a:t> Joint Group of Experts on Scientific Aspects of Marine Environmental Protection</a:t>
            </a:r>
          </a:p>
          <a:p>
            <a:pPr algn="ctr"/>
            <a:r>
              <a:rPr lang="en-GB" dirty="0" smtClean="0"/>
              <a:t>- an inter-agency body of the UN, established in 1969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25094" y="4541623"/>
            <a:ext cx="204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www.gesamp.org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252049" y="3879778"/>
            <a:ext cx="334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4"/>
              </a:rPr>
              <a:t>peter@pjkershaw.com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7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6913" y="241381"/>
            <a:ext cx="669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GESAMP Task Team on </a:t>
            </a:r>
            <a:r>
              <a:rPr lang="en-GB" sz="2800" i="1" dirty="0" err="1" smtClean="0"/>
              <a:t>Sargassum</a:t>
            </a:r>
            <a:endParaRPr lang="en-GB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3430" y="799928"/>
            <a:ext cx="8540744" cy="567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200" dirty="0" smtClean="0"/>
              <a:t>Purpose: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000" dirty="0" smtClean="0"/>
              <a:t>Jointly organise an Open Science Meeting (OSM) on </a:t>
            </a:r>
            <a:r>
              <a:rPr lang="en-GB" sz="2000" i="1" dirty="0" err="1" smtClean="0"/>
              <a:t>Sargassum</a:t>
            </a:r>
            <a:r>
              <a:rPr lang="en-GB" sz="2000" dirty="0" smtClean="0"/>
              <a:t> with SCOR</a:t>
            </a:r>
            <a:r>
              <a:rPr lang="en-GB" sz="2000" dirty="0"/>
              <a:t>-IOC </a:t>
            </a:r>
            <a:r>
              <a:rPr lang="en-GB" sz="2000" dirty="0" err="1" smtClean="0"/>
              <a:t>GlobalHAB</a:t>
            </a:r>
            <a:r>
              <a:rPr lang="en-GB" sz="2000" dirty="0" smtClean="0"/>
              <a:t> </a:t>
            </a:r>
            <a:r>
              <a:rPr lang="mr-IN" sz="2000" dirty="0" smtClean="0"/>
              <a:t>–</a:t>
            </a:r>
            <a:r>
              <a:rPr lang="en-GB" sz="2000" dirty="0" smtClean="0"/>
              <a:t> timing and mechanisms to be confirmed</a:t>
            </a:r>
          </a:p>
          <a:p>
            <a:pPr marL="2857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000" dirty="0" smtClean="0"/>
              <a:t>Provide an update of the situation </a:t>
            </a:r>
            <a:r>
              <a:rPr lang="mr-IN" sz="2000" dirty="0" smtClean="0"/>
              <a:t>–</a:t>
            </a:r>
            <a:r>
              <a:rPr lang="en-GB" sz="2000" dirty="0" smtClean="0"/>
              <a:t> underlying science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000" dirty="0" smtClean="0"/>
              <a:t>Bring together the interests of all relevant GESAMP sponsoring agencies: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3366FF"/>
                </a:solidFill>
              </a:rPr>
              <a:t>UN Environment </a:t>
            </a:r>
            <a:r>
              <a:rPr lang="mr-IN" sz="2000" dirty="0" smtClean="0"/>
              <a:t>–</a:t>
            </a:r>
            <a:r>
              <a:rPr lang="en-GB" sz="2000" dirty="0" smtClean="0"/>
              <a:t> GPA land-based sources of nutrients, Regional Seas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3366FF"/>
                </a:solidFill>
              </a:rPr>
              <a:t>IOC - UNESCO</a:t>
            </a:r>
            <a:r>
              <a:rPr lang="en-GB" sz="2000" dirty="0" smtClean="0"/>
              <a:t> </a:t>
            </a:r>
            <a:r>
              <a:rPr lang="mr-IN" sz="2000" dirty="0" smtClean="0"/>
              <a:t>–</a:t>
            </a:r>
            <a:r>
              <a:rPr lang="en-GB" sz="2000" dirty="0" smtClean="0"/>
              <a:t> oceanography, harmful algal blooms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3366FF"/>
                </a:solidFill>
              </a:rPr>
              <a:t>FAO</a:t>
            </a:r>
            <a:r>
              <a:rPr lang="en-GB" sz="2000" dirty="0" smtClean="0"/>
              <a:t> - fisheries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3366FF"/>
                </a:solidFill>
              </a:rPr>
              <a:t>UNDP</a:t>
            </a:r>
            <a:r>
              <a:rPr lang="en-GB" sz="2000" dirty="0" smtClean="0"/>
              <a:t> </a:t>
            </a:r>
            <a:r>
              <a:rPr lang="mr-IN" sz="2000" dirty="0" smtClean="0"/>
              <a:t>–</a:t>
            </a:r>
            <a:r>
              <a:rPr lang="en-GB" sz="2000" dirty="0" smtClean="0"/>
              <a:t> Amazon Basin </a:t>
            </a:r>
            <a:r>
              <a:rPr lang="mr-IN" sz="2000" dirty="0" smtClean="0"/>
              <a:t>–</a:t>
            </a:r>
            <a:r>
              <a:rPr lang="en-GB" sz="2000" dirty="0" smtClean="0"/>
              <a:t> nutrient management; </a:t>
            </a:r>
            <a:r>
              <a:rPr lang="en-GB" sz="2000" dirty="0" smtClean="0">
                <a:solidFill>
                  <a:srgbClr val="3366FF"/>
                </a:solidFill>
              </a:rPr>
              <a:t>WMO</a:t>
            </a:r>
            <a:r>
              <a:rPr lang="en-GB" sz="2000" dirty="0" smtClean="0"/>
              <a:t> </a:t>
            </a:r>
            <a:r>
              <a:rPr lang="mr-IN" sz="2000" dirty="0" smtClean="0"/>
              <a:t>–</a:t>
            </a:r>
            <a:r>
              <a:rPr lang="en-GB" sz="2000" dirty="0" smtClean="0"/>
              <a:t> atmospheric inputs; and</a:t>
            </a:r>
            <a:r>
              <a:rPr lang="en-GB" sz="2000" dirty="0" smtClean="0">
                <a:solidFill>
                  <a:srgbClr val="3366FF"/>
                </a:solidFill>
              </a:rPr>
              <a:t> IAEA </a:t>
            </a:r>
            <a:r>
              <a:rPr lang="mr-IN" sz="2000" dirty="0" smtClean="0"/>
              <a:t>–</a:t>
            </a:r>
            <a:r>
              <a:rPr lang="en-GB" sz="2000" dirty="0" smtClean="0"/>
              <a:t> use of tracers 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sz="2200" dirty="0" smtClean="0"/>
              <a:t>Outputs of OSM: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000" dirty="0" smtClean="0"/>
              <a:t>Discussion ‘White’ paper, peer-reviewed publications, meeting report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000" dirty="0" smtClean="0"/>
              <a:t>Recommendations to GESAMP on options for coordination &amp; assessment</a:t>
            </a:r>
            <a:endParaRPr lang="en-GB" sz="2000" dirty="0"/>
          </a:p>
          <a:p>
            <a:r>
              <a:rPr lang="en-GB" sz="2200" dirty="0" smtClean="0"/>
              <a:t>Membership: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200" dirty="0" smtClean="0"/>
              <a:t>Discipline/expertise, geography &amp; gender </a:t>
            </a:r>
            <a:r>
              <a:rPr lang="mr-IN" sz="2200" dirty="0" smtClean="0"/>
              <a:t>–</a:t>
            </a:r>
            <a:r>
              <a:rPr lang="en-GB" sz="2200" dirty="0" smtClean="0"/>
              <a:t> expressions of interest?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9382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rgassum_East-Coast-Barbados-Sept-2014-credit-H.-Oxenfor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816084" y="2131391"/>
            <a:ext cx="3699565" cy="2556565"/>
            <a:chOff x="2816084" y="2131391"/>
            <a:chExt cx="3699565" cy="2556565"/>
          </a:xfrm>
        </p:grpSpPr>
        <p:sp>
          <p:nvSpPr>
            <p:cNvPr id="5" name="Rectangle 4"/>
            <p:cNvSpPr/>
            <p:nvPr/>
          </p:nvSpPr>
          <p:spPr>
            <a:xfrm>
              <a:off x="2816084" y="2131391"/>
              <a:ext cx="3699565" cy="25565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2609" y="2241830"/>
              <a:ext cx="28381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/>
                <a:t>Thank you!</a:t>
              </a:r>
              <a:endParaRPr lang="en-GB" sz="4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02609" y="3071190"/>
              <a:ext cx="293756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 smtClean="0"/>
                <a:t>Peter Kershaw</a:t>
              </a:r>
            </a:p>
            <a:p>
              <a:pPr algn="ctr"/>
              <a:r>
                <a:rPr lang="en-GB" sz="2000" dirty="0" smtClean="0">
                  <a:hlinkClick r:id="rId4"/>
                </a:rPr>
                <a:t>peter@pjkershaw.com</a:t>
              </a:r>
              <a:endParaRPr lang="en-GB" sz="2000" dirty="0" smtClean="0"/>
            </a:p>
            <a:p>
              <a:pPr algn="ctr"/>
              <a:endParaRPr lang="en-GB" sz="2000" dirty="0"/>
            </a:p>
            <a:p>
              <a:pPr algn="ctr"/>
              <a:r>
                <a:rPr lang="en-GB" sz="2000" dirty="0" smtClean="0">
                  <a:hlinkClick r:id="rId5"/>
                </a:rPr>
                <a:t>www.gesamp.org</a:t>
              </a:r>
              <a:r>
                <a:rPr lang="en-GB" sz="2000" dirty="0" smtClean="0"/>
                <a:t>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7693" y="6265478"/>
            <a:ext cx="241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© Hazel </a:t>
            </a:r>
            <a:r>
              <a:rPr lang="en-GB" dirty="0" err="1" smtClean="0">
                <a:solidFill>
                  <a:srgbClr val="FFFFFF"/>
                </a:solidFill>
              </a:rPr>
              <a:t>Oxenford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0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rgasso_sea_m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3" y="1373603"/>
            <a:ext cx="4009598" cy="3710374"/>
          </a:xfrm>
          <a:prstGeom prst="rect">
            <a:avLst/>
          </a:prstGeom>
        </p:spPr>
      </p:pic>
      <p:pic>
        <p:nvPicPr>
          <p:cNvPr id="5" name="Picture 4" descr="Screen Shot 2020-05-21 at 15.53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007" y="4021040"/>
            <a:ext cx="3547610" cy="2328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2506" y="5905869"/>
            <a:ext cx="1409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© P. </a:t>
            </a:r>
            <a:r>
              <a:rPr lang="en-GB" sz="1600" dirty="0" err="1" smtClean="0">
                <a:solidFill>
                  <a:schemeClr val="bg1"/>
                </a:solidFill>
              </a:rPr>
              <a:t>Rouja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513" y="158511"/>
            <a:ext cx="8419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Sargasso Sea</a:t>
            </a:r>
            <a:r>
              <a:rPr lang="en-GB" sz="2800" dirty="0" smtClean="0"/>
              <a:t>:</a:t>
            </a:r>
          </a:p>
          <a:p>
            <a:pPr algn="ctr"/>
            <a:r>
              <a:rPr lang="en-GB" sz="2800" dirty="0" smtClean="0"/>
              <a:t> </a:t>
            </a:r>
            <a:r>
              <a:rPr lang="en-GB" sz="2800" dirty="0" smtClean="0"/>
              <a:t>‘the golden floating rainforest of the Atlantic Ocean’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904007" y="1407257"/>
            <a:ext cx="40072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400" dirty="0" smtClean="0"/>
              <a:t>Internationally-recognised importance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400" dirty="0" smtClean="0"/>
              <a:t>Essential habitat</a:t>
            </a:r>
          </a:p>
          <a:p>
            <a:pPr marL="342900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400" dirty="0" smtClean="0"/>
              <a:t>Biodiversity ‘hotspot’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1513" y="5370173"/>
            <a:ext cx="382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Taken from: </a:t>
            </a:r>
            <a:r>
              <a:rPr lang="en-GB" sz="2000" i="1" dirty="0" smtClean="0"/>
              <a:t>The </a:t>
            </a:r>
            <a:r>
              <a:rPr lang="en-GB" sz="2000" i="1" dirty="0" smtClean="0"/>
              <a:t>Protection and Management of the Sargasso </a:t>
            </a:r>
            <a:r>
              <a:rPr lang="en-GB" sz="2000" i="1" dirty="0"/>
              <a:t>Sea</a:t>
            </a:r>
            <a:r>
              <a:rPr lang="en-GB" sz="2000" dirty="0"/>
              <a:t>, </a:t>
            </a:r>
            <a:r>
              <a:rPr lang="en-GB" sz="2000" dirty="0" err="1"/>
              <a:t>Laffoley</a:t>
            </a:r>
            <a:r>
              <a:rPr lang="en-GB" sz="2000" dirty="0"/>
              <a:t> et al. </a:t>
            </a:r>
            <a:r>
              <a:rPr lang="en-GB" sz="2000" dirty="0" smtClean="0"/>
              <a:t>2011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34609" y="3556000"/>
            <a:ext cx="333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/>
              </a:rPr>
              <a:t>www.sargassoseacommission.org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35217" y="3180522"/>
            <a:ext cx="3316400" cy="375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Sargasso Sea Commission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46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535" y="255369"/>
            <a:ext cx="86637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Perceived benefits of </a:t>
            </a:r>
            <a:r>
              <a:rPr lang="en-GB" sz="2800" i="1" dirty="0" err="1" smtClean="0"/>
              <a:t>Sargassum</a:t>
            </a:r>
            <a:r>
              <a:rPr lang="en-GB" sz="2800" dirty="0" smtClean="0"/>
              <a:t> accumulation</a:t>
            </a:r>
          </a:p>
          <a:p>
            <a:pPr algn="ctr"/>
            <a:r>
              <a:rPr lang="en-GB" sz="2400" dirty="0" smtClean="0"/>
              <a:t> </a:t>
            </a:r>
            <a:r>
              <a:rPr lang="en-GB" sz="2400" dirty="0"/>
              <a:t>C</a:t>
            </a:r>
            <a:r>
              <a:rPr lang="en-GB" sz="2400" dirty="0" smtClean="0"/>
              <a:t>oastal waters and on shorelines in Bermuda </a:t>
            </a:r>
            <a:r>
              <a:rPr lang="mr-IN" sz="2400" dirty="0" smtClean="0"/>
              <a:t>–</a:t>
            </a:r>
            <a:r>
              <a:rPr lang="en-GB" sz="2400" dirty="0" smtClean="0"/>
              <a:t> pre-2011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48883" y="1318415"/>
            <a:ext cx="836238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Food source for fish e.g. sunken </a:t>
            </a:r>
            <a:r>
              <a:rPr lang="en-GB" sz="2200" i="1" dirty="0" err="1" smtClean="0"/>
              <a:t>Sargassum</a:t>
            </a:r>
            <a:r>
              <a:rPr lang="en-GB" sz="2200" dirty="0" smtClean="0"/>
              <a:t> important food for Bream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Food source for intertidal invertebrates and shorebirds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Source of nutrients to coastal soils 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Stabilisation of shoreline by cementing sand grains </a:t>
            </a:r>
            <a:r>
              <a:rPr lang="mr-IN" sz="2200" dirty="0" smtClean="0"/>
              <a:t>–</a:t>
            </a:r>
            <a:r>
              <a:rPr lang="en-GB" sz="2200" dirty="0" smtClean="0"/>
              <a:t> dune formation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Source of fertiliser for local farmers</a:t>
            </a:r>
            <a:endParaRPr lang="en-GB" sz="2200" dirty="0"/>
          </a:p>
        </p:txBody>
      </p:sp>
      <p:pic>
        <p:nvPicPr>
          <p:cNvPr id="5" name="Picture 4" descr="Screen Shot 2020-05-21 at 15.4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89" y="4159232"/>
            <a:ext cx="4541523" cy="2502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56993" y="6210565"/>
            <a:ext cx="1754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© </a:t>
            </a:r>
            <a:r>
              <a:rPr lang="en-GB" sz="1600" dirty="0" err="1" smtClean="0">
                <a:solidFill>
                  <a:srgbClr val="FFFFFF"/>
                </a:solidFill>
              </a:rPr>
              <a:t>S.R.Smith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840" y="5533456"/>
            <a:ext cx="382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Taken from: </a:t>
            </a:r>
            <a:r>
              <a:rPr lang="en-GB" sz="2000" i="1" dirty="0" smtClean="0"/>
              <a:t>The </a:t>
            </a:r>
            <a:r>
              <a:rPr lang="en-GB" sz="2000" i="1" dirty="0" smtClean="0"/>
              <a:t>Protection and Management of the Sargasso </a:t>
            </a:r>
            <a:r>
              <a:rPr lang="en-GB" sz="2000" i="1" dirty="0"/>
              <a:t>Sea</a:t>
            </a:r>
            <a:r>
              <a:rPr lang="en-GB" sz="2000" dirty="0"/>
              <a:t>, </a:t>
            </a:r>
            <a:r>
              <a:rPr lang="en-GB" sz="2000" dirty="0" err="1"/>
              <a:t>Laffoley</a:t>
            </a:r>
            <a:r>
              <a:rPr lang="en-GB" sz="2000" dirty="0"/>
              <a:t> et al. </a:t>
            </a:r>
            <a:r>
              <a:rPr lang="en-GB" sz="2000" dirty="0" smtClean="0"/>
              <a:t>2011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24840" y="3943635"/>
            <a:ext cx="39600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Perceived problems</a:t>
            </a:r>
            <a:r>
              <a:rPr lang="en-US" dirty="0" smtClean="0"/>
              <a:t>:</a:t>
            </a:r>
          </a:p>
          <a:p>
            <a:r>
              <a:rPr lang="en-US" sz="2000" i="1" dirty="0" smtClean="0"/>
              <a:t>‘Decomposing </a:t>
            </a:r>
            <a:r>
              <a:rPr lang="en-US" sz="2000" i="1" dirty="0" err="1"/>
              <a:t>Sargassum</a:t>
            </a:r>
            <a:r>
              <a:rPr lang="en-US" sz="2000" i="1" dirty="0"/>
              <a:t> on the </a:t>
            </a:r>
            <a:endParaRPr lang="en-US" sz="2000" i="1" dirty="0"/>
          </a:p>
          <a:p>
            <a:r>
              <a:rPr lang="en-US" sz="2000" i="1" dirty="0" smtClean="0"/>
              <a:t>beach </a:t>
            </a:r>
            <a:r>
              <a:rPr lang="en-US" sz="2000" i="1" dirty="0"/>
              <a:t>smells and in some people’s view creates </a:t>
            </a:r>
            <a:r>
              <a:rPr lang="en-US" sz="2000" i="1" dirty="0" smtClean="0"/>
              <a:t>a nuisance </a:t>
            </a:r>
            <a:r>
              <a:rPr lang="mr-IN" sz="2000" i="1" dirty="0" smtClean="0"/>
              <a:t>…</a:t>
            </a:r>
            <a:r>
              <a:rPr lang="en-GB" sz="2000" dirty="0" smtClean="0"/>
              <a:t>’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6210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754" y="202376"/>
            <a:ext cx="7350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Impacts </a:t>
            </a:r>
            <a:r>
              <a:rPr lang="en-GB" sz="2800" dirty="0" smtClean="0"/>
              <a:t>of </a:t>
            </a:r>
            <a:r>
              <a:rPr lang="en-GB" sz="2800" dirty="0" smtClean="0"/>
              <a:t>widespread, excessive </a:t>
            </a:r>
            <a:r>
              <a:rPr lang="en-GB" sz="2800" dirty="0" smtClean="0"/>
              <a:t>accumulations of </a:t>
            </a:r>
            <a:r>
              <a:rPr lang="en-GB" sz="2800" i="1" dirty="0" err="1" smtClean="0"/>
              <a:t>Sargassum</a:t>
            </a:r>
            <a:r>
              <a:rPr lang="en-GB" sz="2800" i="1" dirty="0" smtClean="0"/>
              <a:t> </a:t>
            </a:r>
            <a:r>
              <a:rPr lang="en-GB" sz="2800" dirty="0" smtClean="0"/>
              <a:t>from 2011 onwards</a:t>
            </a:r>
            <a:endParaRPr lang="en-GB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02693" y="1135689"/>
            <a:ext cx="7967046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Socio-economic </a:t>
            </a:r>
            <a:r>
              <a:rPr lang="en-GB" sz="2400" dirty="0" smtClean="0"/>
              <a:t>impacts: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Fisheries - </a:t>
            </a:r>
            <a:r>
              <a:rPr lang="en-GB" sz="2200" dirty="0"/>
              <a:t>s</a:t>
            </a:r>
            <a:r>
              <a:rPr lang="en-GB" sz="2200" dirty="0" smtClean="0"/>
              <a:t>horeline &amp; </a:t>
            </a:r>
            <a:r>
              <a:rPr lang="en-GB" sz="2200" dirty="0" err="1" smtClean="0"/>
              <a:t>near</a:t>
            </a:r>
            <a:r>
              <a:rPr lang="en-GB" sz="2200" dirty="0" err="1" smtClean="0"/>
              <a:t>shore</a:t>
            </a:r>
            <a:r>
              <a:rPr lang="en-GB" sz="2200" dirty="0" smtClean="0"/>
              <a:t>  - limit access to fishery, navigation hazard, kills/limits target species</a:t>
            </a:r>
            <a:endParaRPr lang="en-GB" sz="2200" dirty="0" smtClean="0"/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Tourism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/>
              <a:t>Human health </a:t>
            </a:r>
            <a:r>
              <a:rPr lang="mr-IN" sz="2200" dirty="0"/>
              <a:t>–</a:t>
            </a:r>
            <a:r>
              <a:rPr lang="en-GB" sz="2200" dirty="0"/>
              <a:t> </a:t>
            </a:r>
            <a:r>
              <a:rPr lang="en-GB" sz="2200" dirty="0" smtClean="0"/>
              <a:t>e.g. respiratory </a:t>
            </a:r>
            <a:r>
              <a:rPr lang="en-GB" sz="2200" dirty="0"/>
              <a:t>illness due to </a:t>
            </a:r>
            <a:r>
              <a:rPr lang="en-GB" sz="2200" dirty="0" smtClean="0"/>
              <a:t>decomposition and release </a:t>
            </a:r>
            <a:r>
              <a:rPr lang="en-GB" sz="2200" dirty="0"/>
              <a:t>of  ammonia and hydrogen sulphide</a:t>
            </a:r>
          </a:p>
          <a:p>
            <a:pPr>
              <a:spcAft>
                <a:spcPts val="600"/>
              </a:spcAft>
            </a:pP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400" dirty="0" smtClean="0"/>
              <a:t>Environmental impacts: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Oxygen depletion &amp; eutrophication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Biodiversity </a:t>
            </a:r>
            <a:r>
              <a:rPr lang="en-GB" sz="2200" dirty="0"/>
              <a:t>loss, including vulnerable </a:t>
            </a:r>
            <a:r>
              <a:rPr lang="en-GB" sz="2200" dirty="0" smtClean="0"/>
              <a:t>species, e.g. nesting turtles (smothering sites, barrier to hatchlings)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/>
              <a:t>Habitat damage during clearing </a:t>
            </a:r>
            <a:r>
              <a:rPr lang="en-GB" sz="2200" dirty="0" smtClean="0"/>
              <a:t>operations </a:t>
            </a:r>
            <a:r>
              <a:rPr lang="mr-IN" sz="2200" dirty="0" smtClean="0"/>
              <a:t>–</a:t>
            </a:r>
            <a:r>
              <a:rPr lang="en-GB" sz="2200" dirty="0" smtClean="0"/>
              <a:t> loss of sand leading to beach instability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95922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2-20 at 18.1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8" y="3755891"/>
            <a:ext cx="8006519" cy="2328305"/>
          </a:xfrm>
          <a:prstGeom prst="rect">
            <a:avLst/>
          </a:prstGeom>
        </p:spPr>
      </p:pic>
      <p:pic>
        <p:nvPicPr>
          <p:cNvPr id="3" name="Picture 2" descr="Screen Shot 2017-02-20 at 18.09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32" y="1006503"/>
            <a:ext cx="7941573" cy="2488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273" y="230885"/>
            <a:ext cx="874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</a:t>
            </a:r>
            <a:r>
              <a:rPr lang="en-GB" sz="2800" dirty="0" smtClean="0"/>
              <a:t>ccumulations </a:t>
            </a:r>
            <a:r>
              <a:rPr lang="en-GB" sz="2800" dirty="0" smtClean="0"/>
              <a:t>of  </a:t>
            </a:r>
            <a:r>
              <a:rPr lang="en-GB" sz="2800" i="1" dirty="0" err="1" smtClean="0"/>
              <a:t>Sargassum</a:t>
            </a:r>
            <a:r>
              <a:rPr lang="mr-IN" sz="2800" dirty="0" smtClean="0"/>
              <a:t>–</a:t>
            </a:r>
            <a:r>
              <a:rPr lang="en-GB" sz="2800" dirty="0" smtClean="0"/>
              <a:t> a basin-wide phenomenon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8273" y="6295770"/>
            <a:ext cx="883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Images from presentation by Hazel </a:t>
            </a:r>
            <a:r>
              <a:rPr lang="en-GB" sz="2000" dirty="0" err="1" smtClean="0"/>
              <a:t>Oxenford</a:t>
            </a:r>
            <a:r>
              <a:rPr lang="en-GB" sz="2000" dirty="0" smtClean="0"/>
              <a:t> &amp; James Franks </a:t>
            </a:r>
            <a:r>
              <a:rPr lang="mr-IN" sz="2000" dirty="0" smtClean="0"/>
              <a:t>–</a:t>
            </a:r>
            <a:r>
              <a:rPr lang="en-GB" sz="2000" dirty="0" smtClean="0"/>
              <a:t> CC4FISH Project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9026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4522" y="430696"/>
            <a:ext cx="750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Potential benefits of </a:t>
            </a:r>
            <a:r>
              <a:rPr lang="en-GB" sz="2800" i="1" dirty="0" err="1" smtClean="0"/>
              <a:t>Sargassum</a:t>
            </a:r>
            <a:r>
              <a:rPr lang="en-GB" sz="2800" dirty="0" smtClean="0"/>
              <a:t> accumulations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94522" y="1303130"/>
            <a:ext cx="76089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Utilisation: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Soil conditioner/fertiliser* 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Animal feed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Energy extraction</a:t>
            </a:r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94522" y="6040782"/>
            <a:ext cx="6615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*  May have limited use </a:t>
            </a:r>
            <a:r>
              <a:rPr lang="en-GB" sz="2000" dirty="0"/>
              <a:t>due to relatively </a:t>
            </a:r>
            <a:r>
              <a:rPr lang="en-GB" sz="2000" dirty="0" smtClean="0"/>
              <a:t>high </a:t>
            </a:r>
            <a:r>
              <a:rPr lang="en-GB" sz="2000" dirty="0"/>
              <a:t>levels of </a:t>
            </a:r>
            <a:r>
              <a:rPr lang="en-GB" sz="2000" dirty="0" smtClean="0"/>
              <a:t>arsenic </a:t>
            </a:r>
            <a:r>
              <a:rPr lang="mr-IN" sz="2000" dirty="0" smtClean="0"/>
              <a:t>–</a:t>
            </a:r>
            <a:r>
              <a:rPr lang="en-GB" sz="2000" dirty="0" smtClean="0"/>
              <a:t> further research needed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4522" y="3224695"/>
            <a:ext cx="65377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To optimises use/mitigate impacts: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Predictable timing, location and quantity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Reliable supply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Non-damaging and cost-effective interception &amp; harvesting mechanisms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20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3162" y="721045"/>
            <a:ext cx="8265602" cy="5386515"/>
            <a:chOff x="213162" y="721045"/>
            <a:chExt cx="8708600" cy="5595206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744" y="721045"/>
              <a:ext cx="7955085" cy="5232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92835" y="850188"/>
              <a:ext cx="2658311" cy="1958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3162" y="3486586"/>
              <a:ext cx="8708600" cy="2829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42" y="2442166"/>
            <a:ext cx="939033" cy="4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92835" y="1173044"/>
            <a:ext cx="34332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Extracted from: Wang et al. 2019, Science 236:83-87*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24220" y="197825"/>
            <a:ext cx="817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Variability in monthly </a:t>
            </a:r>
            <a:r>
              <a:rPr lang="en-GB" sz="2800" i="1" dirty="0" err="1" smtClean="0"/>
              <a:t>Sargassum</a:t>
            </a:r>
            <a:r>
              <a:rPr lang="en-GB" sz="2800" dirty="0" smtClean="0"/>
              <a:t> biomass</a:t>
            </a:r>
            <a:endParaRPr lang="en-GB" sz="28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4360" y="6434890"/>
            <a:ext cx="4649553" cy="33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>
              <a:defRPr/>
            </a:pPr>
            <a:r>
              <a:rPr lang="en-GB" sz="900" dirty="0" smtClean="0">
                <a:latin typeface="Arial" charset="0"/>
              </a:rPr>
              <a:t>* Copyright © 2019 The Authors, some rights reserved; exclusive licensee American Association for the Advancement of Science. No claim to original U.S. Government Works</a:t>
            </a:r>
          </a:p>
        </p:txBody>
      </p:sp>
      <p:pic>
        <p:nvPicPr>
          <p:cNvPr id="4" name="Picture 3" descr="Screen Shot 2020-05-22 at 16.13.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81" y="3693345"/>
            <a:ext cx="4398315" cy="2025213"/>
          </a:xfrm>
          <a:prstGeom prst="rect">
            <a:avLst/>
          </a:prstGeom>
        </p:spPr>
      </p:pic>
      <p:pic>
        <p:nvPicPr>
          <p:cNvPr id="5" name="Picture 4" descr="Screen Shot 2020-05-22 at 16.12.4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2" y="3693345"/>
            <a:ext cx="4365324" cy="20252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3162" y="5856744"/>
            <a:ext cx="8873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Average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Sargassum</a:t>
            </a:r>
            <a:r>
              <a:rPr lang="en-GB" sz="2000" dirty="0" smtClean="0"/>
              <a:t> density (2010 </a:t>
            </a:r>
            <a:r>
              <a:rPr lang="mr-IN" sz="2000" dirty="0" smtClean="0"/>
              <a:t>–</a:t>
            </a:r>
            <a:r>
              <a:rPr lang="en-GB" sz="2000" dirty="0" smtClean="0"/>
              <a:t> 2018) </a:t>
            </a:r>
            <a:r>
              <a:rPr lang="mr-IN" sz="1600" dirty="0" smtClean="0"/>
              <a:t>–</a:t>
            </a:r>
            <a:r>
              <a:rPr lang="en-GB" sz="1600" dirty="0" smtClean="0"/>
              <a:t> taken from Johns et al. 2020 (Creative Commons)</a:t>
            </a:r>
            <a:endParaRPr lang="en-GB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113130" y="6399884"/>
            <a:ext cx="403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ITCZ </a:t>
            </a:r>
            <a:r>
              <a:rPr lang="mr-IN" dirty="0" smtClean="0"/>
              <a:t>–</a:t>
            </a:r>
            <a:r>
              <a:rPr lang="en-GB" dirty="0" smtClean="0"/>
              <a:t> Inter-Tropical Convergence Zone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706616" y="721045"/>
            <a:ext cx="3743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3366FF"/>
                </a:solidFill>
              </a:rPr>
              <a:t>Seasonal &amp; inter-annual</a:t>
            </a:r>
            <a:endParaRPr lang="en-GB" sz="2000" dirty="0">
              <a:solidFill>
                <a:srgbClr val="33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4920" y="3293235"/>
            <a:ext cx="282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3366FF"/>
                </a:solidFill>
              </a:rPr>
              <a:t>Geographical </a:t>
            </a:r>
            <a:endParaRPr lang="en-GB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9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723" y="404838"/>
            <a:ext cx="870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Potential contributory factors to </a:t>
            </a:r>
            <a:r>
              <a:rPr lang="en-GB" sz="2800" i="1" dirty="0" err="1" smtClean="0"/>
              <a:t>Sargassum</a:t>
            </a:r>
            <a:r>
              <a:rPr lang="en-GB" sz="2800" dirty="0" smtClean="0"/>
              <a:t> inundations</a:t>
            </a:r>
            <a:endParaRPr lang="en-GB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68813" y="1118929"/>
            <a:ext cx="863162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Variability in ocean circulation and ocean </a:t>
            </a:r>
            <a:r>
              <a:rPr lang="en-GB" sz="2400" dirty="0" smtClean="0"/>
              <a:t>climate: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Upwelling off West Africa and eastern boundary currents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Position &amp; intensity of currents in western central Atlantic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Outflow of the Amazon and extent of the Amazon plume</a:t>
            </a:r>
            <a:endParaRPr lang="en-GB" sz="2200" dirty="0"/>
          </a:p>
          <a:p>
            <a:pPr marL="7429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Potential trigger for 2011 event </a:t>
            </a:r>
            <a:r>
              <a:rPr lang="mr-IN" sz="2200" dirty="0" smtClean="0"/>
              <a:t>–</a:t>
            </a:r>
            <a:r>
              <a:rPr lang="en-GB" sz="2200" dirty="0" smtClean="0"/>
              <a:t> transport of </a:t>
            </a:r>
            <a:r>
              <a:rPr lang="en-GB" sz="2200" i="1" dirty="0" err="1" smtClean="0"/>
              <a:t>Sargassum</a:t>
            </a:r>
            <a:r>
              <a:rPr lang="en-GB" sz="2200" dirty="0" smtClean="0"/>
              <a:t> to Eastern Atlantic due to extreme negative North Atlantic Oscillation (NAO) in 2009-2010 </a:t>
            </a:r>
            <a:r>
              <a:rPr lang="en-GB" sz="1600" dirty="0" smtClean="0"/>
              <a:t>(Johns et al. 2020, </a:t>
            </a:r>
            <a:r>
              <a:rPr lang="en-GB" sz="1600" dirty="0" err="1" smtClean="0"/>
              <a:t>Prog</a:t>
            </a:r>
            <a:r>
              <a:rPr lang="en-GB" sz="1600" dirty="0" smtClean="0"/>
              <a:t>. </a:t>
            </a:r>
            <a:r>
              <a:rPr lang="en-GB" sz="1600" dirty="0" err="1" smtClean="0"/>
              <a:t>Oceanog</a:t>
            </a:r>
            <a:r>
              <a:rPr lang="en-GB" sz="1600" dirty="0" smtClean="0"/>
              <a:t>. 182 102269)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0727" y="4164308"/>
            <a:ext cx="7899598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Variability in external nutrient </a:t>
            </a:r>
            <a:r>
              <a:rPr lang="en-GB" sz="2400" dirty="0" smtClean="0"/>
              <a:t>inputs: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Riverine nutrient inputs, especially Amazon and Congo, linked to land-use changes (deforestation &amp; agriculture) </a:t>
            </a:r>
            <a:r>
              <a:rPr lang="en-GB" sz="1600" dirty="0" smtClean="0"/>
              <a:t>(Wang et al. 2019, Science 365, 83-87)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Local inputs from wastewater and fertiliser use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Ø"/>
            </a:pPr>
            <a:r>
              <a:rPr lang="en-GB" sz="2200" dirty="0" smtClean="0"/>
              <a:t>Atmospheric inputs </a:t>
            </a:r>
            <a:r>
              <a:rPr lang="mr-IN" sz="2200" dirty="0" smtClean="0"/>
              <a:t>–</a:t>
            </a:r>
            <a:r>
              <a:rPr lang="en-GB" sz="2200" dirty="0" smtClean="0"/>
              <a:t> e.g. Saharan dust?</a:t>
            </a:r>
          </a:p>
        </p:txBody>
      </p:sp>
    </p:spTree>
    <p:extLst>
      <p:ext uri="{BB962C8B-B14F-4D97-AF65-F5344CB8AC3E}">
        <p14:creationId xmlns:p14="http://schemas.microsoft.com/office/powerpoint/2010/main" val="410191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2193" y="222308"/>
            <a:ext cx="2183553" cy="843117"/>
            <a:chOff x="957852" y="577449"/>
            <a:chExt cx="3298422" cy="1273592"/>
          </a:xfrm>
        </p:grpSpPr>
        <p:sp>
          <p:nvSpPr>
            <p:cNvPr id="5" name="Rectangle 4"/>
            <p:cNvSpPr/>
            <p:nvPr/>
          </p:nvSpPr>
          <p:spPr>
            <a:xfrm>
              <a:off x="957852" y="577449"/>
              <a:ext cx="1506735" cy="127359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8" descr="Transp-logo-whit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133" y="702177"/>
              <a:ext cx="3183141" cy="1053767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sp>
        <p:nvSpPr>
          <p:cNvPr id="7" name="TextBox 6"/>
          <p:cNvSpPr txBox="1"/>
          <p:nvPr/>
        </p:nvSpPr>
        <p:spPr>
          <a:xfrm>
            <a:off x="1591935" y="222308"/>
            <a:ext cx="1894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GESAMP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86116" y="212703"/>
            <a:ext cx="5227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The Joint Group of Experts on the Scientific Aspects of Marine Environmental Protection</a:t>
            </a:r>
            <a:endParaRPr lang="en-GB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855" y="1235197"/>
            <a:ext cx="82747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latin typeface="+mj-lt"/>
              </a:rPr>
              <a:t>Purpose: ‘</a:t>
            </a:r>
            <a:r>
              <a:rPr lang="en-GB" sz="2200" i="1" dirty="0" smtClean="0">
                <a:latin typeface="+mj-lt"/>
              </a:rPr>
              <a:t>to </a:t>
            </a:r>
            <a:r>
              <a:rPr lang="en-AU" sz="2200" i="1" dirty="0" smtClean="0">
                <a:solidFill>
                  <a:srgbClr val="000000"/>
                </a:solidFill>
                <a:latin typeface="+mj-lt"/>
              </a:rPr>
              <a:t>provide </a:t>
            </a:r>
            <a:r>
              <a:rPr lang="en-AU" sz="2200" i="1" dirty="0">
                <a:solidFill>
                  <a:srgbClr val="000000"/>
                </a:solidFill>
                <a:latin typeface="+mj-lt"/>
              </a:rPr>
              <a:t>authoritative, independent, interdisciplinary scientific advice to organizations and governments to support the protection and sustainable use of the marine environment</a:t>
            </a:r>
            <a:r>
              <a:rPr lang="en-AU" sz="2200" i="1" dirty="0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en-AU" sz="2200" dirty="0" smtClean="0">
                <a:solidFill>
                  <a:srgbClr val="000000"/>
                </a:solidFill>
                <a:latin typeface="+mj-lt"/>
              </a:rPr>
              <a:t>’</a:t>
            </a:r>
            <a:endParaRPr lang="en-GB" sz="22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2" name="Picture 11" descr="Logos file_updat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" y="5654290"/>
            <a:ext cx="9144000" cy="12338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6549" y="2479083"/>
            <a:ext cx="885745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Scoping paper, April 2017: </a:t>
            </a:r>
          </a:p>
          <a:p>
            <a:r>
              <a:rPr lang="en-US" sz="2000" dirty="0" smtClean="0"/>
              <a:t>‘Causes </a:t>
            </a:r>
            <a:r>
              <a:rPr lang="en-US" sz="2000" dirty="0"/>
              <a:t>and impacts of massive accumulations of the brown macro-algae </a:t>
            </a:r>
            <a:r>
              <a:rPr lang="en-US" sz="2000" i="1" dirty="0" err="1"/>
              <a:t>Sargassum</a:t>
            </a:r>
            <a:r>
              <a:rPr lang="en-US" sz="2000" dirty="0"/>
              <a:t> in the </a:t>
            </a:r>
            <a:r>
              <a:rPr lang="en-US" sz="2000" dirty="0" err="1"/>
              <a:t>nearshore</a:t>
            </a:r>
            <a:r>
              <a:rPr lang="en-US" sz="2000" dirty="0"/>
              <a:t> environment of the Caribbean and West </a:t>
            </a:r>
            <a:r>
              <a:rPr lang="en-US" sz="2000" dirty="0" smtClean="0"/>
              <a:t>Africa’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239650" y="4605129"/>
            <a:ext cx="652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New GESAMP Task Team created September 2019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28869" y="3624914"/>
            <a:ext cx="7785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Limited review of knowledge</a:t>
            </a:r>
          </a:p>
          <a:p>
            <a:pPr marL="342900" indent="-342900">
              <a:buFont typeface="Wingdings" charset="2"/>
              <a:buChar char="Ø"/>
            </a:pPr>
            <a:r>
              <a:rPr lang="en-GB" sz="2000" dirty="0" smtClean="0"/>
              <a:t>Identified relevant research groups, organisations &amp; initiatives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3632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843</Words>
  <Application>Microsoft Macintosh PowerPoint</Application>
  <PresentationFormat>On-screen Show (4:3)</PresentationFormat>
  <Paragraphs>103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Kershaw</dc:creator>
  <cp:lastModifiedBy>Peter Kershaw</cp:lastModifiedBy>
  <cp:revision>49</cp:revision>
  <dcterms:created xsi:type="dcterms:W3CDTF">2020-05-14T09:38:07Z</dcterms:created>
  <dcterms:modified xsi:type="dcterms:W3CDTF">2020-05-26T11:22:00Z</dcterms:modified>
</cp:coreProperties>
</file>