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24"/>
  </p:notesMasterIdLst>
  <p:sldIdLst>
    <p:sldId id="256" r:id="rId6"/>
    <p:sldId id="298" r:id="rId7"/>
    <p:sldId id="289" r:id="rId8"/>
    <p:sldId id="292" r:id="rId9"/>
    <p:sldId id="267" r:id="rId10"/>
    <p:sldId id="293" r:id="rId11"/>
    <p:sldId id="311" r:id="rId12"/>
    <p:sldId id="313" r:id="rId13"/>
    <p:sldId id="314" r:id="rId14"/>
    <p:sldId id="260" r:id="rId15"/>
    <p:sldId id="306" r:id="rId16"/>
    <p:sldId id="259" r:id="rId17"/>
    <p:sldId id="308" r:id="rId18"/>
    <p:sldId id="266" r:id="rId19"/>
    <p:sldId id="317" r:id="rId20"/>
    <p:sldId id="318" r:id="rId21"/>
    <p:sldId id="319" r:id="rId22"/>
    <p:sldId id="31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1BC85"/>
    <a:srgbClr val="66FFFF"/>
    <a:srgbClr val="00B050"/>
    <a:srgbClr val="FFFF99"/>
    <a:srgbClr val="F23B48"/>
    <a:srgbClr val="CC3300"/>
    <a:srgbClr val="B03EF0"/>
    <a:srgbClr val="99CCFF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1DFABF-859D-4C34-8AF9-06885B192573}" v="13" dt="2020-05-24T21:20:13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83488" autoAdjust="0"/>
  </p:normalViewPr>
  <p:slideViewPr>
    <p:cSldViewPr snapToGrid="0">
      <p:cViewPr varScale="1">
        <p:scale>
          <a:sx n="72" d="100"/>
          <a:sy n="72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eana Lopez" userId="fac36cac-d98a-4872-82ea-88fb9073af18" providerId="ADAL" clId="{3A1DFABF-859D-4C34-8AF9-06885B192573}"/>
    <pc:docChg chg="modSld">
      <pc:chgData name="Ileana Lopez" userId="fac36cac-d98a-4872-82ea-88fb9073af18" providerId="ADAL" clId="{3A1DFABF-859D-4C34-8AF9-06885B192573}" dt="2020-05-24T21:20:13.614" v="30" actId="207"/>
      <pc:docMkLst>
        <pc:docMk/>
      </pc:docMkLst>
      <pc:sldChg chg="modSp">
        <pc:chgData name="Ileana Lopez" userId="fac36cac-d98a-4872-82ea-88fb9073af18" providerId="ADAL" clId="{3A1DFABF-859D-4C34-8AF9-06885B192573}" dt="2020-05-24T21:20:13.614" v="30" actId="207"/>
        <pc:sldMkLst>
          <pc:docMk/>
          <pc:sldMk cId="300341098" sldId="317"/>
        </pc:sldMkLst>
        <pc:spChg chg="mod">
          <ac:chgData name="Ileana Lopez" userId="fac36cac-d98a-4872-82ea-88fb9073af18" providerId="ADAL" clId="{3A1DFABF-859D-4C34-8AF9-06885B192573}" dt="2020-05-24T21:20:13.614" v="30" actId="207"/>
          <ac:spMkLst>
            <pc:docMk/>
            <pc:sldMk cId="300341098" sldId="317"/>
            <ac:spMk id="481" creationId="{00000000-0000-0000-0000-000000000000}"/>
          </ac:spMkLst>
        </pc:spChg>
      </pc:sldChg>
      <pc:sldChg chg="modSp">
        <pc:chgData name="Ileana Lopez" userId="fac36cac-d98a-4872-82ea-88fb9073af18" providerId="ADAL" clId="{3A1DFABF-859D-4C34-8AF9-06885B192573}" dt="2020-05-24T21:19:50.401" v="27" actId="403"/>
        <pc:sldMkLst>
          <pc:docMk/>
          <pc:sldMk cId="3959497726" sldId="318"/>
        </pc:sldMkLst>
        <pc:spChg chg="mod">
          <ac:chgData name="Ileana Lopez" userId="fac36cac-d98a-4872-82ea-88fb9073af18" providerId="ADAL" clId="{3A1DFABF-859D-4C34-8AF9-06885B192573}" dt="2020-05-24T21:19:50.401" v="27" actId="403"/>
          <ac:spMkLst>
            <pc:docMk/>
            <pc:sldMk cId="3959497726" sldId="318"/>
            <ac:spMk id="4" creationId="{07A86968-4E2B-4534-8E79-FDD4F0756A7A}"/>
          </ac:spMkLst>
        </pc:spChg>
      </pc:sldChg>
      <pc:sldChg chg="modSp">
        <pc:chgData name="Ileana Lopez" userId="fac36cac-d98a-4872-82ea-88fb9073af18" providerId="ADAL" clId="{3A1DFABF-859D-4C34-8AF9-06885B192573}" dt="2020-05-24T21:19:05.363" v="20" actId="207"/>
        <pc:sldMkLst>
          <pc:docMk/>
          <pc:sldMk cId="2028400826" sldId="319"/>
        </pc:sldMkLst>
        <pc:spChg chg="mod">
          <ac:chgData name="Ileana Lopez" userId="fac36cac-d98a-4872-82ea-88fb9073af18" providerId="ADAL" clId="{3A1DFABF-859D-4C34-8AF9-06885B192573}" dt="2020-05-24T21:19:05.363" v="20" actId="207"/>
          <ac:spMkLst>
            <pc:docMk/>
            <pc:sldMk cId="2028400826" sldId="319"/>
            <ac:spMk id="51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0F589-E552-4D4D-8CB1-97B31086A2C1}" type="datetimeFigureOut">
              <a:rPr lang="en-US" smtClean="0"/>
              <a:t>25/05/2020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01E29-22D5-4509-A58D-3F9C1C7EC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GB" dirty="0"/>
              <a:t>The Convention for the Protection and Development of the Marine Environment in the Wider Caribbean Region (WCR) or Cartagena Convention is a regional legal agreement for the protection of the Caribbean Sea. </a:t>
            </a:r>
          </a:p>
          <a:p>
            <a:r>
              <a:rPr lang="en-GB" dirty="0"/>
              <a:t>The Convention was adopted in Cartagena, Colombia on 24 March 1983 and entered into force on 11 October 1986.</a:t>
            </a:r>
          </a:p>
          <a:p>
            <a:r>
              <a:rPr lang="en-GB" dirty="0"/>
              <a:t>The Convention is supported by three technical agreements or Protocols on Oil Spills, Specially Protected Areas and Wildlife (SPAW) and Land Based Sources of Marine Pollution (LBS).</a:t>
            </a:r>
          </a:p>
          <a:p>
            <a:r>
              <a:rPr lang="en-GB" dirty="0"/>
              <a:t>The Protocol Concerning Co-operation in Combating Oil Spills in the Wider Caribbean Region was adopted in 1983 and entered into force on 11 October 1986.</a:t>
            </a:r>
          </a:p>
          <a:p>
            <a:r>
              <a:rPr lang="en-GB" dirty="0"/>
              <a:t>The Protocol Concerning Specially Protected Areas and Wildlife (SPAW) in the Wider Caribbean Region was adopted on 18 January 1990 and entered into force on 18 June 2000.</a:t>
            </a:r>
          </a:p>
          <a:p>
            <a:r>
              <a:rPr lang="en-GB" dirty="0"/>
              <a:t>The Protocol Concerning Pollution from Land-Based Sources and Activities was adopted on 6 October 1999 and entered into force on 13 August 2010.</a:t>
            </a:r>
          </a:p>
          <a:p>
            <a:r>
              <a:rPr lang="en-GB" dirty="0"/>
              <a:t>The Regional Coordinating Unit (UNEP-CAR/RCU) was established in 1986 in Kingston, Jamaica and is the Secretariat to the Cartagena Convention and its Protocols.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D88D4-E78A-44D7-A975-F4E59E2383A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60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875506250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g875506250b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05" name="Google Shape;505;g875506250b_0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Source: Arellano, S. Sargazo provoca baja de 35% de turismo: alcaldesa electa en QRoo. </a:t>
            </a:r>
            <a:r>
              <a:rPr lang="en-US" sz="12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Milenio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August 3rd 2018.</a:t>
            </a:r>
            <a:endParaRPr lang="en-US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Accessed September 20th, 2018. Available at: http://www.milenio.com/estados/sargazo-provoca-baja-35-turismo-alcaldesa-electa-qroo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01E29-22D5-4509-A58D-3F9C1C7ECA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5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2018 was another record-breaking year when the total amount of seaweed reached approximately 6000 km2 (Source: Pfaff, M. (2015) Key scientific questions addressing environmental drivers and effects of periodic mass deposits of a brown seaweed (golden tides) along the Sierra Leone coast. Draft report for Oceans and Coastal Research, Directorate: Biodiversity and Coastal Research) with a weight of approximately 20 million tons in the month of June (Source: Wang, M., Hu, C., Barnes, B. B., </a:t>
            </a:r>
            <a:r>
              <a:rPr lang="en-GB" dirty="0" err="1"/>
              <a:t>Mitchum</a:t>
            </a:r>
            <a:r>
              <a:rPr lang="en-GB" dirty="0"/>
              <a:t>, G., Lapointe, B., &amp; Montoya, J. P. (2019). The great Atlantic Sargassum belt. Science, 365(6448), 83-87.). The mass landings – in mounds up to two meters thick in some places – caused dreadful beaching events throughout the Wider Caribbean Region (WCR).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01E29-22D5-4509-A58D-3F9C1C7ECA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9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01E29-22D5-4509-A58D-3F9C1C7ECA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72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01E29-22D5-4509-A58D-3F9C1C7ECA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24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01E29-22D5-4509-A58D-3F9C1C7ECA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75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01E29-22D5-4509-A58D-3F9C1C7ECA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51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875506250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g875506250b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77" name="Google Shape;477;g875506250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875506250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g875506250b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92" name="Google Shape;492;g875506250b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A8477-E484-4097-86D1-7104E86FE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35F62-1395-4E85-8E02-A58BBF076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EEE64-6141-4EB2-B214-715DE25A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FF51-B3A3-4C90-9EE1-8DC11C944B69}" type="datetimeFigureOut">
              <a:rPr lang="en-US" smtClean="0"/>
              <a:t>25/05/2020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3BF1D-C566-4495-8DAC-B263F1A4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E30BF-BB4E-4E26-B72D-0035D869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4F4-9759-4A04-B8D2-708E2E66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6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D2ED-C64B-4717-A5BF-92A9BAFE1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32956D-781D-4291-9658-644E9EE50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52FCA-2C2C-4998-9E68-B6B64C5E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FF51-B3A3-4C90-9EE1-8DC11C944B69}" type="datetimeFigureOut">
              <a:rPr lang="en-US" smtClean="0"/>
              <a:t>25/05/2020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8DFC8-A45F-410A-B4D1-31B1BEB0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2555D-562F-4E49-868C-7E248EA54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4F4-9759-4A04-B8D2-708E2E66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7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0C1098-FA9B-4015-A3FA-80CE5E5CC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27BED-4D93-40D6-924F-BEB2BECDC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8FCA-D1F4-4C7B-91EB-F0F0CC21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FF51-B3A3-4C90-9EE1-8DC11C944B69}" type="datetimeFigureOut">
              <a:rPr lang="en-US" smtClean="0"/>
              <a:t>25/05/2020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B0CA8-C406-4FD1-A0DA-C8C159B3C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47BB3-0A27-4B7F-8E71-12BD7D04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4F4-9759-4A04-B8D2-708E2E66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60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7EEB6-C742-4988-9856-B44838FCF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1FE3D-C91D-4BA1-BF76-1ADE506FA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5200D-CEB1-4209-85AB-C04DB330B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FF51-B3A3-4C90-9EE1-8DC11C944B69}" type="datetimeFigureOut">
              <a:rPr lang="en-US" smtClean="0"/>
              <a:t>25/05/2020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DE696-B39D-40A7-91CE-1BA6E2076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06ABD-E897-4D1A-A642-E149698C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4F4-9759-4A04-B8D2-708E2E66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12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C6F6E-22C1-410F-8727-865B96D0D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1269E-EFF9-4909-9C27-8D221DF31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B23C9-D9C2-4AF0-A53C-45452F1C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FF51-B3A3-4C90-9EE1-8DC11C944B69}" type="datetimeFigureOut">
              <a:rPr lang="en-US" smtClean="0"/>
              <a:t>25/05/2020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3C5C-3379-496A-9B3A-16CF72111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2C871-5F15-4B8B-8A1A-757C95E6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4F4-9759-4A04-B8D2-708E2E66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6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D6A9E-4CD4-4A82-854E-E068A28DF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AD16B-789C-4A22-9EA3-E3D4526E0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3BB6E3-47CE-4344-8482-7563B4496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439B4-1C60-4E8D-BBD8-07CA627B6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FF51-B3A3-4C90-9EE1-8DC11C944B69}" type="datetimeFigureOut">
              <a:rPr lang="en-US" smtClean="0"/>
              <a:t>25/05/2020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4A4DC-7737-4293-9AD0-50895378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F9DAD-AF3D-40B0-8D5D-F87E51D0A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4F4-9759-4A04-B8D2-708E2E66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2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4290-B7EB-434D-B32E-26C0394A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94069-11F9-4C70-AE72-C86DD40BA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CEA20-5D86-4EDC-A712-F91E8E76B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477AEB-40C0-406F-B8F5-3A3C859AC5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F9771F-7AF6-4375-B747-2F960F42B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AA2C9A-81C8-4192-B3E9-4180F70C2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FF51-B3A3-4C90-9EE1-8DC11C944B69}" type="datetimeFigureOut">
              <a:rPr lang="en-US" smtClean="0"/>
              <a:t>25/05/2020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419111-5699-4D85-9689-74906C06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4788-B8BE-4FA6-8D47-4D90B0D5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4F4-9759-4A04-B8D2-708E2E66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5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5F058-2AF7-475D-8719-7BD39D6F1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241E20-51C0-45FE-877B-0B135214C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FF51-B3A3-4C90-9EE1-8DC11C944B69}" type="datetimeFigureOut">
              <a:rPr lang="en-US" smtClean="0"/>
              <a:t>25/05/2020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F12876-D9B7-40C8-ADA8-9455F9D89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3D213-1452-4529-B1B5-8B380DB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4F4-9759-4A04-B8D2-708E2E66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6B13E8-8350-4A86-901F-E32ED10C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FF51-B3A3-4C90-9EE1-8DC11C944B69}" type="datetimeFigureOut">
              <a:rPr lang="en-US" smtClean="0"/>
              <a:t>25/05/2020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F9FD1-45AB-43DA-8D8D-982623A56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7AE0B-539C-4E71-ADBB-9348CF31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4F4-9759-4A04-B8D2-708E2E66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98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599AE-38C2-445C-9C8D-24FB48E56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60C21-D6C0-4D76-BDA2-113BC766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515A9-5636-434B-AB3F-89830496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F2569-1BEB-4346-94D9-C0AA01230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FF51-B3A3-4C90-9EE1-8DC11C944B69}" type="datetimeFigureOut">
              <a:rPr lang="en-US" smtClean="0"/>
              <a:t>25/05/2020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348AE-7AA5-432A-A324-7AD027FDE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7B373-D0FF-4840-B614-FE571A729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4F4-9759-4A04-B8D2-708E2E66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5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85AE3-CF7A-4E1D-A7DB-EF4F53BA3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F49985-D32D-4270-8A94-BA48FE12FB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AE2A3-6D96-4B24-92FF-883E78413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0745C-6BDF-432E-BCB5-DF5B50DEB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FF51-B3A3-4C90-9EE1-8DC11C944B69}" type="datetimeFigureOut">
              <a:rPr lang="en-US" smtClean="0"/>
              <a:t>25/05/2020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CAC9F-431A-4B1A-B295-2B9B1E4D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0391F-8FE2-4F9E-9553-2A25D298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4F4-9759-4A04-B8D2-708E2E66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37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C01C8E-A8BB-492B-8F0B-A1114D85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37C7B-8210-4CAF-BDA6-19E1CFEB2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043E2-9531-4793-A852-DDBCC337B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5FF51-B3A3-4C90-9EE1-8DC11C944B69}" type="datetimeFigureOut">
              <a:rPr lang="en-US" smtClean="0"/>
              <a:t>25/05/2020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EB6A8-D2D7-4493-AAF3-F7E8851F7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9C439-3D04-4E94-B90A-9B336D5F9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E84F4-9759-4A04-B8D2-708E2E66E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59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svg"/><Relationship Id="rId15" Type="http://schemas.openxmlformats.org/officeDocument/2006/relationships/image" Target="../media/image30.png"/><Relationship Id="rId10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microsoft.com/office/2007/relationships/hdphoto" Target="../media/hdphoto8.wdp"/><Relationship Id="rId1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microsoft.com/office/2007/relationships/hdphoto" Target="../media/hdphoto9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3.png"/><Relationship Id="rId10" Type="http://schemas.openxmlformats.org/officeDocument/2006/relationships/image" Target="../media/image38.svg"/><Relationship Id="rId4" Type="http://schemas.openxmlformats.org/officeDocument/2006/relationships/image" Target="../media/image2.png"/><Relationship Id="rId9" Type="http://schemas.openxmlformats.org/officeDocument/2006/relationships/image" Target="../media/image37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4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A0076AA8-231C-4EC9-A013-BB1041D930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8901" r="6085"/>
          <a:stretch/>
        </p:blipFill>
        <p:spPr>
          <a:xfrm>
            <a:off x="-6" y="0"/>
            <a:ext cx="12192001" cy="68580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9C04F245-E20C-4D97-A21A-66DBA75A510B}"/>
              </a:ext>
            </a:extLst>
          </p:cNvPr>
          <p:cNvSpPr/>
          <p:nvPr/>
        </p:nvSpPr>
        <p:spPr>
          <a:xfrm>
            <a:off x="-7" y="5596078"/>
            <a:ext cx="12192000" cy="12895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1FC3AFCB-F996-4FD2-BD2E-30671B4B848E}"/>
              </a:ext>
            </a:extLst>
          </p:cNvPr>
          <p:cNvSpPr/>
          <p:nvPr/>
        </p:nvSpPr>
        <p:spPr>
          <a:xfrm>
            <a:off x="1955185" y="4069058"/>
            <a:ext cx="4831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</a:rPr>
              <a:t>26 May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7F8D7F-1921-462B-AD19-D3459C6ACE25}"/>
              </a:ext>
            </a:extLst>
          </p:cNvPr>
          <p:cNvSpPr txBox="1"/>
          <p:nvPr/>
        </p:nvSpPr>
        <p:spPr>
          <a:xfrm>
            <a:off x="7078386" y="3376561"/>
            <a:ext cx="4487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Ileana C Lopez</a:t>
            </a:r>
          </a:p>
          <a:p>
            <a:r>
              <a:rPr lang="en-US" sz="2000" dirty="0">
                <a:solidFill>
                  <a:schemeClr val="bg1"/>
                </a:solidFill>
              </a:rPr>
              <a:t>UNEP SPAW PO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Sandrine </a:t>
            </a:r>
            <a:r>
              <a:rPr lang="en-US" sz="2400" b="1" dirty="0" err="1">
                <a:solidFill>
                  <a:schemeClr val="bg1"/>
                </a:solidFill>
              </a:rPr>
              <a:t>Pivard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SPAW RAC Director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7">
            <a:extLst>
              <a:ext uri="{FF2B5EF4-FFF2-40B4-BE49-F238E27FC236}">
                <a16:creationId xmlns:a16="http://schemas.microsoft.com/office/drawing/2014/main" id="{D5572B2F-54F8-4CAD-8508-7AA79E26B793}"/>
              </a:ext>
            </a:extLst>
          </p:cNvPr>
          <p:cNvCxnSpPr>
            <a:cxnSpLocks/>
          </p:cNvCxnSpPr>
          <p:nvPr/>
        </p:nvCxnSpPr>
        <p:spPr>
          <a:xfrm>
            <a:off x="6932579" y="4079477"/>
            <a:ext cx="0" cy="6820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magine 4">
            <a:extLst>
              <a:ext uri="{FF2B5EF4-FFF2-40B4-BE49-F238E27FC236}">
                <a16:creationId xmlns:a16="http://schemas.microsoft.com/office/drawing/2014/main" id="{29A2D53D-24D8-41F5-AFA6-3E2CF78D0E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16" y="5701008"/>
            <a:ext cx="976761" cy="97676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37F4247-B842-403C-83AB-CCF6BA86D2E2}"/>
              </a:ext>
            </a:extLst>
          </p:cNvPr>
          <p:cNvSpPr txBox="1">
            <a:spLocks/>
          </p:cNvSpPr>
          <p:nvPr/>
        </p:nvSpPr>
        <p:spPr>
          <a:xfrm>
            <a:off x="-1" y="1287615"/>
            <a:ext cx="11867733" cy="1493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+mn-lt"/>
              </a:rPr>
              <a:t>Wider Caribbean Regional Reflections</a:t>
            </a:r>
          </a:p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SPAW Protocol and Sargassum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9968E83-B215-4639-80FD-C8A5AB7EFC50}"/>
              </a:ext>
            </a:extLst>
          </p:cNvPr>
          <p:cNvSpPr txBox="1">
            <a:spLocks/>
          </p:cNvSpPr>
          <p:nvPr/>
        </p:nvSpPr>
        <p:spPr>
          <a:xfrm>
            <a:off x="0" y="578565"/>
            <a:ext cx="12191996" cy="70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</a:rPr>
              <a:t>The Cartagena Convention </a:t>
            </a:r>
          </a:p>
          <a:p>
            <a:pPr marL="0" indent="0" algn="ctr">
              <a:buNone/>
            </a:pPr>
            <a:endParaRPr lang="en-US" sz="2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600" b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29BD47E-79C0-4072-A521-3BD629C39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818" y="5382240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42A578-3A22-48EE-901A-195D14D87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093" y="5670658"/>
            <a:ext cx="1182727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80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8995FB0C-C483-458A-9029-099AEB8006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8901" r="60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149F323B-210B-4E78-A1E7-FD38C3E5FE24}"/>
              </a:ext>
            </a:extLst>
          </p:cNvPr>
          <p:cNvSpPr/>
          <p:nvPr/>
        </p:nvSpPr>
        <p:spPr>
          <a:xfrm flipH="1">
            <a:off x="2543556" y="1751851"/>
            <a:ext cx="2978412" cy="1504251"/>
          </a:xfrm>
          <a:custGeom>
            <a:avLst/>
            <a:gdLst>
              <a:gd name="connsiteX0" fmla="*/ 0 w 933254"/>
              <a:gd name="connsiteY0" fmla="*/ 0 h 471341"/>
              <a:gd name="connsiteX1" fmla="*/ 414780 w 933254"/>
              <a:gd name="connsiteY1" fmla="*/ 0 h 471341"/>
              <a:gd name="connsiteX2" fmla="*/ 933254 w 933254"/>
              <a:gd name="connsiteY2" fmla="*/ 471341 h 471341"/>
              <a:gd name="connsiteX3" fmla="*/ 179109 w 933254"/>
              <a:gd name="connsiteY3" fmla="*/ 471341 h 471341"/>
              <a:gd name="connsiteX4" fmla="*/ 0 w 933254"/>
              <a:gd name="connsiteY4" fmla="*/ 0 h 47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254" h="471341">
                <a:moveTo>
                  <a:pt x="0" y="0"/>
                </a:moveTo>
                <a:lnTo>
                  <a:pt x="414780" y="0"/>
                </a:lnTo>
                <a:lnTo>
                  <a:pt x="933254" y="471341"/>
                </a:lnTo>
                <a:lnTo>
                  <a:pt x="179109" y="471341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1F7FB3E-44FD-4C8F-8718-6F47A0A7ECEB}"/>
              </a:ext>
            </a:extLst>
          </p:cNvPr>
          <p:cNvSpPr/>
          <p:nvPr/>
        </p:nvSpPr>
        <p:spPr>
          <a:xfrm flipH="1">
            <a:off x="2535450" y="3247996"/>
            <a:ext cx="2420666" cy="59949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11039D2A-02A8-46B0-B6A3-0C6D9F7D16FA}"/>
              </a:ext>
            </a:extLst>
          </p:cNvPr>
          <p:cNvSpPr/>
          <p:nvPr/>
        </p:nvSpPr>
        <p:spPr>
          <a:xfrm flipH="1">
            <a:off x="4954696" y="1751851"/>
            <a:ext cx="581481" cy="2102940"/>
          </a:xfrm>
          <a:custGeom>
            <a:avLst/>
            <a:gdLst>
              <a:gd name="connsiteX0" fmla="*/ 0 w 185420"/>
              <a:gd name="connsiteY0" fmla="*/ 86360 h 655320"/>
              <a:gd name="connsiteX1" fmla="*/ 2540 w 185420"/>
              <a:gd name="connsiteY1" fmla="*/ 0 h 655320"/>
              <a:gd name="connsiteX2" fmla="*/ 185420 w 185420"/>
              <a:gd name="connsiteY2" fmla="*/ 467360 h 655320"/>
              <a:gd name="connsiteX3" fmla="*/ 185420 w 185420"/>
              <a:gd name="connsiteY3" fmla="*/ 655320 h 655320"/>
              <a:gd name="connsiteX4" fmla="*/ 0 w 185420"/>
              <a:gd name="connsiteY4" fmla="*/ 86360 h 65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420" h="655320">
                <a:moveTo>
                  <a:pt x="0" y="86360"/>
                </a:moveTo>
                <a:cubicBezTo>
                  <a:pt x="847" y="57573"/>
                  <a:pt x="1693" y="28787"/>
                  <a:pt x="2540" y="0"/>
                </a:cubicBezTo>
                <a:lnTo>
                  <a:pt x="185420" y="467360"/>
                </a:lnTo>
                <a:lnTo>
                  <a:pt x="185420" y="655320"/>
                </a:lnTo>
                <a:lnTo>
                  <a:pt x="0" y="86360"/>
                </a:lnTo>
                <a:close/>
              </a:path>
            </a:pathLst>
          </a:custGeom>
          <a:solidFill>
            <a:srgbClr val="CCD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002D6BFE-4903-42D7-B93B-B56F4FA2F874}"/>
              </a:ext>
            </a:extLst>
          </p:cNvPr>
          <p:cNvSpPr/>
          <p:nvPr/>
        </p:nvSpPr>
        <p:spPr>
          <a:xfrm flipH="1">
            <a:off x="156141" y="1333500"/>
            <a:ext cx="4121639" cy="1323740"/>
          </a:xfrm>
          <a:custGeom>
            <a:avLst/>
            <a:gdLst>
              <a:gd name="connsiteX0" fmla="*/ 0 w 1291472"/>
              <a:gd name="connsiteY0" fmla="*/ 18854 h 414780"/>
              <a:gd name="connsiteX1" fmla="*/ 386499 w 1291472"/>
              <a:gd name="connsiteY1" fmla="*/ 0 h 414780"/>
              <a:gd name="connsiteX2" fmla="*/ 1291472 w 1291472"/>
              <a:gd name="connsiteY2" fmla="*/ 414780 h 414780"/>
              <a:gd name="connsiteX3" fmla="*/ 537328 w 1291472"/>
              <a:gd name="connsiteY3" fmla="*/ 414780 h 414780"/>
              <a:gd name="connsiteX4" fmla="*/ 0 w 1291472"/>
              <a:gd name="connsiteY4" fmla="*/ 18854 h 41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1472" h="414780">
                <a:moveTo>
                  <a:pt x="0" y="18854"/>
                </a:moveTo>
                <a:lnTo>
                  <a:pt x="386499" y="0"/>
                </a:lnTo>
                <a:lnTo>
                  <a:pt x="1291472" y="414780"/>
                </a:lnTo>
                <a:lnTo>
                  <a:pt x="537328" y="414780"/>
                </a:lnTo>
                <a:lnTo>
                  <a:pt x="0" y="18854"/>
                </a:lnTo>
                <a:close/>
              </a:path>
            </a:pathLst>
          </a:cu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B3D948AB-D3B8-49C5-AD22-6E952C4D3991}"/>
              </a:ext>
            </a:extLst>
          </p:cNvPr>
          <p:cNvSpPr/>
          <p:nvPr/>
        </p:nvSpPr>
        <p:spPr>
          <a:xfrm flipH="1">
            <a:off x="156141" y="2653187"/>
            <a:ext cx="2420666" cy="59949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436587E0-0D35-4880-8614-1DD459605BFC}"/>
              </a:ext>
            </a:extLst>
          </p:cNvPr>
          <p:cNvSpPr/>
          <p:nvPr/>
        </p:nvSpPr>
        <p:spPr>
          <a:xfrm flipH="1">
            <a:off x="2557339" y="1393336"/>
            <a:ext cx="1710414" cy="1864432"/>
          </a:xfrm>
          <a:custGeom>
            <a:avLst/>
            <a:gdLst>
              <a:gd name="connsiteX0" fmla="*/ 2540 w 535940"/>
              <a:gd name="connsiteY0" fmla="*/ 116840 h 584200"/>
              <a:gd name="connsiteX1" fmla="*/ 0 w 535940"/>
              <a:gd name="connsiteY1" fmla="*/ 0 h 584200"/>
              <a:gd name="connsiteX2" fmla="*/ 533400 w 535940"/>
              <a:gd name="connsiteY2" fmla="*/ 391160 h 584200"/>
              <a:gd name="connsiteX3" fmla="*/ 535940 w 535940"/>
              <a:gd name="connsiteY3" fmla="*/ 584200 h 584200"/>
              <a:gd name="connsiteX4" fmla="*/ 2540 w 535940"/>
              <a:gd name="connsiteY4" fmla="*/ 11684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940" h="584200">
                <a:moveTo>
                  <a:pt x="2540" y="116840"/>
                </a:moveTo>
                <a:cubicBezTo>
                  <a:pt x="1693" y="77893"/>
                  <a:pt x="847" y="38947"/>
                  <a:pt x="0" y="0"/>
                </a:cubicBezTo>
                <a:lnTo>
                  <a:pt x="533400" y="391160"/>
                </a:lnTo>
                <a:cubicBezTo>
                  <a:pt x="534247" y="455507"/>
                  <a:pt x="535093" y="519853"/>
                  <a:pt x="535940" y="584200"/>
                </a:cubicBezTo>
                <a:lnTo>
                  <a:pt x="2540" y="116840"/>
                </a:lnTo>
                <a:close/>
              </a:path>
            </a:pathLst>
          </a:custGeom>
          <a:solidFill>
            <a:srgbClr val="CCD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DAEFF9C6-FBAC-461D-A421-D6786C30F839}"/>
              </a:ext>
            </a:extLst>
          </p:cNvPr>
          <p:cNvSpPr/>
          <p:nvPr/>
        </p:nvSpPr>
        <p:spPr>
          <a:xfrm flipH="1">
            <a:off x="6953249" y="2698438"/>
            <a:ext cx="464985" cy="2375125"/>
          </a:xfrm>
          <a:custGeom>
            <a:avLst/>
            <a:gdLst>
              <a:gd name="connsiteX0" fmla="*/ 2540 w 71120"/>
              <a:gd name="connsiteY0" fmla="*/ 358140 h 358140"/>
              <a:gd name="connsiteX1" fmla="*/ 0 w 71120"/>
              <a:gd name="connsiteY1" fmla="*/ 167640 h 358140"/>
              <a:gd name="connsiteX2" fmla="*/ 55880 w 71120"/>
              <a:gd name="connsiteY2" fmla="*/ 0 h 358140"/>
              <a:gd name="connsiteX3" fmla="*/ 71120 w 71120"/>
              <a:gd name="connsiteY3" fmla="*/ 116840 h 358140"/>
              <a:gd name="connsiteX4" fmla="*/ 2540 w 71120"/>
              <a:gd name="connsiteY4" fmla="*/ 358140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20" h="358140">
                <a:moveTo>
                  <a:pt x="2540" y="358140"/>
                </a:moveTo>
                <a:cubicBezTo>
                  <a:pt x="1693" y="294640"/>
                  <a:pt x="847" y="231140"/>
                  <a:pt x="0" y="167640"/>
                </a:cubicBezTo>
                <a:lnTo>
                  <a:pt x="55880" y="0"/>
                </a:lnTo>
                <a:lnTo>
                  <a:pt x="71120" y="116840"/>
                </a:lnTo>
                <a:lnTo>
                  <a:pt x="2540" y="358140"/>
                </a:lnTo>
                <a:close/>
              </a:path>
            </a:pathLst>
          </a:custGeom>
          <a:solidFill>
            <a:srgbClr val="CCD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8D223AE1-1482-4406-B274-E4F0B08F31B0}"/>
              </a:ext>
            </a:extLst>
          </p:cNvPr>
          <p:cNvSpPr/>
          <p:nvPr/>
        </p:nvSpPr>
        <p:spPr>
          <a:xfrm flipH="1">
            <a:off x="8739805" y="3866536"/>
            <a:ext cx="992556" cy="1798782"/>
          </a:xfrm>
          <a:custGeom>
            <a:avLst/>
            <a:gdLst>
              <a:gd name="connsiteX0" fmla="*/ 0 w 134620"/>
              <a:gd name="connsiteY0" fmla="*/ 299720 h 299720"/>
              <a:gd name="connsiteX1" fmla="*/ 134620 w 134620"/>
              <a:gd name="connsiteY1" fmla="*/ 81280 h 299720"/>
              <a:gd name="connsiteX2" fmla="*/ 121920 w 134620"/>
              <a:gd name="connsiteY2" fmla="*/ 0 h 299720"/>
              <a:gd name="connsiteX3" fmla="*/ 2540 w 134620"/>
              <a:gd name="connsiteY3" fmla="*/ 116840 h 299720"/>
              <a:gd name="connsiteX4" fmla="*/ 0 w 134620"/>
              <a:gd name="connsiteY4" fmla="*/ 299720 h 2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" h="299720">
                <a:moveTo>
                  <a:pt x="0" y="299720"/>
                </a:moveTo>
                <a:lnTo>
                  <a:pt x="134620" y="81280"/>
                </a:lnTo>
                <a:lnTo>
                  <a:pt x="121920" y="0"/>
                </a:lnTo>
                <a:lnTo>
                  <a:pt x="2540" y="116840"/>
                </a:lnTo>
                <a:cubicBezTo>
                  <a:pt x="1693" y="177800"/>
                  <a:pt x="847" y="238760"/>
                  <a:pt x="0" y="299720"/>
                </a:cubicBezTo>
                <a:close/>
              </a:path>
            </a:pathLst>
          </a:custGeom>
          <a:solidFill>
            <a:srgbClr val="CCD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5392DD01-DB40-4688-8E35-97CD4B4B9A90}"/>
              </a:ext>
            </a:extLst>
          </p:cNvPr>
          <p:cNvSpPr/>
          <p:nvPr/>
        </p:nvSpPr>
        <p:spPr>
          <a:xfrm flipH="1">
            <a:off x="8103010" y="2698438"/>
            <a:ext cx="3963944" cy="2375124"/>
          </a:xfrm>
          <a:custGeom>
            <a:avLst/>
            <a:gdLst>
              <a:gd name="connsiteX0" fmla="*/ 734060 w 1242060"/>
              <a:gd name="connsiteY0" fmla="*/ 744220 h 744220"/>
              <a:gd name="connsiteX1" fmla="*/ 0 w 1242060"/>
              <a:gd name="connsiteY1" fmla="*/ 744220 h 744220"/>
              <a:gd name="connsiteX2" fmla="*/ 863600 w 1242060"/>
              <a:gd name="connsiteY2" fmla="*/ 0 h 744220"/>
              <a:gd name="connsiteX3" fmla="*/ 1242060 w 1242060"/>
              <a:gd name="connsiteY3" fmla="*/ 0 h 744220"/>
              <a:gd name="connsiteX4" fmla="*/ 734060 w 1242060"/>
              <a:gd name="connsiteY4" fmla="*/ 744220 h 744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2060" h="744220">
                <a:moveTo>
                  <a:pt x="734060" y="744220"/>
                </a:moveTo>
                <a:lnTo>
                  <a:pt x="0" y="744220"/>
                </a:lnTo>
                <a:lnTo>
                  <a:pt x="863600" y="0"/>
                </a:lnTo>
                <a:lnTo>
                  <a:pt x="1242060" y="0"/>
                </a:lnTo>
                <a:lnTo>
                  <a:pt x="734060" y="744220"/>
                </a:lnTo>
                <a:close/>
              </a:path>
            </a:pathLst>
          </a:custGeom>
          <a:solidFill>
            <a:srgbClr val="B2D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D3A280C-FA5D-4CCE-B321-5519E303A95C}"/>
              </a:ext>
            </a:extLst>
          </p:cNvPr>
          <p:cNvSpPr/>
          <p:nvPr/>
        </p:nvSpPr>
        <p:spPr>
          <a:xfrm flipH="1">
            <a:off x="9721140" y="5073192"/>
            <a:ext cx="2347381" cy="599491"/>
          </a:xfrm>
          <a:prstGeom prst="rect">
            <a:avLst/>
          </a:prstGeom>
          <a:solidFill>
            <a:srgbClr val="809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E4CB053B-0019-4838-A1F3-7F5B18108B82}"/>
              </a:ext>
            </a:extLst>
          </p:cNvPr>
          <p:cNvSpPr/>
          <p:nvPr/>
        </p:nvSpPr>
        <p:spPr>
          <a:xfrm flipH="1">
            <a:off x="6802164" y="2374189"/>
            <a:ext cx="2950666" cy="2099513"/>
          </a:xfrm>
          <a:custGeom>
            <a:avLst/>
            <a:gdLst>
              <a:gd name="connsiteX0" fmla="*/ 736600 w 924560"/>
              <a:gd name="connsiteY0" fmla="*/ 657860 h 657860"/>
              <a:gd name="connsiteX1" fmla="*/ 0 w 924560"/>
              <a:gd name="connsiteY1" fmla="*/ 657860 h 657860"/>
              <a:gd name="connsiteX2" fmla="*/ 530860 w 924560"/>
              <a:gd name="connsiteY2" fmla="*/ 0 h 657860"/>
              <a:gd name="connsiteX3" fmla="*/ 924560 w 924560"/>
              <a:gd name="connsiteY3" fmla="*/ 0 h 657860"/>
              <a:gd name="connsiteX4" fmla="*/ 736600 w 924560"/>
              <a:gd name="connsiteY4" fmla="*/ 657860 h 65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60" h="657860">
                <a:moveTo>
                  <a:pt x="736600" y="657860"/>
                </a:moveTo>
                <a:lnTo>
                  <a:pt x="0" y="657860"/>
                </a:lnTo>
                <a:lnTo>
                  <a:pt x="530860" y="0"/>
                </a:lnTo>
                <a:lnTo>
                  <a:pt x="924560" y="0"/>
                </a:lnTo>
                <a:lnTo>
                  <a:pt x="736600" y="657860"/>
                </a:lnTo>
                <a:close/>
              </a:path>
            </a:pathLst>
          </a:custGeom>
          <a:solidFill>
            <a:srgbClr val="937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8175B390-0202-46DB-A2AF-96B08B38AEAC}"/>
              </a:ext>
            </a:extLst>
          </p:cNvPr>
          <p:cNvSpPr/>
          <p:nvPr/>
        </p:nvSpPr>
        <p:spPr>
          <a:xfrm flipH="1">
            <a:off x="7393879" y="4466030"/>
            <a:ext cx="2347379" cy="599491"/>
          </a:xfrm>
          <a:prstGeom prst="rect">
            <a:avLst/>
          </a:prstGeom>
          <a:solidFill>
            <a:srgbClr val="6E5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52117C-B1C7-4926-B566-EF6E853F701B}"/>
              </a:ext>
            </a:extLst>
          </p:cNvPr>
          <p:cNvSpPr/>
          <p:nvPr/>
        </p:nvSpPr>
        <p:spPr>
          <a:xfrm>
            <a:off x="0" y="288406"/>
            <a:ext cx="12192000" cy="1169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FA215F0-C63D-431B-8848-9910CB6DBCDE}"/>
              </a:ext>
            </a:extLst>
          </p:cNvPr>
          <p:cNvSpPr txBox="1">
            <a:spLocks/>
          </p:cNvSpPr>
          <p:nvPr/>
        </p:nvSpPr>
        <p:spPr>
          <a:xfrm>
            <a:off x="838200" y="528092"/>
            <a:ext cx="113538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ED9D00"/>
                </a:solidFill>
                <a:latin typeface="+mn-lt"/>
              </a:rPr>
              <a:t>Cascade of events</a:t>
            </a:r>
          </a:p>
        </p:txBody>
      </p:sp>
      <p:pic>
        <p:nvPicPr>
          <p:cNvPr id="8" name="Immagine 4">
            <a:extLst>
              <a:ext uri="{FF2B5EF4-FFF2-40B4-BE49-F238E27FC236}">
                <a16:creationId xmlns:a16="http://schemas.microsoft.com/office/drawing/2014/main" id="{CDFA1C9C-41C6-4D1F-BAF6-7A34A6283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100" y="398829"/>
            <a:ext cx="983208" cy="983208"/>
          </a:xfrm>
          <a:prstGeom prst="rect">
            <a:avLst/>
          </a:prstGeom>
        </p:spPr>
      </p:pic>
      <p:sp>
        <p:nvSpPr>
          <p:cNvPr id="14" name="Trapezio 13">
            <a:extLst>
              <a:ext uri="{FF2B5EF4-FFF2-40B4-BE49-F238E27FC236}">
                <a16:creationId xmlns:a16="http://schemas.microsoft.com/office/drawing/2014/main" id="{E3188682-32C6-4A52-8EA2-6E278E22C1A4}"/>
              </a:ext>
            </a:extLst>
          </p:cNvPr>
          <p:cNvSpPr/>
          <p:nvPr/>
        </p:nvSpPr>
        <p:spPr>
          <a:xfrm flipH="1">
            <a:off x="4954696" y="2063644"/>
            <a:ext cx="2281189" cy="1802892"/>
          </a:xfrm>
          <a:prstGeom prst="trapezoid">
            <a:avLst>
              <a:gd name="adj" fmla="val 30006"/>
            </a:avLst>
          </a:prstGeom>
          <a:solidFill>
            <a:srgbClr val="00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B74DDC3-95A7-421F-9AF2-C9BBFC1A494E}"/>
              </a:ext>
            </a:extLst>
          </p:cNvPr>
          <p:cNvSpPr/>
          <p:nvPr/>
        </p:nvSpPr>
        <p:spPr>
          <a:xfrm flipH="1">
            <a:off x="4954696" y="3866539"/>
            <a:ext cx="2281188" cy="599491"/>
          </a:xfrm>
          <a:prstGeom prst="rect">
            <a:avLst/>
          </a:prstGeom>
          <a:solidFill>
            <a:srgbClr val="009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4" name="Rettangolo 11263">
            <a:extLst>
              <a:ext uri="{FF2B5EF4-FFF2-40B4-BE49-F238E27FC236}">
                <a16:creationId xmlns:a16="http://schemas.microsoft.com/office/drawing/2014/main" id="{8AB5B7A3-3659-4584-9F65-747D9175D3A3}"/>
              </a:ext>
            </a:extLst>
          </p:cNvPr>
          <p:cNvSpPr/>
          <p:nvPr/>
        </p:nvSpPr>
        <p:spPr>
          <a:xfrm>
            <a:off x="156141" y="3267189"/>
            <a:ext cx="21969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Workshop: Sargassum and oil spills monitoring pilot project for the Caribbean and adjacent regions</a:t>
            </a:r>
          </a:p>
        </p:txBody>
      </p:sp>
      <p:sp>
        <p:nvSpPr>
          <p:cNvPr id="11265" name="Rettangolo 11264">
            <a:extLst>
              <a:ext uri="{FF2B5EF4-FFF2-40B4-BE49-F238E27FC236}">
                <a16:creationId xmlns:a16="http://schemas.microsoft.com/office/drawing/2014/main" id="{522D3194-A9F6-43E8-B4B1-3872D991D210}"/>
              </a:ext>
            </a:extLst>
          </p:cNvPr>
          <p:cNvSpPr/>
          <p:nvPr/>
        </p:nvSpPr>
        <p:spPr>
          <a:xfrm>
            <a:off x="613197" y="2780424"/>
            <a:ext cx="15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2-4 May 2018</a:t>
            </a:r>
          </a:p>
        </p:txBody>
      </p:sp>
      <p:sp>
        <p:nvSpPr>
          <p:cNvPr id="11267" name="Rettangolo 11266">
            <a:extLst>
              <a:ext uri="{FF2B5EF4-FFF2-40B4-BE49-F238E27FC236}">
                <a16:creationId xmlns:a16="http://schemas.microsoft.com/office/drawing/2014/main" id="{785457E9-1A66-4A2F-AC1B-A130D3960DA1}"/>
              </a:ext>
            </a:extLst>
          </p:cNvPr>
          <p:cNvSpPr/>
          <p:nvPr/>
        </p:nvSpPr>
        <p:spPr>
          <a:xfrm>
            <a:off x="2740394" y="3243625"/>
            <a:ext cx="2061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Montserrat, 10-11 July 2018</a:t>
            </a:r>
          </a:p>
        </p:txBody>
      </p:sp>
      <p:sp>
        <p:nvSpPr>
          <p:cNvPr id="11268" name="Rettangolo 11267">
            <a:extLst>
              <a:ext uri="{FF2B5EF4-FFF2-40B4-BE49-F238E27FC236}">
                <a16:creationId xmlns:a16="http://schemas.microsoft.com/office/drawing/2014/main" id="{214C328C-E532-4F98-ABB5-F0504F98ECFD}"/>
              </a:ext>
            </a:extLst>
          </p:cNvPr>
          <p:cNvSpPr/>
          <p:nvPr/>
        </p:nvSpPr>
        <p:spPr>
          <a:xfrm>
            <a:off x="2516400" y="3857011"/>
            <a:ext cx="25222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5th Meeting of the Organization of Eastern Caribbean States (OECS) Council of Ministers: Environmental Sustainability </a:t>
            </a:r>
            <a:r>
              <a:rPr lang="en-US" sz="1600" dirty="0">
                <a:solidFill>
                  <a:schemeClr val="bg1"/>
                </a:solidFill>
              </a:rPr>
              <a:t>(COMES-5). </a:t>
            </a:r>
            <a:r>
              <a:rPr lang="en-US" dirty="0">
                <a:solidFill>
                  <a:schemeClr val="bg1"/>
                </a:solidFill>
              </a:rPr>
              <a:t>The theme: “Building Resilience on the Frontline of Climate Change”.</a:t>
            </a:r>
          </a:p>
        </p:txBody>
      </p:sp>
      <p:sp>
        <p:nvSpPr>
          <p:cNvPr id="11269" name="Rettangolo 11268">
            <a:extLst>
              <a:ext uri="{FF2B5EF4-FFF2-40B4-BE49-F238E27FC236}">
                <a16:creationId xmlns:a16="http://schemas.microsoft.com/office/drawing/2014/main" id="{FA2D202C-C434-4276-A81E-8ED45F9D26E9}"/>
              </a:ext>
            </a:extLst>
          </p:cNvPr>
          <p:cNvSpPr/>
          <p:nvPr/>
        </p:nvSpPr>
        <p:spPr>
          <a:xfrm>
            <a:off x="5109508" y="3992415"/>
            <a:ext cx="1947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Mexico, June 2019</a:t>
            </a:r>
          </a:p>
        </p:txBody>
      </p:sp>
      <p:sp>
        <p:nvSpPr>
          <p:cNvPr id="11270" name="Rettangolo 11269">
            <a:extLst>
              <a:ext uri="{FF2B5EF4-FFF2-40B4-BE49-F238E27FC236}">
                <a16:creationId xmlns:a16="http://schemas.microsoft.com/office/drawing/2014/main" id="{5A16EEB6-57CC-41CE-8E84-2C20DCD5C6B2}"/>
              </a:ext>
            </a:extLst>
          </p:cNvPr>
          <p:cNvSpPr/>
          <p:nvPr/>
        </p:nvSpPr>
        <p:spPr>
          <a:xfrm>
            <a:off x="4954696" y="4472700"/>
            <a:ext cx="21986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High-level International Meeting on Sargassum in the Wider Caribbean held in Quintana Roo</a:t>
            </a:r>
          </a:p>
        </p:txBody>
      </p:sp>
      <p:sp>
        <p:nvSpPr>
          <p:cNvPr id="11271" name="Rettangolo 11270">
            <a:extLst>
              <a:ext uri="{FF2B5EF4-FFF2-40B4-BE49-F238E27FC236}">
                <a16:creationId xmlns:a16="http://schemas.microsoft.com/office/drawing/2014/main" id="{D568F548-84B7-4FBE-AD83-9CD321F222FD}"/>
              </a:ext>
            </a:extLst>
          </p:cNvPr>
          <p:cNvSpPr/>
          <p:nvPr/>
        </p:nvSpPr>
        <p:spPr>
          <a:xfrm>
            <a:off x="7380134" y="5057042"/>
            <a:ext cx="23141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Sargassum</a:t>
            </a:r>
          </a:p>
          <a:p>
            <a:r>
              <a:rPr lang="en-US" dirty="0">
                <a:solidFill>
                  <a:schemeClr val="bg1"/>
                </a:solidFill>
              </a:rPr>
              <a:t>Conference and Expo focusing on Sargassum management solutions and technologies</a:t>
            </a:r>
          </a:p>
        </p:txBody>
      </p:sp>
      <p:sp>
        <p:nvSpPr>
          <p:cNvPr id="74" name="Rettangolo 73">
            <a:extLst>
              <a:ext uri="{FF2B5EF4-FFF2-40B4-BE49-F238E27FC236}">
                <a16:creationId xmlns:a16="http://schemas.microsoft.com/office/drawing/2014/main" id="{35A71426-F2E1-4A78-88B5-A07D994E2A80}"/>
              </a:ext>
            </a:extLst>
          </p:cNvPr>
          <p:cNvSpPr/>
          <p:nvPr/>
        </p:nvSpPr>
        <p:spPr>
          <a:xfrm>
            <a:off x="7430687" y="4496775"/>
            <a:ext cx="2305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Guadeloupe, 23-26 Oct 2019</a:t>
            </a:r>
          </a:p>
        </p:txBody>
      </p:sp>
      <p:sp>
        <p:nvSpPr>
          <p:cNvPr id="11272" name="Rettangolo 11271">
            <a:extLst>
              <a:ext uri="{FF2B5EF4-FFF2-40B4-BE49-F238E27FC236}">
                <a16:creationId xmlns:a16="http://schemas.microsoft.com/office/drawing/2014/main" id="{B84FAEF5-EA87-49D5-9AF8-EE1D979AB6C2}"/>
              </a:ext>
            </a:extLst>
          </p:cNvPr>
          <p:cNvSpPr/>
          <p:nvPr/>
        </p:nvSpPr>
        <p:spPr>
          <a:xfrm>
            <a:off x="9780494" y="5213145"/>
            <a:ext cx="2014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Jamaica, NOV 2019</a:t>
            </a:r>
          </a:p>
        </p:txBody>
      </p:sp>
      <p:sp>
        <p:nvSpPr>
          <p:cNvPr id="11273" name="Rettangolo 11272">
            <a:extLst>
              <a:ext uri="{FF2B5EF4-FFF2-40B4-BE49-F238E27FC236}">
                <a16:creationId xmlns:a16="http://schemas.microsoft.com/office/drawing/2014/main" id="{B3A58D72-19E5-4F5B-93BA-2E018BBFC2B7}"/>
              </a:ext>
            </a:extLst>
          </p:cNvPr>
          <p:cNvSpPr/>
          <p:nvPr/>
        </p:nvSpPr>
        <p:spPr>
          <a:xfrm>
            <a:off x="9651201" y="5633666"/>
            <a:ext cx="2540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International Atomic Energy Agency (IAEA) Technical Meeting on Sargassum</a:t>
            </a: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3E77EBD6-E142-445C-91F6-81445439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07302" y="83433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9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" grpId="0"/>
      <p:bldP spid="11265" grpId="0"/>
      <p:bldP spid="11267" grpId="0"/>
      <p:bldP spid="11268" grpId="0"/>
      <p:bldP spid="11269" grpId="0"/>
      <p:bldP spid="11270" grpId="0"/>
      <p:bldP spid="11271" grpId="0"/>
      <p:bldP spid="74" grpId="0"/>
      <p:bldP spid="11272" grpId="0"/>
      <p:bldP spid="112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CCBFF5E-7980-4FC0-BDA2-E83CA0AB6A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8901" r="60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0" name="Rectangle 1">
            <a:extLst>
              <a:ext uri="{FF2B5EF4-FFF2-40B4-BE49-F238E27FC236}">
                <a16:creationId xmlns:a16="http://schemas.microsoft.com/office/drawing/2014/main" id="{C6FBBE1F-5F7A-4CBB-8236-9AE15630D6DC}"/>
              </a:ext>
            </a:extLst>
          </p:cNvPr>
          <p:cNvSpPr/>
          <p:nvPr/>
        </p:nvSpPr>
        <p:spPr>
          <a:xfrm>
            <a:off x="-2" y="5380104"/>
            <a:ext cx="12192000" cy="1169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E14B755-1CD7-4E5F-A114-B8ED0BC004CC}"/>
              </a:ext>
            </a:extLst>
          </p:cNvPr>
          <p:cNvSpPr/>
          <p:nvPr/>
        </p:nvSpPr>
        <p:spPr>
          <a:xfrm>
            <a:off x="0" y="288406"/>
            <a:ext cx="12192000" cy="1169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854A8F-2D2C-4C3C-88FF-CBF821D70BDA}"/>
              </a:ext>
            </a:extLst>
          </p:cNvPr>
          <p:cNvSpPr txBox="1">
            <a:spLocks/>
          </p:cNvSpPr>
          <p:nvPr/>
        </p:nvSpPr>
        <p:spPr>
          <a:xfrm>
            <a:off x="838200" y="528092"/>
            <a:ext cx="113538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ED9D00"/>
                </a:solidFill>
                <a:latin typeface="+mn-lt"/>
              </a:rPr>
              <a:t>Recommendations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FC0A966-CABC-45B1-9E86-750C6EBAB4F0}"/>
              </a:ext>
            </a:extLst>
          </p:cNvPr>
          <p:cNvSpPr/>
          <p:nvPr/>
        </p:nvSpPr>
        <p:spPr>
          <a:xfrm>
            <a:off x="0" y="5673202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9900"/>
                </a:solidFill>
                <a:ea typeface="+mj-ea"/>
                <a:cs typeface="+mj-cs"/>
              </a:rPr>
              <a:t>Urgent call for Interregional Collaboration &amp;</a:t>
            </a:r>
            <a:r>
              <a:rPr lang="en-US" sz="3200" b="1" dirty="0">
                <a:solidFill>
                  <a:srgbClr val="FF9900"/>
                </a:solidFill>
              </a:rPr>
              <a:t> Coordination</a:t>
            </a:r>
          </a:p>
          <a:p>
            <a:pPr algn="ctr"/>
            <a:endParaRPr lang="en-US" sz="3200" b="1" dirty="0">
              <a:solidFill>
                <a:srgbClr val="ED9D00"/>
              </a:solidFill>
              <a:ea typeface="+mj-ea"/>
              <a:cs typeface="+mj-cs"/>
            </a:endParaRPr>
          </a:p>
        </p:txBody>
      </p:sp>
      <p:pic>
        <p:nvPicPr>
          <p:cNvPr id="27" name="Immagine 4">
            <a:extLst>
              <a:ext uri="{FF2B5EF4-FFF2-40B4-BE49-F238E27FC236}">
                <a16:creationId xmlns:a16="http://schemas.microsoft.com/office/drawing/2014/main" id="{E80FF5B3-253F-4E6C-B1B6-85E6A7C364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100" y="398829"/>
            <a:ext cx="983208" cy="98320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F8C3E68-9311-4E2C-A0BE-114F89B8BAB0}"/>
              </a:ext>
            </a:extLst>
          </p:cNvPr>
          <p:cNvSpPr/>
          <p:nvPr/>
        </p:nvSpPr>
        <p:spPr>
          <a:xfrm>
            <a:off x="2449473" y="1830118"/>
            <a:ext cx="9512835" cy="136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Consideration/recommendation for Member States and partners to present a</a:t>
            </a:r>
          </a:p>
          <a:p>
            <a:pPr algn="just">
              <a:lnSpc>
                <a:spcPct val="107000"/>
              </a:lnSpc>
            </a:pPr>
            <a:r>
              <a:rPr lang="en-GB" sz="2400" b="1" i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draft Resolution on Sargassum Challenges and Opportunities</a:t>
            </a:r>
          </a:p>
          <a:p>
            <a:pPr algn="just">
              <a:lnSpc>
                <a:spcPct val="107000"/>
              </a:lnSpc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 the 5</a:t>
            </a:r>
            <a:r>
              <a:rPr lang="en-GB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Session of the UN Environment Assembly (UNEA-5) scheduled to take place during the last week of February 2021, in Nairobi, Kenya for deliberation.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unea">
            <a:extLst>
              <a:ext uri="{FF2B5EF4-FFF2-40B4-BE49-F238E27FC236}">
                <a16:creationId xmlns:a16="http://schemas.microsoft.com/office/drawing/2014/main" id="{E6D2FC6E-E245-4B79-A306-565F0A31E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0" y="1537219"/>
            <a:ext cx="2296513" cy="185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59CF9C15-648D-4526-B069-DFB8E458A220}"/>
              </a:ext>
            </a:extLst>
          </p:cNvPr>
          <p:cNvGrpSpPr/>
          <p:nvPr/>
        </p:nvGrpSpPr>
        <p:grpSpPr>
          <a:xfrm>
            <a:off x="280065" y="3922573"/>
            <a:ext cx="4601813" cy="789738"/>
            <a:chOff x="280065" y="3922573"/>
            <a:chExt cx="4601813" cy="789738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CA8CEA57-C8A9-452E-B63E-FD57A2B66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216" y="3992476"/>
              <a:ext cx="3580662" cy="65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Image result for decade on ocean 2021 2030">
              <a:extLst>
                <a:ext uri="{FF2B5EF4-FFF2-40B4-BE49-F238E27FC236}">
                  <a16:creationId xmlns:a16="http://schemas.microsoft.com/office/drawing/2014/main" id="{29928A06-B2FE-40F9-A8DC-E7805789BA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12"/>
            <a:stretch/>
          </p:blipFill>
          <p:spPr bwMode="auto">
            <a:xfrm>
              <a:off x="280065" y="3922573"/>
              <a:ext cx="1094361" cy="78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Rettangolo 37">
            <a:extLst>
              <a:ext uri="{FF2B5EF4-FFF2-40B4-BE49-F238E27FC236}">
                <a16:creationId xmlns:a16="http://schemas.microsoft.com/office/drawing/2014/main" id="{3DD55496-248D-4A08-B45E-2681C9E0CBEB}"/>
              </a:ext>
            </a:extLst>
          </p:cNvPr>
          <p:cNvSpPr/>
          <p:nvPr/>
        </p:nvSpPr>
        <p:spPr>
          <a:xfrm>
            <a:off x="5543603" y="3685121"/>
            <a:ext cx="6368332" cy="126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 Decade will provide a common framework to ensure that ocean science can fully support countries’ actions to sustainably manage the Oceans and more particularly to achieve the 2030 Agenda for Sustainable Development.</a:t>
            </a:r>
            <a:endParaRPr lang="en-US" sz="16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2B611034-860E-44E1-BC29-3EE21EBA2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64802" y="65794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00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03E69E6B-4CE5-48F3-B53C-57ECDAEECD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8901" r="6085"/>
          <a:stretch/>
        </p:blipFill>
        <p:spPr>
          <a:xfrm>
            <a:off x="-21998" y="8289"/>
            <a:ext cx="12213998" cy="687037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9ED4C570-2EBC-4839-8313-CD9B04D05B3A}"/>
              </a:ext>
            </a:extLst>
          </p:cNvPr>
          <p:cNvSpPr/>
          <p:nvPr/>
        </p:nvSpPr>
        <p:spPr>
          <a:xfrm>
            <a:off x="0" y="288406"/>
            <a:ext cx="12192000" cy="1169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3060-F032-4A53-BA38-9E46B2CC3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53954"/>
            <a:ext cx="10515600" cy="515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 priority in the work of the </a:t>
            </a:r>
            <a:r>
              <a:rPr lang="en-US" sz="2000" b="1" dirty="0">
                <a:solidFill>
                  <a:srgbClr val="FFFF00"/>
                </a:solidFill>
              </a:rPr>
              <a:t>Specially Protected Areas and Wildlife (SPAW) Protocol</a:t>
            </a:r>
            <a:r>
              <a:rPr lang="en-US" sz="2000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9245C7-68E0-40E6-BE9F-C8312275ED49}"/>
              </a:ext>
            </a:extLst>
          </p:cNvPr>
          <p:cNvSpPr txBox="1">
            <a:spLocks/>
          </p:cNvSpPr>
          <p:nvPr/>
        </p:nvSpPr>
        <p:spPr>
          <a:xfrm>
            <a:off x="46674" y="261394"/>
            <a:ext cx="8424167" cy="103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ED9D00"/>
                </a:solidFill>
                <a:latin typeface="+mn-lt"/>
              </a:rPr>
              <a:t>SPAW RAC and </a:t>
            </a:r>
          </a:p>
          <a:p>
            <a:pPr algn="l"/>
            <a:r>
              <a:rPr lang="en-US" sz="2800" b="1" dirty="0">
                <a:solidFill>
                  <a:srgbClr val="ED9D00"/>
                </a:solidFill>
                <a:latin typeface="+mn-lt"/>
              </a:rPr>
              <a:t>Caribbean Environment Programme Actions</a:t>
            </a:r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DC31E423-D15F-46FE-BEC1-A45784C458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00" y="324272"/>
            <a:ext cx="983208" cy="9832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EEE9A52-DCB7-42E2-9C5B-73818F32B4E1}"/>
              </a:ext>
            </a:extLst>
          </p:cNvPr>
          <p:cNvGrpSpPr/>
          <p:nvPr/>
        </p:nvGrpSpPr>
        <p:grpSpPr>
          <a:xfrm>
            <a:off x="-89444" y="2540256"/>
            <a:ext cx="2304572" cy="3180383"/>
            <a:chOff x="280835" y="2483366"/>
            <a:chExt cx="2373869" cy="3032900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CB283D9A-F00C-429D-875D-5F22F03A94AC}"/>
                </a:ext>
              </a:extLst>
            </p:cNvPr>
            <p:cNvGrpSpPr/>
            <p:nvPr/>
          </p:nvGrpSpPr>
          <p:grpSpPr>
            <a:xfrm>
              <a:off x="421046" y="2483366"/>
              <a:ext cx="2052518" cy="1812506"/>
              <a:chOff x="838202" y="2412274"/>
              <a:chExt cx="2052518" cy="1812506"/>
            </a:xfrm>
          </p:grpSpPr>
          <p:grpSp>
            <p:nvGrpSpPr>
              <p:cNvPr id="31" name="Group 4">
                <a:extLst>
                  <a:ext uri="{FF2B5EF4-FFF2-40B4-BE49-F238E27FC236}">
                    <a16:creationId xmlns:a16="http://schemas.microsoft.com/office/drawing/2014/main" id="{0196721D-64F6-4CF4-BA4E-31808ED9C1A1}"/>
                  </a:ext>
                </a:extLst>
              </p:cNvPr>
              <p:cNvGrpSpPr/>
              <p:nvPr/>
            </p:nvGrpSpPr>
            <p:grpSpPr>
              <a:xfrm>
                <a:off x="838202" y="2412274"/>
                <a:ext cx="2052518" cy="1812506"/>
                <a:chOff x="1319215" y="1636839"/>
                <a:chExt cx="1910717" cy="1687287"/>
              </a:xfrm>
            </p:grpSpPr>
            <p:sp>
              <p:nvSpPr>
                <p:cNvPr id="32" name="Rectangle 2411">
                  <a:extLst>
                    <a:ext uri="{FF2B5EF4-FFF2-40B4-BE49-F238E27FC236}">
                      <a16:creationId xmlns:a16="http://schemas.microsoft.com/office/drawing/2014/main" id="{99F89475-3F51-41BC-9505-226E3EDDCD4D}"/>
                    </a:ext>
                  </a:extLst>
                </p:cNvPr>
                <p:cNvSpPr/>
                <p:nvPr/>
              </p:nvSpPr>
              <p:spPr>
                <a:xfrm>
                  <a:off x="1319215" y="1636839"/>
                  <a:ext cx="1910717" cy="1561350"/>
                </a:xfrm>
                <a:prstGeom prst="rect">
                  <a:avLst/>
                </a:prstGeom>
                <a:solidFill>
                  <a:srgbClr val="B03E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dirty="0">
                    <a:solidFill>
                      <a:srgbClr val="F33745"/>
                    </a:solidFill>
                    <a:latin typeface="FontAwesome" pitchFamily="2" charset="0"/>
                  </a:endParaRPr>
                </a:p>
              </p:txBody>
            </p:sp>
            <p:sp>
              <p:nvSpPr>
                <p:cNvPr id="33" name="Rectangle 2412">
                  <a:extLst>
                    <a:ext uri="{FF2B5EF4-FFF2-40B4-BE49-F238E27FC236}">
                      <a16:creationId xmlns:a16="http://schemas.microsoft.com/office/drawing/2014/main" id="{6F8FFDF0-654A-4631-AEB6-D9E2166E1156}"/>
                    </a:ext>
                  </a:extLst>
                </p:cNvPr>
                <p:cNvSpPr/>
                <p:nvPr/>
              </p:nvSpPr>
              <p:spPr>
                <a:xfrm rot="2700000">
                  <a:off x="2145982" y="3066951"/>
                  <a:ext cx="257175" cy="257175"/>
                </a:xfrm>
                <a:prstGeom prst="rect">
                  <a:avLst/>
                </a:prstGeom>
                <a:solidFill>
                  <a:srgbClr val="B03E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026" name="Picture 2" descr="Document">
                <a:extLst>
                  <a:ext uri="{FF2B5EF4-FFF2-40B4-BE49-F238E27FC236}">
                    <a16:creationId xmlns:a16="http://schemas.microsoft.com/office/drawing/2014/main" id="{552AA175-39CA-445F-BB08-207ABA799A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 bwMode="auto">
              <a:xfrm>
                <a:off x="1218299" y="2598977"/>
                <a:ext cx="1292323" cy="12923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3E1069DB-D612-4EE7-852A-AC390E83E6F0}"/>
                </a:ext>
              </a:extLst>
            </p:cNvPr>
            <p:cNvSpPr/>
            <p:nvPr/>
          </p:nvSpPr>
          <p:spPr>
            <a:xfrm>
              <a:off x="280835" y="4371599"/>
              <a:ext cx="2373869" cy="1144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</a:rPr>
                <a:t>MoUs</a:t>
              </a:r>
              <a:endParaRPr lang="en-US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Sargasso Sea Commission (2017)  CRFM (2018)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3D9990-6459-4FFA-87AE-6E56DBD64696}"/>
              </a:ext>
            </a:extLst>
          </p:cNvPr>
          <p:cNvGrpSpPr/>
          <p:nvPr/>
        </p:nvGrpSpPr>
        <p:grpSpPr>
          <a:xfrm>
            <a:off x="2067636" y="2514735"/>
            <a:ext cx="2048106" cy="3264273"/>
            <a:chOff x="2932982" y="2483366"/>
            <a:chExt cx="2069751" cy="3088563"/>
          </a:xfrm>
        </p:grpSpPr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ED0BBD5D-2276-458C-BD9B-C267D4831643}"/>
                </a:ext>
              </a:extLst>
            </p:cNvPr>
            <p:cNvGrpSpPr/>
            <p:nvPr/>
          </p:nvGrpSpPr>
          <p:grpSpPr>
            <a:xfrm>
              <a:off x="2950215" y="2483366"/>
              <a:ext cx="2052518" cy="1812505"/>
              <a:chOff x="2890718" y="2412274"/>
              <a:chExt cx="2052518" cy="1812505"/>
            </a:xfrm>
          </p:grpSpPr>
          <p:grpSp>
            <p:nvGrpSpPr>
              <p:cNvPr id="34" name="Group 5">
                <a:extLst>
                  <a:ext uri="{FF2B5EF4-FFF2-40B4-BE49-F238E27FC236}">
                    <a16:creationId xmlns:a16="http://schemas.microsoft.com/office/drawing/2014/main" id="{289DC660-099E-4E3C-8462-303D8E492C2A}"/>
                  </a:ext>
                </a:extLst>
              </p:cNvPr>
              <p:cNvGrpSpPr/>
              <p:nvPr/>
            </p:nvGrpSpPr>
            <p:grpSpPr>
              <a:xfrm>
                <a:off x="2890718" y="2412274"/>
                <a:ext cx="2052518" cy="1812505"/>
                <a:chOff x="3229930" y="1636839"/>
                <a:chExt cx="1910717" cy="1687286"/>
              </a:xfrm>
            </p:grpSpPr>
            <p:sp>
              <p:nvSpPr>
                <p:cNvPr id="35" name="Rectangle 2416">
                  <a:extLst>
                    <a:ext uri="{FF2B5EF4-FFF2-40B4-BE49-F238E27FC236}">
                      <a16:creationId xmlns:a16="http://schemas.microsoft.com/office/drawing/2014/main" id="{2D21FD0E-8161-4075-A841-7D0A8BD54B91}"/>
                    </a:ext>
                  </a:extLst>
                </p:cNvPr>
                <p:cNvSpPr/>
                <p:nvPr/>
              </p:nvSpPr>
              <p:spPr>
                <a:xfrm>
                  <a:off x="3229930" y="1636839"/>
                  <a:ext cx="1910717" cy="156135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  <p:sp>
              <p:nvSpPr>
                <p:cNvPr id="36" name="Rectangle 2426">
                  <a:extLst>
                    <a:ext uri="{FF2B5EF4-FFF2-40B4-BE49-F238E27FC236}">
                      <a16:creationId xmlns:a16="http://schemas.microsoft.com/office/drawing/2014/main" id="{1F84C36B-E2DB-404C-B290-FCE2A20676D6}"/>
                    </a:ext>
                  </a:extLst>
                </p:cNvPr>
                <p:cNvSpPr/>
                <p:nvPr/>
              </p:nvSpPr>
              <p:spPr>
                <a:xfrm rot="2700000">
                  <a:off x="4056693" y="3066950"/>
                  <a:ext cx="257175" cy="25717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028" name="Picture 4" descr="Image result for working group icon png">
                <a:extLst>
                  <a:ext uri="{FF2B5EF4-FFF2-40B4-BE49-F238E27FC236}">
                    <a16:creationId xmlns:a16="http://schemas.microsoft.com/office/drawing/2014/main" id="{D5478564-6621-4634-9C94-FBEA475600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1423" y="2502436"/>
                <a:ext cx="1496898" cy="1496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CE1C10A4-CA6C-49B5-AE42-BCCD4924744A}"/>
                </a:ext>
              </a:extLst>
            </p:cNvPr>
            <p:cNvSpPr/>
            <p:nvPr/>
          </p:nvSpPr>
          <p:spPr>
            <a:xfrm>
              <a:off x="2932982" y="4371600"/>
              <a:ext cx="205251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SPAW-RAC interactive platform of exchanges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694B62-60F2-4864-9005-A2A9705E1396}"/>
              </a:ext>
            </a:extLst>
          </p:cNvPr>
          <p:cNvGrpSpPr/>
          <p:nvPr/>
        </p:nvGrpSpPr>
        <p:grpSpPr>
          <a:xfrm>
            <a:off x="4181744" y="2489841"/>
            <a:ext cx="2052518" cy="3341489"/>
            <a:chOff x="5035233" y="2500875"/>
            <a:chExt cx="2052518" cy="3071055"/>
          </a:xfrm>
        </p:grpSpPr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79E8B9EF-70C3-4DBD-BE9A-810F1521D9A4}"/>
                </a:ext>
              </a:extLst>
            </p:cNvPr>
            <p:cNvGrpSpPr/>
            <p:nvPr/>
          </p:nvGrpSpPr>
          <p:grpSpPr>
            <a:xfrm>
              <a:off x="5035233" y="2500875"/>
              <a:ext cx="2052518" cy="1812504"/>
              <a:chOff x="4943235" y="2412274"/>
              <a:chExt cx="2052518" cy="1812504"/>
            </a:xfrm>
          </p:grpSpPr>
          <p:grpSp>
            <p:nvGrpSpPr>
              <p:cNvPr id="37" name="Group 6">
                <a:extLst>
                  <a:ext uri="{FF2B5EF4-FFF2-40B4-BE49-F238E27FC236}">
                    <a16:creationId xmlns:a16="http://schemas.microsoft.com/office/drawing/2014/main" id="{195163E4-3322-46C9-9381-97569E1B6807}"/>
                  </a:ext>
                </a:extLst>
              </p:cNvPr>
              <p:cNvGrpSpPr/>
              <p:nvPr/>
            </p:nvGrpSpPr>
            <p:grpSpPr>
              <a:xfrm>
                <a:off x="4943235" y="2412274"/>
                <a:ext cx="2052518" cy="1812504"/>
                <a:chOff x="5140647" y="1636839"/>
                <a:chExt cx="1910717" cy="1687285"/>
              </a:xfrm>
            </p:grpSpPr>
            <p:sp>
              <p:nvSpPr>
                <p:cNvPr id="38" name="Rectangle 2419">
                  <a:extLst>
                    <a:ext uri="{FF2B5EF4-FFF2-40B4-BE49-F238E27FC236}">
                      <a16:creationId xmlns:a16="http://schemas.microsoft.com/office/drawing/2014/main" id="{1B915BDE-9951-46CB-BEAB-E1B8119E8714}"/>
                    </a:ext>
                  </a:extLst>
                </p:cNvPr>
                <p:cNvSpPr/>
                <p:nvPr/>
              </p:nvSpPr>
              <p:spPr>
                <a:xfrm>
                  <a:off x="5140647" y="1636839"/>
                  <a:ext cx="1910717" cy="1561350"/>
                </a:xfrm>
                <a:prstGeom prst="rect">
                  <a:avLst/>
                </a:prstGeom>
                <a:solidFill>
                  <a:srgbClr val="00BB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  <p:sp>
              <p:nvSpPr>
                <p:cNvPr id="39" name="Rectangle 2428">
                  <a:extLst>
                    <a:ext uri="{FF2B5EF4-FFF2-40B4-BE49-F238E27FC236}">
                      <a16:creationId xmlns:a16="http://schemas.microsoft.com/office/drawing/2014/main" id="{6FEFFA28-302C-4961-91FF-C194C93C66C7}"/>
                    </a:ext>
                  </a:extLst>
                </p:cNvPr>
                <p:cNvSpPr/>
                <p:nvPr/>
              </p:nvSpPr>
              <p:spPr>
                <a:xfrm rot="2700000">
                  <a:off x="5967402" y="3066949"/>
                  <a:ext cx="257175" cy="257175"/>
                </a:xfrm>
                <a:prstGeom prst="rect">
                  <a:avLst/>
                </a:prstGeom>
                <a:solidFill>
                  <a:srgbClr val="00BB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030" name="Picture 6" descr="Image result for university icon png">
                <a:extLst>
                  <a:ext uri="{FF2B5EF4-FFF2-40B4-BE49-F238E27FC236}">
                    <a16:creationId xmlns:a16="http://schemas.microsoft.com/office/drawing/2014/main" id="{A0C7568B-8CA6-48B6-AFD8-D439311D25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9226" y="2491975"/>
                <a:ext cx="1506325" cy="1506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7CB473B8-68B5-4215-A461-77C0CFD50CC1}"/>
                </a:ext>
              </a:extLst>
            </p:cNvPr>
            <p:cNvSpPr/>
            <p:nvPr/>
          </p:nvSpPr>
          <p:spPr>
            <a:xfrm>
              <a:off x="5140701" y="4371601"/>
              <a:ext cx="17656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Partnerships with University of South Florida and Texas A&amp;M</a:t>
              </a:r>
            </a:p>
          </p:txBody>
        </p:sp>
      </p:grpSp>
      <p:pic>
        <p:nvPicPr>
          <p:cNvPr id="57" name="Picture 4">
            <a:extLst>
              <a:ext uri="{FF2B5EF4-FFF2-40B4-BE49-F238E27FC236}">
                <a16:creationId xmlns:a16="http://schemas.microsoft.com/office/drawing/2014/main" id="{6371B373-1CED-4C3D-85AF-9BBF1B621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62210" y="24928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FF29C2-7CA5-419F-9CC1-B24E3DAED578}"/>
              </a:ext>
            </a:extLst>
          </p:cNvPr>
          <p:cNvGrpSpPr/>
          <p:nvPr/>
        </p:nvGrpSpPr>
        <p:grpSpPr>
          <a:xfrm>
            <a:off x="6285519" y="2489416"/>
            <a:ext cx="1952118" cy="3547811"/>
            <a:chOff x="7122694" y="2514736"/>
            <a:chExt cx="2046739" cy="3057192"/>
          </a:xfrm>
        </p:grpSpPr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5C85129E-83E9-428E-A93F-7A86BE1805A9}"/>
                </a:ext>
              </a:extLst>
            </p:cNvPr>
            <p:cNvGrpSpPr/>
            <p:nvPr/>
          </p:nvGrpSpPr>
          <p:grpSpPr>
            <a:xfrm>
              <a:off x="7122694" y="2514736"/>
              <a:ext cx="2046739" cy="1726919"/>
              <a:chOff x="9054038" y="2412275"/>
              <a:chExt cx="2046739" cy="1726919"/>
            </a:xfrm>
          </p:grpSpPr>
          <p:grpSp>
            <p:nvGrpSpPr>
              <p:cNvPr id="43" name="Group 8">
                <a:extLst>
                  <a:ext uri="{FF2B5EF4-FFF2-40B4-BE49-F238E27FC236}">
                    <a16:creationId xmlns:a16="http://schemas.microsoft.com/office/drawing/2014/main" id="{BF8FEE3A-D911-4323-96BB-102637A98628}"/>
                  </a:ext>
                </a:extLst>
              </p:cNvPr>
              <p:cNvGrpSpPr/>
              <p:nvPr/>
            </p:nvGrpSpPr>
            <p:grpSpPr>
              <a:xfrm>
                <a:off x="9054038" y="2412275"/>
                <a:ext cx="2046739" cy="1726919"/>
                <a:chOff x="8967450" y="1636839"/>
                <a:chExt cx="1905337" cy="1607610"/>
              </a:xfrm>
            </p:grpSpPr>
            <p:sp>
              <p:nvSpPr>
                <p:cNvPr id="44" name="Rectangle 2425">
                  <a:extLst>
                    <a:ext uri="{FF2B5EF4-FFF2-40B4-BE49-F238E27FC236}">
                      <a16:creationId xmlns:a16="http://schemas.microsoft.com/office/drawing/2014/main" id="{5145FE91-4EFE-4CE3-BBB7-10B931771273}"/>
                    </a:ext>
                  </a:extLst>
                </p:cNvPr>
                <p:cNvSpPr/>
                <p:nvPr/>
              </p:nvSpPr>
              <p:spPr>
                <a:xfrm>
                  <a:off x="8967450" y="1636839"/>
                  <a:ext cx="1905337" cy="149726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  <p:sp>
              <p:nvSpPr>
                <p:cNvPr id="45" name="Rectangle 2431">
                  <a:extLst>
                    <a:ext uri="{FF2B5EF4-FFF2-40B4-BE49-F238E27FC236}">
                      <a16:creationId xmlns:a16="http://schemas.microsoft.com/office/drawing/2014/main" id="{5EFEEE1D-2047-4B94-9B00-A676A20EF6E2}"/>
                    </a:ext>
                  </a:extLst>
                </p:cNvPr>
                <p:cNvSpPr/>
                <p:nvPr/>
              </p:nvSpPr>
              <p:spPr>
                <a:xfrm rot="2700000">
                  <a:off x="9788839" y="2987274"/>
                  <a:ext cx="257175" cy="25717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036" name="Picture 12" descr="Marketing">
                <a:extLst>
                  <a:ext uri="{FF2B5EF4-FFF2-40B4-BE49-F238E27FC236}">
                    <a16:creationId xmlns:a16="http://schemas.microsoft.com/office/drawing/2014/main" id="{F3B6805C-AF0B-49B8-B600-3B2E58617C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 bwMode="auto">
              <a:xfrm>
                <a:off x="9554730" y="2884879"/>
                <a:ext cx="1039567" cy="898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Rettangolo 51">
              <a:extLst>
                <a:ext uri="{FF2B5EF4-FFF2-40B4-BE49-F238E27FC236}">
                  <a16:creationId xmlns:a16="http://schemas.microsoft.com/office/drawing/2014/main" id="{B0DADC39-5EC9-4837-B382-A16B7A64276D}"/>
                </a:ext>
              </a:extLst>
            </p:cNvPr>
            <p:cNvSpPr/>
            <p:nvPr/>
          </p:nvSpPr>
          <p:spPr>
            <a:xfrm>
              <a:off x="7299097" y="4371599"/>
              <a:ext cx="176561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Disseminate information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Factsheets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Posters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B2D04B-2D31-4FD1-82E1-0A3E68334BEA}"/>
              </a:ext>
            </a:extLst>
          </p:cNvPr>
          <p:cNvGrpSpPr/>
          <p:nvPr/>
        </p:nvGrpSpPr>
        <p:grpSpPr>
          <a:xfrm>
            <a:off x="10233329" y="2540256"/>
            <a:ext cx="1929227" cy="3303328"/>
            <a:chOff x="9141688" y="2522749"/>
            <a:chExt cx="2097937" cy="2878302"/>
          </a:xfrm>
        </p:grpSpPr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D429A25D-6F23-47F0-BE44-E3F1DC6C8966}"/>
                </a:ext>
              </a:extLst>
            </p:cNvPr>
            <p:cNvGrpSpPr/>
            <p:nvPr/>
          </p:nvGrpSpPr>
          <p:grpSpPr>
            <a:xfrm>
              <a:off x="9202088" y="2522749"/>
              <a:ext cx="2037537" cy="1662238"/>
              <a:chOff x="7010726" y="2412275"/>
              <a:chExt cx="2037537" cy="1662238"/>
            </a:xfrm>
          </p:grpSpPr>
          <p:grpSp>
            <p:nvGrpSpPr>
              <p:cNvPr id="40" name="Group 7">
                <a:extLst>
                  <a:ext uri="{FF2B5EF4-FFF2-40B4-BE49-F238E27FC236}">
                    <a16:creationId xmlns:a16="http://schemas.microsoft.com/office/drawing/2014/main" id="{AF5CED00-CCF0-4F2E-9104-55E2F1C39BE6}"/>
                  </a:ext>
                </a:extLst>
              </p:cNvPr>
              <p:cNvGrpSpPr/>
              <p:nvPr/>
            </p:nvGrpSpPr>
            <p:grpSpPr>
              <a:xfrm>
                <a:off x="7010726" y="2412275"/>
                <a:ext cx="2037537" cy="1662238"/>
                <a:chOff x="7065303" y="1636840"/>
                <a:chExt cx="1896771" cy="1547402"/>
              </a:xfrm>
            </p:grpSpPr>
            <p:sp>
              <p:nvSpPr>
                <p:cNvPr id="41" name="Rectangle 2422">
                  <a:extLst>
                    <a:ext uri="{FF2B5EF4-FFF2-40B4-BE49-F238E27FC236}">
                      <a16:creationId xmlns:a16="http://schemas.microsoft.com/office/drawing/2014/main" id="{68AF5E43-3CF5-4540-B209-C621385EDE88}"/>
                    </a:ext>
                  </a:extLst>
                </p:cNvPr>
                <p:cNvSpPr/>
                <p:nvPr/>
              </p:nvSpPr>
              <p:spPr>
                <a:xfrm>
                  <a:off x="7065303" y="1636840"/>
                  <a:ext cx="1896771" cy="1437854"/>
                </a:xfrm>
                <a:prstGeom prst="rect">
                  <a:avLst/>
                </a:prstGeom>
                <a:solidFill>
                  <a:srgbClr val="CC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dirty="0">
                    <a:solidFill>
                      <a:srgbClr val="F33745"/>
                    </a:solidFill>
                    <a:latin typeface="FontAwesome" pitchFamily="2" charset="0"/>
                  </a:endParaRPr>
                </a:p>
              </p:txBody>
            </p:sp>
            <p:sp>
              <p:nvSpPr>
                <p:cNvPr id="42" name="Rectangle 2430">
                  <a:extLst>
                    <a:ext uri="{FF2B5EF4-FFF2-40B4-BE49-F238E27FC236}">
                      <a16:creationId xmlns:a16="http://schemas.microsoft.com/office/drawing/2014/main" id="{A57751B7-64A4-4070-A805-EA1F844387B8}"/>
                    </a:ext>
                  </a:extLst>
                </p:cNvPr>
                <p:cNvSpPr/>
                <p:nvPr/>
              </p:nvSpPr>
              <p:spPr>
                <a:xfrm rot="2700000">
                  <a:off x="7878125" y="2927067"/>
                  <a:ext cx="257175" cy="257175"/>
                </a:xfrm>
                <a:prstGeom prst="rect">
                  <a:avLst/>
                </a:prstGeom>
                <a:solidFill>
                  <a:srgbClr val="CC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032" name="Picture 8" descr="Lecturer">
                <a:extLst>
                  <a:ext uri="{FF2B5EF4-FFF2-40B4-BE49-F238E27FC236}">
                    <a16:creationId xmlns:a16="http://schemas.microsoft.com/office/drawing/2014/main" id="{DF1C6625-3DC5-4BE8-AABA-29B5667048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 bwMode="auto">
              <a:xfrm>
                <a:off x="7412012" y="2724253"/>
                <a:ext cx="1219986" cy="1219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9" name="Rettangolo 51">
              <a:extLst>
                <a:ext uri="{FF2B5EF4-FFF2-40B4-BE49-F238E27FC236}">
                  <a16:creationId xmlns:a16="http://schemas.microsoft.com/office/drawing/2014/main" id="{5431FC33-8C93-4F1D-B75B-656926CD4B5B}"/>
                </a:ext>
              </a:extLst>
            </p:cNvPr>
            <p:cNvSpPr/>
            <p:nvPr/>
          </p:nvSpPr>
          <p:spPr>
            <a:xfrm>
              <a:off x="9141688" y="4355164"/>
              <a:ext cx="2052517" cy="1045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Representation Global/Regional Meetings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Workshops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AD57030-776B-4CC8-B921-3DB6CB49FF01}"/>
              </a:ext>
            </a:extLst>
          </p:cNvPr>
          <p:cNvGrpSpPr/>
          <p:nvPr/>
        </p:nvGrpSpPr>
        <p:grpSpPr>
          <a:xfrm>
            <a:off x="8284693" y="2505457"/>
            <a:ext cx="1969333" cy="3547812"/>
            <a:chOff x="7103851" y="2514735"/>
            <a:chExt cx="2065580" cy="3099665"/>
          </a:xfrm>
        </p:grpSpPr>
        <p:grpSp>
          <p:nvGrpSpPr>
            <p:cNvPr id="62" name="Gruppo 48">
              <a:extLst>
                <a:ext uri="{FF2B5EF4-FFF2-40B4-BE49-F238E27FC236}">
                  <a16:creationId xmlns:a16="http://schemas.microsoft.com/office/drawing/2014/main" id="{A3D4E7BE-5F22-4116-A415-D7F888F5CDCB}"/>
                </a:ext>
              </a:extLst>
            </p:cNvPr>
            <p:cNvGrpSpPr/>
            <p:nvPr/>
          </p:nvGrpSpPr>
          <p:grpSpPr>
            <a:xfrm>
              <a:off x="7103851" y="2514735"/>
              <a:ext cx="2065580" cy="1714398"/>
              <a:chOff x="9035195" y="2412274"/>
              <a:chExt cx="2065580" cy="1714398"/>
            </a:xfrm>
          </p:grpSpPr>
          <p:grpSp>
            <p:nvGrpSpPr>
              <p:cNvPr id="64" name="Group 8">
                <a:extLst>
                  <a:ext uri="{FF2B5EF4-FFF2-40B4-BE49-F238E27FC236}">
                    <a16:creationId xmlns:a16="http://schemas.microsoft.com/office/drawing/2014/main" id="{AC975095-1333-430E-80BF-6D5A6122E9C5}"/>
                  </a:ext>
                </a:extLst>
              </p:cNvPr>
              <p:cNvGrpSpPr/>
              <p:nvPr/>
            </p:nvGrpSpPr>
            <p:grpSpPr>
              <a:xfrm>
                <a:off x="9035195" y="2412274"/>
                <a:ext cx="2065580" cy="1714398"/>
                <a:chOff x="8949911" y="1636839"/>
                <a:chExt cx="1922877" cy="1595955"/>
              </a:xfrm>
            </p:grpSpPr>
            <p:sp>
              <p:nvSpPr>
                <p:cNvPr id="66" name="Rectangle 2425">
                  <a:extLst>
                    <a:ext uri="{FF2B5EF4-FFF2-40B4-BE49-F238E27FC236}">
                      <a16:creationId xmlns:a16="http://schemas.microsoft.com/office/drawing/2014/main" id="{659F0CE9-EE26-40C3-95A5-E53231186CE1}"/>
                    </a:ext>
                  </a:extLst>
                </p:cNvPr>
                <p:cNvSpPr/>
                <p:nvPr/>
              </p:nvSpPr>
              <p:spPr>
                <a:xfrm>
                  <a:off x="8949911" y="1636839"/>
                  <a:ext cx="1922877" cy="1471137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  <p:sp>
              <p:nvSpPr>
                <p:cNvPr id="67" name="Rectangle 2431">
                  <a:extLst>
                    <a:ext uri="{FF2B5EF4-FFF2-40B4-BE49-F238E27FC236}">
                      <a16:creationId xmlns:a16="http://schemas.microsoft.com/office/drawing/2014/main" id="{309BEAAB-7022-419D-B37F-B34D21F642E4}"/>
                    </a:ext>
                  </a:extLst>
                </p:cNvPr>
                <p:cNvSpPr/>
                <p:nvPr/>
              </p:nvSpPr>
              <p:spPr>
                <a:xfrm rot="2700000">
                  <a:off x="9788839" y="2975619"/>
                  <a:ext cx="257175" cy="25717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65" name="Picture 12" descr="Venn diagram">
                <a:extLst>
                  <a:ext uri="{FF2B5EF4-FFF2-40B4-BE49-F238E27FC236}">
                    <a16:creationId xmlns:a16="http://schemas.microsoft.com/office/drawing/2014/main" id="{08499F62-6527-4CF9-9979-6CB80FC649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 bwMode="auto">
              <a:xfrm>
                <a:off x="9569153" y="2913293"/>
                <a:ext cx="1010721" cy="841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3" name="Rettangolo 51">
              <a:extLst>
                <a:ext uri="{FF2B5EF4-FFF2-40B4-BE49-F238E27FC236}">
                  <a16:creationId xmlns:a16="http://schemas.microsoft.com/office/drawing/2014/main" id="{B5276F83-C51B-47C5-BA6B-FFD6BD88E0C3}"/>
                </a:ext>
              </a:extLst>
            </p:cNvPr>
            <p:cNvSpPr/>
            <p:nvPr/>
          </p:nvSpPr>
          <p:spPr>
            <a:xfrm>
              <a:off x="7299097" y="4371599"/>
              <a:ext cx="1765617" cy="12428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Greater collaboration with LBS Protocol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6FFBB9E-BC3A-4E97-A0B6-1659779F2F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09273" y="243625"/>
            <a:ext cx="1182727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90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03E69E6B-4CE5-48F3-B53C-57ECDAEECD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8901" r="6085"/>
          <a:stretch/>
        </p:blipFill>
        <p:spPr>
          <a:xfrm>
            <a:off x="-2" y="-23663"/>
            <a:ext cx="12192001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9ED4C570-2EBC-4839-8313-CD9B04D05B3A}"/>
              </a:ext>
            </a:extLst>
          </p:cNvPr>
          <p:cNvSpPr/>
          <p:nvPr/>
        </p:nvSpPr>
        <p:spPr>
          <a:xfrm>
            <a:off x="0" y="288406"/>
            <a:ext cx="12192000" cy="1169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3060-F032-4A53-BA38-9E46B2CC3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53954"/>
            <a:ext cx="10515600" cy="515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 priority in the work of the </a:t>
            </a:r>
            <a:r>
              <a:rPr lang="en-US" sz="2000" b="1" dirty="0">
                <a:solidFill>
                  <a:srgbClr val="FFFF00"/>
                </a:solidFill>
              </a:rPr>
              <a:t>Specially Protected Areas and Wildlife (SPAW) Protocol</a:t>
            </a:r>
            <a:r>
              <a:rPr lang="en-US" sz="2000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9245C7-68E0-40E6-BE9F-C8312275ED49}"/>
              </a:ext>
            </a:extLst>
          </p:cNvPr>
          <p:cNvSpPr txBox="1">
            <a:spLocks/>
          </p:cNvSpPr>
          <p:nvPr/>
        </p:nvSpPr>
        <p:spPr>
          <a:xfrm>
            <a:off x="838200" y="528092"/>
            <a:ext cx="113538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ED9D00"/>
                </a:solidFill>
                <a:latin typeface="+mn-lt"/>
              </a:rPr>
              <a:t>SPAW RAC AND CEP</a:t>
            </a:r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DC31E423-D15F-46FE-BEC1-A45784C458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712" y="250813"/>
            <a:ext cx="1140560" cy="1140560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CB283D9A-F00C-429D-875D-5F22F03A94AC}"/>
              </a:ext>
            </a:extLst>
          </p:cNvPr>
          <p:cNvGrpSpPr/>
          <p:nvPr/>
        </p:nvGrpSpPr>
        <p:grpSpPr>
          <a:xfrm>
            <a:off x="2791162" y="2559095"/>
            <a:ext cx="2052518" cy="1812506"/>
            <a:chOff x="838202" y="2412274"/>
            <a:chExt cx="2052518" cy="1812506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0196721D-64F6-4CF4-BA4E-31808ED9C1A1}"/>
                </a:ext>
              </a:extLst>
            </p:cNvPr>
            <p:cNvGrpSpPr/>
            <p:nvPr/>
          </p:nvGrpSpPr>
          <p:grpSpPr>
            <a:xfrm>
              <a:off x="838202" y="2412274"/>
              <a:ext cx="2052518" cy="1812506"/>
              <a:chOff x="1319215" y="1636839"/>
              <a:chExt cx="1910717" cy="1687287"/>
            </a:xfrm>
          </p:grpSpPr>
          <p:sp>
            <p:nvSpPr>
              <p:cNvPr id="32" name="Rectangle 2411">
                <a:extLst>
                  <a:ext uri="{FF2B5EF4-FFF2-40B4-BE49-F238E27FC236}">
                    <a16:creationId xmlns:a16="http://schemas.microsoft.com/office/drawing/2014/main" id="{99F89475-3F51-41BC-9505-226E3EDDCD4D}"/>
                  </a:ext>
                </a:extLst>
              </p:cNvPr>
              <p:cNvSpPr/>
              <p:nvPr/>
            </p:nvSpPr>
            <p:spPr>
              <a:xfrm>
                <a:off x="1319215" y="1636839"/>
                <a:ext cx="1910717" cy="1561350"/>
              </a:xfrm>
              <a:prstGeom prst="rect">
                <a:avLst/>
              </a:prstGeom>
              <a:solidFill>
                <a:srgbClr val="F23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33745"/>
                  </a:solidFill>
                  <a:latin typeface="FontAwesome" pitchFamily="2" charset="0"/>
                </a:endParaRPr>
              </a:p>
            </p:txBody>
          </p:sp>
          <p:sp>
            <p:nvSpPr>
              <p:cNvPr id="33" name="Rectangle 2412">
                <a:extLst>
                  <a:ext uri="{FF2B5EF4-FFF2-40B4-BE49-F238E27FC236}">
                    <a16:creationId xmlns:a16="http://schemas.microsoft.com/office/drawing/2014/main" id="{6F8FFDF0-654A-4631-AEB6-D9E2166E1156}"/>
                  </a:ext>
                </a:extLst>
              </p:cNvPr>
              <p:cNvSpPr/>
              <p:nvPr/>
            </p:nvSpPr>
            <p:spPr>
              <a:xfrm rot="2700000">
                <a:off x="2145982" y="3066951"/>
                <a:ext cx="257175" cy="257175"/>
              </a:xfrm>
              <a:prstGeom prst="rect">
                <a:avLst/>
              </a:prstGeom>
              <a:solidFill>
                <a:srgbClr val="F23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6" name="Picture 2" descr="Cycle with people">
              <a:extLst>
                <a:ext uri="{FF2B5EF4-FFF2-40B4-BE49-F238E27FC236}">
                  <a16:creationId xmlns:a16="http://schemas.microsoft.com/office/drawing/2014/main" id="{552AA175-39CA-445F-BB08-207ABA799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 bwMode="auto">
            <a:xfrm>
              <a:off x="1126497" y="2466088"/>
              <a:ext cx="1399323" cy="1399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ED0BBD5D-2276-458C-BD9B-C267D4831643}"/>
              </a:ext>
            </a:extLst>
          </p:cNvPr>
          <p:cNvGrpSpPr/>
          <p:nvPr/>
        </p:nvGrpSpPr>
        <p:grpSpPr>
          <a:xfrm>
            <a:off x="599631" y="2522747"/>
            <a:ext cx="2052518" cy="1812505"/>
            <a:chOff x="2890718" y="2412274"/>
            <a:chExt cx="2052518" cy="1812505"/>
          </a:xfrm>
        </p:grpSpPr>
        <p:grpSp>
          <p:nvGrpSpPr>
            <p:cNvPr id="34" name="Group 5">
              <a:extLst>
                <a:ext uri="{FF2B5EF4-FFF2-40B4-BE49-F238E27FC236}">
                  <a16:creationId xmlns:a16="http://schemas.microsoft.com/office/drawing/2014/main" id="{289DC660-099E-4E3C-8462-303D8E492C2A}"/>
                </a:ext>
              </a:extLst>
            </p:cNvPr>
            <p:cNvGrpSpPr/>
            <p:nvPr/>
          </p:nvGrpSpPr>
          <p:grpSpPr>
            <a:xfrm>
              <a:off x="2890718" y="2412274"/>
              <a:ext cx="2052518" cy="1812505"/>
              <a:chOff x="3229930" y="1636839"/>
              <a:chExt cx="1910717" cy="1687286"/>
            </a:xfrm>
          </p:grpSpPr>
          <p:sp>
            <p:nvSpPr>
              <p:cNvPr id="35" name="Rectangle 2416">
                <a:extLst>
                  <a:ext uri="{FF2B5EF4-FFF2-40B4-BE49-F238E27FC236}">
                    <a16:creationId xmlns:a16="http://schemas.microsoft.com/office/drawing/2014/main" id="{2D21FD0E-8161-4075-A841-7D0A8BD54B91}"/>
                  </a:ext>
                </a:extLst>
              </p:cNvPr>
              <p:cNvSpPr/>
              <p:nvPr/>
            </p:nvSpPr>
            <p:spPr>
              <a:xfrm>
                <a:off x="3229930" y="1636839"/>
                <a:ext cx="1910717" cy="15613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bg1"/>
                  </a:solidFill>
                  <a:latin typeface="FontAwesome" pitchFamily="2" charset="0"/>
                </a:endParaRPr>
              </a:p>
            </p:txBody>
          </p:sp>
          <p:sp>
            <p:nvSpPr>
              <p:cNvPr id="36" name="Rectangle 2426">
                <a:extLst>
                  <a:ext uri="{FF2B5EF4-FFF2-40B4-BE49-F238E27FC236}">
                    <a16:creationId xmlns:a16="http://schemas.microsoft.com/office/drawing/2014/main" id="{1F84C36B-E2DB-404C-B290-FCE2A20676D6}"/>
                  </a:ext>
                </a:extLst>
              </p:cNvPr>
              <p:cNvSpPr/>
              <p:nvPr/>
            </p:nvSpPr>
            <p:spPr>
              <a:xfrm rot="2700000">
                <a:off x="4056693" y="3066950"/>
                <a:ext cx="257175" cy="25717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8" name="Picture 4" descr="Group">
              <a:extLst>
                <a:ext uri="{FF2B5EF4-FFF2-40B4-BE49-F238E27FC236}">
                  <a16:creationId xmlns:a16="http://schemas.microsoft.com/office/drawing/2014/main" id="{D5478564-6621-4634-9C94-FBEA47560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 bwMode="auto">
            <a:xfrm>
              <a:off x="3171423" y="2502436"/>
              <a:ext cx="1496898" cy="1496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79E8B9EF-70C3-4DBD-BE9A-810F1521D9A4}"/>
              </a:ext>
            </a:extLst>
          </p:cNvPr>
          <p:cNvGrpSpPr/>
          <p:nvPr/>
        </p:nvGrpSpPr>
        <p:grpSpPr>
          <a:xfrm>
            <a:off x="4914397" y="2536160"/>
            <a:ext cx="2052518" cy="1812504"/>
            <a:chOff x="4943235" y="2412274"/>
            <a:chExt cx="2052518" cy="1812504"/>
          </a:xfrm>
        </p:grpSpPr>
        <p:grpSp>
          <p:nvGrpSpPr>
            <p:cNvPr id="37" name="Group 6">
              <a:extLst>
                <a:ext uri="{FF2B5EF4-FFF2-40B4-BE49-F238E27FC236}">
                  <a16:creationId xmlns:a16="http://schemas.microsoft.com/office/drawing/2014/main" id="{195163E4-3322-46C9-9381-97569E1B6807}"/>
                </a:ext>
              </a:extLst>
            </p:cNvPr>
            <p:cNvGrpSpPr/>
            <p:nvPr/>
          </p:nvGrpSpPr>
          <p:grpSpPr>
            <a:xfrm>
              <a:off x="4943235" y="2412274"/>
              <a:ext cx="2052518" cy="1812504"/>
              <a:chOff x="5140647" y="1636839"/>
              <a:chExt cx="1910717" cy="1687285"/>
            </a:xfrm>
          </p:grpSpPr>
          <p:sp>
            <p:nvSpPr>
              <p:cNvPr id="38" name="Rectangle 2419">
                <a:extLst>
                  <a:ext uri="{FF2B5EF4-FFF2-40B4-BE49-F238E27FC236}">
                    <a16:creationId xmlns:a16="http://schemas.microsoft.com/office/drawing/2014/main" id="{1B915BDE-9951-46CB-BEAB-E1B8119E8714}"/>
                  </a:ext>
                </a:extLst>
              </p:cNvPr>
              <p:cNvSpPr/>
              <p:nvPr/>
            </p:nvSpPr>
            <p:spPr>
              <a:xfrm>
                <a:off x="5140647" y="1636839"/>
                <a:ext cx="1910717" cy="156135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bg1"/>
                  </a:solidFill>
                  <a:latin typeface="FontAwesome" pitchFamily="2" charset="0"/>
                </a:endParaRPr>
              </a:p>
            </p:txBody>
          </p:sp>
          <p:sp>
            <p:nvSpPr>
              <p:cNvPr id="39" name="Rectangle 2428">
                <a:extLst>
                  <a:ext uri="{FF2B5EF4-FFF2-40B4-BE49-F238E27FC236}">
                    <a16:creationId xmlns:a16="http://schemas.microsoft.com/office/drawing/2014/main" id="{6FEFFA28-302C-4961-91FF-C194C93C66C7}"/>
                  </a:ext>
                </a:extLst>
              </p:cNvPr>
              <p:cNvSpPr/>
              <p:nvPr/>
            </p:nvSpPr>
            <p:spPr>
              <a:xfrm rot="2700000">
                <a:off x="5967402" y="3066949"/>
                <a:ext cx="257175" cy="25717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30" name="Picture 6" descr="Piggy Bank">
              <a:extLst>
                <a:ext uri="{FF2B5EF4-FFF2-40B4-BE49-F238E27FC236}">
                  <a16:creationId xmlns:a16="http://schemas.microsoft.com/office/drawing/2014/main" id="{A0C7568B-8CA6-48B6-AFD8-D439311D2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 bwMode="auto">
            <a:xfrm>
              <a:off x="5219226" y="2491975"/>
              <a:ext cx="1506325" cy="150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D429A25D-6F23-47F0-BE44-E3F1DC6C8966}"/>
              </a:ext>
            </a:extLst>
          </p:cNvPr>
          <p:cNvGrpSpPr/>
          <p:nvPr/>
        </p:nvGrpSpPr>
        <p:grpSpPr>
          <a:xfrm>
            <a:off x="7055242" y="2483366"/>
            <a:ext cx="2052518" cy="1812504"/>
            <a:chOff x="6995745" y="2412274"/>
            <a:chExt cx="2052518" cy="1812504"/>
          </a:xfrm>
        </p:grpSpPr>
        <p:grpSp>
          <p:nvGrpSpPr>
            <p:cNvPr id="40" name="Group 7">
              <a:extLst>
                <a:ext uri="{FF2B5EF4-FFF2-40B4-BE49-F238E27FC236}">
                  <a16:creationId xmlns:a16="http://schemas.microsoft.com/office/drawing/2014/main" id="{AF5CED00-CCF0-4F2E-9104-55E2F1C39BE6}"/>
                </a:ext>
              </a:extLst>
            </p:cNvPr>
            <p:cNvGrpSpPr/>
            <p:nvPr/>
          </p:nvGrpSpPr>
          <p:grpSpPr>
            <a:xfrm>
              <a:off x="6995745" y="2412274"/>
              <a:ext cx="2052518" cy="1812504"/>
              <a:chOff x="7051357" y="1636839"/>
              <a:chExt cx="1910717" cy="1687285"/>
            </a:xfrm>
          </p:grpSpPr>
          <p:sp>
            <p:nvSpPr>
              <p:cNvPr id="41" name="Rectangle 2422">
                <a:extLst>
                  <a:ext uri="{FF2B5EF4-FFF2-40B4-BE49-F238E27FC236}">
                    <a16:creationId xmlns:a16="http://schemas.microsoft.com/office/drawing/2014/main" id="{68AF5E43-3CF5-4540-B209-C621385EDE88}"/>
                  </a:ext>
                </a:extLst>
              </p:cNvPr>
              <p:cNvSpPr/>
              <p:nvPr/>
            </p:nvSpPr>
            <p:spPr>
              <a:xfrm>
                <a:off x="7051357" y="1636839"/>
                <a:ext cx="1910717" cy="1561350"/>
              </a:xfrm>
              <a:prstGeom prst="rect">
                <a:avLst/>
              </a:prstGeom>
              <a:solidFill>
                <a:srgbClr val="9379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rgbClr val="F33745"/>
                  </a:solidFill>
                  <a:latin typeface="FontAwesome" pitchFamily="2" charset="0"/>
                </a:endParaRPr>
              </a:p>
            </p:txBody>
          </p:sp>
          <p:sp>
            <p:nvSpPr>
              <p:cNvPr id="42" name="Rectangle 2430">
                <a:extLst>
                  <a:ext uri="{FF2B5EF4-FFF2-40B4-BE49-F238E27FC236}">
                    <a16:creationId xmlns:a16="http://schemas.microsoft.com/office/drawing/2014/main" id="{A57751B7-64A4-4070-A805-EA1F844387B8}"/>
                  </a:ext>
                </a:extLst>
              </p:cNvPr>
              <p:cNvSpPr/>
              <p:nvPr/>
            </p:nvSpPr>
            <p:spPr>
              <a:xfrm rot="2700000">
                <a:off x="7878125" y="3066949"/>
                <a:ext cx="257175" cy="257175"/>
              </a:xfrm>
              <a:prstGeom prst="rect">
                <a:avLst/>
              </a:prstGeom>
              <a:solidFill>
                <a:srgbClr val="9379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32" name="Picture 8" descr="Image result for paper icon png">
              <a:extLst>
                <a:ext uri="{FF2B5EF4-FFF2-40B4-BE49-F238E27FC236}">
                  <a16:creationId xmlns:a16="http://schemas.microsoft.com/office/drawing/2014/main" id="{DF1C6625-3DC5-4BE8-AABA-29B5667048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2012" y="2724253"/>
              <a:ext cx="1219986" cy="1219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5C85129E-83E9-428E-A93F-7A86BE1805A9}"/>
              </a:ext>
            </a:extLst>
          </p:cNvPr>
          <p:cNvGrpSpPr/>
          <p:nvPr/>
        </p:nvGrpSpPr>
        <p:grpSpPr>
          <a:xfrm>
            <a:off x="9229163" y="2483366"/>
            <a:ext cx="2052518" cy="1812503"/>
            <a:chOff x="9048259" y="2412274"/>
            <a:chExt cx="2052518" cy="1812503"/>
          </a:xfrm>
        </p:grpSpPr>
        <p:grpSp>
          <p:nvGrpSpPr>
            <p:cNvPr id="43" name="Group 8">
              <a:extLst>
                <a:ext uri="{FF2B5EF4-FFF2-40B4-BE49-F238E27FC236}">
                  <a16:creationId xmlns:a16="http://schemas.microsoft.com/office/drawing/2014/main" id="{BF8FEE3A-D911-4323-96BB-102637A98628}"/>
                </a:ext>
              </a:extLst>
            </p:cNvPr>
            <p:cNvGrpSpPr/>
            <p:nvPr/>
          </p:nvGrpSpPr>
          <p:grpSpPr>
            <a:xfrm>
              <a:off x="9048259" y="2412274"/>
              <a:ext cx="2052518" cy="1812503"/>
              <a:chOff x="8962071" y="1636839"/>
              <a:chExt cx="1910717" cy="1687284"/>
            </a:xfrm>
          </p:grpSpPr>
          <p:sp>
            <p:nvSpPr>
              <p:cNvPr id="44" name="Rectangle 2425">
                <a:extLst>
                  <a:ext uri="{FF2B5EF4-FFF2-40B4-BE49-F238E27FC236}">
                    <a16:creationId xmlns:a16="http://schemas.microsoft.com/office/drawing/2014/main" id="{5145FE91-4EFE-4CE3-BBB7-10B931771273}"/>
                  </a:ext>
                </a:extLst>
              </p:cNvPr>
              <p:cNvSpPr/>
              <p:nvPr/>
            </p:nvSpPr>
            <p:spPr>
              <a:xfrm>
                <a:off x="8962071" y="1636839"/>
                <a:ext cx="1910717" cy="1561350"/>
              </a:xfrm>
              <a:prstGeom prst="rect">
                <a:avLst/>
              </a:prstGeom>
              <a:solidFill>
                <a:srgbClr val="B2D2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bg1"/>
                  </a:solidFill>
                  <a:latin typeface="FontAwesome" pitchFamily="2" charset="0"/>
                </a:endParaRPr>
              </a:p>
            </p:txBody>
          </p:sp>
          <p:sp>
            <p:nvSpPr>
              <p:cNvPr id="45" name="Rectangle 2431">
                <a:extLst>
                  <a:ext uri="{FF2B5EF4-FFF2-40B4-BE49-F238E27FC236}">
                    <a16:creationId xmlns:a16="http://schemas.microsoft.com/office/drawing/2014/main" id="{5EFEEE1D-2047-4B94-9B00-A676A20EF6E2}"/>
                  </a:ext>
                </a:extLst>
              </p:cNvPr>
              <p:cNvSpPr/>
              <p:nvPr/>
            </p:nvSpPr>
            <p:spPr>
              <a:xfrm rot="2700000">
                <a:off x="9788839" y="3066948"/>
                <a:ext cx="257175" cy="257175"/>
              </a:xfrm>
              <a:prstGeom prst="rect">
                <a:avLst/>
              </a:prstGeom>
              <a:solidFill>
                <a:srgbClr val="B2D2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36" name="Picture 12" descr="Related image">
              <a:extLst>
                <a:ext uri="{FF2B5EF4-FFF2-40B4-BE49-F238E27FC236}">
                  <a16:creationId xmlns:a16="http://schemas.microsoft.com/office/drawing/2014/main" id="{F3B6805C-AF0B-49B8-B600-3B2E58617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9153" y="2828885"/>
              <a:ext cx="1010721" cy="1010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Rettangolo 50">
            <a:extLst>
              <a:ext uri="{FF2B5EF4-FFF2-40B4-BE49-F238E27FC236}">
                <a16:creationId xmlns:a16="http://schemas.microsoft.com/office/drawing/2014/main" id="{CE1C10A4-CA6C-49B5-AE42-BCCD4924744A}"/>
              </a:ext>
            </a:extLst>
          </p:cNvPr>
          <p:cNvSpPr/>
          <p:nvPr/>
        </p:nvSpPr>
        <p:spPr>
          <a:xfrm>
            <a:off x="691736" y="4388507"/>
            <a:ext cx="17656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Sargassum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Ad-Hoc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Working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Group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SPAW RAC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38B96E92-7DF2-4E7F-9AB7-A4E1E05D76CF}"/>
              </a:ext>
            </a:extLst>
          </p:cNvPr>
          <p:cNvSpPr/>
          <p:nvPr/>
        </p:nvSpPr>
        <p:spPr>
          <a:xfrm>
            <a:off x="7003491" y="4453850"/>
            <a:ext cx="2104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CEP – RAC Sargassum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White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BD71E3AE-9A2D-4A40-8BEE-E6AECBFDAB71}"/>
              </a:ext>
            </a:extLst>
          </p:cNvPr>
          <p:cNvSpPr/>
          <p:nvPr/>
        </p:nvSpPr>
        <p:spPr>
          <a:xfrm>
            <a:off x="9068486" y="4453850"/>
            <a:ext cx="21114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Regional Intergovernmental resolutions endorsed by countries</a:t>
            </a:r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6371B373-1CED-4C3D-85AF-9BBF1B621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4414" y="32905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1D5365-940C-4FBC-8C9F-F004F2E52DE8}"/>
              </a:ext>
            </a:extLst>
          </p:cNvPr>
          <p:cNvSpPr/>
          <p:nvPr/>
        </p:nvSpPr>
        <p:spPr>
          <a:xfrm>
            <a:off x="2615933" y="4331824"/>
            <a:ext cx="24120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029" b="1" dirty="0">
                <a:solidFill>
                  <a:schemeClr val="bg1"/>
                </a:solidFill>
              </a:rPr>
              <a:t>International</a:t>
            </a:r>
          </a:p>
          <a:p>
            <a:pPr algn="ctr" fontAlgn="base"/>
            <a:r>
              <a:rPr lang="en-029" b="1" dirty="0">
                <a:solidFill>
                  <a:schemeClr val="bg1"/>
                </a:solidFill>
              </a:rPr>
              <a:t>Sargassum</a:t>
            </a:r>
          </a:p>
          <a:p>
            <a:pPr algn="ctr" fontAlgn="base"/>
            <a:r>
              <a:rPr lang="en-029" b="1" dirty="0">
                <a:solidFill>
                  <a:schemeClr val="bg1"/>
                </a:solidFill>
              </a:rPr>
              <a:t>Network</a:t>
            </a:r>
          </a:p>
          <a:p>
            <a:pPr algn="ctr" fontAlgn="base"/>
            <a:r>
              <a:rPr lang="en-US" b="1" dirty="0">
                <a:solidFill>
                  <a:schemeClr val="bg1"/>
                </a:solidFill>
              </a:rPr>
              <a:t>(Florida International University)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E61215-2DB7-45C3-A749-FD3F5EE8418C}"/>
              </a:ext>
            </a:extLst>
          </p:cNvPr>
          <p:cNvSpPr/>
          <p:nvPr/>
        </p:nvSpPr>
        <p:spPr>
          <a:xfrm>
            <a:off x="4846189" y="4560290"/>
            <a:ext cx="2412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029" b="1" dirty="0">
                <a:solidFill>
                  <a:schemeClr val="bg1"/>
                </a:solidFill>
              </a:rPr>
              <a:t>Resource mobilization</a:t>
            </a:r>
          </a:p>
          <a:p>
            <a:pPr algn="ctr" fontAlgn="base"/>
            <a:r>
              <a:rPr lang="en-029" b="1" dirty="0">
                <a:solidFill>
                  <a:schemeClr val="bg1"/>
                </a:solidFill>
              </a:rPr>
              <a:t>New Funding</a:t>
            </a:r>
            <a:r>
              <a:rPr lang="en-US" b="1" dirty="0">
                <a:solidFill>
                  <a:schemeClr val="bg1"/>
                </a:solidFill>
              </a:rPr>
              <a:t>/Projects</a:t>
            </a:r>
            <a:endParaRPr lang="en-029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369667-5B7B-46BB-8F2C-623FA21F4C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09273" y="216023"/>
            <a:ext cx="1182727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33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54" grpId="0"/>
      <p:bldP spid="2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418A8EB3-0D5B-4171-89BE-3887AC51AA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8901" r="60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0ACDFF8-FA3B-4053-A3C4-E076B1BB14B1}"/>
              </a:ext>
            </a:extLst>
          </p:cNvPr>
          <p:cNvSpPr/>
          <p:nvPr/>
        </p:nvSpPr>
        <p:spPr>
          <a:xfrm>
            <a:off x="0" y="288406"/>
            <a:ext cx="12192000" cy="1169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D175A0-1570-4C4C-90F1-541731B3987D}"/>
              </a:ext>
            </a:extLst>
          </p:cNvPr>
          <p:cNvSpPr txBox="1">
            <a:spLocks/>
          </p:cNvSpPr>
          <p:nvPr/>
        </p:nvSpPr>
        <p:spPr>
          <a:xfrm>
            <a:off x="838200" y="528092"/>
            <a:ext cx="113538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ED9D00"/>
                </a:solidFill>
                <a:latin typeface="+mn-lt"/>
              </a:rPr>
              <a:t>Urgent call for Coordination</a:t>
            </a:r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29DDA374-9BFA-4B24-9F21-0797A72FA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16" y="347310"/>
            <a:ext cx="983208" cy="983208"/>
          </a:xfrm>
          <a:prstGeom prst="rect">
            <a:avLst/>
          </a:prstGeom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30FC24EF-0D84-4F16-B3A4-0B60EA805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5999" y="2319846"/>
            <a:ext cx="5557769" cy="425409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9C7B971-3B4B-4833-B336-5D1D314C6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53953"/>
            <a:ext cx="5440053" cy="4731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Strengthen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				 and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at global and regional levels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amongst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is essential to optimize resources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and avoid duplicity of efforts.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9CD0F93-4932-4141-A4B7-A4129668AD06}"/>
              </a:ext>
            </a:extLst>
          </p:cNvPr>
          <p:cNvSpPr/>
          <p:nvPr/>
        </p:nvSpPr>
        <p:spPr>
          <a:xfrm>
            <a:off x="834651" y="1999994"/>
            <a:ext cx="38084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FFFF00"/>
                </a:solidFill>
              </a:rPr>
              <a:t>COLLABORATION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7D86DD5-603D-46FB-9F15-C5EF74423191}"/>
              </a:ext>
            </a:extLst>
          </p:cNvPr>
          <p:cNvSpPr/>
          <p:nvPr/>
        </p:nvSpPr>
        <p:spPr>
          <a:xfrm>
            <a:off x="834651" y="2525789"/>
            <a:ext cx="35760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FFFF00"/>
                </a:solidFill>
              </a:rPr>
              <a:t>COORDINATION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B49F4CE7-94B0-418A-95CC-245DE893E759}"/>
              </a:ext>
            </a:extLst>
          </p:cNvPr>
          <p:cNvSpPr/>
          <p:nvPr/>
        </p:nvSpPr>
        <p:spPr>
          <a:xfrm>
            <a:off x="834651" y="3798258"/>
            <a:ext cx="461318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u="sng" dirty="0">
                <a:solidFill>
                  <a:srgbClr val="FFFF00"/>
                </a:solidFill>
              </a:rPr>
              <a:t>ALL RELEVANT</a:t>
            </a:r>
          </a:p>
          <a:p>
            <a:r>
              <a:rPr lang="en-US" sz="5400" b="1" u="sng" dirty="0">
                <a:solidFill>
                  <a:srgbClr val="FFFF00"/>
                </a:solidFill>
              </a:rPr>
              <a:t>STAKEHOLDERS</a:t>
            </a:r>
          </a:p>
        </p:txBody>
      </p:sp>
      <p:pic>
        <p:nvPicPr>
          <p:cNvPr id="6146" name="Picture 2" descr="Group brainstorm">
            <a:extLst>
              <a:ext uri="{FF2B5EF4-FFF2-40B4-BE49-F238E27FC236}">
                <a16:creationId xmlns:a16="http://schemas.microsoft.com/office/drawing/2014/main" id="{76A7426B-172E-4478-97FE-009D140B8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4939124" y="2564139"/>
            <a:ext cx="1555658" cy="155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87567C0-A8B9-4ABB-9106-4A1703A1A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38553" y="65794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064824-D8C9-4427-BC25-948661959B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0748" y="284059"/>
            <a:ext cx="1182727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66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3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3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g875506250b_0_7"/>
          <p:cNvPicPr preferRelativeResize="0"/>
          <p:nvPr/>
        </p:nvPicPr>
        <p:blipFill rotWithShape="1">
          <a:blip r:embed="rId3">
            <a:alphaModFix/>
          </a:blip>
          <a:srcRect l="1305" t="28901" r="6084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875506250b_0_7"/>
          <p:cNvSpPr/>
          <p:nvPr/>
        </p:nvSpPr>
        <p:spPr>
          <a:xfrm>
            <a:off x="0" y="288406"/>
            <a:ext cx="12192000" cy="11691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g875506250b_0_7"/>
          <p:cNvSpPr/>
          <p:nvPr/>
        </p:nvSpPr>
        <p:spPr>
          <a:xfrm>
            <a:off x="173275" y="1647200"/>
            <a:ext cx="6921600" cy="18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Networking of stakeholders 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involved in communication/awareness, research and management of the influx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- 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Funding and broadcasting 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communication tools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Fund raising (project proposal drafted upon request by the Irish Government)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 dedicated teamwork platform</a:t>
            </a:r>
            <a:endParaRPr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g875506250b_0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68712" y="250813"/>
            <a:ext cx="1140560" cy="11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875506250b_0_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09273" y="216023"/>
            <a:ext cx="1182727" cy="118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g875506250b_0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1462" y="3940050"/>
            <a:ext cx="5939675" cy="274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875506250b_0_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96029" y="1457500"/>
            <a:ext cx="3119576" cy="4410233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875506250b_0_7"/>
          <p:cNvSpPr/>
          <p:nvPr/>
        </p:nvSpPr>
        <p:spPr>
          <a:xfrm>
            <a:off x="105400" y="3940050"/>
            <a:ext cx="5785200" cy="27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• Sargassum influx, Sargassum detection and prediction, management technics, best practices, impacts on biodiversity…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• Shared files:  posters, reports, white paper…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• about 300 participants from nearly 200 different organizations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Forum address: https://spawrac.teamwork.com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Subscribe  at:  sargassum.forum@gmail.com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g875506250b_0_7"/>
          <p:cNvSpPr txBox="1"/>
          <p:nvPr/>
        </p:nvSpPr>
        <p:spPr>
          <a:xfrm>
            <a:off x="740664" y="392648"/>
            <a:ext cx="763524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D9D00"/>
              </a:buClr>
              <a:buSzPts val="3200"/>
              <a:buFont typeface="Calibri"/>
              <a:buNone/>
            </a:pPr>
            <a:r>
              <a:rPr lang="en-US" sz="3600" b="1" dirty="0">
                <a:solidFill>
                  <a:srgbClr val="ED9D00"/>
                </a:solidFill>
                <a:latin typeface="Calibri"/>
                <a:ea typeface="Calibri"/>
                <a:cs typeface="Calibri"/>
                <a:sym typeface="Calibri"/>
              </a:rPr>
              <a:t>A few actions from SPAW</a:t>
            </a:r>
            <a:endParaRPr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72258E-6B73-47A5-AA4A-D6309836B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2576" y="105173"/>
            <a:ext cx="1316136" cy="13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g875506250b_0_43"/>
          <p:cNvPicPr preferRelativeResize="0"/>
          <p:nvPr/>
        </p:nvPicPr>
        <p:blipFill rotWithShape="1">
          <a:blip r:embed="rId3">
            <a:alphaModFix/>
          </a:blip>
          <a:srcRect l="1305" t="28901" r="6084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875506250b_0_43"/>
          <p:cNvSpPr/>
          <p:nvPr/>
        </p:nvSpPr>
        <p:spPr>
          <a:xfrm>
            <a:off x="0" y="288406"/>
            <a:ext cx="12192000" cy="11691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g875506250b_0_43"/>
          <p:cNvSpPr txBox="1"/>
          <p:nvPr/>
        </p:nvSpPr>
        <p:spPr>
          <a:xfrm>
            <a:off x="838200" y="528092"/>
            <a:ext cx="11353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D9D00"/>
              </a:buClr>
              <a:buSzPts val="3200"/>
              <a:buFont typeface="Calibri"/>
              <a:buNone/>
            </a:pPr>
            <a:r>
              <a:rPr lang="en-US" sz="3200" b="1" dirty="0">
                <a:solidFill>
                  <a:srgbClr val="ED9D00"/>
                </a:solidFill>
                <a:latin typeface="Calibri"/>
                <a:ea typeface="Calibri"/>
                <a:cs typeface="Calibri"/>
                <a:sym typeface="Calibri"/>
              </a:rPr>
              <a:t>A dedicated Sargassum Working Group</a:t>
            </a:r>
            <a:endParaRPr dirty="0"/>
          </a:p>
        </p:txBody>
      </p:sp>
      <p:sp>
        <p:nvSpPr>
          <p:cNvPr id="497" name="Google Shape;497;g875506250b_0_43"/>
          <p:cNvSpPr/>
          <p:nvPr/>
        </p:nvSpPr>
        <p:spPr>
          <a:xfrm>
            <a:off x="173274" y="1647200"/>
            <a:ext cx="11622485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Creation of an Ad Hoc Working Group on Sargassum to establish coordination and collaboration with relevant regional and global initiatives</a:t>
            </a: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8" name="Google Shape;498;g875506250b_0_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68712" y="250813"/>
            <a:ext cx="1140560" cy="11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875506250b_0_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09273" y="216023"/>
            <a:ext cx="1182727" cy="1182727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g875506250b_0_43"/>
          <p:cNvSpPr/>
          <p:nvPr/>
        </p:nvSpPr>
        <p:spPr>
          <a:xfrm>
            <a:off x="90749" y="2571524"/>
            <a:ext cx="11927975" cy="375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39F08F-05DF-4EE9-8796-82A8A2F82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5414" y="53308"/>
            <a:ext cx="1615580" cy="16155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A86968-4E2B-4534-8E79-FDD4F0756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791" y="2505391"/>
            <a:ext cx="11283696" cy="3987484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5100" b="1" kern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SPAW Workplan</a:t>
            </a:r>
            <a:r>
              <a:rPr lang="en-US" sz="3200" kern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“Support protected areas and species management, also considering the context of the Sargassum influx as appropriate” “Sharing general data across the region and research on Sargassum”</a:t>
            </a:r>
            <a:endParaRPr lang="en-US" sz="3200" dirty="0"/>
          </a:p>
          <a:p>
            <a:pPr marL="0" indent="0" algn="just">
              <a:lnSpc>
                <a:spcPct val="115000"/>
              </a:lnSpc>
              <a:spcBef>
                <a:spcPts val="0"/>
              </a:spcBef>
            </a:pPr>
            <a:r>
              <a:rPr lang="en-US" sz="5100" b="1" kern="1200" dirty="0">
                <a:solidFill>
                  <a:srgbClr val="FF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STAC8</a:t>
            </a:r>
            <a:r>
              <a:rPr lang="en-US" sz="3600" b="1" kern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“cooperate with relevant partners to assess and merge information and best practices on managing the Sargassum influx impacting Caribbean countries” (i.e. </a:t>
            </a:r>
            <a:r>
              <a:rPr lang="en-US" sz="3200" kern="12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MoC</a:t>
            </a:r>
            <a:r>
              <a:rPr lang="en-US" sz="3200" kern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concluded with the SSC) </a:t>
            </a:r>
            <a:endParaRPr lang="en-US" sz="3200" dirty="0"/>
          </a:p>
          <a:p>
            <a:pPr marL="0" indent="0" algn="just">
              <a:lnSpc>
                <a:spcPct val="115000"/>
              </a:lnSpc>
              <a:spcBef>
                <a:spcPts val="0"/>
              </a:spcBef>
            </a:pPr>
            <a:r>
              <a:rPr lang="en-US" sz="5100" b="1" kern="1200" dirty="0">
                <a:solidFill>
                  <a:srgbClr val="FF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COP10</a:t>
            </a:r>
            <a:r>
              <a:rPr lang="en-US" sz="4500" kern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“coordinate with LBS, liaise with the Atomic Energy Commission and CARICOM building synergies with other national and regional groups or initiatives working on this issue that working in this area.”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</a:pPr>
            <a:endParaRPr lang="en-US" dirty="0"/>
          </a:p>
          <a:p>
            <a:pPr marL="0" indent="0" algn="just">
              <a:lnSpc>
                <a:spcPct val="115000"/>
              </a:lnSpc>
              <a:spcBef>
                <a:spcPts val="0"/>
              </a:spcBef>
            </a:pPr>
            <a:r>
              <a:rPr lang="en-US" sz="3600" b="1" i="1" kern="1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-&gt; Developing clear objectives and responsibilities</a:t>
            </a:r>
            <a:endParaRPr lang="en-US" dirty="0"/>
          </a:p>
          <a:p>
            <a:pPr marL="0" indent="0" algn="just">
              <a:lnSpc>
                <a:spcPct val="115000"/>
              </a:lnSpc>
              <a:spcBef>
                <a:spcPts val="0"/>
              </a:spcBef>
            </a:pPr>
            <a:r>
              <a:rPr lang="en-US" sz="3600" b="1" i="1" kern="1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-&gt; Coordinating and collaborating with relevant regional and global initiatives in order to promote maximum impact of synergies and solutions to the Sargassum influxes</a:t>
            </a:r>
          </a:p>
          <a:p>
            <a:pPr marL="0" indent="0" algn="just">
              <a:lnSpc>
                <a:spcPct val="115000"/>
              </a:lnSpc>
              <a:spcBef>
                <a:spcPts val="0"/>
              </a:spcBef>
            </a:pPr>
            <a:endParaRPr lang="en-US" dirty="0"/>
          </a:p>
          <a:p>
            <a:pPr marL="0" indent="0" algn="just">
              <a:lnSpc>
                <a:spcPct val="115000"/>
              </a:lnSpc>
              <a:spcBef>
                <a:spcPts val="0"/>
              </a:spcBef>
            </a:pPr>
            <a:r>
              <a:rPr 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-&gt; Currently 12 members, a few more expected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9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g875506250b_0_63"/>
          <p:cNvPicPr preferRelativeResize="0"/>
          <p:nvPr/>
        </p:nvPicPr>
        <p:blipFill rotWithShape="1">
          <a:blip r:embed="rId3">
            <a:alphaModFix/>
          </a:blip>
          <a:srcRect l="1305" t="28901" r="6084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875506250b_0_63"/>
          <p:cNvSpPr/>
          <p:nvPr/>
        </p:nvSpPr>
        <p:spPr>
          <a:xfrm>
            <a:off x="0" y="288406"/>
            <a:ext cx="12192000" cy="11691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g875506250b_0_63"/>
          <p:cNvSpPr txBox="1"/>
          <p:nvPr/>
        </p:nvSpPr>
        <p:spPr>
          <a:xfrm>
            <a:off x="838200" y="528092"/>
            <a:ext cx="11353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D9D00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ED9D00"/>
                </a:solidFill>
                <a:latin typeface="Calibri"/>
                <a:ea typeface="Calibri"/>
                <a:cs typeface="Calibri"/>
                <a:sym typeface="Calibri"/>
              </a:rPr>
              <a:t>Sargassum Ad hoc Working Group</a:t>
            </a:r>
            <a:endParaRPr/>
          </a:p>
        </p:txBody>
      </p:sp>
      <p:pic>
        <p:nvPicPr>
          <p:cNvPr id="510" name="Google Shape;510;g875506250b_0_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68712" y="250813"/>
            <a:ext cx="1140560" cy="11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g875506250b_0_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09273" y="216023"/>
            <a:ext cx="1182727" cy="1182727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g875506250b_0_63"/>
          <p:cNvSpPr/>
          <p:nvPr/>
        </p:nvSpPr>
        <p:spPr>
          <a:xfrm>
            <a:off x="443200" y="1734475"/>
            <a:ext cx="11277600" cy="28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b="1" i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Next steps :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 Review the  various </a:t>
            </a: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UNEP CEP/ RAC 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productions (</a:t>
            </a: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White Paper on Sargassum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concept note …)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 Review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external reports 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eg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from the  International Atomic Energy Agency workshop with Caribbean SIDS) to find linkages for further collaboration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 Find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synergies with the Caribbean Sargassum Programme 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(SARG'COOP Interreg Project) to implement actions and make recommendations to contracting parties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 Sub-regional assessments and recommendations since the impacts are very different in term of frequency and intensity from a territory to another (Lesser Antilles, Greater Antilles, Mesoamerican Region, Guiana Shield)?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 Explore 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funding opportunities for Contracting Parties 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(Ex: Ireland’s new SIDS Partnership strategy) to improve research and responses on the ground.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→ Contact people and organizations to collect further documents and add 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more experts to the group 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(See list of contacts and initiatives to reach out to)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400" b="1" i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-&gt; Any suggestions?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3FFDED-4507-4236-91B6-93F9709F6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3132" y="13303"/>
            <a:ext cx="1615580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00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A0076AA8-231C-4EC9-A013-BB1041D930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8901" r="60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9C04F245-E20C-4D97-A21A-66DBA75A510B}"/>
              </a:ext>
            </a:extLst>
          </p:cNvPr>
          <p:cNvSpPr/>
          <p:nvPr/>
        </p:nvSpPr>
        <p:spPr>
          <a:xfrm>
            <a:off x="0" y="5404594"/>
            <a:ext cx="12192000" cy="1169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7F8D7F-1921-462B-AD19-D3459C6ACE25}"/>
              </a:ext>
            </a:extLst>
          </p:cNvPr>
          <p:cNvSpPr txBox="1"/>
          <p:nvPr/>
        </p:nvSpPr>
        <p:spPr>
          <a:xfrm>
            <a:off x="1017573" y="3735447"/>
            <a:ext cx="46151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Ileana Catalina Lopez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UNEP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SPAW Programme Officer</a:t>
            </a:r>
          </a:p>
        </p:txBody>
      </p:sp>
      <p:cxnSp>
        <p:nvCxnSpPr>
          <p:cNvPr id="11" name="Straight Connector 17">
            <a:extLst>
              <a:ext uri="{FF2B5EF4-FFF2-40B4-BE49-F238E27FC236}">
                <a16:creationId xmlns:a16="http://schemas.microsoft.com/office/drawing/2014/main" id="{D5572B2F-54F8-4CAD-8508-7AA79E26B793}"/>
              </a:ext>
            </a:extLst>
          </p:cNvPr>
          <p:cNvCxnSpPr>
            <a:cxnSpLocks/>
          </p:cNvCxnSpPr>
          <p:nvPr/>
        </p:nvCxnSpPr>
        <p:spPr>
          <a:xfrm>
            <a:off x="6095998" y="3933016"/>
            <a:ext cx="0" cy="6820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magine 4">
            <a:extLst>
              <a:ext uri="{FF2B5EF4-FFF2-40B4-BE49-F238E27FC236}">
                <a16:creationId xmlns:a16="http://schemas.microsoft.com/office/drawing/2014/main" id="{29A2D53D-24D8-41F5-AFA6-3E2CF78D0E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16" y="5525354"/>
            <a:ext cx="983208" cy="983208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99968E83-B215-4639-80FD-C8A5AB7EFC50}"/>
              </a:ext>
            </a:extLst>
          </p:cNvPr>
          <p:cNvSpPr txBox="1">
            <a:spLocks/>
          </p:cNvSpPr>
          <p:nvPr/>
        </p:nvSpPr>
        <p:spPr>
          <a:xfrm>
            <a:off x="0" y="578565"/>
            <a:ext cx="12191996" cy="3373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Cartagena Convention Secretariat</a:t>
            </a:r>
          </a:p>
          <a:p>
            <a:pPr algn="ctr"/>
            <a:endParaRPr lang="en-US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8479915-C156-4688-A8A8-12CECD264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618" y="5243702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0FF956-4F11-42EE-8EF7-1F008963806A}"/>
              </a:ext>
            </a:extLst>
          </p:cNvPr>
          <p:cNvSpPr txBox="1"/>
          <p:nvPr/>
        </p:nvSpPr>
        <p:spPr>
          <a:xfrm>
            <a:off x="1047306" y="1165079"/>
            <a:ext cx="95975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cript MT Bold" panose="03040602040607080904" pitchFamily="66" charset="0"/>
              </a:rPr>
              <a:t>Thank you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Script MT Bold" panose="03040602040607080904" pitchFamily="66" charset="0"/>
              </a:rPr>
              <a:t>Merci Beaucoup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Script MT Bold" panose="03040602040607080904" pitchFamily="66" charset="0"/>
              </a:rPr>
              <a:t>Gracias</a:t>
            </a:r>
          </a:p>
          <a:p>
            <a:pPr algn="ctr"/>
            <a:endParaRPr lang="en-US" sz="48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FFC8C-52D7-474F-B69A-1CFE778B3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850" y="5419566"/>
            <a:ext cx="1182727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2B1A68-9080-46D9-AFEF-F2977D125AEC}"/>
              </a:ext>
            </a:extLst>
          </p:cNvPr>
          <p:cNvSpPr txBox="1"/>
          <p:nvPr/>
        </p:nvSpPr>
        <p:spPr>
          <a:xfrm>
            <a:off x="6309360" y="3735447"/>
            <a:ext cx="4865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Sandrine </a:t>
            </a:r>
            <a:r>
              <a:rPr lang="en-US" sz="2400" b="1" dirty="0" err="1">
                <a:solidFill>
                  <a:schemeClr val="bg1"/>
                </a:solidFill>
              </a:rPr>
              <a:t>Pivard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SPAW RAC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Director</a:t>
            </a:r>
          </a:p>
        </p:txBody>
      </p:sp>
    </p:spTree>
    <p:extLst>
      <p:ext uri="{BB962C8B-B14F-4D97-AF65-F5344CB8AC3E}">
        <p14:creationId xmlns:p14="http://schemas.microsoft.com/office/powerpoint/2010/main" val="191286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A0076AA8-231C-4EC9-A013-BB1041D930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8901" r="60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Pentagono 1">
            <a:extLst>
              <a:ext uri="{FF2B5EF4-FFF2-40B4-BE49-F238E27FC236}">
                <a16:creationId xmlns:a16="http://schemas.microsoft.com/office/drawing/2014/main" id="{BED5167F-728B-4587-95BD-359AD922FBCF}"/>
              </a:ext>
            </a:extLst>
          </p:cNvPr>
          <p:cNvSpPr/>
          <p:nvPr/>
        </p:nvSpPr>
        <p:spPr>
          <a:xfrm>
            <a:off x="4330473" y="5211729"/>
            <a:ext cx="1293396" cy="1231806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entagono 16">
            <a:extLst>
              <a:ext uri="{FF2B5EF4-FFF2-40B4-BE49-F238E27FC236}">
                <a16:creationId xmlns:a16="http://schemas.microsoft.com/office/drawing/2014/main" id="{E1E446E3-B987-45BC-BDBF-92AB64656597}"/>
              </a:ext>
            </a:extLst>
          </p:cNvPr>
          <p:cNvSpPr/>
          <p:nvPr/>
        </p:nvSpPr>
        <p:spPr>
          <a:xfrm rot="10800000">
            <a:off x="3683775" y="4412797"/>
            <a:ext cx="1293396" cy="1231806"/>
          </a:xfrm>
          <a:prstGeom prst="pent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o 17">
            <a:extLst>
              <a:ext uri="{FF2B5EF4-FFF2-40B4-BE49-F238E27FC236}">
                <a16:creationId xmlns:a16="http://schemas.microsoft.com/office/drawing/2014/main" id="{C684FD13-3777-4D1B-A1B0-04DB7B429E36}"/>
              </a:ext>
            </a:extLst>
          </p:cNvPr>
          <p:cNvSpPr/>
          <p:nvPr/>
        </p:nvSpPr>
        <p:spPr>
          <a:xfrm>
            <a:off x="3683775" y="3149616"/>
            <a:ext cx="1293396" cy="1231806"/>
          </a:xfrm>
          <a:prstGeom prst="pentagon">
            <a:avLst/>
          </a:prstGeom>
          <a:solidFill>
            <a:srgbClr val="B2D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ntagono 18">
            <a:extLst>
              <a:ext uri="{FF2B5EF4-FFF2-40B4-BE49-F238E27FC236}">
                <a16:creationId xmlns:a16="http://schemas.microsoft.com/office/drawing/2014/main" id="{445A805F-B7A4-49EF-8C88-EC57494A7978}"/>
              </a:ext>
            </a:extLst>
          </p:cNvPr>
          <p:cNvSpPr/>
          <p:nvPr/>
        </p:nvSpPr>
        <p:spPr>
          <a:xfrm flipH="1">
            <a:off x="6646353" y="5211729"/>
            <a:ext cx="1293396" cy="1231806"/>
          </a:xfrm>
          <a:prstGeom prst="pentagon">
            <a:avLst/>
          </a:prstGeom>
          <a:solidFill>
            <a:srgbClr val="00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o 19">
            <a:extLst>
              <a:ext uri="{FF2B5EF4-FFF2-40B4-BE49-F238E27FC236}">
                <a16:creationId xmlns:a16="http://schemas.microsoft.com/office/drawing/2014/main" id="{F8DBF341-C257-4591-A6B5-1C86046B2BC7}"/>
              </a:ext>
            </a:extLst>
          </p:cNvPr>
          <p:cNvSpPr/>
          <p:nvPr/>
        </p:nvSpPr>
        <p:spPr>
          <a:xfrm rot="10800000" flipH="1">
            <a:off x="7214827" y="4402532"/>
            <a:ext cx="1293396" cy="1231806"/>
          </a:xfrm>
          <a:prstGeom prst="pent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entagono 20">
            <a:extLst>
              <a:ext uri="{FF2B5EF4-FFF2-40B4-BE49-F238E27FC236}">
                <a16:creationId xmlns:a16="http://schemas.microsoft.com/office/drawing/2014/main" id="{70131F48-C870-4E32-87EF-FC2B91E4C2BE}"/>
              </a:ext>
            </a:extLst>
          </p:cNvPr>
          <p:cNvSpPr/>
          <p:nvPr/>
        </p:nvSpPr>
        <p:spPr>
          <a:xfrm flipH="1">
            <a:off x="7214827" y="3139351"/>
            <a:ext cx="1293396" cy="1231806"/>
          </a:xfrm>
          <a:prstGeom prst="pent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entagono 21">
            <a:extLst>
              <a:ext uri="{FF2B5EF4-FFF2-40B4-BE49-F238E27FC236}">
                <a16:creationId xmlns:a16="http://schemas.microsoft.com/office/drawing/2014/main" id="{4C590CC7-83F7-4781-B7A9-0567522AB60E}"/>
              </a:ext>
            </a:extLst>
          </p:cNvPr>
          <p:cNvSpPr/>
          <p:nvPr/>
        </p:nvSpPr>
        <p:spPr>
          <a:xfrm rot="19453871">
            <a:off x="4330475" y="2245683"/>
            <a:ext cx="1293396" cy="1231806"/>
          </a:xfrm>
          <a:prstGeom prst="pentag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entagono 22">
            <a:extLst>
              <a:ext uri="{FF2B5EF4-FFF2-40B4-BE49-F238E27FC236}">
                <a16:creationId xmlns:a16="http://schemas.microsoft.com/office/drawing/2014/main" id="{E2F4407D-61CB-481F-AE29-BEDD62175BD2}"/>
              </a:ext>
            </a:extLst>
          </p:cNvPr>
          <p:cNvSpPr/>
          <p:nvPr/>
        </p:nvSpPr>
        <p:spPr>
          <a:xfrm rot="2154946">
            <a:off x="6583102" y="2243416"/>
            <a:ext cx="1293396" cy="1231806"/>
          </a:xfrm>
          <a:prstGeom prst="pentagon">
            <a:avLst/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ntagono 24">
            <a:extLst>
              <a:ext uri="{FF2B5EF4-FFF2-40B4-BE49-F238E27FC236}">
                <a16:creationId xmlns:a16="http://schemas.microsoft.com/office/drawing/2014/main" id="{119A9662-DAA3-4942-8F53-89110672770E}"/>
              </a:ext>
            </a:extLst>
          </p:cNvPr>
          <p:cNvSpPr/>
          <p:nvPr/>
        </p:nvSpPr>
        <p:spPr>
          <a:xfrm>
            <a:off x="5463217" y="1871944"/>
            <a:ext cx="1293396" cy="1231806"/>
          </a:xfrm>
          <a:prstGeom prst="pentagon">
            <a:avLst/>
          </a:prstGeom>
          <a:solidFill>
            <a:srgbClr val="00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Image result for sargassum icon png">
            <a:extLst>
              <a:ext uri="{FF2B5EF4-FFF2-40B4-BE49-F238E27FC236}">
                <a16:creationId xmlns:a16="http://schemas.microsoft.com/office/drawing/2014/main" id="{99C6A980-0AEF-4A66-96FB-00E2F744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078" y="3737477"/>
            <a:ext cx="1072879" cy="107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1">
            <a:extLst>
              <a:ext uri="{FF2B5EF4-FFF2-40B4-BE49-F238E27FC236}">
                <a16:creationId xmlns:a16="http://schemas.microsoft.com/office/drawing/2014/main" id="{C6B9CEA0-1EE1-4A10-9CAC-8279ED0CC3DD}"/>
              </a:ext>
            </a:extLst>
          </p:cNvPr>
          <p:cNvSpPr/>
          <p:nvPr/>
        </p:nvSpPr>
        <p:spPr>
          <a:xfrm>
            <a:off x="0" y="288406"/>
            <a:ext cx="12192000" cy="1169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2BA8A93-0D9A-493B-94B0-CF968BF409B0}"/>
              </a:ext>
            </a:extLst>
          </p:cNvPr>
          <p:cNvSpPr txBox="1">
            <a:spLocks/>
          </p:cNvSpPr>
          <p:nvPr/>
        </p:nvSpPr>
        <p:spPr>
          <a:xfrm>
            <a:off x="838200" y="528092"/>
            <a:ext cx="113538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ED9D00"/>
                </a:solidFill>
                <a:latin typeface="+mn-lt"/>
              </a:rPr>
              <a:t>Summary</a:t>
            </a:r>
          </a:p>
        </p:txBody>
      </p:sp>
      <p:pic>
        <p:nvPicPr>
          <p:cNvPr id="58" name="Immagine 4">
            <a:extLst>
              <a:ext uri="{FF2B5EF4-FFF2-40B4-BE49-F238E27FC236}">
                <a16:creationId xmlns:a16="http://schemas.microsoft.com/office/drawing/2014/main" id="{D238CE3D-A027-4890-A5D2-6A321441A1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100" y="398829"/>
            <a:ext cx="983208" cy="98320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3698FB3-CB73-450D-AD96-F470CB983C8F}"/>
              </a:ext>
            </a:extLst>
          </p:cNvPr>
          <p:cNvSpPr/>
          <p:nvPr/>
        </p:nvSpPr>
        <p:spPr>
          <a:xfrm>
            <a:off x="2588777" y="5888892"/>
            <a:ext cx="1741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Facts </a:t>
            </a:r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&amp;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numbers</a:t>
            </a: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A04514D1-C019-4BAA-861B-24F3083C2F68}"/>
              </a:ext>
            </a:extLst>
          </p:cNvPr>
          <p:cNvSpPr/>
          <p:nvPr/>
        </p:nvSpPr>
        <p:spPr>
          <a:xfrm>
            <a:off x="969035" y="4950491"/>
            <a:ext cx="2565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ED9D00"/>
                </a:solidFill>
              </a:rPr>
              <a:t>International Framework</a:t>
            </a:r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CEA2D238-D252-45C6-A1C1-019A44BC054E}"/>
              </a:ext>
            </a:extLst>
          </p:cNvPr>
          <p:cNvSpPr/>
          <p:nvPr/>
        </p:nvSpPr>
        <p:spPr>
          <a:xfrm>
            <a:off x="148214" y="3662028"/>
            <a:ext cx="3594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B2D235"/>
                </a:solidFill>
              </a:rPr>
              <a:t>Cartagena and Abidjan Conventions</a:t>
            </a:r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642EC49A-FDB0-4384-95D4-849225484745}"/>
              </a:ext>
            </a:extLst>
          </p:cNvPr>
          <p:cNvSpPr/>
          <p:nvPr/>
        </p:nvSpPr>
        <p:spPr>
          <a:xfrm>
            <a:off x="1117815" y="2376611"/>
            <a:ext cx="2565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Caribbean Environment Programme Actions</a:t>
            </a: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32C4ABA7-747B-48F5-9CDD-1B8D447E2F48}"/>
              </a:ext>
            </a:extLst>
          </p:cNvPr>
          <p:cNvSpPr/>
          <p:nvPr/>
        </p:nvSpPr>
        <p:spPr>
          <a:xfrm>
            <a:off x="5623869" y="1473137"/>
            <a:ext cx="115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BD6"/>
                </a:solidFill>
              </a:rPr>
              <a:t>Caribbean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EF45AFA3-0261-44A8-8C2A-7EDA8731CCC8}"/>
              </a:ext>
            </a:extLst>
          </p:cNvPr>
          <p:cNvSpPr/>
          <p:nvPr/>
        </p:nvSpPr>
        <p:spPr>
          <a:xfrm>
            <a:off x="8074419" y="2421035"/>
            <a:ext cx="1891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23B48"/>
                </a:solidFill>
              </a:rPr>
              <a:t>Cascade of events</a:t>
            </a:r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DF01D268-969C-4204-9F8A-06033FEFF061}"/>
              </a:ext>
            </a:extLst>
          </p:cNvPr>
          <p:cNvSpPr/>
          <p:nvPr/>
        </p:nvSpPr>
        <p:spPr>
          <a:xfrm>
            <a:off x="8812715" y="3662028"/>
            <a:ext cx="32755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ED9D00"/>
                </a:solidFill>
              </a:rPr>
              <a:t>Current Situation and</a:t>
            </a:r>
          </a:p>
          <a:p>
            <a:r>
              <a:rPr lang="en-US" b="1" dirty="0">
                <a:solidFill>
                  <a:srgbClr val="ED9D00"/>
                </a:solidFill>
              </a:rPr>
              <a:t>Potential causes of the outbreak</a:t>
            </a:r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9CB5A06E-1A3A-47C9-AFA9-AC927B2BD785}"/>
              </a:ext>
            </a:extLst>
          </p:cNvPr>
          <p:cNvSpPr/>
          <p:nvPr/>
        </p:nvSpPr>
        <p:spPr>
          <a:xfrm>
            <a:off x="8693202" y="4950491"/>
            <a:ext cx="2838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Urgent call for Coordination</a:t>
            </a:r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DC9448BD-14D4-46D5-9E14-E01426A85A36}"/>
              </a:ext>
            </a:extLst>
          </p:cNvPr>
          <p:cNvSpPr/>
          <p:nvPr/>
        </p:nvSpPr>
        <p:spPr>
          <a:xfrm>
            <a:off x="8080342" y="5888892"/>
            <a:ext cx="2021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BD6"/>
                </a:solidFill>
              </a:rPr>
              <a:t>Recommendations </a:t>
            </a:r>
          </a:p>
        </p:txBody>
      </p:sp>
      <p:sp>
        <p:nvSpPr>
          <p:cNvPr id="69" name="Cerchio vuoto 68">
            <a:extLst>
              <a:ext uri="{FF2B5EF4-FFF2-40B4-BE49-F238E27FC236}">
                <a16:creationId xmlns:a16="http://schemas.microsoft.com/office/drawing/2014/main" id="{9C5A2F11-EC51-4899-9781-5FCB31B330A1}"/>
              </a:ext>
            </a:extLst>
          </p:cNvPr>
          <p:cNvSpPr/>
          <p:nvPr/>
        </p:nvSpPr>
        <p:spPr>
          <a:xfrm>
            <a:off x="4349499" y="2647430"/>
            <a:ext cx="3466503" cy="3466503"/>
          </a:xfrm>
          <a:prstGeom prst="donut">
            <a:avLst>
              <a:gd name="adj" fmla="val 403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DCA15DB-FF72-4608-8299-1EFDCB083D89}"/>
              </a:ext>
            </a:extLst>
          </p:cNvPr>
          <p:cNvGrpSpPr/>
          <p:nvPr/>
        </p:nvGrpSpPr>
        <p:grpSpPr>
          <a:xfrm>
            <a:off x="5527732" y="5840361"/>
            <a:ext cx="909939" cy="353962"/>
            <a:chOff x="5527732" y="5840361"/>
            <a:chExt cx="909939" cy="353962"/>
          </a:xfrm>
        </p:grpSpPr>
        <p:sp>
          <p:nvSpPr>
            <p:cNvPr id="72" name="Figura a mano libera: forma 71">
              <a:extLst>
                <a:ext uri="{FF2B5EF4-FFF2-40B4-BE49-F238E27FC236}">
                  <a16:creationId xmlns:a16="http://schemas.microsoft.com/office/drawing/2014/main" id="{A63E5916-F0B2-4885-BA7B-4F3FB60E0623}"/>
                </a:ext>
              </a:extLst>
            </p:cNvPr>
            <p:cNvSpPr/>
            <p:nvPr/>
          </p:nvSpPr>
          <p:spPr>
            <a:xfrm>
              <a:off x="5715000" y="5840361"/>
              <a:ext cx="722671" cy="353962"/>
            </a:xfrm>
            <a:custGeom>
              <a:avLst/>
              <a:gdLst>
                <a:gd name="connsiteX0" fmla="*/ 0 w 722671"/>
                <a:gd name="connsiteY0" fmla="*/ 353962 h 353962"/>
                <a:gd name="connsiteX1" fmla="*/ 0 w 722671"/>
                <a:gd name="connsiteY1" fmla="*/ 353962 h 353962"/>
                <a:gd name="connsiteX2" fmla="*/ 2458 w 722671"/>
                <a:gd name="connsiteY2" fmla="*/ 317091 h 353962"/>
                <a:gd name="connsiteX3" fmla="*/ 12290 w 722671"/>
                <a:gd name="connsiteY3" fmla="*/ 302342 h 353962"/>
                <a:gd name="connsiteX4" fmla="*/ 17206 w 722671"/>
                <a:gd name="connsiteY4" fmla="*/ 285136 h 353962"/>
                <a:gd name="connsiteX5" fmla="*/ 29497 w 722671"/>
                <a:gd name="connsiteY5" fmla="*/ 258097 h 353962"/>
                <a:gd name="connsiteX6" fmla="*/ 34413 w 722671"/>
                <a:gd name="connsiteY6" fmla="*/ 240891 h 353962"/>
                <a:gd name="connsiteX7" fmla="*/ 36871 w 722671"/>
                <a:gd name="connsiteY7" fmla="*/ 223684 h 353962"/>
                <a:gd name="connsiteX8" fmla="*/ 162232 w 722671"/>
                <a:gd name="connsiteY8" fmla="*/ 0 h 353962"/>
                <a:gd name="connsiteX9" fmla="*/ 621890 w 722671"/>
                <a:gd name="connsiteY9" fmla="*/ 29497 h 353962"/>
                <a:gd name="connsiteX10" fmla="*/ 722671 w 722671"/>
                <a:gd name="connsiteY10" fmla="*/ 353962 h 353962"/>
                <a:gd name="connsiteX11" fmla="*/ 0 w 722671"/>
                <a:gd name="connsiteY11" fmla="*/ 353962 h 35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2671" h="353962">
                  <a:moveTo>
                    <a:pt x="0" y="353962"/>
                  </a:moveTo>
                  <a:lnTo>
                    <a:pt x="0" y="353962"/>
                  </a:lnTo>
                  <a:cubicBezTo>
                    <a:pt x="819" y="341672"/>
                    <a:pt x="-395" y="329074"/>
                    <a:pt x="2458" y="317091"/>
                  </a:cubicBezTo>
                  <a:cubicBezTo>
                    <a:pt x="3826" y="311343"/>
                    <a:pt x="9814" y="307707"/>
                    <a:pt x="12290" y="302342"/>
                  </a:cubicBezTo>
                  <a:cubicBezTo>
                    <a:pt x="14790" y="296926"/>
                    <a:pt x="15320" y="290795"/>
                    <a:pt x="17206" y="285136"/>
                  </a:cubicBezTo>
                  <a:cubicBezTo>
                    <a:pt x="26723" y="256588"/>
                    <a:pt x="16963" y="290685"/>
                    <a:pt x="29497" y="258097"/>
                  </a:cubicBezTo>
                  <a:cubicBezTo>
                    <a:pt x="31638" y="252530"/>
                    <a:pt x="32774" y="246626"/>
                    <a:pt x="34413" y="240891"/>
                  </a:cubicBezTo>
                  <a:lnTo>
                    <a:pt x="36871" y="223684"/>
                  </a:lnTo>
                  <a:lnTo>
                    <a:pt x="162232" y="0"/>
                  </a:lnTo>
                  <a:lnTo>
                    <a:pt x="621890" y="29497"/>
                  </a:lnTo>
                  <a:lnTo>
                    <a:pt x="722671" y="353962"/>
                  </a:lnTo>
                  <a:lnTo>
                    <a:pt x="0" y="353962"/>
                  </a:lnTo>
                  <a:close/>
                </a:path>
              </a:pathLst>
            </a:custGeom>
            <a:solidFill>
              <a:srgbClr val="006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iangolo isoscele 70">
              <a:extLst>
                <a:ext uri="{FF2B5EF4-FFF2-40B4-BE49-F238E27FC236}">
                  <a16:creationId xmlns:a16="http://schemas.microsoft.com/office/drawing/2014/main" id="{7625C38D-C84F-40A6-AF76-A84FDD142D9D}"/>
                </a:ext>
              </a:extLst>
            </p:cNvPr>
            <p:cNvSpPr/>
            <p:nvPr/>
          </p:nvSpPr>
          <p:spPr>
            <a:xfrm rot="15485406">
              <a:off x="6192169" y="5922932"/>
              <a:ext cx="252285" cy="21748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8F4CE1C5-07D4-4099-B324-B5AEED703365}"/>
                </a:ext>
              </a:extLst>
            </p:cNvPr>
            <p:cNvSpPr/>
            <p:nvPr/>
          </p:nvSpPr>
          <p:spPr>
            <a:xfrm rot="1114929">
              <a:off x="5527732" y="5850783"/>
              <a:ext cx="470693" cy="335496"/>
            </a:xfrm>
            <a:prstGeom prst="rect">
              <a:avLst/>
            </a:prstGeom>
            <a:solidFill>
              <a:srgbClr val="0063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0C4E8E4A-0E56-4BEA-ABA5-18FDDE381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64802" y="57293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77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9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magine 91">
            <a:extLst>
              <a:ext uri="{FF2B5EF4-FFF2-40B4-BE49-F238E27FC236}">
                <a16:creationId xmlns:a16="http://schemas.microsoft.com/office/drawing/2014/main" id="{6C34271C-0566-400E-822D-FEFE41751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8901" r="60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94" name="Group 2375">
            <a:extLst>
              <a:ext uri="{FF2B5EF4-FFF2-40B4-BE49-F238E27FC236}">
                <a16:creationId xmlns:a16="http://schemas.microsoft.com/office/drawing/2014/main" id="{1A7971B9-FCC2-4BCE-A040-F17EABB0114A}"/>
              </a:ext>
            </a:extLst>
          </p:cNvPr>
          <p:cNvGrpSpPr/>
          <p:nvPr/>
        </p:nvGrpSpPr>
        <p:grpSpPr>
          <a:xfrm>
            <a:off x="10002845" y="3311110"/>
            <a:ext cx="2189155" cy="1877850"/>
            <a:chOff x="1038692" y="2521527"/>
            <a:chExt cx="1619883" cy="1463946"/>
          </a:xfrm>
          <a:solidFill>
            <a:srgbClr val="70AD47"/>
          </a:solidFill>
        </p:grpSpPr>
        <p:sp>
          <p:nvSpPr>
            <p:cNvPr id="195" name="Rectangle 2397">
              <a:extLst>
                <a:ext uri="{FF2B5EF4-FFF2-40B4-BE49-F238E27FC236}">
                  <a16:creationId xmlns:a16="http://schemas.microsoft.com/office/drawing/2014/main" id="{A87D327E-C09F-4613-96BF-35FAC0D323CF}"/>
                </a:ext>
              </a:extLst>
            </p:cNvPr>
            <p:cNvSpPr/>
            <p:nvPr/>
          </p:nvSpPr>
          <p:spPr>
            <a:xfrm>
              <a:off x="1038692" y="2521527"/>
              <a:ext cx="1570473" cy="1463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196" name="Rectangle 2398">
              <a:extLst>
                <a:ext uri="{FF2B5EF4-FFF2-40B4-BE49-F238E27FC236}">
                  <a16:creationId xmlns:a16="http://schemas.microsoft.com/office/drawing/2014/main" id="{717E6B55-743B-4FD8-A93A-F86F7FFA748E}"/>
                </a:ext>
              </a:extLst>
            </p:cNvPr>
            <p:cNvSpPr/>
            <p:nvPr/>
          </p:nvSpPr>
          <p:spPr>
            <a:xfrm rot="2700000">
              <a:off x="2411397" y="3129911"/>
              <a:ext cx="247178" cy="247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2372">
            <a:extLst>
              <a:ext uri="{FF2B5EF4-FFF2-40B4-BE49-F238E27FC236}">
                <a16:creationId xmlns:a16="http://schemas.microsoft.com/office/drawing/2014/main" id="{B49759EE-EF43-4304-8155-8B8B4FE71E38}"/>
              </a:ext>
            </a:extLst>
          </p:cNvPr>
          <p:cNvGrpSpPr/>
          <p:nvPr/>
        </p:nvGrpSpPr>
        <p:grpSpPr>
          <a:xfrm>
            <a:off x="8023474" y="3308119"/>
            <a:ext cx="2049552" cy="1852253"/>
            <a:chOff x="1038692" y="2521527"/>
            <a:chExt cx="1619883" cy="1463946"/>
          </a:xfrm>
          <a:solidFill>
            <a:srgbClr val="937963"/>
          </a:solidFill>
        </p:grpSpPr>
        <p:sp>
          <p:nvSpPr>
            <p:cNvPr id="149" name="Rectangle 2403">
              <a:extLst>
                <a:ext uri="{FF2B5EF4-FFF2-40B4-BE49-F238E27FC236}">
                  <a16:creationId xmlns:a16="http://schemas.microsoft.com/office/drawing/2014/main" id="{AE3355D6-539F-4E8D-82F5-B0B69881426E}"/>
                </a:ext>
              </a:extLst>
            </p:cNvPr>
            <p:cNvSpPr/>
            <p:nvPr/>
          </p:nvSpPr>
          <p:spPr>
            <a:xfrm>
              <a:off x="1038692" y="2521527"/>
              <a:ext cx="1570473" cy="1463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rgbClr val="F33745"/>
                </a:solidFill>
                <a:latin typeface="FontAwesome" pitchFamily="2" charset="0"/>
              </a:endParaRPr>
            </a:p>
          </p:txBody>
        </p:sp>
        <p:sp>
          <p:nvSpPr>
            <p:cNvPr id="150" name="Rectangle 2404">
              <a:extLst>
                <a:ext uri="{FF2B5EF4-FFF2-40B4-BE49-F238E27FC236}">
                  <a16:creationId xmlns:a16="http://schemas.microsoft.com/office/drawing/2014/main" id="{D7FC4A40-8A5A-48C2-9AA7-7E6F1CE823C0}"/>
                </a:ext>
              </a:extLst>
            </p:cNvPr>
            <p:cNvSpPr/>
            <p:nvPr/>
          </p:nvSpPr>
          <p:spPr>
            <a:xfrm rot="2700000">
              <a:off x="2411397" y="3129911"/>
              <a:ext cx="247178" cy="247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2373">
            <a:extLst>
              <a:ext uri="{FF2B5EF4-FFF2-40B4-BE49-F238E27FC236}">
                <a16:creationId xmlns:a16="http://schemas.microsoft.com/office/drawing/2014/main" id="{6EA46CE3-4A25-44AB-8560-A15A1F0E26A0}"/>
              </a:ext>
            </a:extLst>
          </p:cNvPr>
          <p:cNvGrpSpPr/>
          <p:nvPr/>
        </p:nvGrpSpPr>
        <p:grpSpPr>
          <a:xfrm>
            <a:off x="6042087" y="3308119"/>
            <a:ext cx="2049552" cy="1852253"/>
            <a:chOff x="1038692" y="2521527"/>
            <a:chExt cx="1619883" cy="1463946"/>
          </a:xfrm>
          <a:solidFill>
            <a:srgbClr val="F23B48"/>
          </a:solidFill>
        </p:grpSpPr>
        <p:sp>
          <p:nvSpPr>
            <p:cNvPr id="152" name="Rectangle 2401">
              <a:extLst>
                <a:ext uri="{FF2B5EF4-FFF2-40B4-BE49-F238E27FC236}">
                  <a16:creationId xmlns:a16="http://schemas.microsoft.com/office/drawing/2014/main" id="{24B05146-25C8-4987-B7A2-374F4B10D10E}"/>
                </a:ext>
              </a:extLst>
            </p:cNvPr>
            <p:cNvSpPr/>
            <p:nvPr/>
          </p:nvSpPr>
          <p:spPr>
            <a:xfrm>
              <a:off x="1038692" y="2521527"/>
              <a:ext cx="1570473" cy="1463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153" name="Rectangle 2402">
              <a:extLst>
                <a:ext uri="{FF2B5EF4-FFF2-40B4-BE49-F238E27FC236}">
                  <a16:creationId xmlns:a16="http://schemas.microsoft.com/office/drawing/2014/main" id="{5E1E1DE6-FF0E-4D78-8627-2F14005538EC}"/>
                </a:ext>
              </a:extLst>
            </p:cNvPr>
            <p:cNvSpPr/>
            <p:nvPr/>
          </p:nvSpPr>
          <p:spPr>
            <a:xfrm rot="2700000">
              <a:off x="2411397" y="3129911"/>
              <a:ext cx="247178" cy="247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2374">
            <a:extLst>
              <a:ext uri="{FF2B5EF4-FFF2-40B4-BE49-F238E27FC236}">
                <a16:creationId xmlns:a16="http://schemas.microsoft.com/office/drawing/2014/main" id="{41861B8B-508F-44A8-958E-2FDB76048561}"/>
              </a:ext>
            </a:extLst>
          </p:cNvPr>
          <p:cNvGrpSpPr/>
          <p:nvPr/>
        </p:nvGrpSpPr>
        <p:grpSpPr>
          <a:xfrm>
            <a:off x="4061004" y="3308119"/>
            <a:ext cx="2049552" cy="1852253"/>
            <a:chOff x="1038692" y="2521527"/>
            <a:chExt cx="1619883" cy="1463946"/>
          </a:xfrm>
          <a:solidFill>
            <a:srgbClr val="895881"/>
          </a:solidFill>
        </p:grpSpPr>
        <p:sp>
          <p:nvSpPr>
            <p:cNvPr id="155" name="Rectangle 2399">
              <a:extLst>
                <a:ext uri="{FF2B5EF4-FFF2-40B4-BE49-F238E27FC236}">
                  <a16:creationId xmlns:a16="http://schemas.microsoft.com/office/drawing/2014/main" id="{B6619168-4155-4DCF-8A8D-529E37F540AD}"/>
                </a:ext>
              </a:extLst>
            </p:cNvPr>
            <p:cNvSpPr/>
            <p:nvPr/>
          </p:nvSpPr>
          <p:spPr>
            <a:xfrm>
              <a:off x="1038692" y="2521527"/>
              <a:ext cx="1570473" cy="1463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156" name="Rectangle 2400">
              <a:extLst>
                <a:ext uri="{FF2B5EF4-FFF2-40B4-BE49-F238E27FC236}">
                  <a16:creationId xmlns:a16="http://schemas.microsoft.com/office/drawing/2014/main" id="{FB74E0A8-61DB-4833-B48A-F56C9F844F13}"/>
                </a:ext>
              </a:extLst>
            </p:cNvPr>
            <p:cNvSpPr/>
            <p:nvPr/>
          </p:nvSpPr>
          <p:spPr>
            <a:xfrm rot="2700000">
              <a:off x="2411397" y="3129911"/>
              <a:ext cx="247178" cy="247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2375">
            <a:extLst>
              <a:ext uri="{FF2B5EF4-FFF2-40B4-BE49-F238E27FC236}">
                <a16:creationId xmlns:a16="http://schemas.microsoft.com/office/drawing/2014/main" id="{FBFEFBBA-9498-4E09-9716-738DD4B98718}"/>
              </a:ext>
            </a:extLst>
          </p:cNvPr>
          <p:cNvGrpSpPr/>
          <p:nvPr/>
        </p:nvGrpSpPr>
        <p:grpSpPr>
          <a:xfrm>
            <a:off x="2130823" y="3336707"/>
            <a:ext cx="2049552" cy="1852253"/>
            <a:chOff x="1038692" y="2521527"/>
            <a:chExt cx="1619883" cy="1463946"/>
          </a:xfrm>
          <a:solidFill>
            <a:srgbClr val="00BBD6"/>
          </a:solidFill>
        </p:grpSpPr>
        <p:sp>
          <p:nvSpPr>
            <p:cNvPr id="158" name="Rectangle 2397">
              <a:extLst>
                <a:ext uri="{FF2B5EF4-FFF2-40B4-BE49-F238E27FC236}">
                  <a16:creationId xmlns:a16="http://schemas.microsoft.com/office/drawing/2014/main" id="{D4295BD3-BCB1-44F6-B380-2074F83E3619}"/>
                </a:ext>
              </a:extLst>
            </p:cNvPr>
            <p:cNvSpPr/>
            <p:nvPr/>
          </p:nvSpPr>
          <p:spPr>
            <a:xfrm>
              <a:off x="1038692" y="2521527"/>
              <a:ext cx="1570473" cy="1463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159" name="Rectangle 2398">
              <a:extLst>
                <a:ext uri="{FF2B5EF4-FFF2-40B4-BE49-F238E27FC236}">
                  <a16:creationId xmlns:a16="http://schemas.microsoft.com/office/drawing/2014/main" id="{0B3DA793-C554-421D-A65F-4CF6ACA2AD14}"/>
                </a:ext>
              </a:extLst>
            </p:cNvPr>
            <p:cNvSpPr/>
            <p:nvPr/>
          </p:nvSpPr>
          <p:spPr>
            <a:xfrm rot="2700000">
              <a:off x="2411397" y="3129911"/>
              <a:ext cx="247178" cy="247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Group 4">
            <a:extLst>
              <a:ext uri="{FF2B5EF4-FFF2-40B4-BE49-F238E27FC236}">
                <a16:creationId xmlns:a16="http://schemas.microsoft.com/office/drawing/2014/main" id="{24CB8D1E-2ED8-4C23-B23A-1A5D6A6FE05F}"/>
              </a:ext>
            </a:extLst>
          </p:cNvPr>
          <p:cNvGrpSpPr/>
          <p:nvPr/>
        </p:nvGrpSpPr>
        <p:grpSpPr>
          <a:xfrm>
            <a:off x="1145401" y="1669040"/>
            <a:ext cx="3915594" cy="1494376"/>
            <a:chOff x="-321130" y="2008796"/>
            <a:chExt cx="3915594" cy="1494376"/>
          </a:xfrm>
        </p:grpSpPr>
        <p:sp>
          <p:nvSpPr>
            <p:cNvPr id="161" name="Text Placeholder 32">
              <a:extLst>
                <a:ext uri="{FF2B5EF4-FFF2-40B4-BE49-F238E27FC236}">
                  <a16:creationId xmlns:a16="http://schemas.microsoft.com/office/drawing/2014/main" id="{572942CE-7C70-4F8B-8C27-BF8DD8E4EE3D}"/>
                </a:ext>
              </a:extLst>
            </p:cNvPr>
            <p:cNvSpPr txBox="1">
              <a:spLocks/>
            </p:cNvSpPr>
            <p:nvPr/>
          </p:nvSpPr>
          <p:spPr>
            <a:xfrm>
              <a:off x="-321130" y="2475409"/>
              <a:ext cx="3915594" cy="668879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en-US" sz="1300" dirty="0">
                  <a:solidFill>
                    <a:schemeClr val="bg1"/>
                  </a:solidFill>
                  <a:latin typeface="+mj-lt"/>
                </a:rPr>
                <a:t>UNEP launched the Regional Seas Programmes, one of its most significant achievements in the past four decades</a:t>
              </a:r>
            </a:p>
          </p:txBody>
        </p:sp>
        <p:sp>
          <p:nvSpPr>
            <p:cNvPr id="162" name="TextBox 2377">
              <a:extLst>
                <a:ext uri="{FF2B5EF4-FFF2-40B4-BE49-F238E27FC236}">
                  <a16:creationId xmlns:a16="http://schemas.microsoft.com/office/drawing/2014/main" id="{5CB190C9-74C0-4F84-B401-405296D20CA1}"/>
                </a:ext>
              </a:extLst>
            </p:cNvPr>
            <p:cNvSpPr txBox="1"/>
            <p:nvPr/>
          </p:nvSpPr>
          <p:spPr>
            <a:xfrm>
              <a:off x="1235321" y="2008796"/>
              <a:ext cx="827151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AU" sz="3000" dirty="0">
                  <a:solidFill>
                    <a:schemeClr val="bg1"/>
                  </a:solidFill>
                  <a:latin typeface="Lato Black" panose="020F0A02020204030203" pitchFamily="34" charset="0"/>
                </a:rPr>
                <a:t>1974</a:t>
              </a:r>
              <a:endParaRPr lang="en-US" sz="3000" dirty="0">
                <a:solidFill>
                  <a:schemeClr val="bg1"/>
                </a:solidFill>
                <a:latin typeface="Lato Black" panose="020F0A02020204030203" pitchFamily="34" charset="0"/>
              </a:endParaRPr>
            </a:p>
          </p:txBody>
        </p:sp>
        <p:cxnSp>
          <p:nvCxnSpPr>
            <p:cNvPr id="163" name="Straight Connector 2378">
              <a:extLst>
                <a:ext uri="{FF2B5EF4-FFF2-40B4-BE49-F238E27FC236}">
                  <a16:creationId xmlns:a16="http://schemas.microsoft.com/office/drawing/2014/main" id="{F0B21C94-8C0B-4998-8749-E8A2160BAFFB}"/>
                </a:ext>
              </a:extLst>
            </p:cNvPr>
            <p:cNvCxnSpPr/>
            <p:nvPr/>
          </p:nvCxnSpPr>
          <p:spPr>
            <a:xfrm flipV="1">
              <a:off x="1636667" y="3284798"/>
              <a:ext cx="0" cy="218374"/>
            </a:xfrm>
            <a:prstGeom prst="line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6">
            <a:extLst>
              <a:ext uri="{FF2B5EF4-FFF2-40B4-BE49-F238E27FC236}">
                <a16:creationId xmlns:a16="http://schemas.microsoft.com/office/drawing/2014/main" id="{23A3B35D-C850-493A-999A-A2D730AA5C40}"/>
              </a:ext>
            </a:extLst>
          </p:cNvPr>
          <p:cNvGrpSpPr/>
          <p:nvPr/>
        </p:nvGrpSpPr>
        <p:grpSpPr>
          <a:xfrm>
            <a:off x="5818854" y="1666423"/>
            <a:ext cx="2478311" cy="1496993"/>
            <a:chOff x="3353427" y="1747555"/>
            <a:chExt cx="2478311" cy="1496993"/>
          </a:xfrm>
        </p:grpSpPr>
        <p:sp>
          <p:nvSpPr>
            <p:cNvPr id="165" name="Text Placeholder 32">
              <a:extLst>
                <a:ext uri="{FF2B5EF4-FFF2-40B4-BE49-F238E27FC236}">
                  <a16:creationId xmlns:a16="http://schemas.microsoft.com/office/drawing/2014/main" id="{0F091F0D-426B-4098-8D82-F697C09EC088}"/>
                </a:ext>
              </a:extLst>
            </p:cNvPr>
            <p:cNvSpPr txBox="1">
              <a:spLocks/>
            </p:cNvSpPr>
            <p:nvPr/>
          </p:nvSpPr>
          <p:spPr>
            <a:xfrm>
              <a:off x="3353427" y="2219228"/>
              <a:ext cx="2478311" cy="668879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en-US" sz="1300" dirty="0">
                  <a:solidFill>
                    <a:schemeClr val="bg1"/>
                  </a:solidFill>
                  <a:latin typeface="+mj-lt"/>
                </a:rPr>
                <a:t>Countries of the Region adopted the Cartagena Convention on 24 March</a:t>
              </a:r>
            </a:p>
          </p:txBody>
        </p:sp>
        <p:sp>
          <p:nvSpPr>
            <p:cNvPr id="166" name="TextBox 2380">
              <a:extLst>
                <a:ext uri="{FF2B5EF4-FFF2-40B4-BE49-F238E27FC236}">
                  <a16:creationId xmlns:a16="http://schemas.microsoft.com/office/drawing/2014/main" id="{EE404347-DACB-429F-A75A-7240BDB0E9EF}"/>
                </a:ext>
              </a:extLst>
            </p:cNvPr>
            <p:cNvSpPr txBox="1"/>
            <p:nvPr/>
          </p:nvSpPr>
          <p:spPr>
            <a:xfrm>
              <a:off x="4150154" y="1747555"/>
              <a:ext cx="884859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AU" sz="3000" b="1" dirty="0">
                  <a:solidFill>
                    <a:schemeClr val="bg1"/>
                  </a:solidFill>
                  <a:latin typeface="Lato Black" panose="020F0A02020204030203" pitchFamily="34" charset="0"/>
                </a:rPr>
                <a:t>1983</a:t>
              </a:r>
              <a:endParaRPr lang="en-US" sz="3000" b="1" dirty="0">
                <a:solidFill>
                  <a:schemeClr val="bg1"/>
                </a:solidFill>
                <a:latin typeface="Lato Black" panose="020F0A02020204030203" pitchFamily="34" charset="0"/>
              </a:endParaRPr>
            </a:p>
          </p:txBody>
        </p:sp>
        <p:cxnSp>
          <p:nvCxnSpPr>
            <p:cNvPr id="167" name="Straight Connector 2381">
              <a:extLst>
                <a:ext uri="{FF2B5EF4-FFF2-40B4-BE49-F238E27FC236}">
                  <a16:creationId xmlns:a16="http://schemas.microsoft.com/office/drawing/2014/main" id="{DF336E63-70F5-4A70-95C7-F0DA37D1B1C2}"/>
                </a:ext>
              </a:extLst>
            </p:cNvPr>
            <p:cNvCxnSpPr/>
            <p:nvPr/>
          </p:nvCxnSpPr>
          <p:spPr>
            <a:xfrm flipV="1">
              <a:off x="4592584" y="3026174"/>
              <a:ext cx="0" cy="218374"/>
            </a:xfrm>
            <a:prstGeom prst="line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5">
            <a:extLst>
              <a:ext uri="{FF2B5EF4-FFF2-40B4-BE49-F238E27FC236}">
                <a16:creationId xmlns:a16="http://schemas.microsoft.com/office/drawing/2014/main" id="{A60A64EE-3E12-436A-B444-795CC8DC5564}"/>
              </a:ext>
            </a:extLst>
          </p:cNvPr>
          <p:cNvGrpSpPr/>
          <p:nvPr/>
        </p:nvGrpSpPr>
        <p:grpSpPr>
          <a:xfrm>
            <a:off x="3693572" y="5270041"/>
            <a:ext cx="2703427" cy="1449809"/>
            <a:chOff x="1762077" y="4712287"/>
            <a:chExt cx="2703427" cy="1449809"/>
          </a:xfrm>
        </p:grpSpPr>
        <p:sp>
          <p:nvSpPr>
            <p:cNvPr id="177" name="Text Placeholder 32">
              <a:extLst>
                <a:ext uri="{FF2B5EF4-FFF2-40B4-BE49-F238E27FC236}">
                  <a16:creationId xmlns:a16="http://schemas.microsoft.com/office/drawing/2014/main" id="{6AEEC633-6E73-46F3-9245-53936E9B82B6}"/>
                </a:ext>
              </a:extLst>
            </p:cNvPr>
            <p:cNvSpPr txBox="1">
              <a:spLocks/>
            </p:cNvSpPr>
            <p:nvPr/>
          </p:nvSpPr>
          <p:spPr>
            <a:xfrm>
              <a:off x="1762077" y="5493217"/>
              <a:ext cx="2703427" cy="668879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en-US" sz="1300" dirty="0">
                  <a:solidFill>
                    <a:schemeClr val="bg1"/>
                  </a:solidFill>
                  <a:latin typeface="+mj-lt"/>
                </a:rPr>
                <a:t>UNEP established the Caribbean Environment Programme (CEP) as one of its Regional Seas Programmes</a:t>
              </a:r>
            </a:p>
          </p:txBody>
        </p:sp>
        <p:sp>
          <p:nvSpPr>
            <p:cNvPr id="178" name="TextBox 2389">
              <a:extLst>
                <a:ext uri="{FF2B5EF4-FFF2-40B4-BE49-F238E27FC236}">
                  <a16:creationId xmlns:a16="http://schemas.microsoft.com/office/drawing/2014/main" id="{405DD493-61BC-4783-8029-FD540E260820}"/>
                </a:ext>
              </a:extLst>
            </p:cNvPr>
            <p:cNvSpPr txBox="1"/>
            <p:nvPr/>
          </p:nvSpPr>
          <p:spPr>
            <a:xfrm>
              <a:off x="2700216" y="5031554"/>
              <a:ext cx="827151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AU" sz="3000" dirty="0">
                  <a:solidFill>
                    <a:schemeClr val="bg1"/>
                  </a:solidFill>
                  <a:latin typeface="Lato Black" panose="020F0A02020204030203" pitchFamily="34" charset="0"/>
                </a:rPr>
                <a:t>1981</a:t>
              </a:r>
              <a:endParaRPr lang="en-US" sz="3000" dirty="0">
                <a:solidFill>
                  <a:schemeClr val="bg1"/>
                </a:solidFill>
                <a:latin typeface="Lato Black" panose="020F0A02020204030203" pitchFamily="34" charset="0"/>
              </a:endParaRPr>
            </a:p>
          </p:txBody>
        </p:sp>
        <p:cxnSp>
          <p:nvCxnSpPr>
            <p:cNvPr id="179" name="Straight Connector 2390">
              <a:extLst>
                <a:ext uri="{FF2B5EF4-FFF2-40B4-BE49-F238E27FC236}">
                  <a16:creationId xmlns:a16="http://schemas.microsoft.com/office/drawing/2014/main" id="{002165EC-4695-4B24-BBB3-52533B439A7F}"/>
                </a:ext>
              </a:extLst>
            </p:cNvPr>
            <p:cNvCxnSpPr/>
            <p:nvPr/>
          </p:nvCxnSpPr>
          <p:spPr>
            <a:xfrm flipV="1">
              <a:off x="3113792" y="4712287"/>
              <a:ext cx="0" cy="218374"/>
            </a:xfrm>
            <a:prstGeom prst="line">
              <a:avLst/>
            </a:prstGeom>
            <a:ln w="19050">
              <a:solidFill>
                <a:schemeClr val="bg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7">
            <a:extLst>
              <a:ext uri="{FF2B5EF4-FFF2-40B4-BE49-F238E27FC236}">
                <a16:creationId xmlns:a16="http://schemas.microsoft.com/office/drawing/2014/main" id="{9C2FF9F4-DF5C-41A1-800C-3A7758FE2A49}"/>
              </a:ext>
            </a:extLst>
          </p:cNvPr>
          <p:cNvGrpSpPr/>
          <p:nvPr/>
        </p:nvGrpSpPr>
        <p:grpSpPr>
          <a:xfrm>
            <a:off x="7090670" y="5270041"/>
            <a:ext cx="3892711" cy="1449810"/>
            <a:chOff x="4128999" y="4712287"/>
            <a:chExt cx="3892711" cy="1449810"/>
          </a:xfrm>
        </p:grpSpPr>
        <p:sp>
          <p:nvSpPr>
            <p:cNvPr id="181" name="Text Placeholder 32">
              <a:extLst>
                <a:ext uri="{FF2B5EF4-FFF2-40B4-BE49-F238E27FC236}">
                  <a16:creationId xmlns:a16="http://schemas.microsoft.com/office/drawing/2014/main" id="{0032C5FE-33C6-4465-A774-7C27F6442959}"/>
                </a:ext>
              </a:extLst>
            </p:cNvPr>
            <p:cNvSpPr txBox="1">
              <a:spLocks/>
            </p:cNvSpPr>
            <p:nvPr/>
          </p:nvSpPr>
          <p:spPr>
            <a:xfrm>
              <a:off x="4128999" y="5493218"/>
              <a:ext cx="3892711" cy="668879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en-US" sz="1300" dirty="0">
                  <a:solidFill>
                    <a:schemeClr val="bg1"/>
                  </a:solidFill>
                  <a:latin typeface="+mj-lt"/>
                </a:rPr>
                <a:t>The Caribbean Regional Co-ordinating Unit (CAR/RCU) was established in Kingston, Jamaica. It is the Secretariat for the Cartagena Convention and the CEP</a:t>
              </a:r>
            </a:p>
          </p:txBody>
        </p:sp>
        <p:sp>
          <p:nvSpPr>
            <p:cNvPr id="182" name="TextBox 2392">
              <a:extLst>
                <a:ext uri="{FF2B5EF4-FFF2-40B4-BE49-F238E27FC236}">
                  <a16:creationId xmlns:a16="http://schemas.microsoft.com/office/drawing/2014/main" id="{E471ACC5-EF4A-4614-A731-8006336FA654}"/>
                </a:ext>
              </a:extLst>
            </p:cNvPr>
            <p:cNvSpPr txBox="1"/>
            <p:nvPr/>
          </p:nvSpPr>
          <p:spPr>
            <a:xfrm>
              <a:off x="5661780" y="5031554"/>
              <a:ext cx="827151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AU" sz="3000" dirty="0">
                  <a:solidFill>
                    <a:schemeClr val="bg1"/>
                  </a:solidFill>
                  <a:latin typeface="Lato Black" panose="020F0A02020204030203" pitchFamily="34" charset="0"/>
                </a:rPr>
                <a:t>1986</a:t>
              </a:r>
              <a:endParaRPr lang="en-US" sz="3000" dirty="0">
                <a:solidFill>
                  <a:schemeClr val="bg1"/>
                </a:solidFill>
                <a:latin typeface="Lato Black" panose="020F0A02020204030203" pitchFamily="34" charset="0"/>
              </a:endParaRPr>
            </a:p>
          </p:txBody>
        </p:sp>
        <p:cxnSp>
          <p:nvCxnSpPr>
            <p:cNvPr id="183" name="Straight Connector 2393">
              <a:extLst>
                <a:ext uri="{FF2B5EF4-FFF2-40B4-BE49-F238E27FC236}">
                  <a16:creationId xmlns:a16="http://schemas.microsoft.com/office/drawing/2014/main" id="{B48F8F54-3DF3-48D6-83DC-04A4485470CE}"/>
                </a:ext>
              </a:extLst>
            </p:cNvPr>
            <p:cNvCxnSpPr/>
            <p:nvPr/>
          </p:nvCxnSpPr>
          <p:spPr>
            <a:xfrm flipV="1">
              <a:off x="6075356" y="4712287"/>
              <a:ext cx="0" cy="218374"/>
            </a:xfrm>
            <a:prstGeom prst="line">
              <a:avLst/>
            </a:prstGeom>
            <a:ln w="19050">
              <a:solidFill>
                <a:schemeClr val="bg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Image result for unep png">
            <a:extLst>
              <a:ext uri="{FF2B5EF4-FFF2-40B4-BE49-F238E27FC236}">
                <a16:creationId xmlns:a16="http://schemas.microsoft.com/office/drawing/2014/main" id="{C91E24D3-549E-47EF-80AE-997A79DB9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4"/>
          <a:stretch/>
        </p:blipFill>
        <p:spPr bwMode="auto">
          <a:xfrm>
            <a:off x="2558229" y="3756226"/>
            <a:ext cx="1067475" cy="95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nvention icon png">
            <a:extLst>
              <a:ext uri="{FF2B5EF4-FFF2-40B4-BE49-F238E27FC236}">
                <a16:creationId xmlns:a16="http://schemas.microsoft.com/office/drawing/2014/main" id="{964B4A01-B2C5-45F6-AD4C-40971C129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760" y="3707994"/>
            <a:ext cx="1052500" cy="10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location icon png">
            <a:extLst>
              <a:ext uri="{FF2B5EF4-FFF2-40B4-BE49-F238E27FC236}">
                <a16:creationId xmlns:a16="http://schemas.microsoft.com/office/drawing/2014/main" id="{B8E47A00-E4AD-4EF7-AEBD-46614E27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62" y="3748389"/>
            <a:ext cx="971709" cy="97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0" name="Group 2375">
            <a:extLst>
              <a:ext uri="{FF2B5EF4-FFF2-40B4-BE49-F238E27FC236}">
                <a16:creationId xmlns:a16="http://schemas.microsoft.com/office/drawing/2014/main" id="{D3AFDAC0-F459-4F19-8093-CC75A5AA295B}"/>
              </a:ext>
            </a:extLst>
          </p:cNvPr>
          <p:cNvGrpSpPr/>
          <p:nvPr/>
        </p:nvGrpSpPr>
        <p:grpSpPr>
          <a:xfrm>
            <a:off x="43103" y="3308116"/>
            <a:ext cx="2122382" cy="1961925"/>
            <a:chOff x="1038692" y="2521527"/>
            <a:chExt cx="1619883" cy="1463946"/>
          </a:xfrm>
          <a:solidFill>
            <a:srgbClr val="FFC000"/>
          </a:solidFill>
        </p:grpSpPr>
        <p:sp>
          <p:nvSpPr>
            <p:cNvPr id="191" name="Rectangle 2397">
              <a:extLst>
                <a:ext uri="{FF2B5EF4-FFF2-40B4-BE49-F238E27FC236}">
                  <a16:creationId xmlns:a16="http://schemas.microsoft.com/office/drawing/2014/main" id="{532CDB67-4C26-4F5A-AAA7-3B3667EE67D5}"/>
                </a:ext>
              </a:extLst>
            </p:cNvPr>
            <p:cNvSpPr/>
            <p:nvPr/>
          </p:nvSpPr>
          <p:spPr>
            <a:xfrm>
              <a:off x="1038692" y="2521527"/>
              <a:ext cx="1570473" cy="1463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192" name="Rectangle 2398">
              <a:extLst>
                <a:ext uri="{FF2B5EF4-FFF2-40B4-BE49-F238E27FC236}">
                  <a16:creationId xmlns:a16="http://schemas.microsoft.com/office/drawing/2014/main" id="{52E6D940-9EC2-44D4-852A-4964BA32D25F}"/>
                </a:ext>
              </a:extLst>
            </p:cNvPr>
            <p:cNvSpPr/>
            <p:nvPr/>
          </p:nvSpPr>
          <p:spPr>
            <a:xfrm rot="2700000">
              <a:off x="2411397" y="3129911"/>
              <a:ext cx="247178" cy="247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68A9AFA4-5C61-4959-8ADC-3F57DE65A6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47" y="3597987"/>
            <a:ext cx="1308497" cy="1308497"/>
          </a:xfrm>
          <a:prstGeom prst="rect">
            <a:avLst/>
          </a:prstGeom>
        </p:spPr>
      </p:pic>
      <p:sp>
        <p:nvSpPr>
          <p:cNvPr id="62" name="Rectangle 1">
            <a:extLst>
              <a:ext uri="{FF2B5EF4-FFF2-40B4-BE49-F238E27FC236}">
                <a16:creationId xmlns:a16="http://schemas.microsoft.com/office/drawing/2014/main" id="{99959412-5767-4917-BE62-944F90D7B651}"/>
              </a:ext>
            </a:extLst>
          </p:cNvPr>
          <p:cNvSpPr/>
          <p:nvPr/>
        </p:nvSpPr>
        <p:spPr>
          <a:xfrm>
            <a:off x="0" y="363051"/>
            <a:ext cx="12192000" cy="1169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38F53909-F06A-495E-BC3A-4BE4CF4F929C}"/>
              </a:ext>
            </a:extLst>
          </p:cNvPr>
          <p:cNvSpPr txBox="1">
            <a:spLocks/>
          </p:cNvSpPr>
          <p:nvPr/>
        </p:nvSpPr>
        <p:spPr>
          <a:xfrm>
            <a:off x="838200" y="528092"/>
            <a:ext cx="113538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ED9D00"/>
                </a:solidFill>
                <a:latin typeface="+mn-lt"/>
              </a:rPr>
              <a:t>Cartagena Convention</a:t>
            </a:r>
          </a:p>
        </p:txBody>
      </p:sp>
      <p:pic>
        <p:nvPicPr>
          <p:cNvPr id="64" name="Immagine 4">
            <a:extLst>
              <a:ext uri="{FF2B5EF4-FFF2-40B4-BE49-F238E27FC236}">
                <a16:creationId xmlns:a16="http://schemas.microsoft.com/office/drawing/2014/main" id="{6BDC1029-F532-425C-ADB8-24150C7ABC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494" y="443680"/>
            <a:ext cx="983208" cy="983208"/>
          </a:xfrm>
          <a:prstGeom prst="rect">
            <a:avLst/>
          </a:prstGeom>
        </p:spPr>
      </p:pic>
      <p:pic>
        <p:nvPicPr>
          <p:cNvPr id="46" name="Picture 2" descr="Image result for unep png">
            <a:extLst>
              <a:ext uri="{FF2B5EF4-FFF2-40B4-BE49-F238E27FC236}">
                <a16:creationId xmlns:a16="http://schemas.microsoft.com/office/drawing/2014/main" id="{7B429E1C-0211-4112-8B3A-14A72AC6A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4"/>
          <a:stretch/>
        </p:blipFill>
        <p:spPr bwMode="auto">
          <a:xfrm>
            <a:off x="2569460" y="3756273"/>
            <a:ext cx="1067475" cy="95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188E21ED-A093-4BA3-909D-DBFEE0916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69083" y="140439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Shark">
            <a:extLst>
              <a:ext uri="{FF2B5EF4-FFF2-40B4-BE49-F238E27FC236}">
                <a16:creationId xmlns:a16="http://schemas.microsoft.com/office/drawing/2014/main" id="{5A5FE8E6-DC31-4531-B172-58D1EEA6F7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15349" y="3606296"/>
            <a:ext cx="1263514" cy="1263514"/>
          </a:xfrm>
          <a:prstGeom prst="rect">
            <a:avLst/>
          </a:prstGeom>
        </p:spPr>
      </p:pic>
      <p:grpSp>
        <p:nvGrpSpPr>
          <p:cNvPr id="53" name="Group 6">
            <a:extLst>
              <a:ext uri="{FF2B5EF4-FFF2-40B4-BE49-F238E27FC236}">
                <a16:creationId xmlns:a16="http://schemas.microsoft.com/office/drawing/2014/main" id="{02DE13F6-FD2F-41CB-B6A7-8A2B0F2CCFD6}"/>
              </a:ext>
            </a:extLst>
          </p:cNvPr>
          <p:cNvGrpSpPr/>
          <p:nvPr/>
        </p:nvGrpSpPr>
        <p:grpSpPr>
          <a:xfrm>
            <a:off x="9833538" y="1599458"/>
            <a:ext cx="2407800" cy="1012867"/>
            <a:chOff x="3353427" y="1673746"/>
            <a:chExt cx="2478311" cy="1444335"/>
          </a:xfrm>
        </p:grpSpPr>
        <p:sp>
          <p:nvSpPr>
            <p:cNvPr id="54" name="Text Placeholder 32">
              <a:extLst>
                <a:ext uri="{FF2B5EF4-FFF2-40B4-BE49-F238E27FC236}">
                  <a16:creationId xmlns:a16="http://schemas.microsoft.com/office/drawing/2014/main" id="{4CF05375-F1CD-47A2-A383-E077F0AAF4E7}"/>
                </a:ext>
              </a:extLst>
            </p:cNvPr>
            <p:cNvSpPr txBox="1">
              <a:spLocks/>
            </p:cNvSpPr>
            <p:nvPr/>
          </p:nvSpPr>
          <p:spPr>
            <a:xfrm>
              <a:off x="3353427" y="2170022"/>
              <a:ext cx="2478311" cy="668879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en-US" sz="1300" dirty="0">
                  <a:solidFill>
                    <a:srgbClr val="FFFF00"/>
                  </a:solidFill>
                  <a:latin typeface="+mj-lt"/>
                </a:rPr>
                <a:t>Specially Protected Areas and Wildlife Protocol adopted</a:t>
              </a:r>
            </a:p>
          </p:txBody>
        </p:sp>
        <p:sp>
          <p:nvSpPr>
            <p:cNvPr id="55" name="TextBox 2380">
              <a:extLst>
                <a:ext uri="{FF2B5EF4-FFF2-40B4-BE49-F238E27FC236}">
                  <a16:creationId xmlns:a16="http://schemas.microsoft.com/office/drawing/2014/main" id="{34119C6B-914E-4755-B91F-8E54AB1DEAA6}"/>
                </a:ext>
              </a:extLst>
            </p:cNvPr>
            <p:cNvSpPr txBox="1"/>
            <p:nvPr/>
          </p:nvSpPr>
          <p:spPr>
            <a:xfrm>
              <a:off x="4249394" y="1673746"/>
              <a:ext cx="686377" cy="5266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AU" sz="2400" dirty="0">
                  <a:solidFill>
                    <a:schemeClr val="bg1"/>
                  </a:solidFill>
                  <a:latin typeface="Lato Black" panose="020F0A02020204030203" pitchFamily="34" charset="0"/>
                </a:rPr>
                <a:t>1990</a:t>
              </a:r>
              <a:endParaRPr lang="en-US" sz="3000" dirty="0">
                <a:solidFill>
                  <a:schemeClr val="bg1"/>
                </a:solidFill>
                <a:latin typeface="Lato Black" panose="020F0A02020204030203" pitchFamily="34" charset="0"/>
              </a:endParaRPr>
            </a:p>
          </p:txBody>
        </p:sp>
        <p:cxnSp>
          <p:nvCxnSpPr>
            <p:cNvPr id="56" name="Straight Connector 2381">
              <a:extLst>
                <a:ext uri="{FF2B5EF4-FFF2-40B4-BE49-F238E27FC236}">
                  <a16:creationId xmlns:a16="http://schemas.microsoft.com/office/drawing/2014/main" id="{F1C4BD10-4577-4B49-91AD-9EFD12F10E5A}"/>
                </a:ext>
              </a:extLst>
            </p:cNvPr>
            <p:cNvCxnSpPr/>
            <p:nvPr/>
          </p:nvCxnSpPr>
          <p:spPr>
            <a:xfrm flipV="1">
              <a:off x="4592584" y="2899707"/>
              <a:ext cx="0" cy="218374"/>
            </a:xfrm>
            <a:prstGeom prst="line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2380">
            <a:extLst>
              <a:ext uri="{FF2B5EF4-FFF2-40B4-BE49-F238E27FC236}">
                <a16:creationId xmlns:a16="http://schemas.microsoft.com/office/drawing/2014/main" id="{BE9F6C2F-246D-4D4D-85CD-8E22AAC37B94}"/>
              </a:ext>
            </a:extLst>
          </p:cNvPr>
          <p:cNvSpPr txBox="1"/>
          <p:nvPr/>
        </p:nvSpPr>
        <p:spPr>
          <a:xfrm>
            <a:off x="10655947" y="2561791"/>
            <a:ext cx="77585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latin typeface="Lato Black" panose="020F0A02020204030203" pitchFamily="34" charset="0"/>
              </a:rPr>
              <a:t>2000</a:t>
            </a:r>
            <a:endParaRPr lang="en-US" sz="2400" dirty="0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6E1F8DE3-AC6E-4B03-B23D-4CA18B434A94}"/>
              </a:ext>
            </a:extLst>
          </p:cNvPr>
          <p:cNvSpPr txBox="1">
            <a:spLocks/>
          </p:cNvSpPr>
          <p:nvPr/>
        </p:nvSpPr>
        <p:spPr>
          <a:xfrm>
            <a:off x="9951643" y="2862225"/>
            <a:ext cx="2122381" cy="4690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1300" dirty="0">
                <a:solidFill>
                  <a:schemeClr val="bg1"/>
                </a:solidFill>
                <a:latin typeface="+mj-lt"/>
              </a:rPr>
              <a:t>Entered into force</a:t>
            </a:r>
          </a:p>
        </p:txBody>
      </p:sp>
      <p:cxnSp>
        <p:nvCxnSpPr>
          <p:cNvPr id="65" name="Straight Connector 2381">
            <a:extLst>
              <a:ext uri="{FF2B5EF4-FFF2-40B4-BE49-F238E27FC236}">
                <a16:creationId xmlns:a16="http://schemas.microsoft.com/office/drawing/2014/main" id="{9A8671E5-ED47-4F7D-BD48-13554E27E534}"/>
              </a:ext>
            </a:extLst>
          </p:cNvPr>
          <p:cNvCxnSpPr/>
          <p:nvPr/>
        </p:nvCxnSpPr>
        <p:spPr>
          <a:xfrm flipV="1">
            <a:off x="11051815" y="3114346"/>
            <a:ext cx="0" cy="153139"/>
          </a:xfrm>
          <a:prstGeom prst="line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4">
            <a:extLst>
              <a:ext uri="{FF2B5EF4-FFF2-40B4-BE49-F238E27FC236}">
                <a16:creationId xmlns:a16="http://schemas.microsoft.com/office/drawing/2014/main" id="{8FF38306-F597-402D-BA95-380B858F4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472" y="3430966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24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50">
            <a:extLst>
              <a:ext uri="{FF2B5EF4-FFF2-40B4-BE49-F238E27FC236}">
                <a16:creationId xmlns:a16="http://schemas.microsoft.com/office/drawing/2014/main" id="{E598705B-04C9-4205-99CE-DFAADAC3FD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8901" r="60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0" name="Rectangle 1">
            <a:extLst>
              <a:ext uri="{FF2B5EF4-FFF2-40B4-BE49-F238E27FC236}">
                <a16:creationId xmlns:a16="http://schemas.microsoft.com/office/drawing/2014/main" id="{E7D93E61-B607-42E0-86A7-9A60843FAD1F}"/>
              </a:ext>
            </a:extLst>
          </p:cNvPr>
          <p:cNvSpPr/>
          <p:nvPr/>
        </p:nvSpPr>
        <p:spPr>
          <a:xfrm>
            <a:off x="0" y="288406"/>
            <a:ext cx="12192000" cy="1169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C183C7-9219-475B-9083-427A0767FF47}"/>
              </a:ext>
            </a:extLst>
          </p:cNvPr>
          <p:cNvSpPr txBox="1">
            <a:spLocks/>
          </p:cNvSpPr>
          <p:nvPr/>
        </p:nvSpPr>
        <p:spPr>
          <a:xfrm>
            <a:off x="838200" y="528092"/>
            <a:ext cx="113538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ED9D00"/>
                </a:solidFill>
                <a:latin typeface="+mn-lt"/>
              </a:rPr>
              <a:t>Facts </a:t>
            </a:r>
            <a:r>
              <a:rPr lang="en-US" sz="2800" b="1" dirty="0">
                <a:solidFill>
                  <a:srgbClr val="ED9D00"/>
                </a:solidFill>
                <a:latin typeface="+mn-lt"/>
              </a:rPr>
              <a:t>&amp;</a:t>
            </a:r>
            <a:r>
              <a:rPr lang="en-US" sz="3600" b="1" dirty="0">
                <a:solidFill>
                  <a:srgbClr val="ED9D00"/>
                </a:solidFill>
                <a:latin typeface="+mn-lt"/>
              </a:rPr>
              <a:t> numbers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8CEC380-5599-4687-8541-54358A4047C3}"/>
              </a:ext>
            </a:extLst>
          </p:cNvPr>
          <p:cNvSpPr/>
          <p:nvPr/>
        </p:nvSpPr>
        <p:spPr>
          <a:xfrm>
            <a:off x="1617326" y="1382037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a typeface="+mj-ea"/>
                <a:cs typeface="+mj-cs"/>
              </a:rPr>
              <a:t>2018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FA39928-620B-4B39-91BD-567045742C92}"/>
              </a:ext>
            </a:extLst>
          </p:cNvPr>
          <p:cNvCxnSpPr>
            <a:cxnSpLocks/>
          </p:cNvCxnSpPr>
          <p:nvPr/>
        </p:nvCxnSpPr>
        <p:spPr>
          <a:xfrm>
            <a:off x="828773" y="2120702"/>
            <a:ext cx="20935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7B46485B-85EF-40BD-B1D4-0E93CBDAB9F3}"/>
              </a:ext>
            </a:extLst>
          </p:cNvPr>
          <p:cNvCxnSpPr/>
          <p:nvPr/>
        </p:nvCxnSpPr>
        <p:spPr>
          <a:xfrm>
            <a:off x="838200" y="763571"/>
            <a:ext cx="0" cy="135713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Image result for dollars icon png">
            <a:extLst>
              <a:ext uri="{FF2B5EF4-FFF2-40B4-BE49-F238E27FC236}">
                <a16:creationId xmlns:a16="http://schemas.microsoft.com/office/drawing/2014/main" id="{A48774DC-437E-475B-9A01-83F475815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567">
            <a:off x="10611452" y="5035117"/>
            <a:ext cx="1822885" cy="1822883"/>
          </a:xfrm>
          <a:prstGeom prst="rect">
            <a:avLst/>
          </a:prstGeom>
          <a:noFill/>
        </p:spPr>
      </p:pic>
      <p:pic>
        <p:nvPicPr>
          <p:cNvPr id="22" name="Picture 2" descr="Image result for dollars icon png">
            <a:extLst>
              <a:ext uri="{FF2B5EF4-FFF2-40B4-BE49-F238E27FC236}">
                <a16:creationId xmlns:a16="http://schemas.microsoft.com/office/drawing/2014/main" id="{E2335AE5-6488-492D-8F67-351D4A3A9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7487">
            <a:off x="9554018" y="5583760"/>
            <a:ext cx="1267779" cy="126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dollars icon png">
            <a:extLst>
              <a:ext uri="{FF2B5EF4-FFF2-40B4-BE49-F238E27FC236}">
                <a16:creationId xmlns:a16="http://schemas.microsoft.com/office/drawing/2014/main" id="{54824627-FEBD-48F8-9448-22D1FDBED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466">
            <a:off x="10195300" y="5171259"/>
            <a:ext cx="799544" cy="79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068BC1-9E3D-48C1-A2B7-B6D7BC1921DD}"/>
              </a:ext>
            </a:extLst>
          </p:cNvPr>
          <p:cNvSpPr/>
          <p:nvPr/>
        </p:nvSpPr>
        <p:spPr>
          <a:xfrm>
            <a:off x="6694714" y="1335006"/>
            <a:ext cx="39324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a typeface="+mj-ea"/>
                <a:cs typeface="+mj-cs"/>
              </a:rPr>
              <a:t>$ 120 Million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D8CD538-0D20-4E8D-86D9-6361E2B307CC}"/>
              </a:ext>
            </a:extLst>
          </p:cNvPr>
          <p:cNvSpPr/>
          <p:nvPr/>
        </p:nvSpPr>
        <p:spPr>
          <a:xfrm>
            <a:off x="2973777" y="1474371"/>
            <a:ext cx="3720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The estimated US dollar clean-up cost for Sargassum across the Caribbean: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83D7CE6-BD32-4376-9017-7685147D5652}"/>
              </a:ext>
            </a:extLst>
          </p:cNvPr>
          <p:cNvSpPr/>
          <p:nvPr/>
        </p:nvSpPr>
        <p:spPr>
          <a:xfrm>
            <a:off x="2973777" y="2758055"/>
            <a:ext cx="6122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During the first semester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AE5A8BE-E70D-4DFA-B93D-C900BBA26823}"/>
              </a:ext>
            </a:extLst>
          </p:cNvPr>
          <p:cNvSpPr/>
          <p:nvPr/>
        </p:nvSpPr>
        <p:spPr>
          <a:xfrm>
            <a:off x="5332112" y="2640597"/>
            <a:ext cx="2524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MEXICO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B33B2A52-A729-458F-8DAF-F094819D9200}"/>
              </a:ext>
            </a:extLst>
          </p:cNvPr>
          <p:cNvSpPr/>
          <p:nvPr/>
        </p:nvSpPr>
        <p:spPr>
          <a:xfrm>
            <a:off x="5353884" y="3361282"/>
            <a:ext cx="4724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has witnessed a large decline in tourism</a:t>
            </a:r>
          </a:p>
          <a:p>
            <a:r>
              <a:rPr lang="en-US" i="1" dirty="0">
                <a:solidFill>
                  <a:schemeClr val="bg1"/>
                </a:solidFill>
              </a:rPr>
              <a:t>with a</a:t>
            </a:r>
            <a:endParaRPr lang="id-ID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3DF0730A-7333-41AC-9CED-DEBF1B9BE32A}"/>
              </a:ext>
            </a:extLst>
          </p:cNvPr>
          <p:cNvSpPr/>
          <p:nvPr/>
        </p:nvSpPr>
        <p:spPr>
          <a:xfrm>
            <a:off x="6095999" y="3545948"/>
            <a:ext cx="3072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35</a:t>
            </a:r>
            <a:r>
              <a:rPr lang="en-US" sz="4000" b="1" dirty="0">
                <a:solidFill>
                  <a:srgbClr val="FFFF00"/>
                </a:solidFill>
              </a:rPr>
              <a:t>%</a:t>
            </a:r>
            <a:r>
              <a:rPr lang="en-US" sz="5400" b="1" dirty="0">
                <a:solidFill>
                  <a:srgbClr val="FFFF00"/>
                </a:solidFill>
              </a:rPr>
              <a:t> DROP</a:t>
            </a:r>
          </a:p>
        </p:txBody>
      </p:sp>
      <p:pic>
        <p:nvPicPr>
          <p:cNvPr id="35" name="Picture 2" descr="Image result for dollars icon png">
            <a:extLst>
              <a:ext uri="{FF2B5EF4-FFF2-40B4-BE49-F238E27FC236}">
                <a16:creationId xmlns:a16="http://schemas.microsoft.com/office/drawing/2014/main" id="{6AA02F88-B0F2-4ABB-A66F-EB0F4D0C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9201">
            <a:off x="7446712" y="4315030"/>
            <a:ext cx="2560791" cy="2560788"/>
          </a:xfrm>
          <a:prstGeom prst="rect">
            <a:avLst/>
          </a:prstGeom>
          <a:noFill/>
        </p:spPr>
      </p:pic>
      <p:pic>
        <p:nvPicPr>
          <p:cNvPr id="36" name="Picture 2" descr="Image result for dollars icon png">
            <a:extLst>
              <a:ext uri="{FF2B5EF4-FFF2-40B4-BE49-F238E27FC236}">
                <a16:creationId xmlns:a16="http://schemas.microsoft.com/office/drawing/2014/main" id="{FAD73F12-A10F-4D76-86B9-7B2BC851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11983">
            <a:off x="5395917" y="4427058"/>
            <a:ext cx="2336732" cy="23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dollars icon png">
            <a:extLst>
              <a:ext uri="{FF2B5EF4-FFF2-40B4-BE49-F238E27FC236}">
                <a16:creationId xmlns:a16="http://schemas.microsoft.com/office/drawing/2014/main" id="{0B8EF7B8-31B4-44BB-87B6-DF5E052C9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9324">
            <a:off x="7235244" y="4306601"/>
            <a:ext cx="1067740" cy="106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dollars icon png">
            <a:extLst>
              <a:ext uri="{FF2B5EF4-FFF2-40B4-BE49-F238E27FC236}">
                <a16:creationId xmlns:a16="http://schemas.microsoft.com/office/drawing/2014/main" id="{EB165D80-CE49-4D90-B4A4-9922D3287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0820">
            <a:off x="9482252" y="4845919"/>
            <a:ext cx="799544" cy="79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dollars icon png">
            <a:extLst>
              <a:ext uri="{FF2B5EF4-FFF2-40B4-BE49-F238E27FC236}">
                <a16:creationId xmlns:a16="http://schemas.microsoft.com/office/drawing/2014/main" id="{511EAAC1-1B90-4EC8-A78B-BCBB95C7F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402">
            <a:off x="4761932" y="5478467"/>
            <a:ext cx="1408489" cy="140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dollars icon png">
            <a:extLst>
              <a:ext uri="{FF2B5EF4-FFF2-40B4-BE49-F238E27FC236}">
                <a16:creationId xmlns:a16="http://schemas.microsoft.com/office/drawing/2014/main" id="{BAF7EF99-D35C-4AD0-A5E9-E7E4F44E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1099">
            <a:off x="3087027" y="4553876"/>
            <a:ext cx="2241792" cy="22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dollars icon png">
            <a:extLst>
              <a:ext uri="{FF2B5EF4-FFF2-40B4-BE49-F238E27FC236}">
                <a16:creationId xmlns:a16="http://schemas.microsoft.com/office/drawing/2014/main" id="{92F2BD8D-1EB7-40EA-8CE2-080D5D635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860">
            <a:off x="2460999" y="6057166"/>
            <a:ext cx="1058426" cy="105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dollars icon png">
            <a:extLst>
              <a:ext uri="{FF2B5EF4-FFF2-40B4-BE49-F238E27FC236}">
                <a16:creationId xmlns:a16="http://schemas.microsoft.com/office/drawing/2014/main" id="{F002B4B8-3881-465E-B0C2-DF07351E7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23864">
            <a:off x="530899" y="4527451"/>
            <a:ext cx="2241792" cy="22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dollars icon png">
            <a:extLst>
              <a:ext uri="{FF2B5EF4-FFF2-40B4-BE49-F238E27FC236}">
                <a16:creationId xmlns:a16="http://schemas.microsoft.com/office/drawing/2014/main" id="{DA5FEB52-DFBD-443C-B4E0-CCD19CAC7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05">
            <a:off x="2300237" y="3564466"/>
            <a:ext cx="1791667" cy="17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dollars icon png">
            <a:extLst>
              <a:ext uri="{FF2B5EF4-FFF2-40B4-BE49-F238E27FC236}">
                <a16:creationId xmlns:a16="http://schemas.microsoft.com/office/drawing/2014/main" id="{3B9B0007-85B2-4C54-AB1A-328EBC5B0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9486">
            <a:off x="-46430" y="5262503"/>
            <a:ext cx="1564225" cy="15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dollars icon png">
            <a:extLst>
              <a:ext uri="{FF2B5EF4-FFF2-40B4-BE49-F238E27FC236}">
                <a16:creationId xmlns:a16="http://schemas.microsoft.com/office/drawing/2014/main" id="{9501A4B6-8FAD-4CAE-9C0A-31416424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9070">
            <a:off x="-46924" y="4080410"/>
            <a:ext cx="1067740" cy="106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dollars icon png">
            <a:extLst>
              <a:ext uri="{FF2B5EF4-FFF2-40B4-BE49-F238E27FC236}">
                <a16:creationId xmlns:a16="http://schemas.microsoft.com/office/drawing/2014/main" id="{4F1BA79F-6F9A-46ED-B55C-5C2B2D857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5207">
            <a:off x="-189805" y="5087176"/>
            <a:ext cx="786656" cy="78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mage result for dollars icon png">
            <a:extLst>
              <a:ext uri="{FF2B5EF4-FFF2-40B4-BE49-F238E27FC236}">
                <a16:creationId xmlns:a16="http://schemas.microsoft.com/office/drawing/2014/main" id="{9E69BC3E-A846-4BFD-9047-44E526AB7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74009">
            <a:off x="922168" y="4304883"/>
            <a:ext cx="786656" cy="78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BA607C2D-2D51-4DA5-9E62-BEEA330C37B3}"/>
              </a:ext>
            </a:extLst>
          </p:cNvPr>
          <p:cNvSpPr/>
          <p:nvPr/>
        </p:nvSpPr>
        <p:spPr>
          <a:xfrm>
            <a:off x="4280463" y="6968179"/>
            <a:ext cx="79683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31" name="Immagine 4">
            <a:extLst>
              <a:ext uri="{FF2B5EF4-FFF2-40B4-BE49-F238E27FC236}">
                <a16:creationId xmlns:a16="http://schemas.microsoft.com/office/drawing/2014/main" id="{E341EB1D-59DC-4B25-BCB5-E75BA22853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100" y="398829"/>
            <a:ext cx="983208" cy="98320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0DC4676-FE58-40D6-A340-DBF076FB3768}"/>
              </a:ext>
            </a:extLst>
          </p:cNvPr>
          <p:cNvSpPr/>
          <p:nvPr/>
        </p:nvSpPr>
        <p:spPr>
          <a:xfrm>
            <a:off x="9683093" y="2536400"/>
            <a:ext cx="2169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Many other areas of the Caribbean have witnessed similar declines</a:t>
            </a:r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1D7EE9A1-C6AC-4A52-A7BC-565DD42B90F9}"/>
              </a:ext>
            </a:extLst>
          </p:cNvPr>
          <p:cNvCxnSpPr>
            <a:cxnSpLocks/>
          </p:cNvCxnSpPr>
          <p:nvPr/>
        </p:nvCxnSpPr>
        <p:spPr>
          <a:xfrm>
            <a:off x="6226098" y="3722155"/>
            <a:ext cx="55479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">
            <a:extLst>
              <a:ext uri="{FF2B5EF4-FFF2-40B4-BE49-F238E27FC236}">
                <a16:creationId xmlns:a16="http://schemas.microsoft.com/office/drawing/2014/main" id="{54EE1913-E982-4D0F-A073-2E0294C94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02077" y="86749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2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500"/>
                            </p:stCondLst>
                            <p:childTnLst>
                              <p:par>
                                <p:cTn id="1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1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26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4" presetID="26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0" presetID="26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2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13" grpId="0"/>
      <p:bldP spid="20" grpId="0"/>
      <p:bldP spid="21" grpId="0"/>
      <p:bldP spid="24" grpId="0"/>
      <p:bldP spid="24" grpId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>
            <a:extLst>
              <a:ext uri="{FF2B5EF4-FFF2-40B4-BE49-F238E27FC236}">
                <a16:creationId xmlns:a16="http://schemas.microsoft.com/office/drawing/2014/main" id="{BE13DFD1-4044-412A-8707-923A505D96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8901" r="60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0" name="Rectangle 1">
            <a:extLst>
              <a:ext uri="{FF2B5EF4-FFF2-40B4-BE49-F238E27FC236}">
                <a16:creationId xmlns:a16="http://schemas.microsoft.com/office/drawing/2014/main" id="{E7D93E61-B607-42E0-86A7-9A60843FAD1F}"/>
              </a:ext>
            </a:extLst>
          </p:cNvPr>
          <p:cNvSpPr/>
          <p:nvPr/>
        </p:nvSpPr>
        <p:spPr>
          <a:xfrm>
            <a:off x="0" y="288406"/>
            <a:ext cx="12192000" cy="1169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C183C7-9219-475B-9083-427A0767FF47}"/>
              </a:ext>
            </a:extLst>
          </p:cNvPr>
          <p:cNvSpPr txBox="1">
            <a:spLocks/>
          </p:cNvSpPr>
          <p:nvPr/>
        </p:nvSpPr>
        <p:spPr>
          <a:xfrm>
            <a:off x="838200" y="528092"/>
            <a:ext cx="113538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ED9D00"/>
                </a:solidFill>
                <a:latin typeface="+mn-lt"/>
              </a:rPr>
              <a:t>Facts </a:t>
            </a:r>
            <a:r>
              <a:rPr lang="en-US" sz="2800" b="1" dirty="0">
                <a:solidFill>
                  <a:srgbClr val="ED9D00"/>
                </a:solidFill>
                <a:latin typeface="+mn-lt"/>
              </a:rPr>
              <a:t>&amp;</a:t>
            </a:r>
            <a:r>
              <a:rPr lang="en-US" sz="3600" b="1" dirty="0">
                <a:solidFill>
                  <a:srgbClr val="ED9D00"/>
                </a:solidFill>
                <a:latin typeface="+mn-lt"/>
              </a:rPr>
              <a:t> numbers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8CEC380-5599-4687-8541-54358A4047C3}"/>
              </a:ext>
            </a:extLst>
          </p:cNvPr>
          <p:cNvSpPr/>
          <p:nvPr/>
        </p:nvSpPr>
        <p:spPr>
          <a:xfrm>
            <a:off x="1617326" y="1382037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a typeface="+mj-ea"/>
                <a:cs typeface="+mj-cs"/>
              </a:rPr>
              <a:t>2018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C6B9EFB-325E-48D4-8A37-7CEC84B1A7AD}"/>
              </a:ext>
            </a:extLst>
          </p:cNvPr>
          <p:cNvSpPr/>
          <p:nvPr/>
        </p:nvSpPr>
        <p:spPr>
          <a:xfrm>
            <a:off x="2973777" y="1474371"/>
            <a:ext cx="6047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It was another record-breaking year: the total amount of seaweed reached approximately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17D7011-92CF-47AB-8285-9259E803FE23}"/>
              </a:ext>
            </a:extLst>
          </p:cNvPr>
          <p:cNvSpPr/>
          <p:nvPr/>
        </p:nvSpPr>
        <p:spPr>
          <a:xfrm>
            <a:off x="6058291" y="1595763"/>
            <a:ext cx="34756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ea typeface="+mj-ea"/>
                <a:cs typeface="+mj-cs"/>
              </a:rPr>
              <a:t>6000 km</a:t>
            </a:r>
            <a:r>
              <a:rPr lang="en-US" sz="6000" b="1" baseline="30000" dirty="0">
                <a:solidFill>
                  <a:srgbClr val="FFFF00"/>
                </a:solidFill>
                <a:ea typeface="+mj-ea"/>
                <a:cs typeface="+mj-cs"/>
              </a:rPr>
              <a:t>2</a:t>
            </a:r>
            <a:r>
              <a:rPr lang="en-US" sz="6000" b="1" dirty="0">
                <a:solidFill>
                  <a:srgbClr val="FFFF00"/>
                </a:solidFill>
                <a:ea typeface="+mj-ea"/>
                <a:cs typeface="+mj-cs"/>
              </a:rPr>
              <a:t>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3A2C11C-8689-496C-8B66-68E4913751DE}"/>
              </a:ext>
            </a:extLst>
          </p:cNvPr>
          <p:cNvSpPr/>
          <p:nvPr/>
        </p:nvSpPr>
        <p:spPr>
          <a:xfrm>
            <a:off x="7696738" y="2376870"/>
            <a:ext cx="170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and a weight of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4D113C9-F441-474C-B756-BFC2F173E563}"/>
              </a:ext>
            </a:extLst>
          </p:cNvPr>
          <p:cNvSpPr/>
          <p:nvPr/>
        </p:nvSpPr>
        <p:spPr>
          <a:xfrm>
            <a:off x="9273580" y="3296901"/>
            <a:ext cx="2155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</a:t>
            </a:r>
            <a:r>
              <a:rPr lang="en-US" i="1" dirty="0"/>
              <a:t> </a:t>
            </a:r>
            <a:r>
              <a:rPr lang="en-US" i="1" dirty="0">
                <a:solidFill>
                  <a:schemeClr val="bg1"/>
                </a:solidFill>
              </a:rPr>
              <a:t>the month of June.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EB9ACF1-D751-44A9-A65E-6D12CC896847}"/>
              </a:ext>
            </a:extLst>
          </p:cNvPr>
          <p:cNvSpPr/>
          <p:nvPr/>
        </p:nvSpPr>
        <p:spPr>
          <a:xfrm>
            <a:off x="6515100" y="2486379"/>
            <a:ext cx="50887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ea typeface="+mj-ea"/>
                <a:cs typeface="+mj-cs"/>
              </a:rPr>
              <a:t>20 million tons 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FA39928-620B-4B39-91BD-567045742C92}"/>
              </a:ext>
            </a:extLst>
          </p:cNvPr>
          <p:cNvCxnSpPr>
            <a:cxnSpLocks/>
          </p:cNvCxnSpPr>
          <p:nvPr/>
        </p:nvCxnSpPr>
        <p:spPr>
          <a:xfrm>
            <a:off x="828773" y="2120702"/>
            <a:ext cx="20935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Related image">
            <a:extLst>
              <a:ext uri="{FF2B5EF4-FFF2-40B4-BE49-F238E27FC236}">
                <a16:creationId xmlns:a16="http://schemas.microsoft.com/office/drawing/2014/main" id="{563914CD-A185-4889-82E6-D43A985A4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36" y="2376870"/>
            <a:ext cx="1716400" cy="17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Related image">
            <a:extLst>
              <a:ext uri="{FF2B5EF4-FFF2-40B4-BE49-F238E27FC236}">
                <a16:creationId xmlns:a16="http://schemas.microsoft.com/office/drawing/2014/main" id="{F88D98A4-C07C-4D6B-949E-5C02246A7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76" y="3746258"/>
            <a:ext cx="1716400" cy="17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Related image">
            <a:extLst>
              <a:ext uri="{FF2B5EF4-FFF2-40B4-BE49-F238E27FC236}">
                <a16:creationId xmlns:a16="http://schemas.microsoft.com/office/drawing/2014/main" id="{4C98E43B-F38A-427B-A076-DA4717ABA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73" y="2376870"/>
            <a:ext cx="1716400" cy="17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8" descr="Related image">
            <a:extLst>
              <a:ext uri="{FF2B5EF4-FFF2-40B4-BE49-F238E27FC236}">
                <a16:creationId xmlns:a16="http://schemas.microsoft.com/office/drawing/2014/main" id="{FDDEF94F-D94A-455E-AFA9-7B0CB0682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86" y="3748761"/>
            <a:ext cx="1716400" cy="17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ttangolo 58">
            <a:extLst>
              <a:ext uri="{FF2B5EF4-FFF2-40B4-BE49-F238E27FC236}">
                <a16:creationId xmlns:a16="http://schemas.microsoft.com/office/drawing/2014/main" id="{BE51CBC9-56F1-4FBE-8D46-D3CFA8B3F12F}"/>
              </a:ext>
            </a:extLst>
          </p:cNvPr>
          <p:cNvSpPr/>
          <p:nvPr/>
        </p:nvSpPr>
        <p:spPr>
          <a:xfrm>
            <a:off x="760116" y="5490010"/>
            <a:ext cx="37055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FFFFFF"/>
                </a:solidFill>
              </a:rPr>
              <a:t>As large as 4 times the island of </a:t>
            </a:r>
            <a:r>
              <a:rPr lang="en-US" sz="4600" b="1" dirty="0">
                <a:solidFill>
                  <a:srgbClr val="FFFFFF"/>
                </a:solidFill>
              </a:rPr>
              <a:t>GUADELOUPE</a:t>
            </a:r>
            <a:endParaRPr lang="en-US" sz="4600" dirty="0">
              <a:solidFill>
                <a:srgbClr val="FFFFFF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32455C6-A8AC-418B-8F64-5BF8CD193AEB}"/>
              </a:ext>
            </a:extLst>
          </p:cNvPr>
          <p:cNvSpPr/>
          <p:nvPr/>
        </p:nvSpPr>
        <p:spPr>
          <a:xfrm>
            <a:off x="6890994" y="3839999"/>
            <a:ext cx="48533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Which would make necessary </a:t>
            </a:r>
            <a:r>
              <a:rPr lang="en-US" sz="2800" b="1" i="1" dirty="0">
                <a:solidFill>
                  <a:schemeClr val="bg1"/>
                </a:solidFill>
              </a:rPr>
              <a:t>30,000</a:t>
            </a:r>
            <a:r>
              <a:rPr lang="en-US" sz="2800" b="1" dirty="0">
                <a:solidFill>
                  <a:schemeClr val="bg1"/>
                </a:solidFill>
              </a:rPr>
              <a:t> of the </a:t>
            </a:r>
            <a:r>
              <a:rPr lang="en-US" sz="2800" b="1" i="1" dirty="0">
                <a:solidFill>
                  <a:schemeClr val="bg1"/>
                </a:solidFill>
              </a:rPr>
              <a:t>world’s biggest trucks </a:t>
            </a:r>
            <a:r>
              <a:rPr lang="en-US" sz="2800" b="1" dirty="0">
                <a:solidFill>
                  <a:schemeClr val="bg1"/>
                </a:solidFill>
              </a:rPr>
              <a:t>to completely remove it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7B46485B-85EF-40BD-B1D4-0E93CBDAB9F3}"/>
              </a:ext>
            </a:extLst>
          </p:cNvPr>
          <p:cNvCxnSpPr/>
          <p:nvPr/>
        </p:nvCxnSpPr>
        <p:spPr>
          <a:xfrm>
            <a:off x="838200" y="763571"/>
            <a:ext cx="0" cy="135713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4">
            <a:extLst>
              <a:ext uri="{FF2B5EF4-FFF2-40B4-BE49-F238E27FC236}">
                <a16:creationId xmlns:a16="http://schemas.microsoft.com/office/drawing/2014/main" id="{FF0F22E1-D5A5-4180-A1A8-FC0B5934BA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100" y="398829"/>
            <a:ext cx="983208" cy="98320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9137400B-56C6-44B9-BF06-B452C241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0626" y="103139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750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65"/>
            </p:par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5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>
            <a:extLst>
              <a:ext uri="{FF2B5EF4-FFF2-40B4-BE49-F238E27FC236}">
                <a16:creationId xmlns:a16="http://schemas.microsoft.com/office/drawing/2014/main" id="{C060A510-E4C2-4583-9B82-BC8FFE4901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8901" r="60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0" name="Rectangle 1">
            <a:extLst>
              <a:ext uri="{FF2B5EF4-FFF2-40B4-BE49-F238E27FC236}">
                <a16:creationId xmlns:a16="http://schemas.microsoft.com/office/drawing/2014/main" id="{E7D93E61-B607-42E0-86A7-9A60843FAD1F}"/>
              </a:ext>
            </a:extLst>
          </p:cNvPr>
          <p:cNvSpPr/>
          <p:nvPr/>
        </p:nvSpPr>
        <p:spPr>
          <a:xfrm>
            <a:off x="0" y="288406"/>
            <a:ext cx="12192000" cy="1169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C183C7-9219-475B-9083-427A0767FF47}"/>
              </a:ext>
            </a:extLst>
          </p:cNvPr>
          <p:cNvSpPr txBox="1">
            <a:spLocks/>
          </p:cNvSpPr>
          <p:nvPr/>
        </p:nvSpPr>
        <p:spPr>
          <a:xfrm>
            <a:off x="838200" y="528092"/>
            <a:ext cx="113538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ED9D00"/>
                </a:solidFill>
                <a:latin typeface="+mn-lt"/>
              </a:rPr>
              <a:t>Facts </a:t>
            </a:r>
            <a:r>
              <a:rPr lang="en-US" sz="2800" b="1" dirty="0">
                <a:solidFill>
                  <a:srgbClr val="ED9D00"/>
                </a:solidFill>
                <a:latin typeface="+mn-lt"/>
              </a:rPr>
              <a:t>&amp;</a:t>
            </a:r>
            <a:r>
              <a:rPr lang="en-US" sz="3600" b="1" dirty="0">
                <a:solidFill>
                  <a:srgbClr val="ED9D00"/>
                </a:solidFill>
                <a:latin typeface="+mn-lt"/>
              </a:rPr>
              <a:t> numbers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8CEC380-5599-4687-8541-54358A4047C3}"/>
              </a:ext>
            </a:extLst>
          </p:cNvPr>
          <p:cNvSpPr/>
          <p:nvPr/>
        </p:nvSpPr>
        <p:spPr>
          <a:xfrm>
            <a:off x="3648620" y="1330387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a typeface="+mj-ea"/>
                <a:cs typeface="+mj-cs"/>
              </a:rPr>
              <a:t>2018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FA39928-620B-4B39-91BD-567045742C92}"/>
              </a:ext>
            </a:extLst>
          </p:cNvPr>
          <p:cNvCxnSpPr>
            <a:cxnSpLocks/>
          </p:cNvCxnSpPr>
          <p:nvPr/>
        </p:nvCxnSpPr>
        <p:spPr>
          <a:xfrm>
            <a:off x="3280535" y="2127791"/>
            <a:ext cx="20935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7B46485B-85EF-40BD-B1D4-0E93CBDAB9F3}"/>
              </a:ext>
            </a:extLst>
          </p:cNvPr>
          <p:cNvCxnSpPr>
            <a:cxnSpLocks/>
          </p:cNvCxnSpPr>
          <p:nvPr/>
        </p:nvCxnSpPr>
        <p:spPr>
          <a:xfrm>
            <a:off x="3291967" y="1457480"/>
            <a:ext cx="0" cy="6632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1AC3B71A-840A-4A54-A9D6-3B66CECCB02A}"/>
              </a:ext>
            </a:extLst>
          </p:cNvPr>
          <p:cNvSpPr/>
          <p:nvPr/>
        </p:nvSpPr>
        <p:spPr>
          <a:xfrm>
            <a:off x="3609799" y="2168473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a typeface="+mj-ea"/>
                <a:cs typeface="+mj-cs"/>
              </a:rPr>
              <a:t>2019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53ECCB66-5031-46CA-8E86-46B1FE210CB8}"/>
              </a:ext>
            </a:extLst>
          </p:cNvPr>
          <p:cNvSpPr/>
          <p:nvPr/>
        </p:nvSpPr>
        <p:spPr>
          <a:xfrm>
            <a:off x="5142691" y="2095158"/>
            <a:ext cx="27714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The cost of keeping one beach resort clean in Grand Cayman: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8534A1B-FDA9-4F71-86B0-7A3CBD4461B2}"/>
              </a:ext>
            </a:extLst>
          </p:cNvPr>
          <p:cNvSpPr/>
          <p:nvPr/>
        </p:nvSpPr>
        <p:spPr>
          <a:xfrm>
            <a:off x="7737640" y="1831089"/>
            <a:ext cx="39084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FF00"/>
                </a:solidFill>
                <a:ea typeface="+mj-ea"/>
                <a:cs typeface="+mj-cs"/>
              </a:rPr>
              <a:t>$150,000 </a:t>
            </a:r>
          </a:p>
        </p:txBody>
      </p:sp>
      <p:pic>
        <p:nvPicPr>
          <p:cNvPr id="27" name="Immagine 4">
            <a:extLst>
              <a:ext uri="{FF2B5EF4-FFF2-40B4-BE49-F238E27FC236}">
                <a16:creationId xmlns:a16="http://schemas.microsoft.com/office/drawing/2014/main" id="{48A3C098-F9C8-4898-9001-DF512BB24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100" y="398829"/>
            <a:ext cx="983208" cy="983208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7ECB8190-E831-4B14-A897-263FDD434E0E}"/>
              </a:ext>
            </a:extLst>
          </p:cNvPr>
          <p:cNvSpPr/>
          <p:nvPr/>
        </p:nvSpPr>
        <p:spPr>
          <a:xfrm>
            <a:off x="3780926" y="3147639"/>
            <a:ext cx="6355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Mexico has spent </a:t>
            </a:r>
          </a:p>
          <a:p>
            <a:endParaRPr lang="en-US" i="1" dirty="0">
              <a:solidFill>
                <a:schemeClr val="bg1"/>
              </a:solidFill>
            </a:endParaRPr>
          </a:p>
          <a:p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AC1CFF8-06AD-4929-B1BA-E4483CEB42D2}"/>
              </a:ext>
            </a:extLst>
          </p:cNvPr>
          <p:cNvSpPr/>
          <p:nvPr/>
        </p:nvSpPr>
        <p:spPr>
          <a:xfrm>
            <a:off x="3694504" y="3337889"/>
            <a:ext cx="36952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a typeface="+mj-ea"/>
                <a:cs typeface="+mj-cs"/>
              </a:rPr>
              <a:t>$ 17 million 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C9BDA657-4673-4D11-8F38-284EDB2C28D8}"/>
              </a:ext>
            </a:extLst>
          </p:cNvPr>
          <p:cNvSpPr/>
          <p:nvPr/>
        </p:nvSpPr>
        <p:spPr>
          <a:xfrm>
            <a:off x="7144429" y="3498251"/>
            <a:ext cx="4472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to remove Sargassum from over 1,000 km (621 miles) of Mexican beaches through 2019</a:t>
            </a: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9600E73B-76B2-4ECC-9570-2738B737320B}"/>
              </a:ext>
            </a:extLst>
          </p:cNvPr>
          <p:cNvSpPr/>
          <p:nvPr/>
        </p:nvSpPr>
        <p:spPr>
          <a:xfrm>
            <a:off x="5520619" y="4802901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From May to August 2019,</a:t>
            </a:r>
          </a:p>
          <a:p>
            <a:pPr algn="r"/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69,606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tonnes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of Sargassum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were collected and 13,527 people were employed to clean up beaches.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F82E1385-DC2A-4531-9E0F-32E7A32D3CBA}"/>
              </a:ext>
            </a:extLst>
          </p:cNvPr>
          <p:cNvCxnSpPr>
            <a:cxnSpLocks/>
          </p:cNvCxnSpPr>
          <p:nvPr/>
        </p:nvCxnSpPr>
        <p:spPr>
          <a:xfrm>
            <a:off x="11617515" y="3593411"/>
            <a:ext cx="0" cy="27536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>
            <a:extLst>
              <a:ext uri="{FF2B5EF4-FFF2-40B4-BE49-F238E27FC236}">
                <a16:creationId xmlns:a16="http://schemas.microsoft.com/office/drawing/2014/main" id="{5CFC96FE-85ED-498E-83C0-B84F16140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9056" y="92469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B4B7096-1583-4E7F-A1A2-EC0A2060F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7136" y="2769654"/>
            <a:ext cx="4450368" cy="3337774"/>
          </a:xfrm>
          <a:prstGeom prst="rect">
            <a:avLst/>
          </a:prstGeom>
          <a:ln w="25400" cmpd="sng">
            <a:solidFill>
              <a:srgbClr val="E1BC85"/>
            </a:solidFill>
          </a:ln>
        </p:spPr>
      </p:pic>
    </p:spTree>
    <p:extLst>
      <p:ext uri="{BB962C8B-B14F-4D97-AF65-F5344CB8AC3E}">
        <p14:creationId xmlns:p14="http://schemas.microsoft.com/office/powerpoint/2010/main" val="7302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  <p:bldP spid="7" grpId="0"/>
      <p:bldP spid="29" grpId="0"/>
      <p:bldP spid="30" grpId="0"/>
      <p:bldP spid="33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>
            <a:extLst>
              <a:ext uri="{FF2B5EF4-FFF2-40B4-BE49-F238E27FC236}">
                <a16:creationId xmlns:a16="http://schemas.microsoft.com/office/drawing/2014/main" id="{C060A510-E4C2-4583-9B82-BC8FFE4901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8901" r="608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0" name="Rectangle 1">
            <a:extLst>
              <a:ext uri="{FF2B5EF4-FFF2-40B4-BE49-F238E27FC236}">
                <a16:creationId xmlns:a16="http://schemas.microsoft.com/office/drawing/2014/main" id="{E7D93E61-B607-42E0-86A7-9A60843FAD1F}"/>
              </a:ext>
            </a:extLst>
          </p:cNvPr>
          <p:cNvSpPr/>
          <p:nvPr/>
        </p:nvSpPr>
        <p:spPr>
          <a:xfrm>
            <a:off x="0" y="288406"/>
            <a:ext cx="12192000" cy="1169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C183C7-9219-475B-9083-427A0767FF47}"/>
              </a:ext>
            </a:extLst>
          </p:cNvPr>
          <p:cNvSpPr txBox="1">
            <a:spLocks/>
          </p:cNvSpPr>
          <p:nvPr/>
        </p:nvSpPr>
        <p:spPr>
          <a:xfrm>
            <a:off x="838200" y="528092"/>
            <a:ext cx="113538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ED9D00"/>
                </a:solidFill>
                <a:latin typeface="+mn-lt"/>
              </a:rPr>
              <a:t>Facts: Clean up Beaches Methodologies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FA39928-620B-4B39-91BD-567045742C92}"/>
              </a:ext>
            </a:extLst>
          </p:cNvPr>
          <p:cNvCxnSpPr>
            <a:cxnSpLocks/>
          </p:cNvCxnSpPr>
          <p:nvPr/>
        </p:nvCxnSpPr>
        <p:spPr>
          <a:xfrm>
            <a:off x="868057" y="1741023"/>
            <a:ext cx="20935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7B46485B-85EF-40BD-B1D4-0E93CBDAB9F3}"/>
              </a:ext>
            </a:extLst>
          </p:cNvPr>
          <p:cNvCxnSpPr/>
          <p:nvPr/>
        </p:nvCxnSpPr>
        <p:spPr>
          <a:xfrm>
            <a:off x="838200" y="763571"/>
            <a:ext cx="0" cy="135713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1AC3B71A-840A-4A54-A9D6-3B66CECCB02A}"/>
              </a:ext>
            </a:extLst>
          </p:cNvPr>
          <p:cNvSpPr/>
          <p:nvPr/>
        </p:nvSpPr>
        <p:spPr>
          <a:xfrm>
            <a:off x="1197321" y="1743362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a typeface="+mj-ea"/>
                <a:cs typeface="+mj-cs"/>
              </a:rPr>
              <a:t>2019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53ECCB66-5031-46CA-8E86-46B1FE210CB8}"/>
              </a:ext>
            </a:extLst>
          </p:cNvPr>
          <p:cNvSpPr/>
          <p:nvPr/>
        </p:nvSpPr>
        <p:spPr>
          <a:xfrm>
            <a:off x="3016292" y="1468156"/>
            <a:ext cx="3416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Different  methodologies   and equipment to remove sargassum in the region:</a:t>
            </a:r>
          </a:p>
        </p:txBody>
      </p:sp>
      <p:pic>
        <p:nvPicPr>
          <p:cNvPr id="27" name="Immagine 4">
            <a:extLst>
              <a:ext uri="{FF2B5EF4-FFF2-40B4-BE49-F238E27FC236}">
                <a16:creationId xmlns:a16="http://schemas.microsoft.com/office/drawing/2014/main" id="{48A3C098-F9C8-4898-9001-DF512BB24F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100" y="398829"/>
            <a:ext cx="983208" cy="983208"/>
          </a:xfrm>
          <a:prstGeom prst="rect">
            <a:avLst/>
          </a:prstGeom>
        </p:spPr>
      </p:pic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F82E1385-DC2A-4531-9E0F-32E7A32D3CBA}"/>
              </a:ext>
            </a:extLst>
          </p:cNvPr>
          <p:cNvCxnSpPr>
            <a:cxnSpLocks/>
          </p:cNvCxnSpPr>
          <p:nvPr/>
        </p:nvCxnSpPr>
        <p:spPr>
          <a:xfrm>
            <a:off x="11617515" y="3593411"/>
            <a:ext cx="0" cy="27536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>
            <a:extLst>
              <a:ext uri="{FF2B5EF4-FFF2-40B4-BE49-F238E27FC236}">
                <a16:creationId xmlns:a16="http://schemas.microsoft.com/office/drawing/2014/main" id="{5CFC96FE-85ED-498E-83C0-B84F16140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9056" y="92469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outdoor, grass, car, sitting&#10;&#10;Description automatically generated">
            <a:extLst>
              <a:ext uri="{FF2B5EF4-FFF2-40B4-BE49-F238E27FC236}">
                <a16:creationId xmlns:a16="http://schemas.microsoft.com/office/drawing/2014/main" id="{62B7C29F-0839-4D88-81A8-1DF54A2445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51" y="2478571"/>
            <a:ext cx="5362082" cy="4021560"/>
          </a:xfrm>
          <a:prstGeom prst="rect">
            <a:avLst/>
          </a:prstGeom>
          <a:ln cmpd="sng">
            <a:solidFill>
              <a:srgbClr val="66FFFF"/>
            </a:solidFill>
          </a:ln>
        </p:spPr>
      </p:pic>
      <p:pic>
        <p:nvPicPr>
          <p:cNvPr id="8" name="IMG-9814">
            <a:hlinkClick r:id="" action="ppaction://media"/>
            <a:extLst>
              <a:ext uri="{FF2B5EF4-FFF2-40B4-BE49-F238E27FC236}">
                <a16:creationId xmlns:a16="http://schemas.microsoft.com/office/drawing/2014/main" id="{DC662C8C-048F-4F31-800D-519B0829C1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7058" y="2162817"/>
            <a:ext cx="5402260" cy="303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1">
            <a:extLst>
              <a:ext uri="{FF2B5EF4-FFF2-40B4-BE49-F238E27FC236}">
                <a16:creationId xmlns:a16="http://schemas.microsoft.com/office/drawing/2014/main" id="{E7D93E61-B607-42E0-86A7-9A60843FAD1F}"/>
              </a:ext>
            </a:extLst>
          </p:cNvPr>
          <p:cNvSpPr/>
          <p:nvPr/>
        </p:nvSpPr>
        <p:spPr>
          <a:xfrm>
            <a:off x="0" y="288406"/>
            <a:ext cx="12192000" cy="11690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C183C7-9219-475B-9083-427A0767FF47}"/>
              </a:ext>
            </a:extLst>
          </p:cNvPr>
          <p:cNvSpPr txBox="1">
            <a:spLocks/>
          </p:cNvSpPr>
          <p:nvPr/>
        </p:nvSpPr>
        <p:spPr>
          <a:xfrm>
            <a:off x="838200" y="528092"/>
            <a:ext cx="11353800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ED9D00"/>
                </a:solidFill>
                <a:latin typeface="+mn-lt"/>
              </a:rPr>
              <a:t>Some Uses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FA39928-620B-4B39-91BD-567045742C92}"/>
              </a:ext>
            </a:extLst>
          </p:cNvPr>
          <p:cNvCxnSpPr>
            <a:cxnSpLocks/>
          </p:cNvCxnSpPr>
          <p:nvPr/>
        </p:nvCxnSpPr>
        <p:spPr>
          <a:xfrm>
            <a:off x="868057" y="1741023"/>
            <a:ext cx="20935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7B46485B-85EF-40BD-B1D4-0E93CBDAB9F3}"/>
              </a:ext>
            </a:extLst>
          </p:cNvPr>
          <p:cNvCxnSpPr/>
          <p:nvPr/>
        </p:nvCxnSpPr>
        <p:spPr>
          <a:xfrm>
            <a:off x="838200" y="763571"/>
            <a:ext cx="0" cy="135713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1AC3B71A-840A-4A54-A9D6-3B66CECCB02A}"/>
              </a:ext>
            </a:extLst>
          </p:cNvPr>
          <p:cNvSpPr/>
          <p:nvPr/>
        </p:nvSpPr>
        <p:spPr>
          <a:xfrm>
            <a:off x="6979673" y="1573917"/>
            <a:ext cx="1435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a typeface="+mj-ea"/>
                <a:cs typeface="+mj-cs"/>
              </a:rPr>
              <a:t>2019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53ECCB66-5031-46CA-8E86-46B1FE210CB8}"/>
              </a:ext>
            </a:extLst>
          </p:cNvPr>
          <p:cNvSpPr/>
          <p:nvPr/>
        </p:nvSpPr>
        <p:spPr>
          <a:xfrm>
            <a:off x="3016291" y="1468156"/>
            <a:ext cx="4119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Different  types of  :</a:t>
            </a:r>
          </a:p>
        </p:txBody>
      </p:sp>
      <p:pic>
        <p:nvPicPr>
          <p:cNvPr id="27" name="Immagine 4">
            <a:extLst>
              <a:ext uri="{FF2B5EF4-FFF2-40B4-BE49-F238E27FC236}">
                <a16:creationId xmlns:a16="http://schemas.microsoft.com/office/drawing/2014/main" id="{48A3C098-F9C8-4898-9001-DF512BB24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100" y="398829"/>
            <a:ext cx="983208" cy="983208"/>
          </a:xfrm>
          <a:prstGeom prst="rect">
            <a:avLst/>
          </a:prstGeom>
        </p:spPr>
      </p:pic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F82E1385-DC2A-4531-9E0F-32E7A32D3CBA}"/>
              </a:ext>
            </a:extLst>
          </p:cNvPr>
          <p:cNvCxnSpPr>
            <a:cxnSpLocks/>
          </p:cNvCxnSpPr>
          <p:nvPr/>
        </p:nvCxnSpPr>
        <p:spPr>
          <a:xfrm>
            <a:off x="11617515" y="3593411"/>
            <a:ext cx="0" cy="27536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>
            <a:extLst>
              <a:ext uri="{FF2B5EF4-FFF2-40B4-BE49-F238E27FC236}">
                <a16:creationId xmlns:a16="http://schemas.microsoft.com/office/drawing/2014/main" id="{5CFC96FE-85ED-498E-83C0-B84F16140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9056" y="92469"/>
            <a:ext cx="1614298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arge body of water&#10;&#10;Description automatically generated">
            <a:extLst>
              <a:ext uri="{FF2B5EF4-FFF2-40B4-BE49-F238E27FC236}">
                <a16:creationId xmlns:a16="http://schemas.microsoft.com/office/drawing/2014/main" id="{6107D505-8A33-4B5D-B780-936341759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79" y="-1244258"/>
            <a:ext cx="13028579" cy="916503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E36BB0C-EE38-4915-8F80-86292D062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09" y="-319267"/>
            <a:ext cx="8499943" cy="998334"/>
          </a:xfrm>
        </p:spPr>
        <p:txBody>
          <a:bodyPr>
            <a:normAutofit/>
          </a:bodyPr>
          <a:lstStyle/>
          <a:p>
            <a:r>
              <a:rPr lang="en-US" dirty="0"/>
              <a:t>Barrier to stop sargassum</a:t>
            </a:r>
          </a:p>
        </p:txBody>
      </p:sp>
    </p:spTree>
    <p:extLst>
      <p:ext uri="{BB962C8B-B14F-4D97-AF65-F5344CB8AC3E}">
        <p14:creationId xmlns:p14="http://schemas.microsoft.com/office/powerpoint/2010/main" val="303112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EF691-7A08-4ADE-B34C-E94EA6F75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ence, building, outdoor, blue&#10;&#10;Description automatically generated">
            <a:extLst>
              <a:ext uri="{FF2B5EF4-FFF2-40B4-BE49-F238E27FC236}">
                <a16:creationId xmlns:a16="http://schemas.microsoft.com/office/drawing/2014/main" id="{328F33FB-C25B-4D9B-A314-EAE5CF420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113506"/>
            <a:ext cx="10972800" cy="8229600"/>
          </a:xfrm>
        </p:spPr>
      </p:pic>
    </p:spTree>
    <p:extLst>
      <p:ext uri="{BB962C8B-B14F-4D97-AF65-F5344CB8AC3E}">
        <p14:creationId xmlns:p14="http://schemas.microsoft.com/office/powerpoint/2010/main" val="2364494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EF12D8767FA54BBB807D88F2594C06" ma:contentTypeVersion="13" ma:contentTypeDescription="Create a new document." ma:contentTypeScope="" ma:versionID="0fc881b808d2f1f20c6ee81b4f78d8eb">
  <xsd:schema xmlns:xsd="http://www.w3.org/2001/XMLSchema" xmlns:xs="http://www.w3.org/2001/XMLSchema" xmlns:p="http://schemas.microsoft.com/office/2006/metadata/properties" xmlns:ns3="9676b2f0-eb7a-4411-8826-9ee3fcf05896" xmlns:ns4="b6c2d4dc-5c42-4736-b7e4-b658500edbfa" targetNamespace="http://schemas.microsoft.com/office/2006/metadata/properties" ma:root="true" ma:fieldsID="c008556700524b396c8c3c3b2397269f" ns3:_="" ns4:_="">
    <xsd:import namespace="9676b2f0-eb7a-4411-8826-9ee3fcf05896"/>
    <xsd:import namespace="b6c2d4dc-5c42-4736-b7e4-b658500edbf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76b2f0-eb7a-4411-8826-9ee3fcf058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2d4dc-5c42-4736-b7e4-b658500edbf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E446EA-57A2-4545-89E6-1C2EB8FAF8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76b2f0-eb7a-4411-8826-9ee3fcf05896"/>
    <ds:schemaRef ds:uri="b6c2d4dc-5c42-4736-b7e4-b658500edb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C20D90-9EEC-4E11-96E4-09CF210B06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F8D211-6422-470C-9489-19ECB834B3DD}">
  <ds:schemaRefs>
    <ds:schemaRef ds:uri="9676b2f0-eb7a-4411-8826-9ee3fcf05896"/>
    <ds:schemaRef ds:uri="http://purl.org/dc/elements/1.1/"/>
    <ds:schemaRef ds:uri="b6c2d4dc-5c42-4736-b7e4-b658500edbfa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3092</TotalTime>
  <Words>1290</Words>
  <Application>Microsoft Office PowerPoint</Application>
  <PresentationFormat>Widescreen</PresentationFormat>
  <Paragraphs>194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FontAwesome</vt:lpstr>
      <vt:lpstr>Lato Black</vt:lpstr>
      <vt:lpstr>Script MT Bold</vt:lpstr>
      <vt:lpstr>Times New Roman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Barrier to stop sargassum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Ferrario</dc:creator>
  <cp:lastModifiedBy>Milcah Ndegwa</cp:lastModifiedBy>
  <cp:revision>83</cp:revision>
  <dcterms:created xsi:type="dcterms:W3CDTF">2019-10-15T08:21:15Z</dcterms:created>
  <dcterms:modified xsi:type="dcterms:W3CDTF">2020-05-25T19:46:25Z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0x0101009EEF12D8767FA54BBB807D88F2594C06</vt:lpwstr>
  </property>
</Properties>
</file>