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480" r:id="rId3"/>
    <p:sldId id="482" r:id="rId4"/>
    <p:sldId id="504" r:id="rId5"/>
    <p:sldId id="477" r:id="rId6"/>
    <p:sldId id="478" r:id="rId7"/>
    <p:sldId id="479" r:id="rId8"/>
    <p:sldId id="47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2D5"/>
    <a:srgbClr val="3C38D5"/>
    <a:srgbClr val="289BC0"/>
    <a:srgbClr val="E0D2AA"/>
    <a:srgbClr val="E0D1C2"/>
    <a:srgbClr val="E7F9FF"/>
    <a:srgbClr val="F6FFCD"/>
    <a:srgbClr val="EFFF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8"/>
    <p:restoredTop sz="76115" autoAdjust="0"/>
  </p:normalViewPr>
  <p:slideViewPr>
    <p:cSldViewPr snapToGrid="0" snapToObjects="1">
      <p:cViewPr varScale="1">
        <p:scale>
          <a:sx n="81" d="100"/>
          <a:sy n="81" d="100"/>
        </p:scale>
        <p:origin x="1832" y="176"/>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55D2B-9023-8244-B2D4-D16C43018891}" type="datetimeFigureOut">
              <a:rPr lang="en-US" smtClean="0"/>
              <a:t>5/25/20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14FC1-D70D-7942-A5DF-AD095E09BC98}" type="slidenum">
              <a:rPr lang="en-US" smtClean="0"/>
              <a:t>‹#›</a:t>
            </a:fld>
            <a:endParaRPr lang="en-US"/>
          </a:p>
        </p:txBody>
      </p:sp>
    </p:spTree>
    <p:extLst>
      <p:ext uri="{BB962C8B-B14F-4D97-AF65-F5344CB8AC3E}">
        <p14:creationId xmlns:p14="http://schemas.microsoft.com/office/powerpoint/2010/main" val="2281236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Thanks to SCOR and IOC for support</a:t>
            </a:r>
          </a:p>
        </p:txBody>
      </p:sp>
      <p:sp>
        <p:nvSpPr>
          <p:cNvPr id="4" name="Slide Number Placeholder 3"/>
          <p:cNvSpPr>
            <a:spLocks noGrp="1"/>
          </p:cNvSpPr>
          <p:nvPr>
            <p:ph type="sldNum" sz="quarter" idx="10"/>
          </p:nvPr>
        </p:nvSpPr>
        <p:spPr/>
        <p:txBody>
          <a:bodyPr/>
          <a:lstStyle/>
          <a:p>
            <a:fld id="{6A914FC1-D70D-7942-A5DF-AD095E09BC98}" type="slidenum">
              <a:rPr lang="en-US" smtClean="0"/>
              <a:t>1</a:t>
            </a:fld>
            <a:endParaRPr lang="en-US" dirty="0"/>
          </a:p>
        </p:txBody>
      </p:sp>
    </p:spTree>
    <p:extLst>
      <p:ext uri="{BB962C8B-B14F-4D97-AF65-F5344CB8AC3E}">
        <p14:creationId xmlns:p14="http://schemas.microsoft.com/office/powerpoint/2010/main" val="211780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brief reminder of GlobalHAB overarching Goal and Mission.</a:t>
            </a:r>
          </a:p>
          <a:p>
            <a:r>
              <a:rPr lang="en-US" dirty="0"/>
              <a:t>The revised Science and Implementation Plan was finalized in November 2017, printed in December 2017.</a:t>
            </a:r>
          </a:p>
        </p:txBody>
      </p:sp>
      <p:sp>
        <p:nvSpPr>
          <p:cNvPr id="4" name="Slide Number Placeholder 3"/>
          <p:cNvSpPr>
            <a:spLocks noGrp="1"/>
          </p:cNvSpPr>
          <p:nvPr>
            <p:ph type="sldNum" sz="quarter" idx="10"/>
          </p:nvPr>
        </p:nvSpPr>
        <p:spPr/>
        <p:txBody>
          <a:bodyPr/>
          <a:lstStyle/>
          <a:p>
            <a:fld id="{6A914FC1-D70D-7942-A5DF-AD095E09BC98}" type="slidenum">
              <a:rPr lang="en-US" smtClean="0"/>
              <a:t>2</a:t>
            </a:fld>
            <a:endParaRPr lang="en-US"/>
          </a:p>
        </p:txBody>
      </p:sp>
    </p:spTree>
    <p:extLst>
      <p:ext uri="{BB962C8B-B14F-4D97-AF65-F5344CB8AC3E}">
        <p14:creationId xmlns:p14="http://schemas.microsoft.com/office/powerpoint/2010/main" val="341062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Important to note the aim of GlobalHAB to contribute to the UN SDGs,</a:t>
            </a:r>
            <a:r>
              <a:rPr lang="en-US" baseline="0" dirty="0"/>
              <a:t> not only to some of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Home page of the GlobalHAB website. This image illustrates in particular that, in the broader picture, GlobalHAB contributes to improved management of HABs as an ocean hazard through improved preparedness and early warning systems thus contributing to UN Sustainable Development Goal 11, target 11.5 and Priority 4 and to Global target 7 of the Sendai Framework on Disaster Risk Reduction (UNISDR) 2015-2020.</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914FC1-D70D-7942-A5DF-AD095E09BC98}" type="slidenum">
              <a:rPr lang="en-US" smtClean="0"/>
              <a:t>3</a:t>
            </a:fld>
            <a:endParaRPr lang="en-US"/>
          </a:p>
        </p:txBody>
      </p:sp>
    </p:spTree>
    <p:extLst>
      <p:ext uri="{BB962C8B-B14F-4D97-AF65-F5344CB8AC3E}">
        <p14:creationId xmlns:p14="http://schemas.microsoft.com/office/powerpoint/2010/main" val="173010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r>
              <a:rPr lang="en-US" sz="1200" i="1" kern="1200" dirty="0">
                <a:solidFill>
                  <a:schemeClr val="tx1"/>
                </a:solidFill>
                <a:effectLst/>
                <a:latin typeface="+mn-lt"/>
                <a:ea typeface="+mn-ea"/>
                <a:cs typeface="+mn-cs"/>
              </a:rPr>
              <a:t>The Themes integrated in GlobalHAB range from small</a:t>
            </a:r>
            <a:r>
              <a:rPr lang="en-US" sz="1200" i="1" u="sng"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scale </a:t>
            </a:r>
            <a:r>
              <a:rPr lang="en-US" sz="1200" i="1" u="sng" kern="1200" dirty="0">
                <a:solidFill>
                  <a:schemeClr val="tx1"/>
                </a:solidFill>
                <a:effectLst/>
                <a:latin typeface="+mn-lt"/>
                <a:ea typeface="+mn-ea"/>
                <a:cs typeface="+mn-cs"/>
              </a:rPr>
              <a:t>(e.g., cellular) </a:t>
            </a:r>
            <a:r>
              <a:rPr lang="en-US" sz="1200" i="1" kern="1200" dirty="0">
                <a:solidFill>
                  <a:schemeClr val="tx1"/>
                </a:solidFill>
                <a:effectLst/>
                <a:latin typeface="+mn-lt"/>
                <a:ea typeface="+mn-ea"/>
                <a:cs typeface="+mn-cs"/>
              </a:rPr>
              <a:t>subjects (e.g., biodiversity, adaptive strategies) to studies at ecosystem scale and climate change-related processes. GlobalHAB’s perspective is multidisciplinary, integrating physics, chemistry and biology, and addressing the impacts of HABs on the environment and human societies (including Health, Economy and Socio-cultural aspects). Improved observation within and across the different themes should result in better predictions of HAB events and contribute to the management of their impacts. Terms shown in italics (i.e., Planktonic, Ecology, Socio-culture) are not established as individual GlobalHAB themes, but are intrinsically integrated in HAB research.</a:t>
            </a:r>
            <a:r>
              <a:rPr lang="es-ES" dirty="0">
                <a:effectLst/>
              </a:rPr>
              <a:t> </a:t>
            </a:r>
            <a:endParaRPr lang="en-US" dirty="0"/>
          </a:p>
        </p:txBody>
      </p:sp>
      <p:sp>
        <p:nvSpPr>
          <p:cNvPr id="4" name="Slide Number Placeholder 3"/>
          <p:cNvSpPr>
            <a:spLocks noGrp="1"/>
          </p:cNvSpPr>
          <p:nvPr>
            <p:ph type="sldNum" sz="quarter" idx="10"/>
          </p:nvPr>
        </p:nvSpPr>
        <p:spPr/>
        <p:txBody>
          <a:bodyPr/>
          <a:lstStyle/>
          <a:p>
            <a:fld id="{6A914FC1-D70D-7942-A5DF-AD095E09BC98}" type="slidenum">
              <a:rPr lang="en-US" smtClean="0"/>
              <a:t>4</a:t>
            </a:fld>
            <a:endParaRPr lang="en-US"/>
          </a:p>
        </p:txBody>
      </p:sp>
    </p:spTree>
    <p:extLst>
      <p:ext uri="{BB962C8B-B14F-4D97-AF65-F5344CB8AC3E}">
        <p14:creationId xmlns:p14="http://schemas.microsoft.com/office/powerpoint/2010/main" val="178321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6A914FC1-D70D-7942-A5DF-AD095E09BC98}" type="slidenum">
              <a:rPr lang="en-US" smtClean="0"/>
              <a:t>5</a:t>
            </a:fld>
            <a:endParaRPr lang="en-US"/>
          </a:p>
        </p:txBody>
      </p:sp>
    </p:spTree>
    <p:extLst>
      <p:ext uri="{BB962C8B-B14F-4D97-AF65-F5344CB8AC3E}">
        <p14:creationId xmlns:p14="http://schemas.microsoft.com/office/powerpoint/2010/main" val="25433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914FC1-D70D-7942-A5DF-AD095E09BC98}" type="slidenum">
              <a:rPr lang="en-US" smtClean="0"/>
              <a:t>6</a:t>
            </a:fld>
            <a:endParaRPr lang="en-US"/>
          </a:p>
        </p:txBody>
      </p:sp>
    </p:spTree>
    <p:extLst>
      <p:ext uri="{BB962C8B-B14F-4D97-AF65-F5344CB8AC3E}">
        <p14:creationId xmlns:p14="http://schemas.microsoft.com/office/powerpoint/2010/main" val="358895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914FC1-D70D-7942-A5DF-AD095E09BC98}" type="slidenum">
              <a:rPr lang="en-US" smtClean="0"/>
              <a:t>7</a:t>
            </a:fld>
            <a:endParaRPr lang="en-US"/>
          </a:p>
        </p:txBody>
      </p:sp>
    </p:spTree>
    <p:extLst>
      <p:ext uri="{BB962C8B-B14F-4D97-AF65-F5344CB8AC3E}">
        <p14:creationId xmlns:p14="http://schemas.microsoft.com/office/powerpoint/2010/main" val="60649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914FC1-D70D-7942-A5DF-AD095E09BC98}" type="slidenum">
              <a:rPr lang="en-US" smtClean="0"/>
              <a:t>8</a:t>
            </a:fld>
            <a:endParaRPr lang="en-US"/>
          </a:p>
        </p:txBody>
      </p:sp>
    </p:spTree>
    <p:extLst>
      <p:ext uri="{BB962C8B-B14F-4D97-AF65-F5344CB8AC3E}">
        <p14:creationId xmlns:p14="http://schemas.microsoft.com/office/powerpoint/2010/main" val="98360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D7B57ABE-AA73-E748-B087-D80AAB0176FF}" type="datetimeFigureOut">
              <a:rPr lang="en-US" smtClean="0"/>
              <a:t>5/25/20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300678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D7B57ABE-AA73-E748-B087-D80AAB0176FF}" type="datetimeFigureOut">
              <a:rPr lang="en-US" smtClean="0"/>
              <a:t>5/25/20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70610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D7B57ABE-AA73-E748-B087-D80AAB0176FF}" type="datetimeFigureOut">
              <a:rPr lang="en-US" smtClean="0"/>
              <a:t>5/25/20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287068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D7B57ABE-AA73-E748-B087-D80AAB0176FF}" type="datetimeFigureOut">
              <a:rPr lang="en-US" smtClean="0"/>
              <a:t>5/25/20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172946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D7B57ABE-AA73-E748-B087-D80AAB0176FF}" type="datetimeFigureOut">
              <a:rPr lang="en-US" smtClean="0"/>
              <a:t>5/25/20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405720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D7B57ABE-AA73-E748-B087-D80AAB0176FF}" type="datetimeFigureOut">
              <a:rPr lang="en-US" smtClean="0"/>
              <a:t>5/25/20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6328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D7B57ABE-AA73-E748-B087-D80AAB0176FF}" type="datetimeFigureOut">
              <a:rPr lang="en-US" smtClean="0"/>
              <a:t>5/25/20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156100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D7B57ABE-AA73-E748-B087-D80AAB0176FF}" type="datetimeFigureOut">
              <a:rPr lang="en-US" smtClean="0"/>
              <a:t>5/25/20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86798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57ABE-AA73-E748-B087-D80AAB0176FF}" type="datetimeFigureOut">
              <a:rPr lang="en-US" smtClean="0"/>
              <a:t>5/25/20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408028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49"/>
            <a:ext cx="3008313" cy="1162051"/>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65" y="27306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1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D7B57ABE-AA73-E748-B087-D80AAB0176FF}" type="datetimeFigureOut">
              <a:rPr lang="en-US" smtClean="0"/>
              <a:t>5/25/20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234782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D7B57ABE-AA73-E748-B087-D80AAB0176FF}" type="datetimeFigureOut">
              <a:rPr lang="en-US" smtClean="0"/>
              <a:t>5/25/20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B532D-96E8-9241-AF1C-74E01F32FECC}" type="slidenum">
              <a:rPr lang="en-US" smtClean="0"/>
              <a:t>‹#›</a:t>
            </a:fld>
            <a:endParaRPr lang="en-US"/>
          </a:p>
        </p:txBody>
      </p:sp>
    </p:spTree>
    <p:extLst>
      <p:ext uri="{BB962C8B-B14F-4D97-AF65-F5344CB8AC3E}">
        <p14:creationId xmlns:p14="http://schemas.microsoft.com/office/powerpoint/2010/main" val="318783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57ABE-AA73-E748-B087-D80AAB0176FF}" type="datetimeFigureOut">
              <a:rPr lang="en-US" smtClean="0"/>
              <a:t>5/25/20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B532D-96E8-9241-AF1C-74E01F32FECC}" type="slidenum">
              <a:rPr lang="en-US" smtClean="0"/>
              <a:t>‹#›</a:t>
            </a:fld>
            <a:endParaRPr lang="en-US"/>
          </a:p>
        </p:txBody>
      </p:sp>
    </p:spTree>
    <p:extLst>
      <p:ext uri="{BB962C8B-B14F-4D97-AF65-F5344CB8AC3E}">
        <p14:creationId xmlns:p14="http://schemas.microsoft.com/office/powerpoint/2010/main" val="395612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lobalhab.inf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hyperlink" Target="mailto:vantuss@cmarl.unam.m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hyperlink" Target="http://www.moonpala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EA4C56-22E3-2049-9694-AEF0A2BA33E8}"/>
              </a:ext>
            </a:extLst>
          </p:cNvPr>
          <p:cNvPicPr>
            <a:picLocks noChangeAspect="1"/>
          </p:cNvPicPr>
          <p:nvPr/>
        </p:nvPicPr>
        <p:blipFill rotWithShape="1">
          <a:blip r:embed="rId3">
            <a:alphaModFix amt="46000"/>
            <a:extLst>
              <a:ext uri="{28A0092B-C50C-407E-A947-70E740481C1C}">
                <a14:useLocalDpi xmlns:a14="http://schemas.microsoft.com/office/drawing/2010/main" val="0"/>
              </a:ext>
            </a:extLst>
          </a:blip>
          <a:srcRect t="25000" r="33100"/>
          <a:stretch/>
        </p:blipFill>
        <p:spPr>
          <a:xfrm>
            <a:off x="-16280" y="-1"/>
            <a:ext cx="9144000" cy="6858001"/>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3189710" y="774582"/>
            <a:ext cx="2534719" cy="24542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857" y="326530"/>
            <a:ext cx="1967506" cy="1786050"/>
          </a:xfrm>
          <a:prstGeom prst="rect">
            <a:avLst/>
          </a:prstGeom>
          <a:noFill/>
          <a:ln w="9525">
            <a:noFill/>
            <a:miter lim="800000"/>
            <a:headEnd/>
            <a:tailEnd/>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9338" y="326529"/>
            <a:ext cx="2213473" cy="1307559"/>
          </a:xfrm>
          <a:prstGeom prst="rect">
            <a:avLst/>
          </a:prstGeom>
          <a:noFill/>
          <a:ln w="9525">
            <a:noFill/>
            <a:miter lim="800000"/>
            <a:headEnd/>
            <a:tailEnd/>
          </a:ln>
        </p:spPr>
      </p:pic>
      <p:sp>
        <p:nvSpPr>
          <p:cNvPr id="9" name="TextBox 8"/>
          <p:cNvSpPr txBox="1"/>
          <p:nvPr/>
        </p:nvSpPr>
        <p:spPr>
          <a:xfrm>
            <a:off x="739857" y="4082174"/>
            <a:ext cx="7330966" cy="2523768"/>
          </a:xfrm>
          <a:prstGeom prst="rect">
            <a:avLst/>
          </a:prstGeom>
          <a:noFill/>
        </p:spPr>
        <p:txBody>
          <a:bodyPr wrap="square" rtlCol="0">
            <a:spAutoFit/>
          </a:bodyPr>
          <a:lstStyle/>
          <a:p>
            <a:pPr algn="ctr"/>
            <a:r>
              <a:rPr lang="en-US" sz="2600" dirty="0"/>
              <a:t>Elisa Berdalet, GlobalHAB SSC Chair</a:t>
            </a:r>
          </a:p>
          <a:p>
            <a:pPr algn="ctr"/>
            <a:r>
              <a:rPr lang="en-US" sz="2400" dirty="0"/>
              <a:t>and the </a:t>
            </a:r>
            <a:r>
              <a:rPr lang="en-US" sz="2400" dirty="0" err="1"/>
              <a:t>GlobalHAB</a:t>
            </a:r>
            <a:r>
              <a:rPr lang="en-US" sz="2400" dirty="0"/>
              <a:t> subcommittee on </a:t>
            </a:r>
            <a:r>
              <a:rPr lang="en-US" sz="2400" i="1" dirty="0"/>
              <a:t>Sargassum</a:t>
            </a:r>
            <a:endParaRPr lang="en-US" sz="2400" dirty="0"/>
          </a:p>
          <a:p>
            <a:pPr algn="ctr"/>
            <a:endParaRPr lang="en-US" sz="2000" dirty="0"/>
          </a:p>
          <a:p>
            <a:pPr algn="ctr"/>
            <a:r>
              <a:rPr lang="en-US" sz="2200" i="1" dirty="0"/>
              <a:t>Sargassum </a:t>
            </a:r>
            <a:r>
              <a:rPr lang="en-US" sz="2200" dirty="0"/>
              <a:t>in the Caribbean and West Africa:</a:t>
            </a:r>
          </a:p>
          <a:p>
            <a:pPr algn="ctr"/>
            <a:r>
              <a:rPr lang="en-US" sz="2200" i="1" dirty="0"/>
              <a:t>Key Challenges, Responses and Collaboration</a:t>
            </a:r>
          </a:p>
          <a:p>
            <a:pPr algn="ctr"/>
            <a:r>
              <a:rPr lang="en-US" sz="2200" dirty="0"/>
              <a:t> </a:t>
            </a:r>
          </a:p>
          <a:p>
            <a:pPr algn="ctr"/>
            <a:r>
              <a:rPr lang="es-ES" sz="2200" dirty="0"/>
              <a:t>UNEP GPNM GESAMP</a:t>
            </a:r>
            <a:r>
              <a:rPr lang="en-US" sz="2200" dirty="0"/>
              <a:t> – Webinar - </a:t>
            </a:r>
            <a:r>
              <a:rPr lang="en-US" sz="2200"/>
              <a:t>26 </a:t>
            </a:r>
            <a:r>
              <a:rPr lang="en-US" sz="2200" dirty="0"/>
              <a:t>May 2020</a:t>
            </a:r>
          </a:p>
        </p:txBody>
      </p:sp>
      <p:graphicFrame>
        <p:nvGraphicFramePr>
          <p:cNvPr id="3" name="Table 2">
            <a:extLst>
              <a:ext uri="{FF2B5EF4-FFF2-40B4-BE49-F238E27FC236}">
                <a16:creationId xmlns:a16="http://schemas.microsoft.com/office/drawing/2014/main" id="{117725E5-6FF0-EF48-AF34-F55E1FB76099}"/>
              </a:ext>
            </a:extLst>
          </p:cNvPr>
          <p:cNvGraphicFramePr>
            <a:graphicFrameLocks noGrp="1"/>
          </p:cNvGraphicFramePr>
          <p:nvPr>
            <p:extLst>
              <p:ext uri="{D42A27DB-BD31-4B8C-83A1-F6EECF244321}">
                <p14:modId xmlns:p14="http://schemas.microsoft.com/office/powerpoint/2010/main" val="2567978318"/>
              </p:ext>
            </p:extLst>
          </p:nvPr>
        </p:nvGraphicFramePr>
        <p:xfrm>
          <a:off x="1709128" y="3454238"/>
          <a:ext cx="5693183" cy="665576"/>
        </p:xfrm>
        <a:graphic>
          <a:graphicData uri="http://schemas.openxmlformats.org/drawingml/2006/table">
            <a:tbl>
              <a:tblPr/>
              <a:tblGrid>
                <a:gridCol w="5693183">
                  <a:extLst>
                    <a:ext uri="{9D8B030D-6E8A-4147-A177-3AD203B41FA5}">
                      <a16:colId xmlns:a16="http://schemas.microsoft.com/office/drawing/2014/main" val="3269685340"/>
                    </a:ext>
                  </a:extLst>
                </a:gridCol>
              </a:tblGrid>
              <a:tr h="665576">
                <a:tc>
                  <a:txBody>
                    <a:bodyPr/>
                    <a:lstStyle/>
                    <a:p>
                      <a:r>
                        <a:rPr lang="es-ES" sz="2400" b="1" i="1">
                          <a:solidFill>
                            <a:srgbClr val="C00000"/>
                          </a:solidFill>
                          <a:effectLst/>
                          <a:latin typeface="Calibri" panose="020F0502020204030204" pitchFamily="34" charset="0"/>
                        </a:rPr>
                        <a:t>Research Update on Harmful Algal Blooms</a:t>
                      </a:r>
                    </a:p>
                  </a:txBody>
                  <a:tcPr marL="47625" marR="47625" marT="0" marB="0">
                    <a:lnL>
                      <a:noFill/>
                    </a:lnL>
                    <a:lnR>
                      <a:noFill/>
                    </a:lnR>
                    <a:lnT>
                      <a:noFill/>
                    </a:lnT>
                    <a:lnB>
                      <a:noFill/>
                    </a:lnB>
                  </a:tcPr>
                </a:tc>
                <a:extLst>
                  <a:ext uri="{0D108BD9-81ED-4DB2-BD59-A6C34878D82A}">
                    <a16:rowId xmlns:a16="http://schemas.microsoft.com/office/drawing/2014/main" val="291342061"/>
                  </a:ext>
                </a:extLst>
              </a:tr>
            </a:tbl>
          </a:graphicData>
        </a:graphic>
      </p:graphicFrame>
    </p:spTree>
    <p:extLst>
      <p:ext uri="{BB962C8B-B14F-4D97-AF65-F5344CB8AC3E}">
        <p14:creationId xmlns:p14="http://schemas.microsoft.com/office/powerpoint/2010/main" val="412125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ience and implementation plan final5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34" y="1820917"/>
            <a:ext cx="2741919" cy="3880153"/>
          </a:xfrm>
          <a:prstGeom prst="rect">
            <a:avLst/>
          </a:prstGeom>
        </p:spPr>
      </p:pic>
      <p:sp>
        <p:nvSpPr>
          <p:cNvPr id="2" name="Title 1"/>
          <p:cNvSpPr>
            <a:spLocks noGrp="1"/>
          </p:cNvSpPr>
          <p:nvPr>
            <p:ph type="title"/>
          </p:nvPr>
        </p:nvSpPr>
        <p:spPr>
          <a:xfrm>
            <a:off x="762000" y="127632"/>
            <a:ext cx="8229600" cy="1143000"/>
          </a:xfrm>
        </p:spPr>
        <p:txBody>
          <a:bodyPr/>
          <a:lstStyle/>
          <a:p>
            <a:r>
              <a:rPr lang="en-US" sz="4000" b="1" dirty="0">
                <a:solidFill>
                  <a:srgbClr val="376092"/>
                </a:solidFill>
                <a:effectLst/>
              </a:rPr>
              <a:t>GlobalHAB: 2016-2025 program</a:t>
            </a:r>
          </a:p>
        </p:txBody>
      </p:sp>
      <p:sp>
        <p:nvSpPr>
          <p:cNvPr id="5" name="Rectangle 4"/>
          <p:cNvSpPr/>
          <p:nvPr/>
        </p:nvSpPr>
        <p:spPr>
          <a:xfrm>
            <a:off x="3261878" y="1506412"/>
            <a:ext cx="5702412" cy="1323439"/>
          </a:xfrm>
          <a:prstGeom prst="rect">
            <a:avLst/>
          </a:prstGeom>
        </p:spPr>
        <p:txBody>
          <a:bodyPr wrap="square">
            <a:spAutoFit/>
          </a:bodyPr>
          <a:lstStyle/>
          <a:p>
            <a:r>
              <a:rPr lang="en-US" sz="2000" dirty="0"/>
              <a:t>The overall </a:t>
            </a:r>
            <a:r>
              <a:rPr lang="en-US" sz="2000" b="1" dirty="0"/>
              <a:t>Goal of GlobalHAB </a:t>
            </a:r>
            <a:r>
              <a:rPr lang="en-US" sz="2000" dirty="0"/>
              <a:t>is to </a:t>
            </a:r>
            <a:r>
              <a:rPr lang="en-US" sz="2000" u="sng" dirty="0"/>
              <a:t>improve:</a:t>
            </a:r>
          </a:p>
          <a:p>
            <a:pPr marL="342900" indent="-342900">
              <a:buFontTx/>
              <a:buChar char="-"/>
            </a:pPr>
            <a:r>
              <a:rPr lang="en-US" sz="2000" u="sng" dirty="0"/>
              <a:t>understanding and prediction of HABs</a:t>
            </a:r>
            <a:r>
              <a:rPr lang="en-US" sz="2000" dirty="0"/>
              <a:t> in aquatic ecosystems, and </a:t>
            </a:r>
          </a:p>
          <a:p>
            <a:pPr marL="342900" indent="-342900">
              <a:buFontTx/>
              <a:buChar char="-"/>
            </a:pPr>
            <a:r>
              <a:rPr lang="en-US" sz="2000" u="sng" dirty="0"/>
              <a:t>management and mitigation of their impacts.</a:t>
            </a:r>
            <a:r>
              <a:rPr lang="en-US" sz="2000" dirty="0"/>
              <a:t> </a:t>
            </a:r>
          </a:p>
        </p:txBody>
      </p:sp>
      <p:sp>
        <p:nvSpPr>
          <p:cNvPr id="6" name="Rectangle 5"/>
          <p:cNvSpPr/>
          <p:nvPr/>
        </p:nvSpPr>
        <p:spPr>
          <a:xfrm>
            <a:off x="3261878" y="3065632"/>
            <a:ext cx="5729722" cy="3477875"/>
          </a:xfrm>
          <a:prstGeom prst="rect">
            <a:avLst/>
          </a:prstGeom>
        </p:spPr>
        <p:txBody>
          <a:bodyPr wrap="square">
            <a:spAutoFit/>
          </a:bodyPr>
          <a:lstStyle/>
          <a:p>
            <a:r>
              <a:rPr lang="en-US" sz="2000" b="1" dirty="0"/>
              <a:t>The Mission of GlobalHAB </a:t>
            </a:r>
            <a:r>
              <a:rPr lang="en-US" sz="2000" dirty="0"/>
              <a:t>includes: </a:t>
            </a:r>
          </a:p>
          <a:p>
            <a:endParaRPr lang="en-US" sz="2000" dirty="0"/>
          </a:p>
          <a:p>
            <a:r>
              <a:rPr lang="en-US" sz="2000" dirty="0"/>
              <a:t>• </a:t>
            </a:r>
            <a:r>
              <a:rPr lang="en-US" sz="2000" u="sng" dirty="0"/>
              <a:t>Foster international coordination and co-operative research </a:t>
            </a:r>
            <a:r>
              <a:rPr lang="en-US" sz="2000" dirty="0"/>
              <a:t>to address the scientific and societal challenges of HABs, including the environmental, human health and economic impacts, in a rapidly changing world. </a:t>
            </a:r>
          </a:p>
          <a:p>
            <a:endParaRPr lang="en-US" sz="2000" dirty="0"/>
          </a:p>
          <a:p>
            <a:r>
              <a:rPr lang="en-US" sz="2000" dirty="0"/>
              <a:t>• </a:t>
            </a:r>
            <a:r>
              <a:rPr lang="en-US" sz="2000" u="sng" dirty="0"/>
              <a:t>Serve as a liaison</a:t>
            </a:r>
            <a:r>
              <a:rPr lang="en-US" sz="2000" dirty="0"/>
              <a:t> between the scientific community, stakeholders and policy makers, informing science-based decision-making. </a:t>
            </a:r>
          </a:p>
        </p:txBody>
      </p:sp>
      <p:pic>
        <p:nvPicPr>
          <p:cNvPr id="8" name="Picture 2" descr="Q:\MOW 2018\Logos pour doc MOW\GlobalHAB_Logo7.tiff"/>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34" y="299351"/>
            <a:ext cx="1295531" cy="124642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66019" y="5851245"/>
            <a:ext cx="3036258" cy="400110"/>
          </a:xfrm>
          <a:prstGeom prst="rect">
            <a:avLst/>
          </a:prstGeom>
          <a:noFill/>
          <a:ln>
            <a:solidFill>
              <a:schemeClr val="tx1"/>
            </a:solidFill>
          </a:ln>
        </p:spPr>
        <p:txBody>
          <a:bodyPr wrap="none" rtlCol="0">
            <a:spAutoFit/>
          </a:bodyPr>
          <a:lstStyle/>
          <a:p>
            <a:r>
              <a:rPr lang="en-US" sz="2000" dirty="0"/>
              <a:t>http://</a:t>
            </a:r>
            <a:r>
              <a:rPr lang="en-US" sz="2000" dirty="0" err="1"/>
              <a:t>www.globalhab.info</a:t>
            </a:r>
            <a:endParaRPr lang="en-US" sz="2000" dirty="0"/>
          </a:p>
        </p:txBody>
      </p:sp>
    </p:spTree>
    <p:extLst>
      <p:ext uri="{BB962C8B-B14F-4D97-AF65-F5344CB8AC3E}">
        <p14:creationId xmlns:p14="http://schemas.microsoft.com/office/powerpoint/2010/main" val="398099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a de pantalla 2018-09-02 a les 11.3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81000"/>
            <a:ext cx="7777723" cy="6371999"/>
          </a:xfrm>
          <a:prstGeom prst="rect">
            <a:avLst/>
          </a:prstGeom>
        </p:spPr>
      </p:pic>
    </p:spTree>
    <p:extLst>
      <p:ext uri="{BB962C8B-B14F-4D97-AF65-F5344CB8AC3E}">
        <p14:creationId xmlns:p14="http://schemas.microsoft.com/office/powerpoint/2010/main" val="70429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1117" y="52201"/>
            <a:ext cx="8792883" cy="1754326"/>
          </a:xfrm>
          <a:prstGeom prst="rect">
            <a:avLst/>
          </a:prstGeom>
          <a:noFill/>
        </p:spPr>
        <p:txBody>
          <a:bodyPr wrap="square" rtlCol="0">
            <a:spAutoFit/>
          </a:bodyPr>
          <a:lstStyle/>
          <a:p>
            <a:r>
              <a:rPr lang="en-US" dirty="0"/>
              <a:t>The GlobalHAB Science Plan:</a:t>
            </a:r>
          </a:p>
          <a:p>
            <a:r>
              <a:rPr lang="en-US" dirty="0"/>
              <a:t>	- initially structured on 12 Themes</a:t>
            </a:r>
          </a:p>
          <a:p>
            <a:r>
              <a:rPr lang="en-US" dirty="0"/>
              <a:t>	- multidisciplinary, from small scale to planetary scale</a:t>
            </a:r>
          </a:p>
          <a:p>
            <a:r>
              <a:rPr lang="en-US" dirty="0"/>
              <a:t>	- including ecology and society</a:t>
            </a:r>
          </a:p>
          <a:p>
            <a:endParaRPr lang="en-US" i="1" dirty="0"/>
          </a:p>
          <a:p>
            <a:r>
              <a:rPr lang="en-US" i="1" dirty="0"/>
              <a:t>"Sargassum</a:t>
            </a:r>
            <a:r>
              <a:rPr lang="en-US" dirty="0"/>
              <a:t> blooms": a new topic integrating the overall GlobalHAB  perspective</a:t>
            </a:r>
            <a:endParaRPr lang="en-US" i="1"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897" y="1806528"/>
            <a:ext cx="6734503" cy="5051472"/>
          </a:xfrm>
          <a:prstGeom prst="rect">
            <a:avLst/>
          </a:prstGeom>
        </p:spPr>
      </p:pic>
      <p:sp>
        <p:nvSpPr>
          <p:cNvPr id="2" name="Oval 1">
            <a:extLst>
              <a:ext uri="{FF2B5EF4-FFF2-40B4-BE49-F238E27FC236}">
                <a16:creationId xmlns:a16="http://schemas.microsoft.com/office/drawing/2014/main" id="{8079F646-5C6E-114A-ACF4-AED01740085E}"/>
              </a:ext>
            </a:extLst>
          </p:cNvPr>
          <p:cNvSpPr>
            <a:spLocks noChangeAspect="1"/>
          </p:cNvSpPr>
          <p:nvPr/>
        </p:nvSpPr>
        <p:spPr>
          <a:xfrm>
            <a:off x="3040148" y="2585191"/>
            <a:ext cx="3492000" cy="3494145"/>
          </a:xfrm>
          <a:prstGeom prst="ellipse">
            <a:avLst/>
          </a:prstGeom>
          <a:gradFill>
            <a:gsLst>
              <a:gs pos="0">
                <a:schemeClr val="accent6">
                  <a:lumMod val="75000"/>
                  <a:alpha val="30000"/>
                </a:schemeClr>
              </a:gs>
              <a:gs pos="100000">
                <a:schemeClr val="accent6">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600" i="1"/>
              <a:t>Sargassum</a:t>
            </a:r>
          </a:p>
        </p:txBody>
      </p:sp>
    </p:spTree>
    <p:extLst>
      <p:ext uri="{BB962C8B-B14F-4D97-AF65-F5344CB8AC3E}">
        <p14:creationId xmlns:p14="http://schemas.microsoft.com/office/powerpoint/2010/main" val="31240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MOW 2018\Logos pour doc MOW\GlobalHAB_Logo7.tiff">
            <a:extLst>
              <a:ext uri="{FF2B5EF4-FFF2-40B4-BE49-F238E27FC236}">
                <a16:creationId xmlns:a16="http://schemas.microsoft.com/office/drawing/2014/main" id="{1587F3DB-DE63-714B-AD9B-3B91359DD6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8" y="74877"/>
            <a:ext cx="815246" cy="7843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13998E5D-37A4-C54C-BAD9-3F8D36002FF1}"/>
              </a:ext>
            </a:extLst>
          </p:cNvPr>
          <p:cNvSpPr>
            <a:spLocks noGrp="1"/>
          </p:cNvSpPr>
          <p:nvPr>
            <p:ph type="title"/>
          </p:nvPr>
        </p:nvSpPr>
        <p:spPr>
          <a:xfrm>
            <a:off x="449317" y="-283782"/>
            <a:ext cx="8229600" cy="1143000"/>
          </a:xfrm>
        </p:spPr>
        <p:txBody>
          <a:bodyPr>
            <a:normAutofit/>
          </a:bodyPr>
          <a:lstStyle/>
          <a:p>
            <a:r>
              <a:rPr lang="en-US" sz="3200" b="1" dirty="0"/>
              <a:t>Open Science Meeting on </a:t>
            </a:r>
            <a:r>
              <a:rPr lang="en-US" sz="3200" b="1" i="1" dirty="0" err="1"/>
              <a:t>Sargassum</a:t>
            </a:r>
            <a:endParaRPr lang="sv-SE" sz="3200" dirty="0"/>
          </a:p>
        </p:txBody>
      </p:sp>
      <p:sp>
        <p:nvSpPr>
          <p:cNvPr id="3" name="Platshållare för innehåll 2">
            <a:extLst>
              <a:ext uri="{FF2B5EF4-FFF2-40B4-BE49-F238E27FC236}">
                <a16:creationId xmlns:a16="http://schemas.microsoft.com/office/drawing/2014/main" id="{237E8EC3-FD47-384B-A441-FC734631D87B}"/>
              </a:ext>
            </a:extLst>
          </p:cNvPr>
          <p:cNvSpPr>
            <a:spLocks noGrp="1"/>
          </p:cNvSpPr>
          <p:nvPr>
            <p:ph idx="1"/>
          </p:nvPr>
        </p:nvSpPr>
        <p:spPr>
          <a:xfrm>
            <a:off x="181303" y="859218"/>
            <a:ext cx="8789276" cy="5651942"/>
          </a:xfrm>
        </p:spPr>
        <p:txBody>
          <a:bodyPr>
            <a:normAutofit fontScale="92500" lnSpcReduction="10000"/>
          </a:bodyPr>
          <a:lstStyle/>
          <a:p>
            <a:pPr marL="0" indent="0">
              <a:lnSpc>
                <a:spcPct val="110000"/>
              </a:lnSpc>
              <a:buNone/>
            </a:pPr>
            <a:r>
              <a:rPr lang="en-US" sz="2200" b="1" dirty="0"/>
              <a:t>Overall</a:t>
            </a:r>
            <a:r>
              <a:rPr lang="en-US" sz="2400" b="1" dirty="0"/>
              <a:t> objective</a:t>
            </a:r>
            <a:r>
              <a:rPr lang="en-US" sz="2400" dirty="0"/>
              <a:t>: To </a:t>
            </a:r>
            <a:r>
              <a:rPr lang="en-US" sz="2400" dirty="0" err="1"/>
              <a:t>identify</a:t>
            </a:r>
            <a:r>
              <a:rPr lang="en-US" sz="2400" dirty="0"/>
              <a:t> research priorities to understand </a:t>
            </a:r>
            <a:r>
              <a:rPr lang="en-US" sz="2400" i="1" dirty="0" err="1"/>
              <a:t>Sargassum</a:t>
            </a:r>
            <a:r>
              <a:rPr lang="en-US" sz="2400" dirty="0"/>
              <a:t> growth dynamics and to develop adequate forecasting and warning systems to allow long term preventive measures for </a:t>
            </a:r>
            <a:r>
              <a:rPr lang="en-US" sz="2400" i="1" dirty="0" err="1"/>
              <a:t>Sargassum</a:t>
            </a:r>
            <a:r>
              <a:rPr lang="en-US" sz="2400" dirty="0"/>
              <a:t> beaching</a:t>
            </a:r>
          </a:p>
          <a:p>
            <a:pPr marL="0" indent="0">
              <a:lnSpc>
                <a:spcPct val="110000"/>
              </a:lnSpc>
              <a:buNone/>
            </a:pPr>
            <a:endParaRPr lang="en-US" sz="2400" dirty="0"/>
          </a:p>
          <a:p>
            <a:pPr marL="0" indent="0">
              <a:lnSpc>
                <a:spcPct val="110000"/>
              </a:lnSpc>
              <a:buNone/>
            </a:pPr>
            <a:r>
              <a:rPr lang="en-US" sz="2400" b="1" dirty="0"/>
              <a:t>GlobalHAB organization subcommittee:</a:t>
            </a:r>
          </a:p>
          <a:p>
            <a:pPr marL="0" indent="0">
              <a:buNone/>
            </a:pPr>
            <a:r>
              <a:rPr lang="en-US" sz="2200" dirty="0" err="1"/>
              <a:t>* Brigitta van Tussenbroek, UNAM, Mexico, vantuss@cmarl.unam.mx</a:t>
            </a:r>
          </a:p>
          <a:p>
            <a:pPr marL="0" indent="0">
              <a:buNone/>
            </a:pPr>
            <a:r>
              <a:rPr lang="en-US" sz="2200" dirty="0" err="1"/>
              <a:t>* Brian Lapointe, Harbor Branch Oceanographic Institute, Fl, US, blapoin1@fau.edu</a:t>
            </a:r>
          </a:p>
          <a:p>
            <a:pPr marL="0" indent="0">
              <a:buNone/>
            </a:pPr>
            <a:r>
              <a:rPr lang="en-US" sz="2200" dirty="0" err="1"/>
              <a:t>* Ester Serro, University of Algarve, Portugal, eserrao@ualg.pt</a:t>
            </a:r>
          </a:p>
          <a:p>
            <a:pPr marL="0" indent="0">
              <a:buNone/>
            </a:pPr>
            <a:r>
              <a:rPr lang="en-US" sz="2200" dirty="0" err="1"/>
              <a:t>* José E. Martinelli Filho, </a:t>
            </a:r>
            <a:r>
              <a:rPr lang="es-ES" sz="2200" dirty="0"/>
              <a:t>Federal </a:t>
            </a:r>
            <a:r>
              <a:rPr lang="es-ES" sz="2200" dirty="0" err="1"/>
              <a:t>University</a:t>
            </a:r>
            <a:r>
              <a:rPr lang="es-ES" sz="2200" dirty="0"/>
              <a:t> of </a:t>
            </a:r>
            <a:r>
              <a:rPr lang="es-ES" sz="2200" dirty="0" err="1"/>
              <a:t>Parà</a:t>
            </a:r>
            <a:r>
              <a:rPr lang="es-ES" sz="2200" dirty="0"/>
              <a:t>, </a:t>
            </a:r>
            <a:r>
              <a:rPr lang="en-US" sz="2200" dirty="0" err="1"/>
              <a:t>Brazil, martinelli@ufpa.br</a:t>
            </a:r>
          </a:p>
          <a:p>
            <a:pPr marL="0" indent="0">
              <a:buNone/>
            </a:pPr>
            <a:r>
              <a:rPr lang="en-US" sz="2200" dirty="0" err="1"/>
              <a:t>* Hoang C. Tin, </a:t>
            </a:r>
            <a:r>
              <a:rPr lang="es-ES" sz="2200" dirty="0" err="1"/>
              <a:t>University</a:t>
            </a:r>
            <a:r>
              <a:rPr lang="es-ES" sz="2200" dirty="0"/>
              <a:t> of </a:t>
            </a:r>
            <a:r>
              <a:rPr lang="es-ES" sz="2200" dirty="0" err="1"/>
              <a:t>Sciences</a:t>
            </a:r>
            <a:r>
              <a:rPr lang="es-ES" sz="2200" dirty="0"/>
              <a:t>, </a:t>
            </a:r>
            <a:r>
              <a:rPr lang="es-ES" sz="2200" dirty="0" err="1"/>
              <a:t>Hue</a:t>
            </a:r>
            <a:r>
              <a:rPr lang="es-ES" sz="2200" dirty="0"/>
              <a:t> City, Vietnam, </a:t>
            </a:r>
            <a:r>
              <a:rPr lang="es-ES" sz="1900" dirty="0"/>
              <a:t>hoangcongtin@gmail.com</a:t>
            </a:r>
            <a:endParaRPr lang="en-US" sz="1900" dirty="0" err="1"/>
          </a:p>
          <a:p>
            <a:pPr marL="0" indent="0">
              <a:buNone/>
            </a:pPr>
            <a:r>
              <a:rPr lang="en-US" sz="2200" dirty="0"/>
              <a:t>* Elisa Berdalet, </a:t>
            </a:r>
            <a:r>
              <a:rPr lang="en-US" sz="2200" dirty="0" err="1"/>
              <a:t>GlobalHAB</a:t>
            </a:r>
            <a:r>
              <a:rPr lang="en-US" sz="2200" dirty="0"/>
              <a:t> SSC Chair, ICM-CSIC, Spain, berdalet@icm.csic.es</a:t>
            </a:r>
          </a:p>
          <a:p>
            <a:pPr marL="0" indent="0">
              <a:buNone/>
            </a:pPr>
            <a:r>
              <a:rPr lang="en-US" sz="2200" dirty="0"/>
              <a:t>* Henrik Enevoldsen, IOC representative, h.enevoldsen@bio.ku.dk</a:t>
            </a:r>
          </a:p>
          <a:p>
            <a:pPr marL="0" indent="0">
              <a:buNone/>
            </a:pPr>
            <a:endParaRPr lang="en-US" sz="2400" dirty="0"/>
          </a:p>
          <a:p>
            <a:pPr marL="0" indent="0">
              <a:buNone/>
            </a:pPr>
            <a:r>
              <a:rPr lang="en-US" sz="2400" b="1" dirty="0"/>
              <a:t>Jointly with GESAMP</a:t>
            </a:r>
            <a:r>
              <a:rPr lang="en-US" sz="2200" dirty="0"/>
              <a:t> </a:t>
            </a:r>
            <a:r>
              <a:rPr lang="es-ES" sz="2200"/>
              <a:t>(Peter Kersha</a:t>
            </a:r>
            <a:r>
              <a:rPr lang="es-ES" sz="1900"/>
              <a:t>w, peter@pjkershaw.com)</a:t>
            </a:r>
          </a:p>
          <a:p>
            <a:pPr marL="0" indent="0">
              <a:buNone/>
            </a:pPr>
            <a:r>
              <a:rPr lang="en-US" sz="2400" b="1" dirty="0"/>
              <a:t>and EuroSea</a:t>
            </a:r>
            <a:r>
              <a:rPr lang="en-US" sz="2400" dirty="0"/>
              <a:t> (</a:t>
            </a:r>
            <a:r>
              <a:rPr lang="en-US" sz="2200" dirty="0"/>
              <a:t>Caroline Cusack, </a:t>
            </a:r>
            <a:r>
              <a:rPr lang="en-US" sz="1900" dirty="0"/>
              <a:t>Caroline.Cusack@Marine.ie</a:t>
            </a:r>
            <a:r>
              <a:rPr lang="en-US" sz="2400" dirty="0"/>
              <a:t>)</a:t>
            </a:r>
            <a:endParaRPr lang="en-US" sz="2400" b="1" dirty="0"/>
          </a:p>
        </p:txBody>
      </p:sp>
    </p:spTree>
    <p:extLst>
      <p:ext uri="{BB962C8B-B14F-4D97-AF65-F5344CB8AC3E}">
        <p14:creationId xmlns:p14="http://schemas.microsoft.com/office/powerpoint/2010/main" val="400389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98E5D-37A4-C54C-BAD9-3F8D36002FF1}"/>
              </a:ext>
            </a:extLst>
          </p:cNvPr>
          <p:cNvSpPr>
            <a:spLocks noGrp="1"/>
          </p:cNvSpPr>
          <p:nvPr>
            <p:ph type="title"/>
          </p:nvPr>
        </p:nvSpPr>
        <p:spPr>
          <a:xfrm>
            <a:off x="835575" y="-55180"/>
            <a:ext cx="8229600" cy="1143000"/>
          </a:xfrm>
        </p:spPr>
        <p:txBody>
          <a:bodyPr>
            <a:normAutofit/>
          </a:bodyPr>
          <a:lstStyle/>
          <a:p>
            <a:r>
              <a:rPr lang="en-US" sz="3200" b="1" dirty="0"/>
              <a:t>Open Science Meeting on </a:t>
            </a:r>
            <a:r>
              <a:rPr lang="en-US" sz="3200" b="1" i="1" dirty="0" err="1"/>
              <a:t>Sargassum</a:t>
            </a:r>
            <a:r>
              <a:rPr lang="en-US" sz="3200" b="1" dirty="0" err="1"/>
              <a:t> - Content</a:t>
            </a:r>
            <a:endParaRPr lang="sv-SE" sz="3200" dirty="0"/>
          </a:p>
        </p:txBody>
      </p:sp>
      <p:sp>
        <p:nvSpPr>
          <p:cNvPr id="3" name="Platshållare för innehåll 2">
            <a:extLst>
              <a:ext uri="{FF2B5EF4-FFF2-40B4-BE49-F238E27FC236}">
                <a16:creationId xmlns:a16="http://schemas.microsoft.com/office/drawing/2014/main" id="{237E8EC3-FD47-384B-A441-FC734631D87B}"/>
              </a:ext>
            </a:extLst>
          </p:cNvPr>
          <p:cNvSpPr>
            <a:spLocks noGrp="1"/>
          </p:cNvSpPr>
          <p:nvPr>
            <p:ph idx="1"/>
          </p:nvPr>
        </p:nvSpPr>
        <p:spPr>
          <a:xfrm>
            <a:off x="567560" y="1221832"/>
            <a:ext cx="8481848" cy="5273562"/>
          </a:xfrm>
        </p:spPr>
        <p:txBody>
          <a:bodyPr>
            <a:normAutofit fontScale="92500" lnSpcReduction="10000"/>
          </a:bodyPr>
          <a:lstStyle/>
          <a:p>
            <a:pPr marL="0" indent="0">
              <a:buNone/>
            </a:pPr>
            <a:r>
              <a:rPr lang="en-US" sz="2400" b="1" dirty="0">
                <a:solidFill>
                  <a:srgbClr val="0070C0"/>
                </a:solidFill>
              </a:rPr>
              <a:t>A) State-of-the-art </a:t>
            </a:r>
            <a:r>
              <a:rPr lang="en-US" sz="2400" dirty="0"/>
              <a:t>of the </a:t>
            </a:r>
            <a:r>
              <a:rPr lang="en-US" sz="2400" i="1" dirty="0"/>
              <a:t>Sargassum </a:t>
            </a:r>
            <a:r>
              <a:rPr lang="en-US" sz="2400" dirty="0"/>
              <a:t>beaching in NW Africa,</a:t>
            </a:r>
          </a:p>
          <a:p>
            <a:pPr marL="0" indent="0">
              <a:buNone/>
            </a:pPr>
            <a:r>
              <a:rPr lang="en-US" sz="2400" dirty="0"/>
              <a:t>	the Caribbean Sea and Asia, dynamics, trends, forcings, ...</a:t>
            </a:r>
          </a:p>
          <a:p>
            <a:pPr marL="0" indent="0">
              <a:buNone/>
            </a:pPr>
            <a:endParaRPr lang="en-US" sz="2400" dirty="0"/>
          </a:p>
          <a:p>
            <a:pPr marL="0" indent="0">
              <a:buNone/>
            </a:pPr>
            <a:r>
              <a:rPr lang="en-US" sz="2400" b="1" dirty="0">
                <a:solidFill>
                  <a:srgbClr val="0070C0"/>
                </a:solidFill>
              </a:rPr>
              <a:t>B) </a:t>
            </a:r>
            <a:r>
              <a:rPr lang="es-ES" sz="2400" b="1">
                <a:solidFill>
                  <a:srgbClr val="0070C0"/>
                </a:solidFill>
              </a:rPr>
              <a:t>Assess IMPACTS:</a:t>
            </a:r>
          </a:p>
          <a:p>
            <a:pPr marL="0" indent="0">
              <a:buNone/>
            </a:pPr>
            <a:r>
              <a:rPr lang="es-ES" sz="2400"/>
              <a:t>   	- in ecology: floating biodiversity islands supporting oceanic food 	webs, identify unbalances</a:t>
            </a:r>
          </a:p>
          <a:p>
            <a:pPr marL="0" indent="0">
              <a:buNone/>
            </a:pPr>
            <a:r>
              <a:rPr lang="es-ES" sz="2400"/>
              <a:t>	- in economy: fisheries, tourism, local populations</a:t>
            </a:r>
          </a:p>
          <a:p>
            <a:pPr marL="0" indent="0">
              <a:buNone/>
            </a:pPr>
            <a:endParaRPr lang="es-ES" sz="2400"/>
          </a:p>
          <a:p>
            <a:pPr marL="0" indent="0">
              <a:buNone/>
            </a:pPr>
            <a:r>
              <a:rPr lang="es-ES" sz="2400" b="1">
                <a:solidFill>
                  <a:srgbClr val="0070C0"/>
                </a:solidFill>
              </a:rPr>
              <a:t>C) Identify SOLUTIONS:</a:t>
            </a:r>
          </a:p>
          <a:p>
            <a:pPr marL="0" indent="0">
              <a:buNone/>
            </a:pPr>
            <a:r>
              <a:rPr lang="es-ES" sz="2400" b="1">
                <a:solidFill>
                  <a:srgbClr val="0070C0"/>
                </a:solidFill>
              </a:rPr>
              <a:t>	</a:t>
            </a:r>
            <a:r>
              <a:rPr lang="es-ES" sz="2400"/>
              <a:t>Biomass use, fertilizer? Prevent beachings and impacts?</a:t>
            </a:r>
          </a:p>
          <a:p>
            <a:pPr marL="0" indent="0">
              <a:buNone/>
            </a:pPr>
            <a:endParaRPr lang="es-ES" sz="2400"/>
          </a:p>
          <a:p>
            <a:pPr marL="0" indent="0">
              <a:buNone/>
            </a:pPr>
            <a:r>
              <a:rPr lang="es-ES" sz="2400" b="1">
                <a:solidFill>
                  <a:srgbClr val="0070C0"/>
                </a:solidFill>
              </a:rPr>
              <a:t>D) Design MONITORING strategies:</a:t>
            </a:r>
          </a:p>
          <a:p>
            <a:pPr marL="0" indent="0">
              <a:buNone/>
            </a:pPr>
            <a:r>
              <a:rPr lang="es-ES" sz="2400" b="1">
                <a:solidFill>
                  <a:srgbClr val="0070C0"/>
                </a:solidFill>
              </a:rPr>
              <a:t>	</a:t>
            </a:r>
            <a:r>
              <a:rPr lang="es-ES" sz="2400"/>
              <a:t>Identify protocols and integrate data</a:t>
            </a:r>
            <a:r>
              <a:rPr lang="en-US" sz="2400" dirty="0"/>
              <a:t> for Africa, the Caribbean Sea 	and Asia</a:t>
            </a:r>
            <a:endParaRPr lang="sv-SE" sz="2400" dirty="0"/>
          </a:p>
        </p:txBody>
      </p:sp>
      <p:pic>
        <p:nvPicPr>
          <p:cNvPr id="4" name="Picture 2" descr="Q:\MOW 2018\Logos pour doc MOW\GlobalHAB_Logo7.tiff">
            <a:extLst>
              <a:ext uri="{FF2B5EF4-FFF2-40B4-BE49-F238E27FC236}">
                <a16:creationId xmlns:a16="http://schemas.microsoft.com/office/drawing/2014/main" id="{0DDA4DD8-4B4E-E745-8288-97E170D254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225"/>
            <a:ext cx="1010299"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8452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3502E80-0465-1744-9037-4318FEF62446}"/>
              </a:ext>
            </a:extLst>
          </p:cNvPr>
          <p:cNvSpPr>
            <a:spLocks noGrp="1"/>
          </p:cNvSpPr>
          <p:nvPr>
            <p:ph type="title"/>
          </p:nvPr>
        </p:nvSpPr>
        <p:spPr>
          <a:xfrm>
            <a:off x="583324" y="32741"/>
            <a:ext cx="8229600" cy="1143000"/>
          </a:xfrm>
        </p:spPr>
        <p:txBody>
          <a:bodyPr>
            <a:normAutofit/>
          </a:bodyPr>
          <a:lstStyle/>
          <a:p>
            <a:r>
              <a:rPr lang="en-US" sz="3600" b="1" dirty="0"/>
              <a:t>Open Science </a:t>
            </a:r>
            <a:r>
              <a:rPr lang="en-US" sz="3200" b="1" dirty="0"/>
              <a:t>Meeting</a:t>
            </a:r>
            <a:r>
              <a:rPr lang="en-US" sz="3600" b="1" dirty="0"/>
              <a:t> on </a:t>
            </a:r>
            <a:r>
              <a:rPr lang="en-US" sz="3600" b="1" i="1" dirty="0" err="1"/>
              <a:t>Sargassum</a:t>
            </a:r>
            <a:endParaRPr lang="sv-SE" sz="3600" dirty="0"/>
          </a:p>
        </p:txBody>
      </p:sp>
      <p:sp>
        <p:nvSpPr>
          <p:cNvPr id="5" name="Platshållare för innehåll 2">
            <a:extLst>
              <a:ext uri="{FF2B5EF4-FFF2-40B4-BE49-F238E27FC236}">
                <a16:creationId xmlns:a16="http://schemas.microsoft.com/office/drawing/2014/main" id="{546AF313-37B5-4542-947E-E11BEB07E9DB}"/>
              </a:ext>
            </a:extLst>
          </p:cNvPr>
          <p:cNvSpPr>
            <a:spLocks noGrp="1"/>
          </p:cNvSpPr>
          <p:nvPr>
            <p:ph idx="1"/>
          </p:nvPr>
        </p:nvSpPr>
        <p:spPr>
          <a:xfrm>
            <a:off x="505149" y="1175741"/>
            <a:ext cx="7708685" cy="5351183"/>
          </a:xfrm>
        </p:spPr>
        <p:txBody>
          <a:bodyPr>
            <a:normAutofit fontScale="92500" lnSpcReduction="10000"/>
          </a:bodyPr>
          <a:lstStyle/>
          <a:p>
            <a:pPr marL="0" indent="0">
              <a:lnSpc>
                <a:spcPct val="160000"/>
              </a:lnSpc>
              <a:buNone/>
            </a:pPr>
            <a:r>
              <a:rPr lang="en-US" sz="2400" b="1" dirty="0">
                <a:solidFill>
                  <a:srgbClr val="0070C0"/>
                </a:solidFill>
              </a:rPr>
              <a:t>Structure:</a:t>
            </a:r>
            <a:endParaRPr lang="en-US" sz="2400" dirty="0"/>
          </a:p>
          <a:p>
            <a:pPr marL="0" indent="0">
              <a:lnSpc>
                <a:spcPct val="160000"/>
              </a:lnSpc>
              <a:buNone/>
            </a:pPr>
            <a:r>
              <a:rPr lang="en-US" sz="2400" b="1" dirty="0">
                <a:solidFill>
                  <a:srgbClr val="0070C0"/>
                </a:solidFill>
              </a:rPr>
              <a:t>	</a:t>
            </a:r>
            <a:r>
              <a:rPr lang="en-US" sz="2400" dirty="0"/>
              <a:t>A) Presentations</a:t>
            </a:r>
          </a:p>
          <a:p>
            <a:pPr marL="0" indent="0">
              <a:lnSpc>
                <a:spcPct val="160000"/>
              </a:lnSpc>
              <a:buNone/>
            </a:pPr>
            <a:r>
              <a:rPr lang="en-US" sz="2400" dirty="0"/>
              <a:t>	B) Discussion groups</a:t>
            </a:r>
          </a:p>
          <a:p>
            <a:pPr marL="0" indent="0">
              <a:buNone/>
            </a:pPr>
            <a:endParaRPr lang="en-US" sz="2400" b="1" dirty="0">
              <a:solidFill>
                <a:srgbClr val="0070C0"/>
              </a:solidFill>
            </a:endParaRPr>
          </a:p>
          <a:p>
            <a:pPr marL="0" indent="0">
              <a:buNone/>
            </a:pPr>
            <a:r>
              <a:rPr lang="en-US" sz="2400" b="1" dirty="0">
                <a:solidFill>
                  <a:srgbClr val="0070C0"/>
                </a:solidFill>
              </a:rPr>
              <a:t>Outcomes:</a:t>
            </a:r>
          </a:p>
          <a:p>
            <a:pPr marL="0" indent="0">
              <a:lnSpc>
                <a:spcPct val="160000"/>
              </a:lnSpc>
              <a:buNone/>
            </a:pPr>
            <a:r>
              <a:rPr lang="en-US" sz="2400" b="1" dirty="0">
                <a:solidFill>
                  <a:srgbClr val="0070C0"/>
                </a:solidFill>
              </a:rPr>
              <a:t>	</a:t>
            </a:r>
            <a:r>
              <a:rPr lang="en-US" sz="2400" dirty="0"/>
              <a:t>- Report, white paper</a:t>
            </a:r>
          </a:p>
          <a:p>
            <a:pPr marL="0" indent="0">
              <a:lnSpc>
                <a:spcPct val="160000"/>
              </a:lnSpc>
              <a:buNone/>
            </a:pPr>
            <a:r>
              <a:rPr lang="en-US" sz="2400" dirty="0"/>
              <a:t>	- Establishment of a GlobalHAB Subcommittee to define the 	</a:t>
            </a:r>
            <a:r>
              <a:rPr lang="en-US" sz="2400" i="1" dirty="0"/>
              <a:t>Sargassum</a:t>
            </a:r>
            <a:r>
              <a:rPr lang="en-US" sz="2400" dirty="0"/>
              <a:t> Science and Implementation Plan (as in 	</a:t>
            </a:r>
            <a:r>
              <a:rPr lang="en-US" sz="2400" dirty="0">
                <a:hlinkClick r:id="rId3">
                  <a:extLst>
                    <a:ext uri="{A12FA001-AC4F-418D-AE19-62706E023703}">
                      <ahyp:hlinkClr xmlns:ahyp="http://schemas.microsoft.com/office/drawing/2018/hyperlinkcolor" val="tx"/>
                    </a:ext>
                  </a:extLst>
                </a:hlinkClick>
              </a:rPr>
              <a:t>www.globalhab.info</a:t>
            </a:r>
            <a:r>
              <a:rPr lang="en-US" sz="2400" dirty="0"/>
              <a:t>)</a:t>
            </a:r>
          </a:p>
          <a:p>
            <a:pPr marL="0" indent="0">
              <a:lnSpc>
                <a:spcPct val="160000"/>
              </a:lnSpc>
              <a:buNone/>
            </a:pPr>
            <a:r>
              <a:rPr lang="en-US" sz="2400" dirty="0"/>
              <a:t>	- Identify international research coordination on </a:t>
            </a:r>
            <a:r>
              <a:rPr lang="en-US" sz="2400" i="1" dirty="0"/>
              <a:t>Sargassum</a:t>
            </a:r>
          </a:p>
          <a:p>
            <a:pPr marL="0" indent="0">
              <a:buNone/>
            </a:pPr>
            <a:endParaRPr lang="en-US" sz="2400" b="1" dirty="0">
              <a:solidFill>
                <a:srgbClr val="0070C0"/>
              </a:solidFill>
            </a:endParaRPr>
          </a:p>
        </p:txBody>
      </p:sp>
      <p:pic>
        <p:nvPicPr>
          <p:cNvPr id="6" name="Picture 2" descr="Q:\MOW 2018\Logos pour doc MOW\GlobalHAB_Logo7.tiff">
            <a:extLst>
              <a:ext uri="{FF2B5EF4-FFF2-40B4-BE49-F238E27FC236}">
                <a16:creationId xmlns:a16="http://schemas.microsoft.com/office/drawing/2014/main" id="{ECFF56AC-F275-7B43-94FA-8F7215B137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8830"/>
            <a:ext cx="1010299"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283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37E8EC3-FD47-384B-A441-FC734631D87B}"/>
              </a:ext>
            </a:extLst>
          </p:cNvPr>
          <p:cNvSpPr>
            <a:spLocks noGrp="1"/>
          </p:cNvSpPr>
          <p:nvPr>
            <p:ph idx="1"/>
          </p:nvPr>
        </p:nvSpPr>
        <p:spPr>
          <a:xfrm>
            <a:off x="379025" y="1363717"/>
            <a:ext cx="7992464" cy="5210503"/>
          </a:xfrm>
        </p:spPr>
        <p:txBody>
          <a:bodyPr>
            <a:noAutofit/>
          </a:bodyPr>
          <a:lstStyle/>
          <a:p>
            <a:r>
              <a:rPr lang="es-ES" sz="2400" dirty="0"/>
              <a:t>Local host: UNAM, Universidad Autónoma Nacional de México</a:t>
            </a:r>
          </a:p>
          <a:p>
            <a:r>
              <a:rPr lang="es-ES" sz="2400" dirty="0"/>
              <a:t>Local </a:t>
            </a:r>
            <a:r>
              <a:rPr lang="es-ES" sz="2400" dirty="0" err="1"/>
              <a:t>organizer</a:t>
            </a:r>
            <a:r>
              <a:rPr lang="es-ES" sz="2400" dirty="0"/>
              <a:t>: Dr. </a:t>
            </a:r>
            <a:r>
              <a:rPr lang="es-ES" sz="2400" dirty="0" err="1"/>
              <a:t>Brigitta</a:t>
            </a:r>
            <a:r>
              <a:rPr lang="es-ES" sz="2400" dirty="0"/>
              <a:t> van </a:t>
            </a:r>
            <a:r>
              <a:rPr lang="es-ES" sz="2400" dirty="0" err="1"/>
              <a:t>Tussenbroek</a:t>
            </a:r>
            <a:r>
              <a:rPr lang="es-ES" sz="2400" dirty="0"/>
              <a:t> (UNAM, </a:t>
            </a:r>
            <a:r>
              <a:rPr lang="es-ES" sz="2400" dirty="0">
                <a:hlinkClick r:id="rId3"/>
              </a:rPr>
              <a:t>vantuss@cmarl.unam.mx</a:t>
            </a:r>
            <a:r>
              <a:rPr lang="es-ES" sz="2400" dirty="0"/>
              <a:t>)</a:t>
            </a:r>
          </a:p>
          <a:p>
            <a:pPr marL="0" indent="0">
              <a:buNone/>
            </a:pPr>
            <a:endParaRPr lang="es-ES" sz="2400" dirty="0"/>
          </a:p>
          <a:p>
            <a:r>
              <a:rPr lang="es-ES" sz="2400" dirty="0" err="1"/>
              <a:t>Locality</a:t>
            </a:r>
            <a:r>
              <a:rPr lang="es-ES" sz="2400" dirty="0"/>
              <a:t>: Cancún, </a:t>
            </a:r>
            <a:r>
              <a:rPr lang="es-ES" sz="2400" dirty="0" err="1"/>
              <a:t>Mexico</a:t>
            </a:r>
            <a:endParaRPr lang="es-ES" sz="2400" dirty="0"/>
          </a:p>
          <a:p>
            <a:r>
              <a:rPr lang="es-ES" sz="2400" dirty="0"/>
              <a:t>Hotel: Moon Palace (</a:t>
            </a:r>
            <a:r>
              <a:rPr lang="es-ES" sz="2400" dirty="0">
                <a:hlinkClick r:id="rId4"/>
              </a:rPr>
              <a:t>www.moonpalace.com</a:t>
            </a:r>
            <a:r>
              <a:rPr lang="es-ES" sz="2400" dirty="0"/>
              <a:t>)</a:t>
            </a:r>
          </a:p>
          <a:p>
            <a:endParaRPr lang="es-ES" sz="2400" dirty="0"/>
          </a:p>
          <a:p>
            <a:r>
              <a:rPr lang="es-ES" sz="2400" dirty="0"/>
              <a:t>Dates: To be decided (</a:t>
            </a:r>
            <a:r>
              <a:rPr lang="es-ES" sz="2400" dirty="0" err="1"/>
              <a:t>originally</a:t>
            </a:r>
            <a:r>
              <a:rPr lang="es-ES" sz="2400" dirty="0"/>
              <a:t> 16-18 </a:t>
            </a:r>
            <a:r>
              <a:rPr lang="es-ES" sz="2400" dirty="0" err="1"/>
              <a:t>November</a:t>
            </a:r>
            <a:r>
              <a:rPr lang="es-ES" sz="2400" dirty="0"/>
              <a:t> 2020)</a:t>
            </a:r>
          </a:p>
          <a:p>
            <a:endParaRPr lang="es-ES" sz="2400" dirty="0"/>
          </a:p>
          <a:p>
            <a:r>
              <a:rPr lang="es-ES" sz="2400" dirty="0"/>
              <a:t>GlobalHAB Contact: Elisa Berdalet (berdalet@icm.csic.es), Henrik Enevoldsen (h.enevoldsen@bio.ku.dk)</a:t>
            </a:r>
          </a:p>
          <a:p>
            <a:pPr marL="0" indent="0">
              <a:buNone/>
            </a:pPr>
            <a:endParaRPr lang="sv-SE" sz="2400" dirty="0"/>
          </a:p>
        </p:txBody>
      </p:sp>
      <p:pic>
        <p:nvPicPr>
          <p:cNvPr id="4" name="Picture 2" descr="Q:\MOW 2018\Logos pour doc MOW\GlobalHAB_Logo7.tiff">
            <a:extLst>
              <a:ext uri="{FF2B5EF4-FFF2-40B4-BE49-F238E27FC236}">
                <a16:creationId xmlns:a16="http://schemas.microsoft.com/office/drawing/2014/main" id="{B71057B0-4330-1E4C-B384-009995D03E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95" y="98218"/>
            <a:ext cx="1010299" cy="972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ubrik 1">
            <a:extLst>
              <a:ext uri="{FF2B5EF4-FFF2-40B4-BE49-F238E27FC236}">
                <a16:creationId xmlns:a16="http://schemas.microsoft.com/office/drawing/2014/main" id="{8D815B0E-E40C-2648-B068-6E7096CF76CF}"/>
              </a:ext>
            </a:extLst>
          </p:cNvPr>
          <p:cNvSpPr txBox="1">
            <a:spLocks/>
          </p:cNvSpPr>
          <p:nvPr/>
        </p:nvSpPr>
        <p:spPr>
          <a:xfrm>
            <a:off x="898634" y="83661"/>
            <a:ext cx="8245366" cy="9392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Open Science Meeting on </a:t>
            </a:r>
            <a:r>
              <a:rPr lang="en-US" sz="3200" b="1" i="1" dirty="0" err="1"/>
              <a:t>Sargassum </a:t>
            </a:r>
            <a:r>
              <a:rPr lang="en-US" sz="3200" b="1" dirty="0" err="1"/>
              <a:t>- Logistics</a:t>
            </a:r>
            <a:endParaRPr lang="sv-SE" sz="3200" dirty="0"/>
          </a:p>
        </p:txBody>
      </p:sp>
    </p:spTree>
    <p:extLst>
      <p:ext uri="{BB962C8B-B14F-4D97-AF65-F5344CB8AC3E}">
        <p14:creationId xmlns:p14="http://schemas.microsoft.com/office/powerpoint/2010/main" val="2223592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3271</TotalTime>
  <Words>873</Words>
  <Application>Microsoft Macintosh PowerPoint</Application>
  <PresentationFormat>On-screen Show (4:3)</PresentationFormat>
  <Paragraphs>85</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GlobalHAB: 2016-2025 program</vt:lpstr>
      <vt:lpstr>PowerPoint Presentation</vt:lpstr>
      <vt:lpstr>PowerPoint Presentation</vt:lpstr>
      <vt:lpstr>Open Science Meeting on Sargassum</vt:lpstr>
      <vt:lpstr>Open Science Meeting on Sargassum - Content</vt:lpstr>
      <vt:lpstr>Open Science Meeting on Sargassum</vt:lpstr>
      <vt:lpstr>PowerPoint Presentation</vt:lpstr>
    </vt:vector>
  </TitlesOfParts>
  <Company>ICM (CSIC)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Berdalet</dc:creator>
  <cp:lastModifiedBy>Elisa Berdalet</cp:lastModifiedBy>
  <cp:revision>492</cp:revision>
  <cp:lastPrinted>2020-05-25T14:47:15Z</cp:lastPrinted>
  <dcterms:created xsi:type="dcterms:W3CDTF">2016-09-05T17:57:42Z</dcterms:created>
  <dcterms:modified xsi:type="dcterms:W3CDTF">2020-05-25T14:47:24Z</dcterms:modified>
</cp:coreProperties>
</file>