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257" r:id="rId4"/>
    <p:sldId id="273" r:id="rId5"/>
    <p:sldId id="274" r:id="rId6"/>
    <p:sldId id="275" r:id="rId7"/>
    <p:sldId id="277" r:id="rId8"/>
    <p:sldId id="278" r:id="rId9"/>
    <p:sldId id="280" r:id="rId10"/>
    <p:sldId id="279" r:id="rId11"/>
    <p:sldId id="281" r:id="rId12"/>
    <p:sldId id="282" r:id="rId13"/>
    <p:sldId id="283" r:id="rId14"/>
    <p:sldId id="291" r:id="rId15"/>
    <p:sldId id="295" r:id="rId16"/>
    <p:sldId id="285" r:id="rId17"/>
    <p:sldId id="290" r:id="rId18"/>
    <p:sldId id="286" r:id="rId19"/>
    <p:sldId id="288" r:id="rId20"/>
    <p:sldId id="287" r:id="rId21"/>
    <p:sldId id="284"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0099"/>
    <a:srgbClr val="CC9900"/>
    <a:srgbClr val="F0FF29"/>
    <a:srgbClr val="CC0066"/>
    <a:srgbClr val="ED4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15FCC483-355E-4A30-975C-02F746A0E6C4}" type="datetimeFigureOut">
              <a:rPr lang="en-US" smtClean="0"/>
              <a:t>5/25/2020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394715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5FCC483-355E-4A30-975C-02F746A0E6C4}" type="datetimeFigureOut">
              <a:rPr lang="en-US" smtClean="0"/>
              <a:t>5/25/2020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361015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5FCC483-355E-4A30-975C-02F746A0E6C4}" type="datetimeFigureOut">
              <a:rPr lang="en-US" smtClean="0"/>
              <a:t>5/25/2020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229981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5FCC483-355E-4A30-975C-02F746A0E6C4}" type="datetimeFigureOut">
              <a:rPr lang="en-US" smtClean="0"/>
              <a:t>5/25/2020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26749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5FCC483-355E-4A30-975C-02F746A0E6C4}" type="datetimeFigureOut">
              <a:rPr lang="en-US" smtClean="0"/>
              <a:t>5/25/2020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104151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15FCC483-355E-4A30-975C-02F746A0E6C4}" type="datetimeFigureOut">
              <a:rPr lang="en-US" smtClean="0"/>
              <a:t>5/25/2020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71056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15FCC483-355E-4A30-975C-02F746A0E6C4}" type="datetimeFigureOut">
              <a:rPr lang="en-US" smtClean="0"/>
              <a:t>5/25/2020</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358691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15FCC483-355E-4A30-975C-02F746A0E6C4}" type="datetimeFigureOut">
              <a:rPr lang="en-US" smtClean="0"/>
              <a:t>5/25/2020</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244658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FCC483-355E-4A30-975C-02F746A0E6C4}" type="datetimeFigureOut">
              <a:rPr lang="en-US" smtClean="0"/>
              <a:t>5/25/2020</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211198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5FCC483-355E-4A30-975C-02F746A0E6C4}" type="datetimeFigureOut">
              <a:rPr lang="en-US" smtClean="0"/>
              <a:t>5/25/2020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123710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5FCC483-355E-4A30-975C-02F746A0E6C4}" type="datetimeFigureOut">
              <a:rPr lang="en-US" smtClean="0"/>
              <a:t>5/25/2020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6B00F4B-C1EC-4826-B256-A06020B5ABB0}" type="slidenum">
              <a:rPr lang="en-US" smtClean="0"/>
              <a:t>‹N°›</a:t>
            </a:fld>
            <a:endParaRPr lang="en-US"/>
          </a:p>
        </p:txBody>
      </p:sp>
    </p:spTree>
    <p:extLst>
      <p:ext uri="{BB962C8B-B14F-4D97-AF65-F5344CB8AC3E}">
        <p14:creationId xmlns:p14="http://schemas.microsoft.com/office/powerpoint/2010/main" val="422643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t="-2000" b="-2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CC483-355E-4A30-975C-02F746A0E6C4}" type="datetimeFigureOut">
              <a:rPr lang="en-US" smtClean="0"/>
              <a:t>5/25/2020</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00F4B-C1EC-4826-B256-A06020B5ABB0}" type="slidenum">
              <a:rPr lang="en-US" smtClean="0"/>
              <a:t>‹N°›</a:t>
            </a:fld>
            <a:endParaRPr lang="en-US"/>
          </a:p>
        </p:txBody>
      </p:sp>
    </p:spTree>
    <p:extLst>
      <p:ext uri="{BB962C8B-B14F-4D97-AF65-F5344CB8AC3E}">
        <p14:creationId xmlns:p14="http://schemas.microsoft.com/office/powerpoint/2010/main" val="411652806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391" y="2071716"/>
            <a:ext cx="11862722" cy="347235"/>
          </a:xfrm>
          <a:prstGeom prst="rect">
            <a:avLst/>
          </a:prstGeom>
          <a:noFill/>
          <a:effectLst>
            <a:outerShdw blurRad="50800" dist="38100" algn="l" rotWithShape="0">
              <a:srgbClr val="C00000">
                <a:alpha val="40000"/>
              </a:srgbClr>
            </a:outerShdw>
          </a:effectLst>
        </p:spPr>
        <p:txBody>
          <a:bodyPr wrap="square" lIns="91440" tIns="45720" rIns="91440" bIns="45720">
            <a:spAutoFit/>
          </a:bodyPr>
          <a:lstStyle/>
          <a:p>
            <a:pPr algn="ctr"/>
            <a:r>
              <a:rPr lang="en-US" sz="8800" b="1" dirty="0">
                <a:solidFill>
                  <a:schemeClr val="accent1">
                    <a:lumMod val="50000"/>
                  </a:schemeClr>
                </a:solidFill>
              </a:rPr>
              <a:t>Sargassum in West Africa</a:t>
            </a:r>
            <a:r>
              <a:rPr lang="en-US" sz="4400" b="1" dirty="0">
                <a:solidFill>
                  <a:schemeClr val="accent1">
                    <a:lumMod val="50000"/>
                  </a:schemeClr>
                </a:solidFill>
              </a:rPr>
              <a:t> </a:t>
            </a:r>
          </a:p>
          <a:p>
            <a:pPr algn="ctr"/>
            <a:r>
              <a:rPr lang="en-US" sz="4400" b="1" dirty="0">
                <a:solidFill>
                  <a:schemeClr val="accent1">
                    <a:lumMod val="50000"/>
                  </a:schemeClr>
                </a:solidFill>
              </a:rPr>
              <a:t>Key Challenges, Responses and Collaborations</a:t>
            </a:r>
            <a:endParaRPr lang="en-US" sz="4400" dirty="0">
              <a:solidFill>
                <a:schemeClr val="accent1">
                  <a:lumMod val="50000"/>
                </a:schemeClr>
              </a:solidFill>
            </a:endParaRPr>
          </a:p>
        </p:txBody>
      </p:sp>
      <p:sp>
        <p:nvSpPr>
          <p:cNvPr id="7" name="Rectangle 6"/>
          <p:cNvSpPr/>
          <p:nvPr/>
        </p:nvSpPr>
        <p:spPr>
          <a:xfrm>
            <a:off x="4900916" y="4923233"/>
            <a:ext cx="2194832" cy="923330"/>
          </a:xfrm>
          <a:prstGeom prst="rect">
            <a:avLst/>
          </a:prstGeom>
          <a:effectLst>
            <a:outerShdw blurRad="50800" dist="38100" dir="5400000" algn="t" rotWithShape="0">
              <a:srgbClr val="FF0000">
                <a:alpha val="40000"/>
              </a:srgbClr>
            </a:outerShdw>
          </a:effectLst>
        </p:spPr>
        <p:txBody>
          <a:bodyPr wrap="none">
            <a:spAutoFit/>
          </a:bodyPr>
          <a:lstStyle/>
          <a:p>
            <a:pPr algn="ctr"/>
            <a:r>
              <a:rPr lang="fr-FR" b="1" dirty="0">
                <a:solidFill>
                  <a:schemeClr val="accent5">
                    <a:lumMod val="50000"/>
                  </a:schemeClr>
                </a:solidFill>
                <a:latin typeface="Times New Roman" panose="02020603050405020304" pitchFamily="18" charset="0"/>
                <a:ea typeface="Times New Roman" panose="02020603050405020304" pitchFamily="18" charset="0"/>
              </a:rPr>
              <a:t>by </a:t>
            </a:r>
          </a:p>
          <a:p>
            <a:pPr algn="ctr"/>
            <a:r>
              <a:rPr lang="fr-FR" b="1" dirty="0">
                <a:solidFill>
                  <a:schemeClr val="accent5">
                    <a:lumMod val="50000"/>
                  </a:schemeClr>
                </a:solidFill>
                <a:effectLst/>
                <a:latin typeface="Times New Roman" panose="02020603050405020304" pitchFamily="18" charset="0"/>
                <a:ea typeface="Times New Roman" panose="02020603050405020304" pitchFamily="18" charset="0"/>
              </a:rPr>
              <a:t>Jacques ABE</a:t>
            </a:r>
          </a:p>
          <a:p>
            <a:pPr algn="ctr"/>
            <a:r>
              <a:rPr lang="fr-FR" b="1" dirty="0">
                <a:solidFill>
                  <a:schemeClr val="accent5">
                    <a:lumMod val="50000"/>
                  </a:schemeClr>
                </a:solidFill>
                <a:latin typeface="Times New Roman" panose="02020603050405020304" pitchFamily="18" charset="0"/>
              </a:rPr>
              <a:t>jacques.abe@un.org</a:t>
            </a:r>
            <a:endParaRPr lang="en-US" dirty="0">
              <a:solidFill>
                <a:schemeClr val="accent5">
                  <a:lumMod val="50000"/>
                </a:schemeClr>
              </a:solidFill>
            </a:endParaRPr>
          </a:p>
        </p:txBody>
      </p:sp>
      <p:pic>
        <p:nvPicPr>
          <p:cNvPr id="9" name="Image 8">
            <a:extLst>
              <a:ext uri="{FF2B5EF4-FFF2-40B4-BE49-F238E27FC236}">
                <a16:creationId xmlns:a16="http://schemas.microsoft.com/office/drawing/2014/main" id="{29076B55-C99D-4573-A7DF-805A660D87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684" y="152895"/>
            <a:ext cx="3729118" cy="1699766"/>
          </a:xfrm>
          <a:prstGeom prst="rect">
            <a:avLst/>
          </a:prstGeom>
        </p:spPr>
      </p:pic>
    </p:spTree>
    <p:extLst>
      <p:ext uri="{BB962C8B-B14F-4D97-AF65-F5344CB8AC3E}">
        <p14:creationId xmlns:p14="http://schemas.microsoft.com/office/powerpoint/2010/main" val="130642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51586" y="3798602"/>
            <a:ext cx="4782078"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effectLst/>
                <a:latin typeface="Times New Roman" panose="02020603050405020304" pitchFamily="18" charset="0"/>
                <a:ea typeface="Times New Roman" panose="02020603050405020304" pitchFamily="18" charset="0"/>
              </a:rPr>
              <a:t>Key Challenges</a:t>
            </a:r>
            <a:endParaRPr lang="en-US" sz="4800" dirty="0">
              <a:solidFill>
                <a:schemeClr val="bg1"/>
              </a:solidFill>
            </a:endParaRPr>
          </a:p>
        </p:txBody>
      </p:sp>
      <p:sp>
        <p:nvSpPr>
          <p:cNvPr id="12" name="Rectangle 11"/>
          <p:cNvSpPr/>
          <p:nvPr/>
        </p:nvSpPr>
        <p:spPr>
          <a:xfrm>
            <a:off x="6794543" y="2806578"/>
            <a:ext cx="5268148" cy="3539430"/>
          </a:xfrm>
          <a:prstGeom prst="rect">
            <a:avLst/>
          </a:prstGeom>
          <a:effectLst/>
        </p:spPr>
        <p:txBody>
          <a:bodyPr wrap="square">
            <a:spAutoFit/>
          </a:bodyPr>
          <a:lstStyle/>
          <a:p>
            <a:pPr algn="just"/>
            <a:r>
              <a:rPr lang="en-US" sz="3200" b="1" dirty="0">
                <a:effectLst>
                  <a:outerShdw blurRad="38100" dist="38100" dir="2700000" algn="tl">
                    <a:srgbClr val="000000">
                      <a:alpha val="43137"/>
                    </a:srgbClr>
                  </a:outerShdw>
                </a:effectLst>
              </a:rPr>
              <a:t>Sargassum rafts are classified as “essential fish habitat” providing a home and food source for many fish and invertebrates species. Sargassum supports critical species such as sea turtles</a:t>
            </a:r>
            <a:endParaRPr lang="en-US" sz="3200" b="1" dirty="0">
              <a:solidFill>
                <a:schemeClr val="accent5">
                  <a:lumMod val="50000"/>
                </a:schemeClr>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579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Ecological Impact</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pic>
        <p:nvPicPr>
          <p:cNvPr id="16" name="Image 15">
            <a:extLst>
              <a:ext uri="{FF2B5EF4-FFF2-40B4-BE49-F238E27FC236}">
                <a16:creationId xmlns:a16="http://schemas.microsoft.com/office/drawing/2014/main" id="{11314602-21BA-4646-A0E0-BD7E4C887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353" y="2826354"/>
            <a:ext cx="4414859" cy="3919314"/>
          </a:xfrm>
          <a:prstGeom prst="rect">
            <a:avLst/>
          </a:prstGeom>
        </p:spPr>
      </p:pic>
      <p:sp>
        <p:nvSpPr>
          <p:cNvPr id="22" name="Rectangle 21">
            <a:extLst>
              <a:ext uri="{FF2B5EF4-FFF2-40B4-BE49-F238E27FC236}">
                <a16:creationId xmlns:a16="http://schemas.microsoft.com/office/drawing/2014/main" id="{E1F40A1D-61E8-4DB5-8ED9-47001E6F58F4}"/>
              </a:ext>
            </a:extLst>
          </p:cNvPr>
          <p:cNvSpPr/>
          <p:nvPr/>
        </p:nvSpPr>
        <p:spPr>
          <a:xfrm>
            <a:off x="1881702" y="1125993"/>
            <a:ext cx="10180989" cy="1384995"/>
          </a:xfrm>
          <a:prstGeom prst="rect">
            <a:avLst/>
          </a:prstGeom>
          <a:effectLst/>
        </p:spPr>
        <p:txBody>
          <a:bodyPr wrap="square">
            <a:spAutoFit/>
          </a:bodyPr>
          <a:lstStyle/>
          <a:p>
            <a:pPr marL="514350" indent="-514350" algn="just">
              <a:buFont typeface="Arial" panose="020B0604020202020204" pitchFamily="34" charset="0"/>
              <a:buChar char="•"/>
            </a:pPr>
            <a:r>
              <a:rPr lang="en-US" sz="2800" b="1" dirty="0">
                <a:effectLst>
                  <a:outerShdw blurRad="38100" dist="38100" dir="2700000" algn="tl">
                    <a:srgbClr val="000000">
                      <a:alpha val="43137"/>
                    </a:srgbClr>
                  </a:outerShdw>
                </a:effectLst>
              </a:rPr>
              <a:t>The seaweed has important beach building function by helping to secure sand in place, contributing to the structure and stability of sand dunes</a:t>
            </a:r>
            <a:endParaRPr lang="en-US" sz="280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421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51586" y="3798602"/>
            <a:ext cx="4782078"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effectLst/>
                <a:latin typeface="Times New Roman" panose="02020603050405020304" pitchFamily="18" charset="0"/>
                <a:ea typeface="Times New Roman" panose="02020603050405020304" pitchFamily="18" charset="0"/>
              </a:rPr>
              <a:t>Key Challenges</a:t>
            </a:r>
            <a:endParaRPr lang="en-US" sz="4800" dirty="0">
              <a:solidFill>
                <a:schemeClr val="bg1"/>
              </a:solidFill>
            </a:endParaRPr>
          </a:p>
        </p:txBody>
      </p:sp>
      <p:sp>
        <p:nvSpPr>
          <p:cNvPr id="12" name="Rectangle 11"/>
          <p:cNvSpPr/>
          <p:nvPr/>
        </p:nvSpPr>
        <p:spPr>
          <a:xfrm>
            <a:off x="1881702" y="1125993"/>
            <a:ext cx="5793715" cy="5555367"/>
          </a:xfrm>
          <a:prstGeom prst="rect">
            <a:avLst/>
          </a:prstGeom>
          <a:effectLst/>
        </p:spPr>
        <p:txBody>
          <a:bodyPr wrap="square">
            <a:spAutoFit/>
          </a:bodyPr>
          <a:lstStyle/>
          <a:p>
            <a:pPr marL="514350" indent="-514350" algn="just">
              <a:spcAft>
                <a:spcPts val="600"/>
              </a:spcAft>
              <a:buFont typeface="Arial" panose="020B0604020202020204" pitchFamily="34" charset="0"/>
              <a:buChar char="•"/>
            </a:pPr>
            <a:r>
              <a:rPr lang="en-US" sz="3000" b="1" dirty="0">
                <a:effectLst>
                  <a:outerShdw blurRad="38100" dist="38100" dir="2700000" algn="tl">
                    <a:srgbClr val="000000">
                      <a:alpha val="43137"/>
                    </a:srgbClr>
                  </a:outerShdw>
                </a:effectLst>
              </a:rPr>
              <a:t>Reduced fish catch	and income because weeds are caught in the nets rather than fish</a:t>
            </a:r>
          </a:p>
          <a:p>
            <a:pPr marL="514350" indent="-514350" algn="just">
              <a:spcAft>
                <a:spcPts val="600"/>
              </a:spcAft>
              <a:buFont typeface="Arial" panose="020B0604020202020204" pitchFamily="34" charset="0"/>
              <a:buChar char="•"/>
            </a:pPr>
            <a:r>
              <a:rPr lang="en-US" sz="3000" b="1" dirty="0">
                <a:effectLst>
                  <a:outerShdw blurRad="38100" dist="38100" dir="2700000" algn="tl">
                    <a:srgbClr val="000000">
                      <a:alpha val="43137"/>
                    </a:srgbClr>
                  </a:outerShdw>
                </a:effectLst>
              </a:rPr>
              <a:t>Entangled nets and propellers</a:t>
            </a:r>
          </a:p>
          <a:p>
            <a:pPr marL="514350" indent="-514350" algn="just">
              <a:spcAft>
                <a:spcPts val="600"/>
              </a:spcAft>
              <a:buFont typeface="Arial" panose="020B0604020202020204" pitchFamily="34" charset="0"/>
              <a:buChar char="•"/>
            </a:pPr>
            <a:r>
              <a:rPr lang="en-US" sz="3000" b="1" dirty="0">
                <a:effectLst>
                  <a:outerShdw blurRad="38100" dist="38100" dir="2700000" algn="tl">
                    <a:srgbClr val="000000">
                      <a:alpha val="43137"/>
                    </a:srgbClr>
                  </a:outerShdw>
                </a:effectLst>
              </a:rPr>
              <a:t>Impeded movements of canoes resulting in longer travel time.</a:t>
            </a:r>
          </a:p>
          <a:p>
            <a:pPr marL="514350" indent="-514350" algn="just">
              <a:spcAft>
                <a:spcPts val="600"/>
              </a:spcAft>
              <a:buFont typeface="Arial" panose="020B0604020202020204" pitchFamily="34" charset="0"/>
              <a:buChar char="•"/>
            </a:pPr>
            <a:r>
              <a:rPr lang="en-US" sz="3000" b="1" dirty="0">
                <a:effectLst>
                  <a:outerShdw blurRad="38100" dist="38100" dir="2700000" algn="tl">
                    <a:srgbClr val="000000">
                      <a:alpha val="43137"/>
                    </a:srgbClr>
                  </a:outerShdw>
                </a:effectLst>
              </a:rPr>
              <a:t>Longer nets mending time.</a:t>
            </a:r>
          </a:p>
          <a:p>
            <a:pPr marL="514350" indent="-514350" algn="just">
              <a:spcAft>
                <a:spcPts val="600"/>
              </a:spcAft>
              <a:buFont typeface="Arial" panose="020B0604020202020204" pitchFamily="34" charset="0"/>
              <a:buChar char="•"/>
            </a:pPr>
            <a:r>
              <a:rPr lang="en-US" sz="3000" b="1" dirty="0">
                <a:effectLst>
                  <a:outerShdw blurRad="38100" dist="38100" dir="2700000" algn="tl">
                    <a:srgbClr val="000000">
                      <a:alpha val="43137"/>
                    </a:srgbClr>
                  </a:outerShdw>
                </a:effectLst>
              </a:rPr>
              <a:t>Longer time spent to sort fish catch from the weeds.</a:t>
            </a:r>
          </a:p>
          <a:p>
            <a:pPr marL="514350" indent="-514350" algn="just">
              <a:spcAft>
                <a:spcPts val="600"/>
              </a:spcAft>
              <a:buFont typeface="Arial" panose="020B0604020202020204" pitchFamily="34" charset="0"/>
              <a:buChar char="•"/>
            </a:pPr>
            <a:r>
              <a:rPr lang="en-US" sz="3000" b="1" dirty="0">
                <a:effectLst>
                  <a:outerShdw blurRad="38100" dist="38100" dir="2700000" algn="tl">
                    <a:srgbClr val="000000">
                      <a:alpha val="43137"/>
                    </a:srgbClr>
                  </a:outerShdw>
                </a:effectLst>
              </a:rPr>
              <a:t>Reduced revenue along the value chain </a:t>
            </a: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5793718" cy="769441"/>
          </a:xfrm>
          <a:prstGeom prst="rect">
            <a:avLst/>
          </a:prstGeom>
        </p:spPr>
        <p:txBody>
          <a:bodyPr wrap="square">
            <a:spAutoFit/>
          </a:bodyPr>
          <a:lstStyle/>
          <a:p>
            <a:r>
              <a:rPr lang="en-US" sz="4400" b="1" dirty="0" err="1">
                <a:solidFill>
                  <a:schemeClr val="accent2">
                    <a:lumMod val="75000"/>
                  </a:schemeClr>
                </a:solidFill>
                <a:effectLst>
                  <a:outerShdw blurRad="38100" dist="38100" dir="2700000" algn="tl">
                    <a:srgbClr val="000000">
                      <a:alpha val="43137"/>
                    </a:srgbClr>
                  </a:outerShdw>
                </a:effectLst>
              </a:rPr>
              <a:t>Socieconomic</a:t>
            </a:r>
            <a:r>
              <a:rPr lang="en-US" sz="4400" b="1" dirty="0">
                <a:solidFill>
                  <a:schemeClr val="accent2">
                    <a:lumMod val="75000"/>
                  </a:schemeClr>
                </a:solidFill>
                <a:effectLst>
                  <a:outerShdw blurRad="38100" dist="38100" dir="2700000" algn="tl">
                    <a:srgbClr val="000000">
                      <a:alpha val="43137"/>
                    </a:srgbClr>
                  </a:outerShdw>
                </a:effectLst>
              </a:rPr>
              <a:t> Impacts</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pic>
        <p:nvPicPr>
          <p:cNvPr id="16" name="image138.jpeg">
            <a:extLst>
              <a:ext uri="{FF2B5EF4-FFF2-40B4-BE49-F238E27FC236}">
                <a16:creationId xmlns:a16="http://schemas.microsoft.com/office/drawing/2014/main" id="{F0527E53-F651-468D-91A6-740F0AF5BADA}"/>
              </a:ext>
            </a:extLst>
          </p:cNvPr>
          <p:cNvPicPr/>
          <p:nvPr/>
        </p:nvPicPr>
        <p:blipFill>
          <a:blip r:embed="rId3" cstate="print"/>
          <a:stretch>
            <a:fillRect/>
          </a:stretch>
        </p:blipFill>
        <p:spPr>
          <a:xfrm>
            <a:off x="8146280" y="1869228"/>
            <a:ext cx="3815715" cy="3526155"/>
          </a:xfrm>
          <a:prstGeom prst="rect">
            <a:avLst/>
          </a:prstGeom>
        </p:spPr>
      </p:pic>
      <p:sp>
        <p:nvSpPr>
          <p:cNvPr id="5" name="Rectangle 2">
            <a:extLst>
              <a:ext uri="{FF2B5EF4-FFF2-40B4-BE49-F238E27FC236}">
                <a16:creationId xmlns:a16="http://schemas.microsoft.com/office/drawing/2014/main" id="{013A1F55-0A1F-44DE-965D-967EA7539A69}"/>
              </a:ext>
            </a:extLst>
          </p:cNvPr>
          <p:cNvSpPr>
            <a:spLocks noChangeArrowheads="1"/>
          </p:cNvSpPr>
          <p:nvPr/>
        </p:nvSpPr>
        <p:spPr bwMode="auto">
          <a:xfrm>
            <a:off x="1962390" y="3450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3366" tIns="204723" rIns="4578495" bIns="0" numCol="1" anchor="ctr" anchorCtr="0" compatLnSpc="1">
            <a:prstTxWarp prst="textNoShape">
              <a:avLst/>
            </a:prstTxWarp>
            <a:spAutoFit/>
          </a:bodyPr>
          <a:lstStyle/>
          <a:p>
            <a:endParaRPr lang="fr-CI"/>
          </a:p>
        </p:txBody>
      </p:sp>
    </p:spTree>
    <p:extLst>
      <p:ext uri="{BB962C8B-B14F-4D97-AF65-F5344CB8AC3E}">
        <p14:creationId xmlns:p14="http://schemas.microsoft.com/office/powerpoint/2010/main" val="407138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51586" y="3798602"/>
            <a:ext cx="4782078"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effectLst/>
                <a:latin typeface="Times New Roman" panose="02020603050405020304" pitchFamily="18" charset="0"/>
                <a:ea typeface="Times New Roman" panose="02020603050405020304" pitchFamily="18" charset="0"/>
              </a:rPr>
              <a:t>Key Challenges</a:t>
            </a:r>
            <a:endParaRPr lang="en-US" sz="4800" dirty="0">
              <a:solidFill>
                <a:schemeClr val="bg1"/>
              </a:solidFill>
            </a:endParaRPr>
          </a:p>
        </p:txBody>
      </p:sp>
      <p:sp>
        <p:nvSpPr>
          <p:cNvPr id="12" name="Rectangle 11"/>
          <p:cNvSpPr/>
          <p:nvPr/>
        </p:nvSpPr>
        <p:spPr>
          <a:xfrm>
            <a:off x="1881702" y="1125993"/>
            <a:ext cx="5793715" cy="4016484"/>
          </a:xfrm>
          <a:prstGeom prst="rect">
            <a:avLst/>
          </a:prstGeom>
          <a:effectLst/>
        </p:spPr>
        <p:txBody>
          <a:bodyPr wrap="square">
            <a:spAutoFit/>
          </a:bodyPr>
          <a:lstStyle/>
          <a:p>
            <a:pPr marL="514350" indent="-514350" algn="just">
              <a:spcAft>
                <a:spcPts val="600"/>
              </a:spcAft>
              <a:buFont typeface="Arial" panose="020B0604020202020204" pitchFamily="34" charset="0"/>
              <a:buChar char="•"/>
            </a:pPr>
            <a:r>
              <a:rPr lang="en-US" sz="3000" b="1" dirty="0">
                <a:effectLst>
                  <a:outerShdw blurRad="38100" dist="38100" dir="2700000" algn="tl">
                    <a:srgbClr val="000000">
                      <a:alpha val="43137"/>
                    </a:srgbClr>
                  </a:outerShdw>
                </a:effectLst>
              </a:rPr>
              <a:t>Reduced beaches’ aesthetics</a:t>
            </a:r>
          </a:p>
          <a:p>
            <a:pPr marL="514350" indent="-514350" algn="just">
              <a:spcAft>
                <a:spcPts val="600"/>
              </a:spcAft>
              <a:buFont typeface="Arial" panose="020B0604020202020204" pitchFamily="34" charset="0"/>
              <a:buChar char="•"/>
            </a:pPr>
            <a:r>
              <a:rPr lang="en-US" sz="3000" b="1" dirty="0">
                <a:effectLst>
                  <a:outerShdw blurRad="38100" dist="38100" dir="2700000" algn="tl">
                    <a:srgbClr val="000000">
                      <a:alpha val="43137"/>
                    </a:srgbClr>
                  </a:outerShdw>
                </a:effectLst>
              </a:rPr>
              <a:t>Undesirable/unpleasant </a:t>
            </a:r>
            <a:r>
              <a:rPr lang="en-US" sz="3000" b="1" dirty="0" err="1">
                <a:effectLst>
                  <a:outerShdw blurRad="38100" dist="38100" dir="2700000" algn="tl">
                    <a:srgbClr val="000000">
                      <a:alpha val="43137"/>
                    </a:srgbClr>
                  </a:outerShdw>
                </a:effectLst>
              </a:rPr>
              <a:t>odour</a:t>
            </a:r>
            <a:r>
              <a:rPr lang="en-US" sz="3000" b="1" dirty="0">
                <a:effectLst>
                  <a:outerShdw blurRad="38100" dist="38100" dir="2700000" algn="tl">
                    <a:srgbClr val="000000">
                      <a:alpha val="43137"/>
                    </a:srgbClr>
                  </a:outerShdw>
                </a:effectLst>
              </a:rPr>
              <a:t> and heat emanating from the decaying weeds</a:t>
            </a:r>
          </a:p>
          <a:p>
            <a:pPr marL="514350" indent="-514350" algn="just">
              <a:spcAft>
                <a:spcPts val="600"/>
              </a:spcAft>
              <a:buFont typeface="Arial" panose="020B0604020202020204" pitchFamily="34" charset="0"/>
              <a:buChar char="•"/>
            </a:pPr>
            <a:r>
              <a:rPr lang="en-US" sz="3000" b="1" dirty="0">
                <a:effectLst>
                  <a:outerShdw blurRad="38100" dist="38100" dir="2700000" algn="tl">
                    <a:srgbClr val="000000">
                      <a:alpha val="43137"/>
                    </a:srgbClr>
                  </a:outerShdw>
                </a:effectLst>
              </a:rPr>
              <a:t>Itching skin after swimming in infested water</a:t>
            </a:r>
          </a:p>
          <a:p>
            <a:pPr marL="514350" indent="-514350" algn="just">
              <a:spcAft>
                <a:spcPts val="600"/>
              </a:spcAft>
              <a:buFont typeface="Arial" panose="020B0604020202020204" pitchFamily="34" charset="0"/>
              <a:buChar char="•"/>
            </a:pPr>
            <a:r>
              <a:rPr lang="en-US" sz="3000" b="1" dirty="0">
                <a:effectLst>
                  <a:outerShdw blurRad="38100" dist="38100" dir="2700000" algn="tl">
                    <a:srgbClr val="000000">
                      <a:alpha val="43137"/>
                    </a:srgbClr>
                  </a:outerShdw>
                </a:effectLst>
              </a:rPr>
              <a:t>Reduced number of tourists or travelers patronizing facilities</a:t>
            </a: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833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Impact on Tourism and Leisure</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
        <p:nvSpPr>
          <p:cNvPr id="5" name="Rectangle 2">
            <a:extLst>
              <a:ext uri="{FF2B5EF4-FFF2-40B4-BE49-F238E27FC236}">
                <a16:creationId xmlns:a16="http://schemas.microsoft.com/office/drawing/2014/main" id="{013A1F55-0A1F-44DE-965D-967EA7539A69}"/>
              </a:ext>
            </a:extLst>
          </p:cNvPr>
          <p:cNvSpPr>
            <a:spLocks noChangeArrowheads="1"/>
          </p:cNvSpPr>
          <p:nvPr/>
        </p:nvSpPr>
        <p:spPr bwMode="auto">
          <a:xfrm>
            <a:off x="1962390" y="3450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3366" tIns="204723" rIns="4578495" bIns="0" numCol="1" anchor="ctr" anchorCtr="0" compatLnSpc="1">
            <a:prstTxWarp prst="textNoShape">
              <a:avLst/>
            </a:prstTxWarp>
            <a:spAutoFit/>
          </a:bodyPr>
          <a:lstStyle/>
          <a:p>
            <a:endParaRPr lang="fr-CI"/>
          </a:p>
        </p:txBody>
      </p:sp>
      <p:pic>
        <p:nvPicPr>
          <p:cNvPr id="10" name="image145.jpeg">
            <a:extLst>
              <a:ext uri="{FF2B5EF4-FFF2-40B4-BE49-F238E27FC236}">
                <a16:creationId xmlns:a16="http://schemas.microsoft.com/office/drawing/2014/main" id="{8B700CE4-93E0-4942-80FE-8DA0162FE5E1}"/>
              </a:ext>
            </a:extLst>
          </p:cNvPr>
          <p:cNvPicPr/>
          <p:nvPr/>
        </p:nvPicPr>
        <p:blipFill>
          <a:blip r:embed="rId3" cstate="print"/>
          <a:stretch>
            <a:fillRect/>
          </a:stretch>
        </p:blipFill>
        <p:spPr>
          <a:xfrm>
            <a:off x="8001672" y="1523417"/>
            <a:ext cx="3996363" cy="3224074"/>
          </a:xfrm>
          <a:prstGeom prst="rect">
            <a:avLst/>
          </a:prstGeom>
        </p:spPr>
      </p:pic>
    </p:spTree>
    <p:extLst>
      <p:ext uri="{BB962C8B-B14F-4D97-AF65-F5344CB8AC3E}">
        <p14:creationId xmlns:p14="http://schemas.microsoft.com/office/powerpoint/2010/main" val="265476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289496" y="3383105"/>
            <a:ext cx="4257897" cy="1754326"/>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err="1">
                <a:solidFill>
                  <a:schemeClr val="bg1"/>
                </a:solidFill>
                <a:latin typeface="Times New Roman" panose="02020603050405020304" pitchFamily="18" charset="0"/>
                <a:ea typeface="Times New Roman" panose="02020603050405020304" pitchFamily="18" charset="0"/>
              </a:rPr>
              <a:t>Responses</a:t>
            </a:r>
            <a:r>
              <a:rPr lang="fr-FR" sz="5400" b="1" dirty="0">
                <a:solidFill>
                  <a:schemeClr val="bg1"/>
                </a:solidFill>
                <a:latin typeface="Times New Roman" panose="02020603050405020304" pitchFamily="18" charset="0"/>
                <a:ea typeface="Times New Roman" panose="02020603050405020304" pitchFamily="18" charset="0"/>
              </a:rPr>
              <a:t> &amp;</a:t>
            </a:r>
          </a:p>
          <a:p>
            <a:r>
              <a:rPr lang="fr-FR" sz="5400" b="1" dirty="0">
                <a:solidFill>
                  <a:schemeClr val="bg1"/>
                </a:solidFill>
                <a:latin typeface="Times New Roman" panose="02020603050405020304" pitchFamily="18" charset="0"/>
                <a:ea typeface="Times New Roman" panose="02020603050405020304" pitchFamily="18" charset="0"/>
              </a:rPr>
              <a:t> </a:t>
            </a:r>
            <a:r>
              <a:rPr lang="fr-FR" sz="4800" b="1" dirty="0">
                <a:solidFill>
                  <a:schemeClr val="bg1"/>
                </a:solidFill>
                <a:latin typeface="Times New Roman" panose="02020603050405020304" pitchFamily="18" charset="0"/>
                <a:ea typeface="Times New Roman" panose="02020603050405020304" pitchFamily="18" charset="0"/>
              </a:rPr>
              <a:t>Collaborations</a:t>
            </a:r>
            <a:endParaRPr lang="en-US" sz="4400" dirty="0">
              <a:solidFill>
                <a:schemeClr val="bg1"/>
              </a:solidFill>
            </a:endParaRPr>
          </a:p>
        </p:txBody>
      </p:sp>
      <p:sp>
        <p:nvSpPr>
          <p:cNvPr id="12" name="Rectangle 11"/>
          <p:cNvSpPr/>
          <p:nvPr/>
        </p:nvSpPr>
        <p:spPr>
          <a:xfrm>
            <a:off x="1881703" y="1125993"/>
            <a:ext cx="4870080" cy="5786199"/>
          </a:xfrm>
          <a:prstGeom prst="rect">
            <a:avLst/>
          </a:prstGeom>
          <a:effectLst/>
        </p:spPr>
        <p:txBody>
          <a:bodyPr wrap="square">
            <a:spAutoFit/>
          </a:bodyPr>
          <a:lstStyle/>
          <a:p>
            <a:pPr marL="514350" indent="-514350">
              <a:spcAft>
                <a:spcPts val="600"/>
              </a:spcAft>
              <a:buFont typeface="Arial" panose="020B0604020202020204" pitchFamily="34" charset="0"/>
              <a:buChar char="•"/>
            </a:pPr>
            <a:r>
              <a:rPr lang="en-US" sz="2400" b="1" dirty="0">
                <a:effectLst>
                  <a:outerShdw blurRad="38100" dist="38100" dir="2700000" algn="tl">
                    <a:srgbClr val="000000">
                      <a:alpha val="43137"/>
                    </a:srgbClr>
                  </a:outerShdw>
                </a:effectLst>
              </a:rPr>
              <a:t>Several countries in West Africa have adopted seaweed cleanup policies to periodically remove invasive seaweeds from the beach, but funding remains a challenge</a:t>
            </a:r>
          </a:p>
          <a:p>
            <a:pPr marL="514350" indent="-514350">
              <a:spcAft>
                <a:spcPts val="600"/>
              </a:spcAft>
              <a:buFont typeface="Arial" panose="020B0604020202020204" pitchFamily="34" charset="0"/>
              <a:buChar char="•"/>
            </a:pPr>
            <a:r>
              <a:rPr lang="en-US" sz="2400" b="1" dirty="0">
                <a:effectLst>
                  <a:outerShdw blurRad="38100" dist="38100" dir="2700000" algn="tl">
                    <a:srgbClr val="000000">
                      <a:alpha val="43137"/>
                    </a:srgbClr>
                  </a:outerShdw>
                </a:effectLst>
              </a:rPr>
              <a:t>Institutional framework - District Assemblies, Municipalities or caretaking/environmental agencies are responsible for managing and protecting local environment in the region</a:t>
            </a:r>
          </a:p>
          <a:p>
            <a:pPr marL="514350" indent="-514350" algn="just">
              <a:spcAft>
                <a:spcPts val="600"/>
              </a:spcAft>
              <a:buFont typeface="Arial" panose="020B0604020202020204" pitchFamily="34" charset="0"/>
              <a:buChar char="•"/>
            </a:pPr>
            <a:r>
              <a:rPr lang="en-US" sz="2400" b="1" dirty="0">
                <a:effectLst>
                  <a:outerShdw blurRad="38100" dist="38100" dir="2700000" algn="tl">
                    <a:srgbClr val="000000">
                      <a:alpha val="43137"/>
                    </a:srgbClr>
                  </a:outerShdw>
                </a:effectLst>
              </a:rPr>
              <a:t>These bodies Mobilize front line communities to clean up the beaches.</a:t>
            </a: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833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Local Management Actions</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
        <p:nvSpPr>
          <p:cNvPr id="5" name="Rectangle 2">
            <a:extLst>
              <a:ext uri="{FF2B5EF4-FFF2-40B4-BE49-F238E27FC236}">
                <a16:creationId xmlns:a16="http://schemas.microsoft.com/office/drawing/2014/main" id="{013A1F55-0A1F-44DE-965D-967EA7539A69}"/>
              </a:ext>
            </a:extLst>
          </p:cNvPr>
          <p:cNvSpPr>
            <a:spLocks noChangeArrowheads="1"/>
          </p:cNvSpPr>
          <p:nvPr/>
        </p:nvSpPr>
        <p:spPr bwMode="auto">
          <a:xfrm>
            <a:off x="1962390" y="3450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3366" tIns="204723" rIns="4578495" bIns="0" numCol="1" anchor="ctr" anchorCtr="0" compatLnSpc="1">
            <a:prstTxWarp prst="textNoShape">
              <a:avLst/>
            </a:prstTxWarp>
            <a:spAutoFit/>
          </a:bodyPr>
          <a:lstStyle/>
          <a:p>
            <a:endParaRPr lang="fr-CI"/>
          </a:p>
        </p:txBody>
      </p:sp>
      <p:sp>
        <p:nvSpPr>
          <p:cNvPr id="6" name="ZoneTexte 5">
            <a:extLst>
              <a:ext uri="{FF2B5EF4-FFF2-40B4-BE49-F238E27FC236}">
                <a16:creationId xmlns:a16="http://schemas.microsoft.com/office/drawing/2014/main" id="{4B9CD450-3C16-4003-BB4D-594AC2F537E4}"/>
              </a:ext>
            </a:extLst>
          </p:cNvPr>
          <p:cNvSpPr txBox="1"/>
          <p:nvPr/>
        </p:nvSpPr>
        <p:spPr>
          <a:xfrm>
            <a:off x="8058390" y="6232745"/>
            <a:ext cx="3609467" cy="369332"/>
          </a:xfrm>
          <a:prstGeom prst="rect">
            <a:avLst/>
          </a:prstGeom>
          <a:noFill/>
        </p:spPr>
        <p:txBody>
          <a:bodyPr wrap="square" rtlCol="0">
            <a:spAutoFit/>
          </a:bodyPr>
          <a:lstStyle/>
          <a:p>
            <a:r>
              <a:rPr lang="en-US" dirty="0"/>
              <a:t>Roland O. Ofori*, Mark D. Rouleau</a:t>
            </a:r>
          </a:p>
        </p:txBody>
      </p:sp>
      <p:pic>
        <p:nvPicPr>
          <p:cNvPr id="13" name="Picture 190">
            <a:extLst>
              <a:ext uri="{FF2B5EF4-FFF2-40B4-BE49-F238E27FC236}">
                <a16:creationId xmlns:a16="http://schemas.microsoft.com/office/drawing/2014/main" id="{D23C4134-A35C-461A-A27A-40882AC1A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045" y="1374454"/>
            <a:ext cx="5277213" cy="38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65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289496" y="3383105"/>
            <a:ext cx="4257897" cy="1754326"/>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err="1">
                <a:solidFill>
                  <a:schemeClr val="bg1"/>
                </a:solidFill>
                <a:latin typeface="Times New Roman" panose="02020603050405020304" pitchFamily="18" charset="0"/>
                <a:ea typeface="Times New Roman" panose="02020603050405020304" pitchFamily="18" charset="0"/>
              </a:rPr>
              <a:t>Responses</a:t>
            </a:r>
            <a:r>
              <a:rPr lang="fr-FR" sz="5400" b="1" dirty="0">
                <a:solidFill>
                  <a:schemeClr val="bg1"/>
                </a:solidFill>
                <a:latin typeface="Times New Roman" panose="02020603050405020304" pitchFamily="18" charset="0"/>
                <a:ea typeface="Times New Roman" panose="02020603050405020304" pitchFamily="18" charset="0"/>
              </a:rPr>
              <a:t> &amp;</a:t>
            </a:r>
          </a:p>
          <a:p>
            <a:r>
              <a:rPr lang="fr-FR" sz="5400" b="1" dirty="0">
                <a:solidFill>
                  <a:schemeClr val="bg1"/>
                </a:solidFill>
                <a:latin typeface="Times New Roman" panose="02020603050405020304" pitchFamily="18" charset="0"/>
                <a:ea typeface="Times New Roman" panose="02020603050405020304" pitchFamily="18" charset="0"/>
              </a:rPr>
              <a:t> </a:t>
            </a:r>
            <a:r>
              <a:rPr lang="fr-FR" sz="4800" b="1" dirty="0">
                <a:solidFill>
                  <a:schemeClr val="bg1"/>
                </a:solidFill>
                <a:latin typeface="Times New Roman" panose="02020603050405020304" pitchFamily="18" charset="0"/>
                <a:ea typeface="Times New Roman" panose="02020603050405020304" pitchFamily="18" charset="0"/>
              </a:rPr>
              <a:t>Collaborations</a:t>
            </a:r>
            <a:endParaRPr lang="en-US" sz="4400" dirty="0">
              <a:solidFill>
                <a:schemeClr val="bg1"/>
              </a:solidFill>
            </a:endParaRPr>
          </a:p>
        </p:txBody>
      </p:sp>
      <p:sp>
        <p:nvSpPr>
          <p:cNvPr id="12" name="Rectangle 11"/>
          <p:cNvSpPr/>
          <p:nvPr/>
        </p:nvSpPr>
        <p:spPr>
          <a:xfrm>
            <a:off x="1881703" y="1125993"/>
            <a:ext cx="2589659" cy="3724096"/>
          </a:xfrm>
          <a:prstGeom prst="rect">
            <a:avLst/>
          </a:prstGeom>
          <a:effectLst/>
        </p:spPr>
        <p:txBody>
          <a:bodyPr wrap="square">
            <a:spAutoFit/>
          </a:bodyPr>
          <a:lstStyle/>
          <a:p>
            <a:pPr marL="514350" indent="-514350" algn="just">
              <a:spcAft>
                <a:spcPts val="600"/>
              </a:spcAft>
              <a:buFont typeface="Arial" panose="020B0604020202020204" pitchFamily="34" charset="0"/>
              <a:buChar char="•"/>
            </a:pPr>
            <a:r>
              <a:rPr lang="en-US" sz="2400" b="1" dirty="0">
                <a:effectLst>
                  <a:outerShdw blurRad="38100" dist="38100" dir="2700000" algn="tl">
                    <a:srgbClr val="000000">
                      <a:alpha val="43137"/>
                    </a:srgbClr>
                  </a:outerShdw>
                </a:effectLst>
              </a:rPr>
              <a:t>Emerging studies point that seaweed can also be used as </a:t>
            </a:r>
          </a:p>
          <a:p>
            <a:pPr algn="just">
              <a:spcAft>
                <a:spcPts val="600"/>
              </a:spcAft>
            </a:pPr>
            <a:r>
              <a:rPr lang="en-US" sz="2400" b="1" dirty="0">
                <a:solidFill>
                  <a:srgbClr val="FF0000"/>
                </a:solidFill>
                <a:effectLst>
                  <a:outerShdw blurRad="38100" dist="38100" dir="2700000" algn="tl">
                    <a:srgbClr val="000000">
                      <a:alpha val="43137"/>
                    </a:srgbClr>
                  </a:outerShdw>
                </a:effectLst>
              </a:rPr>
              <a:t>       bio-fuel, </a:t>
            </a:r>
          </a:p>
          <a:p>
            <a:pPr algn="just">
              <a:spcAft>
                <a:spcPts val="600"/>
              </a:spcAft>
            </a:pPr>
            <a:r>
              <a:rPr lang="en-US" sz="2400" b="1" dirty="0">
                <a:solidFill>
                  <a:srgbClr val="FF0000"/>
                </a:solidFill>
                <a:effectLst>
                  <a:outerShdw blurRad="38100" dist="38100" dir="2700000" algn="tl">
                    <a:srgbClr val="000000">
                      <a:alpha val="43137"/>
                    </a:srgbClr>
                  </a:outerShdw>
                </a:effectLst>
              </a:rPr>
              <a:t>       fertilizer, </a:t>
            </a:r>
          </a:p>
          <a:p>
            <a:pPr algn="just">
              <a:spcAft>
                <a:spcPts val="600"/>
              </a:spcAft>
            </a:pPr>
            <a:r>
              <a:rPr lang="en-US" sz="2400" b="1" dirty="0">
                <a:solidFill>
                  <a:srgbClr val="FF0000"/>
                </a:solidFill>
                <a:effectLst>
                  <a:outerShdw blurRad="38100" dist="38100" dir="2700000" algn="tl">
                    <a:srgbClr val="000000">
                      <a:alpha val="43137"/>
                    </a:srgbClr>
                  </a:outerShdw>
                </a:effectLst>
              </a:rPr>
              <a:t>       livestock feed, </a:t>
            </a:r>
          </a:p>
          <a:p>
            <a:pPr algn="just">
              <a:spcAft>
                <a:spcPts val="600"/>
              </a:spcAft>
            </a:pPr>
            <a:r>
              <a:rPr lang="en-US" sz="2400" b="1" dirty="0">
                <a:solidFill>
                  <a:srgbClr val="FF0000"/>
                </a:solidFill>
                <a:effectLst>
                  <a:outerShdw blurRad="38100" dist="38100" dir="2700000" algn="tl">
                    <a:srgbClr val="000000">
                      <a:alpha val="43137"/>
                    </a:srgbClr>
                  </a:outerShdw>
                </a:effectLst>
              </a:rPr>
              <a:t>       pharmacy</a:t>
            </a: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833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Local Management Actions</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
        <p:nvSpPr>
          <p:cNvPr id="5" name="Rectangle 2">
            <a:extLst>
              <a:ext uri="{FF2B5EF4-FFF2-40B4-BE49-F238E27FC236}">
                <a16:creationId xmlns:a16="http://schemas.microsoft.com/office/drawing/2014/main" id="{013A1F55-0A1F-44DE-965D-967EA7539A69}"/>
              </a:ext>
            </a:extLst>
          </p:cNvPr>
          <p:cNvSpPr>
            <a:spLocks noChangeArrowheads="1"/>
          </p:cNvSpPr>
          <p:nvPr/>
        </p:nvSpPr>
        <p:spPr bwMode="auto">
          <a:xfrm>
            <a:off x="1962390" y="3450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3366" tIns="204723" rIns="4578495" bIns="0" numCol="1" anchor="ctr" anchorCtr="0" compatLnSpc="1">
            <a:prstTxWarp prst="textNoShape">
              <a:avLst/>
            </a:prstTxWarp>
            <a:spAutoFit/>
          </a:bodyPr>
          <a:lstStyle/>
          <a:p>
            <a:endParaRPr lang="fr-CI"/>
          </a:p>
        </p:txBody>
      </p:sp>
      <p:pic>
        <p:nvPicPr>
          <p:cNvPr id="13" name="Picture 3">
            <a:extLst>
              <a:ext uri="{FF2B5EF4-FFF2-40B4-BE49-F238E27FC236}">
                <a16:creationId xmlns:a16="http://schemas.microsoft.com/office/drawing/2014/main" id="{7077CA3E-5AEA-40E2-964C-7EDC6AB33BEC}"/>
              </a:ext>
            </a:extLst>
          </p:cNvPr>
          <p:cNvPicPr>
            <a:picLocks noChangeAspect="1" noChangeArrowheads="1"/>
          </p:cNvPicPr>
          <p:nvPr/>
        </p:nvPicPr>
        <p:blipFill>
          <a:blip r:embed="rId4" cstate="print"/>
          <a:srcRect/>
          <a:stretch>
            <a:fillRect/>
          </a:stretch>
        </p:blipFill>
        <p:spPr bwMode="auto">
          <a:xfrm>
            <a:off x="8356301" y="3992791"/>
            <a:ext cx="3718233" cy="2694293"/>
          </a:xfrm>
          <a:prstGeom prst="rect">
            <a:avLst/>
          </a:prstGeom>
          <a:noFill/>
          <a:ln w="9525">
            <a:noFill/>
            <a:miter lim="800000"/>
            <a:headEnd/>
            <a:tailEnd/>
          </a:ln>
        </p:spPr>
      </p:pic>
      <p:pic>
        <p:nvPicPr>
          <p:cNvPr id="14" name="Picture 2">
            <a:extLst>
              <a:ext uri="{FF2B5EF4-FFF2-40B4-BE49-F238E27FC236}">
                <a16:creationId xmlns:a16="http://schemas.microsoft.com/office/drawing/2014/main" id="{9BE64BF9-42BF-4817-9F5C-DE32748C410A}"/>
              </a:ext>
            </a:extLst>
          </p:cNvPr>
          <p:cNvPicPr>
            <a:picLocks noChangeAspect="1" noChangeArrowheads="1"/>
          </p:cNvPicPr>
          <p:nvPr/>
        </p:nvPicPr>
        <p:blipFill>
          <a:blip r:embed="rId5" cstate="print"/>
          <a:srcRect/>
          <a:stretch>
            <a:fillRect/>
          </a:stretch>
        </p:blipFill>
        <p:spPr bwMode="auto">
          <a:xfrm>
            <a:off x="4647689" y="3963231"/>
            <a:ext cx="3657113" cy="2753763"/>
          </a:xfrm>
          <a:prstGeom prst="rect">
            <a:avLst/>
          </a:prstGeom>
          <a:noFill/>
          <a:ln w="9525">
            <a:noFill/>
            <a:miter lim="800000"/>
            <a:headEnd/>
            <a:tailEnd/>
          </a:ln>
        </p:spPr>
      </p:pic>
      <p:pic>
        <p:nvPicPr>
          <p:cNvPr id="17" name="Espace réservé du contenu 5">
            <a:extLst>
              <a:ext uri="{FF2B5EF4-FFF2-40B4-BE49-F238E27FC236}">
                <a16:creationId xmlns:a16="http://schemas.microsoft.com/office/drawing/2014/main" id="{26C88569-A3EA-458E-8AA3-F6CDF2B7084D}"/>
              </a:ext>
            </a:extLst>
          </p:cNvPr>
          <p:cNvPicPr>
            <a:picLocks/>
          </p:cNvPicPr>
          <p:nvPr/>
        </p:nvPicPr>
        <p:blipFill>
          <a:blip r:embed="rId6" cstate="print"/>
          <a:srcRect/>
          <a:stretch>
            <a:fillRect/>
          </a:stretch>
        </p:blipFill>
        <p:spPr bwMode="auto">
          <a:xfrm>
            <a:off x="8234717" y="1155904"/>
            <a:ext cx="3752789" cy="2614942"/>
          </a:xfrm>
          <a:prstGeom prst="rect">
            <a:avLst/>
          </a:prstGeom>
          <a:noFill/>
          <a:ln w="9525">
            <a:noFill/>
            <a:miter lim="800000"/>
            <a:headEnd/>
            <a:tailEnd/>
          </a:ln>
        </p:spPr>
      </p:pic>
      <p:pic>
        <p:nvPicPr>
          <p:cNvPr id="18" name="Picture 10" descr="C:\Documents and Settings\IGT\Bureau\Nettoyage Plage Vridi, 19 février 2011\Plage Pendant Nettoyage\DSC02434.JPG">
            <a:extLst>
              <a:ext uri="{FF2B5EF4-FFF2-40B4-BE49-F238E27FC236}">
                <a16:creationId xmlns:a16="http://schemas.microsoft.com/office/drawing/2014/main" id="{7644EDEB-69A3-4ABA-91FE-734B1A919F6A}"/>
              </a:ext>
            </a:extLst>
          </p:cNvPr>
          <p:cNvPicPr>
            <a:picLocks noChangeAspect="1" noChangeArrowheads="1"/>
          </p:cNvPicPr>
          <p:nvPr/>
        </p:nvPicPr>
        <p:blipFill>
          <a:blip r:embed="rId7" cstate="print"/>
          <a:srcRect/>
          <a:stretch>
            <a:fillRect/>
          </a:stretch>
        </p:blipFill>
        <p:spPr bwMode="auto">
          <a:xfrm>
            <a:off x="4647689" y="1155904"/>
            <a:ext cx="3410701" cy="2614942"/>
          </a:xfrm>
          <a:prstGeom prst="rect">
            <a:avLst/>
          </a:prstGeom>
          <a:noFill/>
        </p:spPr>
      </p:pic>
    </p:spTree>
    <p:extLst>
      <p:ext uri="{BB962C8B-B14F-4D97-AF65-F5344CB8AC3E}">
        <p14:creationId xmlns:p14="http://schemas.microsoft.com/office/powerpoint/2010/main" val="7056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nodeType="clickEffect">
                                  <p:stCondLst>
                                    <p:cond delay="0"/>
                                  </p:stCondLst>
                                  <p:childTnLst>
                                    <p:animEffect transition="out" filter="checkerboard(across)">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289496" y="3383105"/>
            <a:ext cx="4257897" cy="1754326"/>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err="1">
                <a:solidFill>
                  <a:schemeClr val="bg1"/>
                </a:solidFill>
                <a:latin typeface="Times New Roman" panose="02020603050405020304" pitchFamily="18" charset="0"/>
                <a:ea typeface="Times New Roman" panose="02020603050405020304" pitchFamily="18" charset="0"/>
              </a:rPr>
              <a:t>Responses</a:t>
            </a:r>
            <a:r>
              <a:rPr lang="fr-FR" sz="5400" b="1" dirty="0">
                <a:solidFill>
                  <a:schemeClr val="bg1"/>
                </a:solidFill>
                <a:latin typeface="Times New Roman" panose="02020603050405020304" pitchFamily="18" charset="0"/>
                <a:ea typeface="Times New Roman" panose="02020603050405020304" pitchFamily="18" charset="0"/>
              </a:rPr>
              <a:t> &amp;</a:t>
            </a:r>
          </a:p>
          <a:p>
            <a:r>
              <a:rPr lang="fr-FR" sz="5400" b="1" dirty="0">
                <a:solidFill>
                  <a:schemeClr val="bg1"/>
                </a:solidFill>
                <a:latin typeface="Times New Roman" panose="02020603050405020304" pitchFamily="18" charset="0"/>
                <a:ea typeface="Times New Roman" panose="02020603050405020304" pitchFamily="18" charset="0"/>
              </a:rPr>
              <a:t> </a:t>
            </a:r>
            <a:r>
              <a:rPr lang="fr-FR" sz="4800" b="1" dirty="0">
                <a:solidFill>
                  <a:schemeClr val="bg1"/>
                </a:solidFill>
                <a:latin typeface="Times New Roman" panose="02020603050405020304" pitchFamily="18" charset="0"/>
                <a:ea typeface="Times New Roman" panose="02020603050405020304" pitchFamily="18" charset="0"/>
              </a:rPr>
              <a:t>Collaborations</a:t>
            </a:r>
            <a:endParaRPr lang="en-US" sz="4400" dirty="0">
              <a:solidFill>
                <a:schemeClr val="bg1"/>
              </a:solidFill>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833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Chemical analysis</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
        <p:nvSpPr>
          <p:cNvPr id="5" name="Rectangle 2">
            <a:extLst>
              <a:ext uri="{FF2B5EF4-FFF2-40B4-BE49-F238E27FC236}">
                <a16:creationId xmlns:a16="http://schemas.microsoft.com/office/drawing/2014/main" id="{013A1F55-0A1F-44DE-965D-967EA7539A69}"/>
              </a:ext>
            </a:extLst>
          </p:cNvPr>
          <p:cNvSpPr>
            <a:spLocks noChangeArrowheads="1"/>
          </p:cNvSpPr>
          <p:nvPr/>
        </p:nvSpPr>
        <p:spPr bwMode="auto">
          <a:xfrm>
            <a:off x="1962390" y="3450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3366" tIns="204723" rIns="4578495" bIns="0" numCol="1" anchor="ctr" anchorCtr="0" compatLnSpc="1">
            <a:prstTxWarp prst="textNoShape">
              <a:avLst/>
            </a:prstTxWarp>
            <a:spAutoFit/>
          </a:bodyPr>
          <a:lstStyle/>
          <a:p>
            <a:endParaRPr lang="fr-CI"/>
          </a:p>
        </p:txBody>
      </p:sp>
      <p:graphicFrame>
        <p:nvGraphicFramePr>
          <p:cNvPr id="10" name="Tableau 9">
            <a:extLst>
              <a:ext uri="{FF2B5EF4-FFF2-40B4-BE49-F238E27FC236}">
                <a16:creationId xmlns:a16="http://schemas.microsoft.com/office/drawing/2014/main" id="{90FC4435-525B-4A44-BD98-2D64F5D0EA11}"/>
              </a:ext>
            </a:extLst>
          </p:cNvPr>
          <p:cNvGraphicFramePr>
            <a:graphicFrameLocks noGrp="1"/>
          </p:cNvGraphicFramePr>
          <p:nvPr>
            <p:extLst>
              <p:ext uri="{D42A27DB-BD31-4B8C-83A1-F6EECF244321}">
                <p14:modId xmlns:p14="http://schemas.microsoft.com/office/powerpoint/2010/main" val="1062698628"/>
              </p:ext>
            </p:extLst>
          </p:nvPr>
        </p:nvGraphicFramePr>
        <p:xfrm>
          <a:off x="8224994" y="1070298"/>
          <a:ext cx="3918446" cy="5735959"/>
        </p:xfrm>
        <a:graphic>
          <a:graphicData uri="http://schemas.openxmlformats.org/drawingml/2006/table">
            <a:tbl>
              <a:tblPr firstRow="1" firstCol="1" bandRow="1"/>
              <a:tblGrid>
                <a:gridCol w="1544616">
                  <a:extLst>
                    <a:ext uri="{9D8B030D-6E8A-4147-A177-3AD203B41FA5}">
                      <a16:colId xmlns:a16="http://schemas.microsoft.com/office/drawing/2014/main" val="20000"/>
                    </a:ext>
                  </a:extLst>
                </a:gridCol>
                <a:gridCol w="2373830">
                  <a:extLst>
                    <a:ext uri="{9D8B030D-6E8A-4147-A177-3AD203B41FA5}">
                      <a16:colId xmlns:a16="http://schemas.microsoft.com/office/drawing/2014/main" val="20001"/>
                    </a:ext>
                  </a:extLst>
                </a:gridCol>
              </a:tblGrid>
              <a:tr h="862666">
                <a:tc>
                  <a:txBody>
                    <a:bodyPr/>
                    <a:lstStyle/>
                    <a:p>
                      <a:pPr indent="152400">
                        <a:lnSpc>
                          <a:spcPct val="150000"/>
                        </a:lnSpc>
                        <a:spcAft>
                          <a:spcPts val="0"/>
                        </a:spcAft>
                      </a:pPr>
                      <a:r>
                        <a:rPr lang="fr-FR"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Concentration (dry maters)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35872">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Calcium</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30,28 %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435872">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Magnésium</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8,99 %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435872">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Potassium</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3,41 %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435872">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Fer</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435872">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Manganèse</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435872">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Iode</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73,2 ppm</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435872">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Zinc</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88,4 ppm</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514573">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Césium</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 ppm</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435872">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Protéines</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13,24 %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435872">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Azote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2,12 %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435872">
                <a:tc>
                  <a:txBody>
                    <a:bodyPr/>
                    <a:lstStyle/>
                    <a:p>
                      <a:pPr>
                        <a:lnSpc>
                          <a:spcPct val="150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Phosphore</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50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55,76 %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bl>
          </a:graphicData>
        </a:graphic>
      </p:graphicFrame>
      <p:pic>
        <p:nvPicPr>
          <p:cNvPr id="11" name="Image 10">
            <a:extLst>
              <a:ext uri="{FF2B5EF4-FFF2-40B4-BE49-F238E27FC236}">
                <a16:creationId xmlns:a16="http://schemas.microsoft.com/office/drawing/2014/main" id="{FE4A3463-1F05-4FC5-8DCC-1BCFBFB4F9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51" t="650" r="23225" b="13251"/>
          <a:stretch/>
        </p:blipFill>
        <p:spPr>
          <a:xfrm>
            <a:off x="4163956" y="1070297"/>
            <a:ext cx="3963844" cy="5735959"/>
          </a:xfrm>
          <a:prstGeom prst="rect">
            <a:avLst/>
          </a:prstGeom>
        </p:spPr>
      </p:pic>
    </p:spTree>
    <p:extLst>
      <p:ext uri="{BB962C8B-B14F-4D97-AF65-F5344CB8AC3E}">
        <p14:creationId xmlns:p14="http://schemas.microsoft.com/office/powerpoint/2010/main" val="226823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41968" y="3290771"/>
            <a:ext cx="4762842" cy="1938992"/>
          </a:xfrm>
          <a:prstGeom prst="rect">
            <a:avLst/>
          </a:prstGeom>
          <a:effectLst>
            <a:outerShdw blurRad="50800" dist="38100" dir="5400000" algn="t" rotWithShape="0">
              <a:prstClr val="black">
                <a:alpha val="40000"/>
              </a:prstClr>
            </a:outerShdw>
          </a:effectLst>
        </p:spPr>
        <p:txBody>
          <a:bodyPr wrap="none">
            <a:spAutoFit/>
          </a:bodyPr>
          <a:lstStyle/>
          <a:p>
            <a:r>
              <a:rPr lang="fr-FR" sz="6000" b="1" dirty="0" err="1">
                <a:solidFill>
                  <a:schemeClr val="bg1"/>
                </a:solidFill>
                <a:latin typeface="Times New Roman" panose="02020603050405020304" pitchFamily="18" charset="0"/>
                <a:ea typeface="Times New Roman" panose="02020603050405020304" pitchFamily="18" charset="0"/>
              </a:rPr>
              <a:t>Responses</a:t>
            </a:r>
            <a:r>
              <a:rPr lang="fr-FR" sz="6000" b="1" dirty="0">
                <a:solidFill>
                  <a:schemeClr val="bg1"/>
                </a:solidFill>
                <a:latin typeface="Times New Roman" panose="02020603050405020304" pitchFamily="18" charset="0"/>
                <a:ea typeface="Times New Roman" panose="02020603050405020304" pitchFamily="18" charset="0"/>
              </a:rPr>
              <a:t> &amp;</a:t>
            </a:r>
          </a:p>
          <a:p>
            <a:r>
              <a:rPr lang="fr-FR" sz="6000" b="1" dirty="0">
                <a:solidFill>
                  <a:schemeClr val="bg1"/>
                </a:solidFill>
                <a:latin typeface="Times New Roman" panose="02020603050405020304" pitchFamily="18" charset="0"/>
                <a:ea typeface="Times New Roman" panose="02020603050405020304" pitchFamily="18" charset="0"/>
              </a:rPr>
              <a:t> </a:t>
            </a:r>
            <a:r>
              <a:rPr lang="fr-FR" sz="5400" b="1" dirty="0">
                <a:solidFill>
                  <a:schemeClr val="bg1"/>
                </a:solidFill>
                <a:latin typeface="Times New Roman" panose="02020603050405020304" pitchFamily="18" charset="0"/>
                <a:ea typeface="Times New Roman" panose="02020603050405020304" pitchFamily="18" charset="0"/>
              </a:rPr>
              <a:t>Collaborations</a:t>
            </a:r>
            <a:endParaRPr lang="en-US" sz="4800" dirty="0">
              <a:solidFill>
                <a:schemeClr val="bg1"/>
              </a:solidFill>
            </a:endParaRPr>
          </a:p>
        </p:txBody>
      </p:sp>
      <p:sp>
        <p:nvSpPr>
          <p:cNvPr id="12" name="Rectangle 11"/>
          <p:cNvSpPr/>
          <p:nvPr/>
        </p:nvSpPr>
        <p:spPr>
          <a:xfrm>
            <a:off x="1881700" y="1786543"/>
            <a:ext cx="10088624" cy="3785652"/>
          </a:xfrm>
          <a:prstGeom prst="rect">
            <a:avLst/>
          </a:prstGeom>
          <a:effectLst/>
        </p:spPr>
        <p:txBody>
          <a:bodyPr wrap="square">
            <a:spAutoFit/>
          </a:bodyPr>
          <a:lstStyle/>
          <a:p>
            <a:r>
              <a:rPr lang="en-US" altLang="en-US" sz="4800" b="1" dirty="0">
                <a:effectLst>
                  <a:outerShdw blurRad="38100" dist="38100" dir="2700000" algn="tl">
                    <a:srgbClr val="000000">
                      <a:alpha val="43137"/>
                    </a:srgbClr>
                  </a:outerShdw>
                </a:effectLst>
              </a:rPr>
              <a:t>Local action alone may not address the problem</a:t>
            </a:r>
          </a:p>
          <a:p>
            <a:endParaRPr lang="en-US" altLang="en-US" sz="4800" b="1" dirty="0">
              <a:effectLst>
                <a:outerShdw blurRad="38100" dist="38100" dir="2700000" algn="tl">
                  <a:srgbClr val="000000">
                    <a:alpha val="43137"/>
                  </a:srgbClr>
                </a:outerShdw>
              </a:effectLst>
            </a:endParaRPr>
          </a:p>
          <a:p>
            <a:r>
              <a:rPr lang="en-US" altLang="en-US" sz="4800" b="1" dirty="0">
                <a:effectLst>
                  <a:outerShdw blurRad="38100" dist="38100" dir="2700000" algn="tl">
                    <a:srgbClr val="000000">
                      <a:alpha val="43137"/>
                    </a:srgbClr>
                  </a:outerShdw>
                </a:effectLst>
              </a:rPr>
              <a:t>We have to seek regional collaboration to address  the sargassum invasion</a:t>
            </a:r>
            <a:endParaRPr lang="en-US" sz="4800" b="1"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833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West Africa Regional Actions</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
        <p:nvSpPr>
          <p:cNvPr id="5" name="Rectangle 2">
            <a:extLst>
              <a:ext uri="{FF2B5EF4-FFF2-40B4-BE49-F238E27FC236}">
                <a16:creationId xmlns:a16="http://schemas.microsoft.com/office/drawing/2014/main" id="{013A1F55-0A1F-44DE-965D-967EA7539A69}"/>
              </a:ext>
            </a:extLst>
          </p:cNvPr>
          <p:cNvSpPr>
            <a:spLocks noChangeArrowheads="1"/>
          </p:cNvSpPr>
          <p:nvPr/>
        </p:nvSpPr>
        <p:spPr bwMode="auto">
          <a:xfrm>
            <a:off x="1962390" y="3450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3366" tIns="204723" rIns="4578495" bIns="0" numCol="1" anchor="ctr" anchorCtr="0" compatLnSpc="1">
            <a:prstTxWarp prst="textNoShape">
              <a:avLst/>
            </a:prstTxWarp>
            <a:spAutoFit/>
          </a:bodyPr>
          <a:lstStyle/>
          <a:p>
            <a:endParaRPr lang="fr-CI"/>
          </a:p>
        </p:txBody>
      </p:sp>
    </p:spTree>
    <p:extLst>
      <p:ext uri="{BB962C8B-B14F-4D97-AF65-F5344CB8AC3E}">
        <p14:creationId xmlns:p14="http://schemas.microsoft.com/office/powerpoint/2010/main" val="320120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41968" y="3290771"/>
            <a:ext cx="4762842" cy="1938992"/>
          </a:xfrm>
          <a:prstGeom prst="rect">
            <a:avLst/>
          </a:prstGeom>
          <a:effectLst>
            <a:outerShdw blurRad="50800" dist="38100" dir="5400000" algn="t" rotWithShape="0">
              <a:prstClr val="black">
                <a:alpha val="40000"/>
              </a:prstClr>
            </a:outerShdw>
          </a:effectLst>
        </p:spPr>
        <p:txBody>
          <a:bodyPr wrap="none">
            <a:spAutoFit/>
          </a:bodyPr>
          <a:lstStyle/>
          <a:p>
            <a:r>
              <a:rPr lang="fr-FR" sz="6000" b="1" dirty="0" err="1">
                <a:solidFill>
                  <a:schemeClr val="bg1"/>
                </a:solidFill>
                <a:latin typeface="Times New Roman" panose="02020603050405020304" pitchFamily="18" charset="0"/>
                <a:ea typeface="Times New Roman" panose="02020603050405020304" pitchFamily="18" charset="0"/>
              </a:rPr>
              <a:t>Responses</a:t>
            </a:r>
            <a:r>
              <a:rPr lang="fr-FR" sz="6000" b="1" dirty="0">
                <a:solidFill>
                  <a:schemeClr val="bg1"/>
                </a:solidFill>
                <a:latin typeface="Times New Roman" panose="02020603050405020304" pitchFamily="18" charset="0"/>
                <a:ea typeface="Times New Roman" panose="02020603050405020304" pitchFamily="18" charset="0"/>
              </a:rPr>
              <a:t> &amp;</a:t>
            </a:r>
          </a:p>
          <a:p>
            <a:r>
              <a:rPr lang="fr-FR" sz="6000" b="1" dirty="0">
                <a:solidFill>
                  <a:schemeClr val="bg1"/>
                </a:solidFill>
                <a:latin typeface="Times New Roman" panose="02020603050405020304" pitchFamily="18" charset="0"/>
                <a:ea typeface="Times New Roman" panose="02020603050405020304" pitchFamily="18" charset="0"/>
              </a:rPr>
              <a:t> </a:t>
            </a:r>
            <a:r>
              <a:rPr lang="fr-FR" sz="5400" b="1" dirty="0">
                <a:solidFill>
                  <a:schemeClr val="bg1"/>
                </a:solidFill>
                <a:latin typeface="Times New Roman" panose="02020603050405020304" pitchFamily="18" charset="0"/>
                <a:ea typeface="Times New Roman" panose="02020603050405020304" pitchFamily="18" charset="0"/>
              </a:rPr>
              <a:t>Collaborations</a:t>
            </a:r>
            <a:endParaRPr lang="en-US" sz="4800" dirty="0">
              <a:solidFill>
                <a:schemeClr val="bg1"/>
              </a:solidFill>
            </a:endParaRPr>
          </a:p>
        </p:txBody>
      </p:sp>
      <p:sp>
        <p:nvSpPr>
          <p:cNvPr id="12" name="Rectangle 11"/>
          <p:cNvSpPr/>
          <p:nvPr/>
        </p:nvSpPr>
        <p:spPr>
          <a:xfrm>
            <a:off x="1881703" y="1125993"/>
            <a:ext cx="10088624" cy="4247317"/>
          </a:xfrm>
          <a:prstGeom prst="rect">
            <a:avLst/>
          </a:prstGeom>
          <a:effectLst/>
        </p:spPr>
        <p:txBody>
          <a:bodyPr wrap="square">
            <a:spAutoFit/>
          </a:bodyPr>
          <a:lstStyle/>
          <a:p>
            <a:pPr algn="just">
              <a:spcAft>
                <a:spcPts val="600"/>
              </a:spcAft>
            </a:pPr>
            <a:r>
              <a:rPr lang="en-US" sz="3000" b="1" dirty="0">
                <a:effectLst>
                  <a:outerShdw blurRad="38100" dist="38100" dir="2700000" algn="tl">
                    <a:srgbClr val="000000">
                      <a:alpha val="43137"/>
                    </a:srgbClr>
                  </a:outerShdw>
                </a:effectLst>
              </a:rPr>
              <a:t>In response to this new transatlantic marine environmental challenge, UN Environment /</a:t>
            </a:r>
            <a:r>
              <a:rPr lang="en-US" sz="3000" b="1" dirty="0">
                <a:solidFill>
                  <a:schemeClr val="accent2">
                    <a:lumMod val="75000"/>
                  </a:schemeClr>
                </a:solidFill>
                <a:effectLst>
                  <a:outerShdw blurRad="38100" dist="38100" dir="2700000" algn="tl">
                    <a:srgbClr val="000000">
                      <a:alpha val="43137"/>
                    </a:srgbClr>
                  </a:outerShdw>
                </a:effectLst>
              </a:rPr>
              <a:t>Abidjan Convention</a:t>
            </a:r>
            <a:r>
              <a:rPr lang="en-US" sz="3000" b="1" dirty="0">
                <a:effectLst>
                  <a:outerShdw blurRad="38100" dist="38100" dir="2700000" algn="tl">
                    <a:srgbClr val="000000">
                      <a:alpha val="43137"/>
                    </a:srgbClr>
                  </a:outerShdw>
                </a:effectLst>
              </a:rPr>
              <a:t> Secretariat in partnership with </a:t>
            </a:r>
            <a:r>
              <a:rPr lang="en-US" sz="3000" b="1" dirty="0">
                <a:solidFill>
                  <a:schemeClr val="accent2">
                    <a:lumMod val="75000"/>
                  </a:schemeClr>
                </a:solidFill>
                <a:effectLst>
                  <a:outerShdw blurRad="38100" dist="38100" dir="2700000" algn="tl">
                    <a:srgbClr val="000000">
                      <a:alpha val="43137"/>
                    </a:srgbClr>
                  </a:outerShdw>
                </a:effectLst>
              </a:rPr>
              <a:t>USAID</a:t>
            </a:r>
            <a:r>
              <a:rPr lang="en-US" sz="3000" b="1" dirty="0">
                <a:effectLst>
                  <a:outerShdw blurRad="38100" dist="38100" dir="2700000" algn="tl">
                    <a:srgbClr val="000000">
                      <a:alpha val="43137"/>
                    </a:srgbClr>
                  </a:outerShdw>
                </a:effectLst>
              </a:rPr>
              <a:t> through the West Africa Biodiversity and Climate Change (</a:t>
            </a:r>
            <a:r>
              <a:rPr lang="en-US" sz="3000" b="1" dirty="0">
                <a:solidFill>
                  <a:schemeClr val="accent2">
                    <a:lumMod val="75000"/>
                  </a:schemeClr>
                </a:solidFill>
                <a:effectLst>
                  <a:outerShdw blurRad="38100" dist="38100" dir="2700000" algn="tl">
                    <a:srgbClr val="000000">
                      <a:alpha val="43137"/>
                    </a:srgbClr>
                  </a:outerShdw>
                </a:effectLst>
              </a:rPr>
              <a:t>WA </a:t>
            </a:r>
            <a:r>
              <a:rPr lang="en-US" sz="3000" b="1" dirty="0" err="1">
                <a:solidFill>
                  <a:schemeClr val="accent2">
                    <a:lumMod val="75000"/>
                  </a:schemeClr>
                </a:solidFill>
                <a:effectLst>
                  <a:outerShdw blurRad="38100" dist="38100" dir="2700000" algn="tl">
                    <a:srgbClr val="000000">
                      <a:alpha val="43137"/>
                    </a:srgbClr>
                  </a:outerShdw>
                </a:effectLst>
              </a:rPr>
              <a:t>BiCC</a:t>
            </a:r>
            <a:r>
              <a:rPr lang="en-US" sz="3000" b="1" dirty="0">
                <a:effectLst>
                  <a:outerShdw blurRad="38100" dist="38100" dir="2700000" algn="tl">
                    <a:srgbClr val="000000">
                      <a:alpha val="43137"/>
                    </a:srgbClr>
                  </a:outerShdw>
                </a:effectLst>
              </a:rPr>
              <a:t>) Program, and UNEP Global Program of Action for the Protection of the Marine Environment from Land-based Activities (</a:t>
            </a:r>
            <a:r>
              <a:rPr lang="en-US" sz="3000" b="1" dirty="0">
                <a:solidFill>
                  <a:schemeClr val="accent2">
                    <a:lumMod val="75000"/>
                  </a:schemeClr>
                </a:solidFill>
                <a:effectLst>
                  <a:outerShdw blurRad="38100" dist="38100" dir="2700000" algn="tl">
                    <a:srgbClr val="000000">
                      <a:alpha val="43137"/>
                    </a:srgbClr>
                  </a:outerShdw>
                </a:effectLst>
              </a:rPr>
              <a:t>GPA</a:t>
            </a:r>
            <a:r>
              <a:rPr lang="en-US" sz="3000" b="1" dirty="0">
                <a:effectLst>
                  <a:outerShdw blurRad="38100" dist="38100" dir="2700000" algn="tl">
                    <a:srgbClr val="000000">
                      <a:alpha val="43137"/>
                    </a:srgbClr>
                  </a:outerShdw>
                </a:effectLst>
              </a:rPr>
              <a:t>), have taken several actions since November 2015 in order to define a </a:t>
            </a:r>
            <a:r>
              <a:rPr lang="en-US" sz="3000" b="1" dirty="0">
                <a:solidFill>
                  <a:schemeClr val="accent1">
                    <a:lumMod val="75000"/>
                  </a:schemeClr>
                </a:solidFill>
                <a:effectLst>
                  <a:outerShdw blurRad="38100" dist="38100" dir="2700000" algn="tl">
                    <a:srgbClr val="000000">
                      <a:alpha val="43137"/>
                    </a:srgbClr>
                  </a:outerShdw>
                </a:effectLst>
              </a:rPr>
              <a:t>Regional Strategy and Action Plan</a:t>
            </a:r>
            <a:r>
              <a:rPr lang="en-US" sz="3000" b="1" dirty="0">
                <a:effectLst>
                  <a:outerShdw blurRad="38100" dist="38100" dir="2700000" algn="tl">
                    <a:srgbClr val="000000">
                      <a:alpha val="43137"/>
                    </a:srgbClr>
                  </a:outerShdw>
                </a:effectLst>
              </a:rPr>
              <a:t> on the management of Sargassum seaweed and Marine/Coastal Invasive Species</a:t>
            </a: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833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West Africa Regional Actions</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
        <p:nvSpPr>
          <p:cNvPr id="5" name="Rectangle 2">
            <a:extLst>
              <a:ext uri="{FF2B5EF4-FFF2-40B4-BE49-F238E27FC236}">
                <a16:creationId xmlns:a16="http://schemas.microsoft.com/office/drawing/2014/main" id="{013A1F55-0A1F-44DE-965D-967EA7539A69}"/>
              </a:ext>
            </a:extLst>
          </p:cNvPr>
          <p:cNvSpPr>
            <a:spLocks noChangeArrowheads="1"/>
          </p:cNvSpPr>
          <p:nvPr/>
        </p:nvSpPr>
        <p:spPr bwMode="auto">
          <a:xfrm>
            <a:off x="1962390" y="3450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3366" tIns="204723" rIns="4578495" bIns="0" numCol="1" anchor="ctr" anchorCtr="0" compatLnSpc="1">
            <a:prstTxWarp prst="textNoShape">
              <a:avLst/>
            </a:prstTxWarp>
            <a:spAutoFit/>
          </a:bodyPr>
          <a:lstStyle/>
          <a:p>
            <a:endParaRPr lang="fr-CI"/>
          </a:p>
        </p:txBody>
      </p:sp>
    </p:spTree>
    <p:extLst>
      <p:ext uri="{BB962C8B-B14F-4D97-AF65-F5344CB8AC3E}">
        <p14:creationId xmlns:p14="http://schemas.microsoft.com/office/powerpoint/2010/main" val="89197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41968" y="3290771"/>
            <a:ext cx="4762842" cy="1938992"/>
          </a:xfrm>
          <a:prstGeom prst="rect">
            <a:avLst/>
          </a:prstGeom>
          <a:effectLst>
            <a:outerShdw blurRad="50800" dist="38100" dir="5400000" algn="t" rotWithShape="0">
              <a:prstClr val="black">
                <a:alpha val="40000"/>
              </a:prstClr>
            </a:outerShdw>
          </a:effectLst>
        </p:spPr>
        <p:txBody>
          <a:bodyPr wrap="none">
            <a:spAutoFit/>
          </a:bodyPr>
          <a:lstStyle/>
          <a:p>
            <a:r>
              <a:rPr lang="fr-FR" sz="6000" b="1" dirty="0" err="1">
                <a:solidFill>
                  <a:schemeClr val="bg1"/>
                </a:solidFill>
                <a:latin typeface="Times New Roman" panose="02020603050405020304" pitchFamily="18" charset="0"/>
                <a:ea typeface="Times New Roman" panose="02020603050405020304" pitchFamily="18" charset="0"/>
              </a:rPr>
              <a:t>Responses</a:t>
            </a:r>
            <a:r>
              <a:rPr lang="fr-FR" sz="6000" b="1" dirty="0">
                <a:solidFill>
                  <a:schemeClr val="bg1"/>
                </a:solidFill>
                <a:latin typeface="Times New Roman" panose="02020603050405020304" pitchFamily="18" charset="0"/>
                <a:ea typeface="Times New Roman" panose="02020603050405020304" pitchFamily="18" charset="0"/>
              </a:rPr>
              <a:t> &amp;</a:t>
            </a:r>
          </a:p>
          <a:p>
            <a:r>
              <a:rPr lang="fr-FR" sz="6000" b="1" dirty="0">
                <a:solidFill>
                  <a:schemeClr val="bg1"/>
                </a:solidFill>
                <a:latin typeface="Times New Roman" panose="02020603050405020304" pitchFamily="18" charset="0"/>
                <a:ea typeface="Times New Roman" panose="02020603050405020304" pitchFamily="18" charset="0"/>
              </a:rPr>
              <a:t> </a:t>
            </a:r>
            <a:r>
              <a:rPr lang="fr-FR" sz="5400" b="1" dirty="0">
                <a:solidFill>
                  <a:schemeClr val="bg1"/>
                </a:solidFill>
                <a:latin typeface="Times New Roman" panose="02020603050405020304" pitchFamily="18" charset="0"/>
                <a:ea typeface="Times New Roman" panose="02020603050405020304" pitchFamily="18" charset="0"/>
              </a:rPr>
              <a:t>Collaborations</a:t>
            </a:r>
            <a:endParaRPr lang="en-US" sz="4800" dirty="0">
              <a:solidFill>
                <a:schemeClr val="bg1"/>
              </a:solidFill>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833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West Africa Regional Actions</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
        <p:nvSpPr>
          <p:cNvPr id="10" name="Rectangle 9">
            <a:extLst>
              <a:ext uri="{FF2B5EF4-FFF2-40B4-BE49-F238E27FC236}">
                <a16:creationId xmlns:a16="http://schemas.microsoft.com/office/drawing/2014/main" id="{0A1CF48C-2202-4024-9B9B-04F7C567727D}"/>
              </a:ext>
            </a:extLst>
          </p:cNvPr>
          <p:cNvSpPr/>
          <p:nvPr/>
        </p:nvSpPr>
        <p:spPr>
          <a:xfrm>
            <a:off x="1793816" y="1738058"/>
            <a:ext cx="10088624" cy="954107"/>
          </a:xfrm>
          <a:prstGeom prst="rect">
            <a:avLst/>
          </a:prstGeom>
          <a:effectLst/>
        </p:spPr>
        <p:txBody>
          <a:bodyPr wrap="square">
            <a:spAutoFit/>
          </a:bodyPr>
          <a:lstStyle/>
          <a:p>
            <a:pPr marL="342900" indent="-342900" algn="just">
              <a:spcAft>
                <a:spcPts val="600"/>
              </a:spcAft>
              <a:buFont typeface="Arial" panose="020B0604020202020204" pitchFamily="34" charset="0"/>
              <a:buChar char="•"/>
            </a:pPr>
            <a:r>
              <a:rPr lang="en-US" sz="2800" b="1" dirty="0">
                <a:effectLst>
                  <a:outerShdw blurRad="38100" dist="38100" dir="2700000" algn="tl">
                    <a:srgbClr val="000000">
                      <a:alpha val="43137"/>
                    </a:srgbClr>
                  </a:outerShdw>
                </a:effectLst>
              </a:rPr>
              <a:t>In </a:t>
            </a:r>
            <a:r>
              <a:rPr lang="en-US" sz="2800" b="1" dirty="0">
                <a:solidFill>
                  <a:srgbClr val="C00000"/>
                </a:solidFill>
                <a:effectLst>
                  <a:outerShdw blurRad="38100" dist="38100" dir="2700000" algn="tl">
                    <a:srgbClr val="000000">
                      <a:alpha val="43137"/>
                    </a:srgbClr>
                  </a:outerShdw>
                </a:effectLst>
              </a:rPr>
              <a:t>Sept 2015</a:t>
            </a:r>
            <a:r>
              <a:rPr lang="en-US" sz="2800" b="1" dirty="0">
                <a:effectLst>
                  <a:outerShdw blurRad="38100" dist="38100" dir="2700000" algn="tl">
                    <a:srgbClr val="000000">
                      <a:alpha val="43137"/>
                    </a:srgbClr>
                  </a:outerShdw>
                </a:effectLst>
              </a:rPr>
              <a:t>, Marine Biologists &amp; Oceanographers were identified in the region</a:t>
            </a:r>
          </a:p>
        </p:txBody>
      </p:sp>
      <p:sp>
        <p:nvSpPr>
          <p:cNvPr id="11" name="Rectangle 10">
            <a:extLst>
              <a:ext uri="{FF2B5EF4-FFF2-40B4-BE49-F238E27FC236}">
                <a16:creationId xmlns:a16="http://schemas.microsoft.com/office/drawing/2014/main" id="{0C744FDE-B0B6-4EF7-8EA9-AFBC6CCC0D96}"/>
              </a:ext>
            </a:extLst>
          </p:cNvPr>
          <p:cNvSpPr/>
          <p:nvPr/>
        </p:nvSpPr>
        <p:spPr>
          <a:xfrm>
            <a:off x="1813811" y="3042262"/>
            <a:ext cx="10088624" cy="2754600"/>
          </a:xfrm>
          <a:prstGeom prst="rect">
            <a:avLst/>
          </a:prstGeom>
          <a:effectLst/>
        </p:spPr>
        <p:txBody>
          <a:bodyPr wrap="square">
            <a:spAutoFit/>
          </a:bodyPr>
          <a:lstStyle/>
          <a:p>
            <a:pPr marL="342900" indent="-342900" algn="just">
              <a:spcAft>
                <a:spcPts val="600"/>
              </a:spcAft>
              <a:buFont typeface="Arial" panose="020B0604020202020204" pitchFamily="34" charset="0"/>
              <a:buChar char="•"/>
            </a:pPr>
            <a:r>
              <a:rPr lang="en-US" sz="2800" b="1" dirty="0">
                <a:effectLst>
                  <a:outerShdw blurRad="38100" dist="38100" dir="2700000" algn="tl">
                    <a:srgbClr val="000000">
                      <a:alpha val="43137"/>
                    </a:srgbClr>
                  </a:outerShdw>
                </a:effectLst>
              </a:rPr>
              <a:t>In </a:t>
            </a:r>
            <a:r>
              <a:rPr lang="en-US" sz="2800" b="1" dirty="0">
                <a:solidFill>
                  <a:srgbClr val="C00000"/>
                </a:solidFill>
                <a:effectLst>
                  <a:outerShdw blurRad="38100" dist="38100" dir="2700000" algn="tl">
                    <a:srgbClr val="000000">
                      <a:alpha val="43137"/>
                    </a:srgbClr>
                  </a:outerShdw>
                </a:effectLst>
              </a:rPr>
              <a:t>November 2015</a:t>
            </a:r>
            <a:r>
              <a:rPr lang="en-US" sz="2800" b="1" dirty="0">
                <a:effectLst>
                  <a:outerShdw blurRad="38100" dist="38100" dir="2700000" algn="tl">
                    <a:srgbClr val="000000">
                      <a:alpha val="43137"/>
                    </a:srgbClr>
                  </a:outerShdw>
                </a:effectLst>
              </a:rPr>
              <a:t>, First Regional Expert Group Meeting in Freetown - Sierra Leone, in November 2015 on Sargassum infestation in West Africa marine-biologists, oceanographers, environmentalists, and policy experts from affected countries within the region working on marine and coastal biodiversity management</a:t>
            </a:r>
          </a:p>
        </p:txBody>
      </p:sp>
    </p:spTree>
    <p:extLst>
      <p:ext uri="{BB962C8B-B14F-4D97-AF65-F5344CB8AC3E}">
        <p14:creationId xmlns:p14="http://schemas.microsoft.com/office/powerpoint/2010/main" val="1365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41968" y="3290771"/>
            <a:ext cx="4762842" cy="1938992"/>
          </a:xfrm>
          <a:prstGeom prst="rect">
            <a:avLst/>
          </a:prstGeom>
          <a:effectLst>
            <a:outerShdw blurRad="50800" dist="38100" dir="5400000" algn="t" rotWithShape="0">
              <a:prstClr val="black">
                <a:alpha val="40000"/>
              </a:prstClr>
            </a:outerShdw>
          </a:effectLst>
        </p:spPr>
        <p:txBody>
          <a:bodyPr wrap="none">
            <a:spAutoFit/>
          </a:bodyPr>
          <a:lstStyle/>
          <a:p>
            <a:r>
              <a:rPr lang="fr-FR" sz="6000" b="1" dirty="0" err="1">
                <a:solidFill>
                  <a:schemeClr val="bg1"/>
                </a:solidFill>
                <a:latin typeface="Times New Roman" panose="02020603050405020304" pitchFamily="18" charset="0"/>
                <a:ea typeface="Times New Roman" panose="02020603050405020304" pitchFamily="18" charset="0"/>
              </a:rPr>
              <a:t>Responses</a:t>
            </a:r>
            <a:r>
              <a:rPr lang="fr-FR" sz="6000" b="1" dirty="0">
                <a:solidFill>
                  <a:schemeClr val="bg1"/>
                </a:solidFill>
                <a:latin typeface="Times New Roman" panose="02020603050405020304" pitchFamily="18" charset="0"/>
                <a:ea typeface="Times New Roman" panose="02020603050405020304" pitchFamily="18" charset="0"/>
              </a:rPr>
              <a:t> &amp;</a:t>
            </a:r>
          </a:p>
          <a:p>
            <a:r>
              <a:rPr lang="fr-FR" sz="6000" b="1" dirty="0">
                <a:solidFill>
                  <a:schemeClr val="bg1"/>
                </a:solidFill>
                <a:latin typeface="Times New Roman" panose="02020603050405020304" pitchFamily="18" charset="0"/>
                <a:ea typeface="Times New Roman" panose="02020603050405020304" pitchFamily="18" charset="0"/>
              </a:rPr>
              <a:t> </a:t>
            </a:r>
            <a:r>
              <a:rPr lang="fr-FR" sz="5400" b="1" dirty="0">
                <a:solidFill>
                  <a:schemeClr val="bg1"/>
                </a:solidFill>
                <a:latin typeface="Times New Roman" panose="02020603050405020304" pitchFamily="18" charset="0"/>
                <a:ea typeface="Times New Roman" panose="02020603050405020304" pitchFamily="18" charset="0"/>
              </a:rPr>
              <a:t>Collaborations</a:t>
            </a:r>
            <a:endParaRPr lang="en-US" sz="4800" dirty="0">
              <a:solidFill>
                <a:schemeClr val="bg1"/>
              </a:solidFill>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833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West Africa Regional Actions</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
        <p:nvSpPr>
          <p:cNvPr id="10" name="Rectangle 9">
            <a:extLst>
              <a:ext uri="{FF2B5EF4-FFF2-40B4-BE49-F238E27FC236}">
                <a16:creationId xmlns:a16="http://schemas.microsoft.com/office/drawing/2014/main" id="{0A1CF48C-2202-4024-9B9B-04F7C567727D}"/>
              </a:ext>
            </a:extLst>
          </p:cNvPr>
          <p:cNvSpPr/>
          <p:nvPr/>
        </p:nvSpPr>
        <p:spPr>
          <a:xfrm>
            <a:off x="1833140" y="1282649"/>
            <a:ext cx="10088624" cy="1077218"/>
          </a:xfrm>
          <a:prstGeom prst="rect">
            <a:avLst/>
          </a:prstGeom>
          <a:effectLst/>
        </p:spPr>
        <p:txBody>
          <a:bodyPr wrap="square">
            <a:spAutoFit/>
          </a:bodyPr>
          <a:lstStyle/>
          <a:p>
            <a:pPr marL="342900" indent="-342900" algn="just">
              <a:spcAft>
                <a:spcPts val="600"/>
              </a:spcAft>
              <a:buFont typeface="Arial" panose="020B0604020202020204" pitchFamily="34" charset="0"/>
              <a:buChar char="•"/>
            </a:pPr>
            <a:r>
              <a:rPr lang="en-US" sz="3200" b="1" dirty="0">
                <a:effectLst>
                  <a:outerShdw blurRad="38100" dist="38100" dir="2700000" algn="tl">
                    <a:srgbClr val="000000">
                      <a:alpha val="43137"/>
                    </a:srgbClr>
                  </a:outerShdw>
                </a:effectLst>
              </a:rPr>
              <a:t>In </a:t>
            </a:r>
            <a:r>
              <a:rPr lang="en-US" sz="3200" b="1" dirty="0">
                <a:solidFill>
                  <a:srgbClr val="C00000"/>
                </a:solidFill>
                <a:effectLst>
                  <a:outerShdw blurRad="38100" dist="38100" dir="2700000" algn="tl">
                    <a:srgbClr val="000000">
                      <a:alpha val="43137"/>
                    </a:srgbClr>
                  </a:outerShdw>
                </a:effectLst>
              </a:rPr>
              <a:t>March 2016</a:t>
            </a:r>
            <a:r>
              <a:rPr lang="en-US" sz="3200" b="1" dirty="0">
                <a:effectLst>
                  <a:outerShdw blurRad="38100" dist="38100" dir="2700000" algn="tl">
                    <a:srgbClr val="000000">
                      <a:alpha val="43137"/>
                    </a:srgbClr>
                  </a:outerShdw>
                </a:effectLst>
              </a:rPr>
              <a:t>, Sargassum Regional Conference, British Virgin Islands</a:t>
            </a:r>
          </a:p>
        </p:txBody>
      </p:sp>
      <p:sp>
        <p:nvSpPr>
          <p:cNvPr id="11" name="Rectangle 10">
            <a:extLst>
              <a:ext uri="{FF2B5EF4-FFF2-40B4-BE49-F238E27FC236}">
                <a16:creationId xmlns:a16="http://schemas.microsoft.com/office/drawing/2014/main" id="{0C744FDE-B0B6-4EF7-8EA9-AFBC6CCC0D96}"/>
              </a:ext>
            </a:extLst>
          </p:cNvPr>
          <p:cNvSpPr/>
          <p:nvPr/>
        </p:nvSpPr>
        <p:spPr>
          <a:xfrm>
            <a:off x="1833140" y="2807758"/>
            <a:ext cx="10088624" cy="1569660"/>
          </a:xfrm>
          <a:prstGeom prst="rect">
            <a:avLst/>
          </a:prstGeom>
          <a:effectLst/>
        </p:spPr>
        <p:txBody>
          <a:bodyPr wrap="square">
            <a:spAutoFit/>
          </a:bodyPr>
          <a:lstStyle/>
          <a:p>
            <a:pPr marL="342900" indent="-342900" algn="just">
              <a:spcAft>
                <a:spcPts val="600"/>
              </a:spcAft>
              <a:buFont typeface="Arial" panose="020B0604020202020204" pitchFamily="34" charset="0"/>
              <a:buChar char="•"/>
            </a:pPr>
            <a:r>
              <a:rPr lang="en-US" sz="3200" b="1" dirty="0">
                <a:effectLst>
                  <a:outerShdw blurRad="38100" dist="38100" dir="2700000" algn="tl">
                    <a:srgbClr val="000000">
                      <a:alpha val="43137"/>
                    </a:srgbClr>
                  </a:outerShdw>
                </a:effectLst>
              </a:rPr>
              <a:t>In </a:t>
            </a:r>
            <a:r>
              <a:rPr lang="en-US" sz="3200" b="1" dirty="0">
                <a:solidFill>
                  <a:srgbClr val="C00000"/>
                </a:solidFill>
                <a:effectLst>
                  <a:outerShdw blurRad="38100" dist="38100" dir="2700000" algn="tl">
                    <a:srgbClr val="000000">
                      <a:alpha val="43137"/>
                    </a:srgbClr>
                  </a:outerShdw>
                </a:effectLst>
              </a:rPr>
              <a:t>May 2016</a:t>
            </a:r>
            <a:r>
              <a:rPr lang="en-US" sz="3200" b="1" dirty="0">
                <a:effectLst>
                  <a:outerShdw blurRad="38100" dist="38100" dir="2700000" algn="tl">
                    <a:srgbClr val="000000">
                      <a:alpha val="43137"/>
                    </a:srgbClr>
                  </a:outerShdw>
                </a:effectLst>
              </a:rPr>
              <a:t>, UNEA / SDGs the issue of sargassum in Caribbean and West Africa, was discussed in a side event to mobilize required resources for a regional program</a:t>
            </a:r>
          </a:p>
        </p:txBody>
      </p:sp>
      <p:sp>
        <p:nvSpPr>
          <p:cNvPr id="14" name="Rectangle 13">
            <a:extLst>
              <a:ext uri="{FF2B5EF4-FFF2-40B4-BE49-F238E27FC236}">
                <a16:creationId xmlns:a16="http://schemas.microsoft.com/office/drawing/2014/main" id="{DA391A83-3DB6-4045-A3FE-998E68CCEE6E}"/>
              </a:ext>
            </a:extLst>
          </p:cNvPr>
          <p:cNvSpPr/>
          <p:nvPr/>
        </p:nvSpPr>
        <p:spPr>
          <a:xfrm>
            <a:off x="1938992" y="4882156"/>
            <a:ext cx="10088624" cy="1569660"/>
          </a:xfrm>
          <a:prstGeom prst="rect">
            <a:avLst/>
          </a:prstGeom>
          <a:effectLst/>
        </p:spPr>
        <p:txBody>
          <a:bodyPr wrap="square">
            <a:spAutoFit/>
          </a:bodyPr>
          <a:lstStyle/>
          <a:p>
            <a:pPr marL="342900" indent="-342900" algn="just">
              <a:spcAft>
                <a:spcPts val="600"/>
              </a:spcAft>
              <a:buFont typeface="Arial" panose="020B0604020202020204" pitchFamily="34" charset="0"/>
              <a:buChar char="•"/>
            </a:pPr>
            <a:r>
              <a:rPr lang="en-US" sz="3200" b="1" dirty="0">
                <a:effectLst>
                  <a:outerShdw blurRad="38100" dist="38100" dir="2700000" algn="tl">
                    <a:srgbClr val="000000">
                      <a:alpha val="43137"/>
                    </a:srgbClr>
                  </a:outerShdw>
                </a:effectLst>
              </a:rPr>
              <a:t>In </a:t>
            </a:r>
            <a:r>
              <a:rPr lang="en-US" sz="3200" b="1" dirty="0">
                <a:solidFill>
                  <a:srgbClr val="C00000"/>
                </a:solidFill>
                <a:effectLst>
                  <a:outerShdw blurRad="38100" dist="38100" dir="2700000" algn="tl">
                    <a:srgbClr val="000000">
                      <a:alpha val="43137"/>
                    </a:srgbClr>
                  </a:outerShdw>
                </a:effectLst>
              </a:rPr>
              <a:t>August 2016</a:t>
            </a:r>
            <a:r>
              <a:rPr lang="en-US" sz="3200" b="1" dirty="0">
                <a:effectLst>
                  <a:outerShdw blurRad="38100" dist="38100" dir="2700000" algn="tl">
                    <a:srgbClr val="000000">
                      <a:alpha val="43137"/>
                    </a:srgbClr>
                  </a:outerShdw>
                </a:effectLst>
              </a:rPr>
              <a:t>, Second Regional Expert Group Meeting on Sargassum infestation in West Africa, Monrovia, Liberia</a:t>
            </a:r>
          </a:p>
        </p:txBody>
      </p:sp>
    </p:spTree>
    <p:extLst>
      <p:ext uri="{BB962C8B-B14F-4D97-AF65-F5344CB8AC3E}">
        <p14:creationId xmlns:p14="http://schemas.microsoft.com/office/powerpoint/2010/main" val="140742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391" y="1852661"/>
            <a:ext cx="7692703" cy="4154984"/>
          </a:xfrm>
          <a:prstGeom prst="rect">
            <a:avLst/>
          </a:prstGeom>
          <a:noFill/>
          <a:effectLst>
            <a:outerShdw blurRad="50800" dist="38100" algn="l" rotWithShape="0">
              <a:srgbClr val="C00000">
                <a:alpha val="40000"/>
              </a:srgbClr>
            </a:outerShdw>
          </a:effectLst>
        </p:spPr>
        <p:txBody>
          <a:bodyPr wrap="square" lIns="91440" tIns="45720" rIns="91440" bIns="45720">
            <a:spAutoFit/>
          </a:bodyPr>
          <a:lstStyle/>
          <a:p>
            <a:pPr algn="ctr"/>
            <a:r>
              <a:rPr lang="en-US" sz="8800" b="1" dirty="0">
                <a:solidFill>
                  <a:schemeClr val="accent1">
                    <a:lumMod val="50000"/>
                  </a:schemeClr>
                </a:solidFill>
              </a:rPr>
              <a:t>Sargassum in West Africa</a:t>
            </a:r>
            <a:r>
              <a:rPr lang="en-US" sz="4400" b="1" dirty="0">
                <a:solidFill>
                  <a:schemeClr val="accent1">
                    <a:lumMod val="50000"/>
                  </a:schemeClr>
                </a:solidFill>
              </a:rPr>
              <a:t> </a:t>
            </a:r>
          </a:p>
          <a:p>
            <a:pPr algn="ctr"/>
            <a:r>
              <a:rPr lang="en-US" sz="4400" b="1" dirty="0">
                <a:solidFill>
                  <a:schemeClr val="accent1">
                    <a:lumMod val="50000"/>
                  </a:schemeClr>
                </a:solidFill>
              </a:rPr>
              <a:t>Key Challenges, Responses and Collaborations</a:t>
            </a:r>
            <a:endParaRPr lang="en-US" sz="4400" dirty="0">
              <a:solidFill>
                <a:schemeClr val="accent1">
                  <a:lumMod val="50000"/>
                </a:schemeClr>
              </a:solidFill>
            </a:endParaRPr>
          </a:p>
        </p:txBody>
      </p:sp>
      <p:sp>
        <p:nvSpPr>
          <p:cNvPr id="7" name="Rectangle 6"/>
          <p:cNvSpPr/>
          <p:nvPr/>
        </p:nvSpPr>
        <p:spPr>
          <a:xfrm>
            <a:off x="3116412" y="5915850"/>
            <a:ext cx="1972015" cy="830997"/>
          </a:xfrm>
          <a:prstGeom prst="rect">
            <a:avLst/>
          </a:prstGeom>
          <a:effectLst>
            <a:outerShdw blurRad="50800" dist="38100" dir="5400000" algn="t" rotWithShape="0">
              <a:srgbClr val="FF0000">
                <a:alpha val="40000"/>
              </a:srgbClr>
            </a:outerShdw>
          </a:effectLst>
        </p:spPr>
        <p:txBody>
          <a:bodyPr wrap="none">
            <a:spAutoFit/>
          </a:bodyPr>
          <a:lstStyle/>
          <a:p>
            <a:pPr algn="ctr"/>
            <a:r>
              <a:rPr lang="fr-FR" sz="1600" b="1" dirty="0">
                <a:solidFill>
                  <a:schemeClr val="accent5">
                    <a:lumMod val="50000"/>
                  </a:schemeClr>
                </a:solidFill>
                <a:latin typeface="Times New Roman" panose="02020603050405020304" pitchFamily="18" charset="0"/>
                <a:ea typeface="Times New Roman" panose="02020603050405020304" pitchFamily="18" charset="0"/>
              </a:rPr>
              <a:t>by </a:t>
            </a:r>
          </a:p>
          <a:p>
            <a:pPr algn="ctr"/>
            <a:r>
              <a:rPr lang="fr-FR" sz="1600" b="1" dirty="0">
                <a:solidFill>
                  <a:schemeClr val="accent5">
                    <a:lumMod val="50000"/>
                  </a:schemeClr>
                </a:solidFill>
                <a:effectLst/>
                <a:latin typeface="Times New Roman" panose="02020603050405020304" pitchFamily="18" charset="0"/>
                <a:ea typeface="Times New Roman" panose="02020603050405020304" pitchFamily="18" charset="0"/>
              </a:rPr>
              <a:t>Jacques ABE</a:t>
            </a:r>
          </a:p>
          <a:p>
            <a:pPr algn="ctr"/>
            <a:r>
              <a:rPr lang="fr-FR" sz="1600" b="1" dirty="0">
                <a:solidFill>
                  <a:schemeClr val="accent5">
                    <a:lumMod val="50000"/>
                  </a:schemeClr>
                </a:solidFill>
                <a:latin typeface="Times New Roman" panose="02020603050405020304" pitchFamily="18" charset="0"/>
              </a:rPr>
              <a:t>jacques.abe@un.org</a:t>
            </a:r>
            <a:endParaRPr lang="en-US" sz="1600" dirty="0">
              <a:solidFill>
                <a:schemeClr val="accent5">
                  <a:lumMod val="50000"/>
                </a:schemeClr>
              </a:solidFill>
            </a:endParaRPr>
          </a:p>
        </p:txBody>
      </p:sp>
      <p:pic>
        <p:nvPicPr>
          <p:cNvPr id="9" name="Image 8">
            <a:extLst>
              <a:ext uri="{FF2B5EF4-FFF2-40B4-BE49-F238E27FC236}">
                <a16:creationId xmlns:a16="http://schemas.microsoft.com/office/drawing/2014/main" id="{29076B55-C99D-4573-A7DF-805A660D87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684" y="152895"/>
            <a:ext cx="3729118" cy="1699766"/>
          </a:xfrm>
          <a:prstGeom prst="rect">
            <a:avLst/>
          </a:prstGeom>
        </p:spPr>
      </p:pic>
      <p:pic>
        <p:nvPicPr>
          <p:cNvPr id="4" name="Image 3">
            <a:extLst>
              <a:ext uri="{FF2B5EF4-FFF2-40B4-BE49-F238E27FC236}">
                <a16:creationId xmlns:a16="http://schemas.microsoft.com/office/drawing/2014/main" id="{06849D29-1376-489E-9450-FA97B53C5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094" y="1071458"/>
            <a:ext cx="4339906" cy="5786541"/>
          </a:xfrm>
          <a:prstGeom prst="rect">
            <a:avLst/>
          </a:prstGeom>
        </p:spPr>
      </p:pic>
    </p:spTree>
    <p:extLst>
      <p:ext uri="{BB962C8B-B14F-4D97-AF65-F5344CB8AC3E}">
        <p14:creationId xmlns:p14="http://schemas.microsoft.com/office/powerpoint/2010/main" val="199054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41968" y="3290771"/>
            <a:ext cx="4762842" cy="1938992"/>
          </a:xfrm>
          <a:prstGeom prst="rect">
            <a:avLst/>
          </a:prstGeom>
          <a:effectLst>
            <a:outerShdw blurRad="50800" dist="38100" dir="5400000" algn="t" rotWithShape="0">
              <a:prstClr val="black">
                <a:alpha val="40000"/>
              </a:prstClr>
            </a:outerShdw>
          </a:effectLst>
        </p:spPr>
        <p:txBody>
          <a:bodyPr wrap="none">
            <a:spAutoFit/>
          </a:bodyPr>
          <a:lstStyle/>
          <a:p>
            <a:r>
              <a:rPr lang="fr-FR" sz="6000" b="1" dirty="0" err="1">
                <a:solidFill>
                  <a:schemeClr val="bg1"/>
                </a:solidFill>
                <a:latin typeface="Times New Roman" panose="02020603050405020304" pitchFamily="18" charset="0"/>
                <a:ea typeface="Times New Roman" panose="02020603050405020304" pitchFamily="18" charset="0"/>
              </a:rPr>
              <a:t>Responses</a:t>
            </a:r>
            <a:r>
              <a:rPr lang="fr-FR" sz="6000" b="1" dirty="0">
                <a:solidFill>
                  <a:schemeClr val="bg1"/>
                </a:solidFill>
                <a:latin typeface="Times New Roman" panose="02020603050405020304" pitchFamily="18" charset="0"/>
                <a:ea typeface="Times New Roman" panose="02020603050405020304" pitchFamily="18" charset="0"/>
              </a:rPr>
              <a:t> &amp;</a:t>
            </a:r>
          </a:p>
          <a:p>
            <a:r>
              <a:rPr lang="fr-FR" sz="6000" b="1" dirty="0">
                <a:solidFill>
                  <a:schemeClr val="bg1"/>
                </a:solidFill>
                <a:latin typeface="Times New Roman" panose="02020603050405020304" pitchFamily="18" charset="0"/>
                <a:ea typeface="Times New Roman" panose="02020603050405020304" pitchFamily="18" charset="0"/>
              </a:rPr>
              <a:t> </a:t>
            </a:r>
            <a:r>
              <a:rPr lang="fr-FR" sz="5400" b="1" dirty="0">
                <a:solidFill>
                  <a:schemeClr val="bg1"/>
                </a:solidFill>
                <a:latin typeface="Times New Roman" panose="02020603050405020304" pitchFamily="18" charset="0"/>
                <a:ea typeface="Times New Roman" panose="02020603050405020304" pitchFamily="18" charset="0"/>
              </a:rPr>
              <a:t>Collaborations</a:t>
            </a:r>
            <a:endParaRPr lang="en-US" sz="4800" dirty="0">
              <a:solidFill>
                <a:schemeClr val="bg1"/>
              </a:solidFill>
            </a:endParaRPr>
          </a:p>
        </p:txBody>
      </p:sp>
      <p:sp>
        <p:nvSpPr>
          <p:cNvPr id="12" name="Rectangle 11"/>
          <p:cNvSpPr/>
          <p:nvPr/>
        </p:nvSpPr>
        <p:spPr>
          <a:xfrm>
            <a:off x="1881703" y="1125993"/>
            <a:ext cx="10088624" cy="5524589"/>
          </a:xfrm>
          <a:prstGeom prst="rect">
            <a:avLst/>
          </a:prstGeom>
          <a:effectLst/>
        </p:spPr>
        <p:txBody>
          <a:bodyPr wrap="square">
            <a:spAutoFit/>
          </a:bodyPr>
          <a:lstStyle/>
          <a:p>
            <a:pPr marL="457200" indent="-457200" algn="just">
              <a:spcAft>
                <a:spcPts val="600"/>
              </a:spcAft>
              <a:buFont typeface="+mj-lt"/>
              <a:buAutoNum type="arabicPeriod"/>
            </a:pPr>
            <a:r>
              <a:rPr lang="en-US" sz="2800" b="1" dirty="0">
                <a:effectLst>
                  <a:outerShdw blurRad="38100" dist="38100" dir="2700000" algn="tl">
                    <a:srgbClr val="000000">
                      <a:alpha val="43137"/>
                    </a:srgbClr>
                  </a:outerShdw>
                </a:effectLst>
              </a:rPr>
              <a:t>Early detection and rapid response</a:t>
            </a:r>
          </a:p>
          <a:p>
            <a:pPr marL="457200" indent="-457200" algn="just">
              <a:spcAft>
                <a:spcPts val="600"/>
              </a:spcAft>
              <a:buFont typeface="+mj-lt"/>
              <a:buAutoNum type="arabicPeriod"/>
            </a:pPr>
            <a:r>
              <a:rPr lang="en-US" sz="2800" b="1" dirty="0">
                <a:effectLst>
                  <a:outerShdw blurRad="38100" dist="38100" dir="2700000" algn="tl">
                    <a:srgbClr val="000000">
                      <a:alpha val="43137"/>
                    </a:srgbClr>
                  </a:outerShdw>
                </a:effectLst>
              </a:rPr>
              <a:t>Control of IAS populations using regionally coordinated, effective methods</a:t>
            </a:r>
          </a:p>
          <a:p>
            <a:pPr marL="457200" indent="-457200" algn="just">
              <a:spcAft>
                <a:spcPts val="600"/>
              </a:spcAft>
              <a:buFont typeface="+mj-lt"/>
              <a:buAutoNum type="arabicPeriod"/>
            </a:pPr>
            <a:r>
              <a:rPr lang="en-US" sz="2800" b="1" dirty="0">
                <a:effectLst>
                  <a:outerShdw blurRad="38100" dist="38100" dir="2700000" algn="tl">
                    <a:srgbClr val="000000">
                      <a:alpha val="43137"/>
                    </a:srgbClr>
                  </a:outerShdw>
                </a:effectLst>
              </a:rPr>
              <a:t>Research, monitoring and capacity building</a:t>
            </a:r>
          </a:p>
          <a:p>
            <a:pPr marL="457200" indent="-457200" algn="just">
              <a:spcAft>
                <a:spcPts val="600"/>
              </a:spcAft>
              <a:buFont typeface="+mj-lt"/>
              <a:buAutoNum type="arabicPeriod"/>
            </a:pPr>
            <a:r>
              <a:rPr lang="en-US" sz="2800" b="1" dirty="0">
                <a:effectLst>
                  <a:outerShdw blurRad="38100" dist="38100" dir="2700000" algn="tl">
                    <a:srgbClr val="000000">
                      <a:alpha val="43137"/>
                    </a:srgbClr>
                  </a:outerShdw>
                </a:effectLst>
              </a:rPr>
              <a:t>Legislation, control and management</a:t>
            </a:r>
          </a:p>
          <a:p>
            <a:pPr marL="457200" indent="-457200" algn="just">
              <a:spcAft>
                <a:spcPts val="600"/>
              </a:spcAft>
              <a:buFont typeface="+mj-lt"/>
              <a:buAutoNum type="arabicPeriod"/>
            </a:pPr>
            <a:r>
              <a:rPr lang="en-US" sz="2800" b="1" dirty="0">
                <a:effectLst>
                  <a:outerShdw blurRad="38100" dist="38100" dir="2700000" algn="tl">
                    <a:srgbClr val="000000">
                      <a:alpha val="43137"/>
                    </a:srgbClr>
                  </a:outerShdw>
                </a:effectLst>
              </a:rPr>
              <a:t>Collaboration</a:t>
            </a:r>
          </a:p>
          <a:p>
            <a:pPr marL="457200" indent="-457200" algn="just">
              <a:spcAft>
                <a:spcPts val="600"/>
              </a:spcAft>
              <a:buFont typeface="+mj-lt"/>
              <a:buAutoNum type="arabicPeriod"/>
            </a:pPr>
            <a:r>
              <a:rPr lang="en-US" sz="2800" b="1" dirty="0">
                <a:effectLst>
                  <a:outerShdw blurRad="38100" dist="38100" dir="2700000" algn="tl">
                    <a:srgbClr val="000000">
                      <a:alpha val="43137"/>
                    </a:srgbClr>
                  </a:outerShdw>
                </a:effectLst>
              </a:rPr>
              <a:t>Education and awareness</a:t>
            </a:r>
          </a:p>
          <a:p>
            <a:pPr marL="457200" indent="-457200" algn="just">
              <a:spcAft>
                <a:spcPts val="600"/>
              </a:spcAft>
              <a:buFont typeface="+mj-lt"/>
              <a:buAutoNum type="arabicPeriod"/>
            </a:pPr>
            <a:r>
              <a:rPr lang="en-US" sz="2800" b="1" dirty="0">
                <a:effectLst>
                  <a:outerShdw blurRad="38100" dist="38100" dir="2700000" algn="tl">
                    <a:srgbClr val="000000">
                      <a:alpha val="43137"/>
                    </a:srgbClr>
                  </a:outerShdw>
                </a:effectLst>
              </a:rPr>
              <a:t>Funding arrangement</a:t>
            </a:r>
          </a:p>
          <a:p>
            <a:pPr marL="457200" indent="-457200" algn="just">
              <a:spcAft>
                <a:spcPts val="600"/>
              </a:spcAft>
              <a:buFont typeface="+mj-lt"/>
              <a:buAutoNum type="arabicPeriod"/>
            </a:pPr>
            <a:r>
              <a:rPr lang="en-US" sz="2800" b="1" dirty="0">
                <a:effectLst>
                  <a:outerShdw blurRad="38100" dist="38100" dir="2700000" algn="tl">
                    <a:srgbClr val="000000">
                      <a:alpha val="43137"/>
                    </a:srgbClr>
                  </a:outerShdw>
                </a:effectLst>
              </a:rPr>
              <a:t>Value-Addition/Alternative Use</a:t>
            </a:r>
          </a:p>
          <a:p>
            <a:pPr marL="457200" indent="-457200" algn="just">
              <a:spcAft>
                <a:spcPts val="600"/>
              </a:spcAft>
              <a:buFont typeface="+mj-lt"/>
              <a:buAutoNum type="arabicPeriod"/>
            </a:pPr>
            <a:r>
              <a:rPr lang="en-US" sz="2800" b="1" dirty="0">
                <a:effectLst>
                  <a:outerShdw blurRad="38100" dist="38100" dir="2700000" algn="tl">
                    <a:srgbClr val="000000">
                      <a:alpha val="43137"/>
                    </a:srgbClr>
                  </a:outerShdw>
                </a:effectLst>
              </a:rPr>
              <a:t>Prevention</a:t>
            </a:r>
          </a:p>
          <a:p>
            <a:pPr marL="457200" indent="-457200" algn="just">
              <a:spcAft>
                <a:spcPts val="600"/>
              </a:spcAft>
              <a:buFont typeface="+mj-lt"/>
              <a:buAutoNum type="arabicPeriod"/>
            </a:pPr>
            <a:r>
              <a:rPr lang="en-US" sz="2800" b="1" dirty="0">
                <a:effectLst>
                  <a:outerShdw blurRad="38100" dist="38100" dir="2700000" algn="tl">
                    <a:srgbClr val="000000">
                      <a:alpha val="43137"/>
                    </a:srgbClr>
                  </a:outerShdw>
                </a:effectLst>
              </a:rPr>
              <a:t> Pollution control</a:t>
            </a: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833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West Africa Regional Strategy</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Tree>
    <p:extLst>
      <p:ext uri="{BB962C8B-B14F-4D97-AF65-F5344CB8AC3E}">
        <p14:creationId xmlns:p14="http://schemas.microsoft.com/office/powerpoint/2010/main" val="195691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907180" y="3798602"/>
            <a:ext cx="3493264"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latin typeface="Times New Roman" panose="02020603050405020304" pitchFamily="18" charset="0"/>
                <a:ea typeface="Times New Roman" panose="02020603050405020304" pitchFamily="18" charset="0"/>
              </a:rPr>
              <a:t>Conclusion</a:t>
            </a:r>
            <a:endParaRPr lang="en-US" sz="4800" dirty="0">
              <a:solidFill>
                <a:schemeClr val="bg1"/>
              </a:solidFill>
            </a:endParaRPr>
          </a:p>
        </p:txBody>
      </p:sp>
      <p:sp>
        <p:nvSpPr>
          <p:cNvPr id="12" name="Rectangle 11"/>
          <p:cNvSpPr/>
          <p:nvPr/>
        </p:nvSpPr>
        <p:spPr>
          <a:xfrm>
            <a:off x="1813811" y="1440294"/>
            <a:ext cx="10005498" cy="5201424"/>
          </a:xfrm>
          <a:prstGeom prst="rect">
            <a:avLst/>
          </a:prstGeom>
          <a:effectLst/>
        </p:spPr>
        <p:txBody>
          <a:bodyPr wrap="square">
            <a:spAutoFit/>
          </a:bodyPr>
          <a:lstStyle/>
          <a:p>
            <a:pPr marL="514350" indent="-514350" algn="just">
              <a:spcAft>
                <a:spcPts val="600"/>
              </a:spcAft>
              <a:buFont typeface="Arial" panose="020B0604020202020204" pitchFamily="34" charset="0"/>
              <a:buChar char="•"/>
            </a:pPr>
            <a:r>
              <a:rPr lang="en-US" sz="2400" b="1" dirty="0">
                <a:effectLst>
                  <a:outerShdw blurRad="38100" dist="38100" dir="2700000" algn="tl">
                    <a:srgbClr val="000000">
                      <a:alpha val="43137"/>
                    </a:srgbClr>
                  </a:outerShdw>
                </a:effectLst>
              </a:rPr>
              <a:t>The campaign to dispel any notion of the Sargassum influx being nothing but a great plague should continue, because even if it is causing some important but temporary impacts and inconveniences that can be addressed and managed, the Sargassum also brings with it a number of important benefits that must be fully appreciated and accounted for in our response. </a:t>
            </a:r>
          </a:p>
          <a:p>
            <a:pPr marL="514350" indent="-514350" algn="just">
              <a:spcAft>
                <a:spcPts val="600"/>
              </a:spcAft>
              <a:buFont typeface="Arial" panose="020B0604020202020204" pitchFamily="34" charset="0"/>
              <a:buChar char="•"/>
            </a:pPr>
            <a:r>
              <a:rPr lang="en-US" sz="2400" b="1" dirty="0">
                <a:effectLst>
                  <a:outerShdw blurRad="38100" dist="38100" dir="2700000" algn="tl">
                    <a:srgbClr val="000000">
                      <a:alpha val="43137"/>
                    </a:srgbClr>
                  </a:outerShdw>
                </a:effectLst>
              </a:rPr>
              <a:t>Investments in clean-up technologies and management systems</a:t>
            </a:r>
          </a:p>
          <a:p>
            <a:pPr marL="514350" indent="-514350" algn="just">
              <a:spcAft>
                <a:spcPts val="600"/>
              </a:spcAft>
              <a:buFont typeface="Arial" panose="020B0604020202020204" pitchFamily="34" charset="0"/>
              <a:buChar char="•"/>
            </a:pPr>
            <a:r>
              <a:rPr lang="en-US" sz="2400" b="1" dirty="0">
                <a:effectLst>
                  <a:outerShdw blurRad="38100" dist="38100" dir="2700000" algn="tl">
                    <a:srgbClr val="000000">
                      <a:alpha val="43137"/>
                    </a:srgbClr>
                  </a:outerShdw>
                </a:effectLst>
              </a:rPr>
              <a:t>Investment in new business opportunities</a:t>
            </a:r>
          </a:p>
          <a:p>
            <a:pPr marL="514350" indent="-514350" algn="just">
              <a:spcAft>
                <a:spcPts val="600"/>
              </a:spcAft>
              <a:buFont typeface="Arial" panose="020B0604020202020204" pitchFamily="34" charset="0"/>
              <a:buChar char="•"/>
            </a:pPr>
            <a:r>
              <a:rPr lang="en-US" sz="2400" b="1" dirty="0">
                <a:effectLst>
                  <a:outerShdw blurRad="38100" dist="38100" dir="2700000" algn="tl">
                    <a:srgbClr val="000000">
                      <a:alpha val="43137"/>
                    </a:srgbClr>
                  </a:outerShdw>
                </a:effectLst>
              </a:rPr>
              <a:t>A </a:t>
            </a:r>
            <a:r>
              <a:rPr lang="en-US" sz="2400" b="1" dirty="0">
                <a:solidFill>
                  <a:srgbClr val="FF0000"/>
                </a:solidFill>
                <a:effectLst>
                  <a:outerShdw blurRad="38100" dist="38100" dir="2700000" algn="tl">
                    <a:srgbClr val="000000">
                      <a:alpha val="43137"/>
                    </a:srgbClr>
                  </a:outerShdw>
                </a:effectLst>
              </a:rPr>
              <a:t>regional adaptive strategy </a:t>
            </a:r>
            <a:r>
              <a:rPr lang="en-US" sz="2400" b="1" dirty="0">
                <a:effectLst>
                  <a:outerShdw blurRad="38100" dist="38100" dir="2700000" algn="tl">
                    <a:srgbClr val="000000">
                      <a:alpha val="43137"/>
                    </a:srgbClr>
                  </a:outerShdw>
                </a:effectLst>
              </a:rPr>
              <a:t>would require greater understanding of the seasonal landing of seaweeds, including their growth dynamics, and their economic potential use.</a:t>
            </a:r>
            <a:endParaRPr lang="en-US" sz="1600" b="1" dirty="0">
              <a:effectLst>
                <a:outerShdw blurRad="38100" dist="38100" dir="2700000" algn="tl">
                  <a:srgbClr val="000000">
                    <a:alpha val="43137"/>
                  </a:srgbClr>
                </a:outerShdw>
              </a:effectLst>
            </a:endParaRPr>
          </a:p>
          <a:p>
            <a:pPr marL="514350" indent="-514350" algn="just">
              <a:spcAft>
                <a:spcPts val="600"/>
              </a:spcAft>
              <a:buFont typeface="Arial" panose="020B0604020202020204" pitchFamily="34" charset="0"/>
              <a:buChar char="•"/>
            </a:pPr>
            <a:r>
              <a:rPr lang="en-US" sz="2400" b="1" dirty="0">
                <a:effectLst>
                  <a:outerShdw blurRad="38100" dist="38100" dir="2700000" algn="tl">
                    <a:srgbClr val="000000">
                      <a:alpha val="43137"/>
                    </a:srgbClr>
                  </a:outerShdw>
                </a:effectLst>
              </a:rPr>
              <a:t>This issue will be discussed at the COP13 of the Abidjan Convention to be held in March 2021 in Pointe noire, Republic of Congo.</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
        <p:nvSpPr>
          <p:cNvPr id="5" name="Rectangle 2">
            <a:extLst>
              <a:ext uri="{FF2B5EF4-FFF2-40B4-BE49-F238E27FC236}">
                <a16:creationId xmlns:a16="http://schemas.microsoft.com/office/drawing/2014/main" id="{013A1F55-0A1F-44DE-965D-967EA7539A69}"/>
              </a:ext>
            </a:extLst>
          </p:cNvPr>
          <p:cNvSpPr>
            <a:spLocks noChangeArrowheads="1"/>
          </p:cNvSpPr>
          <p:nvPr/>
        </p:nvSpPr>
        <p:spPr bwMode="auto">
          <a:xfrm>
            <a:off x="1962390" y="3450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3366" tIns="204723" rIns="4578495" bIns="0" numCol="1" anchor="ctr" anchorCtr="0" compatLnSpc="1">
            <a:prstTxWarp prst="textNoShape">
              <a:avLst/>
            </a:prstTxWarp>
            <a:spAutoFit/>
          </a:bodyPr>
          <a:lstStyle/>
          <a:p>
            <a:endParaRPr lang="fr-CI"/>
          </a:p>
        </p:txBody>
      </p:sp>
      <p:sp>
        <p:nvSpPr>
          <p:cNvPr id="3" name="ZoneTexte 2">
            <a:extLst>
              <a:ext uri="{FF2B5EF4-FFF2-40B4-BE49-F238E27FC236}">
                <a16:creationId xmlns:a16="http://schemas.microsoft.com/office/drawing/2014/main" id="{F7909E7D-57F0-4E82-8063-B1F535E6326C}"/>
              </a:ext>
            </a:extLst>
          </p:cNvPr>
          <p:cNvSpPr txBox="1"/>
          <p:nvPr/>
        </p:nvSpPr>
        <p:spPr>
          <a:xfrm>
            <a:off x="3204673" y="358923"/>
            <a:ext cx="7733944" cy="769441"/>
          </a:xfrm>
          <a:prstGeom prst="rect">
            <a:avLst/>
          </a:prstGeom>
          <a:noFill/>
        </p:spPr>
        <p:txBody>
          <a:bodyPr wrap="square" rtlCol="0">
            <a:spAutoFit/>
          </a:bodyPr>
          <a:lstStyle/>
          <a:p>
            <a:r>
              <a:rPr lang="en-US" sz="4400" b="1" dirty="0">
                <a:solidFill>
                  <a:schemeClr val="accent2">
                    <a:lumMod val="75000"/>
                  </a:schemeClr>
                </a:solidFill>
                <a:effectLst>
                  <a:outerShdw blurRad="38100" dist="38100" dir="2700000" algn="tl">
                    <a:srgbClr val="000000">
                      <a:alpha val="43137"/>
                    </a:srgbClr>
                  </a:outerShdw>
                </a:effectLst>
              </a:rPr>
              <a:t>THE WAY FORWARD</a:t>
            </a:r>
          </a:p>
        </p:txBody>
      </p:sp>
    </p:spTree>
    <p:extLst>
      <p:ext uri="{BB962C8B-B14F-4D97-AF65-F5344CB8AC3E}">
        <p14:creationId xmlns:p14="http://schemas.microsoft.com/office/powerpoint/2010/main" val="1751014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54919" y="1402545"/>
            <a:ext cx="4947188" cy="1323439"/>
          </a:xfrm>
          <a:prstGeom prst="rect">
            <a:avLst/>
          </a:prstGeom>
          <a:effectLst>
            <a:outerShdw blurRad="50800" dist="38100" dir="5400000" algn="t" rotWithShape="0">
              <a:prstClr val="black">
                <a:alpha val="40000"/>
              </a:prstClr>
            </a:outerShdw>
          </a:effectLst>
        </p:spPr>
        <p:txBody>
          <a:bodyPr wrap="none">
            <a:spAutoFit/>
          </a:bodyPr>
          <a:lstStyle/>
          <a:p>
            <a:pPr algn="ctr"/>
            <a:r>
              <a:rPr lang="fr-FR" sz="8000" b="1" dirty="0" err="1">
                <a:solidFill>
                  <a:srgbClr val="660066"/>
                </a:solidFill>
                <a:effectLst/>
                <a:latin typeface="Times New Roman" panose="02020603050405020304" pitchFamily="18" charset="0"/>
                <a:ea typeface="Times New Roman" panose="02020603050405020304" pitchFamily="18" charset="0"/>
              </a:rPr>
              <a:t>Thank</a:t>
            </a:r>
            <a:r>
              <a:rPr lang="fr-FR" sz="8000" b="1" dirty="0">
                <a:solidFill>
                  <a:srgbClr val="660066"/>
                </a:solidFill>
                <a:effectLst/>
                <a:latin typeface="Times New Roman" panose="02020603050405020304" pitchFamily="18" charset="0"/>
                <a:ea typeface="Times New Roman" panose="02020603050405020304" pitchFamily="18" charset="0"/>
              </a:rPr>
              <a:t> </a:t>
            </a:r>
            <a:r>
              <a:rPr lang="fr-FR" sz="8000" b="1" dirty="0" err="1">
                <a:solidFill>
                  <a:srgbClr val="660066"/>
                </a:solidFill>
                <a:effectLst/>
                <a:latin typeface="Times New Roman" panose="02020603050405020304" pitchFamily="18" charset="0"/>
                <a:ea typeface="Times New Roman" panose="02020603050405020304" pitchFamily="18" charset="0"/>
              </a:rPr>
              <a:t>you</a:t>
            </a:r>
            <a:endParaRPr lang="fr-FR" sz="8000" b="1" dirty="0">
              <a:solidFill>
                <a:srgbClr val="660066"/>
              </a:solidFill>
              <a:effectLst/>
              <a:latin typeface="Times New Roman" panose="02020603050405020304" pitchFamily="18" charset="0"/>
              <a:ea typeface="Times New Roman" panose="02020603050405020304" pitchFamily="18" charset="0"/>
            </a:endParaRPr>
          </a:p>
        </p:txBody>
      </p:sp>
      <p:pic>
        <p:nvPicPr>
          <p:cNvPr id="4" name="Image 3" descr="Une image contenant extérieur, personne, homme, tenant&#10;&#10;Description générée automatiquement">
            <a:extLst>
              <a:ext uri="{FF2B5EF4-FFF2-40B4-BE49-F238E27FC236}">
                <a16:creationId xmlns:a16="http://schemas.microsoft.com/office/drawing/2014/main" id="{817D275F-2E84-43B9-8556-E7309B5C15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1079731"/>
            <a:ext cx="4333701" cy="5778269"/>
          </a:xfrm>
          <a:prstGeom prst="rect">
            <a:avLst/>
          </a:prstGeom>
        </p:spPr>
      </p:pic>
      <p:pic>
        <p:nvPicPr>
          <p:cNvPr id="6" name="Image 5">
            <a:extLst>
              <a:ext uri="{FF2B5EF4-FFF2-40B4-BE49-F238E27FC236}">
                <a16:creationId xmlns:a16="http://schemas.microsoft.com/office/drawing/2014/main" id="{5BC9AFEB-90F6-45BD-9A94-CA6BEFB4C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698" y="2829201"/>
            <a:ext cx="7855233" cy="4028799"/>
          </a:xfrm>
          <a:prstGeom prst="rect">
            <a:avLst/>
          </a:prstGeom>
        </p:spPr>
      </p:pic>
    </p:spTree>
    <p:extLst>
      <p:ext uri="{BB962C8B-B14F-4D97-AF65-F5344CB8AC3E}">
        <p14:creationId xmlns:p14="http://schemas.microsoft.com/office/powerpoint/2010/main" val="11080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51586" y="3798602"/>
            <a:ext cx="4782078"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effectLst/>
                <a:latin typeface="Times New Roman" panose="02020603050405020304" pitchFamily="18" charset="0"/>
                <a:ea typeface="Times New Roman" panose="02020603050405020304" pitchFamily="18" charset="0"/>
              </a:rPr>
              <a:t>Key Challenges</a:t>
            </a:r>
            <a:endParaRPr lang="en-US" sz="4800" dirty="0">
              <a:solidFill>
                <a:schemeClr val="bg1"/>
              </a:solidFill>
            </a:endParaRPr>
          </a:p>
        </p:txBody>
      </p:sp>
      <p:sp>
        <p:nvSpPr>
          <p:cNvPr id="12" name="Rectangle 11"/>
          <p:cNvSpPr/>
          <p:nvPr/>
        </p:nvSpPr>
        <p:spPr>
          <a:xfrm>
            <a:off x="1881702" y="1125993"/>
            <a:ext cx="10144044" cy="5016758"/>
          </a:xfrm>
          <a:prstGeom prst="rect">
            <a:avLst/>
          </a:prstGeom>
          <a:effectLst/>
        </p:spPr>
        <p:txBody>
          <a:bodyPr wrap="square">
            <a:spAutoFit/>
          </a:bodyPr>
          <a:lstStyle/>
          <a:p>
            <a:pPr algn="just"/>
            <a:r>
              <a:rPr lang="en-US" sz="3200" b="1" dirty="0">
                <a:effectLst>
                  <a:outerShdw blurRad="38100" dist="38100" dir="2700000" algn="tl">
                    <a:srgbClr val="000000">
                      <a:alpha val="43137"/>
                    </a:srgbClr>
                  </a:outerShdw>
                </a:effectLst>
              </a:rPr>
              <a:t>Sargassum is free-floating brown seaweed that naturally blooms in the Sargasso Sea of the Northern Atlantic Ocean. Since 2011 there has been an unprecedented and quite steady influx of Sargassum landing on the shores of West Africa States,</a:t>
            </a:r>
          </a:p>
          <a:p>
            <a:pPr algn="just"/>
            <a:endParaRPr lang="en-US" sz="3200" b="1" dirty="0">
              <a:effectLst>
                <a:outerShdw blurRad="38100" dist="38100" dir="2700000" algn="tl">
                  <a:srgbClr val="000000">
                    <a:alpha val="43137"/>
                  </a:srgbClr>
                </a:outerShdw>
              </a:effectLst>
            </a:endParaRPr>
          </a:p>
          <a:p>
            <a:pPr algn="just"/>
            <a:r>
              <a:rPr lang="en-US" sz="3200" b="1" dirty="0">
                <a:effectLst>
                  <a:outerShdw blurRad="38100" dist="38100" dir="2700000" algn="tl">
                    <a:srgbClr val="000000">
                      <a:alpha val="43137"/>
                    </a:srgbClr>
                  </a:outerShdw>
                </a:effectLst>
              </a:rPr>
              <a:t>This recurring phenomenon has drawn increasing interest from national and regional entities seeking an effective mechanism to manage this new regional environmental challenge.</a:t>
            </a:r>
            <a:endParaRPr lang="en-US" sz="3200" b="1" dirty="0">
              <a:solidFill>
                <a:schemeClr val="accent5">
                  <a:lumMod val="50000"/>
                </a:schemeClr>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579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What is Sargassum ?</a:t>
            </a:r>
            <a:endParaRPr lang="fr-CI" sz="2800" dirty="0">
              <a:solidFill>
                <a:schemeClr val="accent2">
                  <a:lumMod val="75000"/>
                </a:schemeClr>
              </a:solidFill>
            </a:endParaRP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Tree>
    <p:extLst>
      <p:ext uri="{BB962C8B-B14F-4D97-AF65-F5344CB8AC3E}">
        <p14:creationId xmlns:p14="http://schemas.microsoft.com/office/powerpoint/2010/main" val="38979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51586" y="3798602"/>
            <a:ext cx="4782078"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effectLst/>
                <a:latin typeface="Times New Roman" panose="02020603050405020304" pitchFamily="18" charset="0"/>
                <a:ea typeface="Times New Roman" panose="02020603050405020304" pitchFamily="18" charset="0"/>
              </a:rPr>
              <a:t>Key Challenges</a:t>
            </a:r>
            <a:endParaRPr lang="en-US" sz="4800" dirty="0">
              <a:solidFill>
                <a:schemeClr val="bg1"/>
              </a:solidFill>
            </a:endParaRPr>
          </a:p>
        </p:txBody>
      </p:sp>
      <p:sp>
        <p:nvSpPr>
          <p:cNvPr id="12" name="Rectangle 11"/>
          <p:cNvSpPr/>
          <p:nvPr/>
        </p:nvSpPr>
        <p:spPr>
          <a:xfrm>
            <a:off x="1881702" y="1125993"/>
            <a:ext cx="10144044" cy="3046988"/>
          </a:xfrm>
          <a:prstGeom prst="rect">
            <a:avLst/>
          </a:prstGeom>
          <a:effectLst/>
        </p:spPr>
        <p:txBody>
          <a:bodyPr wrap="square">
            <a:spAutoFit/>
          </a:bodyPr>
          <a:lstStyle/>
          <a:p>
            <a:pPr algn="just"/>
            <a:r>
              <a:rPr lang="en-US" sz="3200" b="1" dirty="0">
                <a:effectLst>
                  <a:outerShdw blurRad="38100" dist="38100" dir="2700000" algn="tl">
                    <a:srgbClr val="000000">
                      <a:alpha val="43137"/>
                    </a:srgbClr>
                  </a:outerShdw>
                </a:effectLst>
              </a:rPr>
              <a:t>This is being attributed to factors including warming of the ocean due to global climate change, discharge of nutrients (nitrogen and phosphorus) from agricultural runoff and untreated wastewaters from major rivers (River Congo, and the Amazon River), and the deposition of iron and nutrient-rich dust from the Sahara into the ocean.</a:t>
            </a:r>
            <a:endParaRPr lang="en-US" sz="3200" b="1" dirty="0">
              <a:solidFill>
                <a:schemeClr val="accent5">
                  <a:lumMod val="50000"/>
                </a:schemeClr>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579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Where are they from ?</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Tree>
    <p:extLst>
      <p:ext uri="{BB962C8B-B14F-4D97-AF65-F5344CB8AC3E}">
        <p14:creationId xmlns:p14="http://schemas.microsoft.com/office/powerpoint/2010/main" val="262193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51586" y="3798602"/>
            <a:ext cx="4782078"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effectLst/>
                <a:latin typeface="Times New Roman" panose="02020603050405020304" pitchFamily="18" charset="0"/>
                <a:ea typeface="Times New Roman" panose="02020603050405020304" pitchFamily="18" charset="0"/>
              </a:rPr>
              <a:t>Key Challenges</a:t>
            </a:r>
            <a:endParaRPr lang="en-US" sz="4800" dirty="0">
              <a:solidFill>
                <a:schemeClr val="bg1"/>
              </a:solidFill>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8583100"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Sargassum distribution in the world</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pic>
        <p:nvPicPr>
          <p:cNvPr id="10" name="Image 9" descr="Distribution sargasse.jpg">
            <a:extLst>
              <a:ext uri="{FF2B5EF4-FFF2-40B4-BE49-F238E27FC236}">
                <a16:creationId xmlns:a16="http://schemas.microsoft.com/office/drawing/2014/main" id="{E00FB914-8ABF-4315-B544-4D24A3A5D714}"/>
              </a:ext>
            </a:extLst>
          </p:cNvPr>
          <p:cNvPicPr>
            <a:picLocks noChangeAspect="1"/>
          </p:cNvPicPr>
          <p:nvPr/>
        </p:nvPicPr>
        <p:blipFill>
          <a:blip r:embed="rId3" cstate="print"/>
          <a:stretch>
            <a:fillRect/>
          </a:stretch>
        </p:blipFill>
        <p:spPr>
          <a:xfrm>
            <a:off x="1853135" y="1154546"/>
            <a:ext cx="10253262" cy="5606472"/>
          </a:xfrm>
          <a:prstGeom prst="rect">
            <a:avLst/>
          </a:prstGeom>
        </p:spPr>
      </p:pic>
    </p:spTree>
    <p:extLst>
      <p:ext uri="{BB962C8B-B14F-4D97-AF65-F5344CB8AC3E}">
        <p14:creationId xmlns:p14="http://schemas.microsoft.com/office/powerpoint/2010/main" val="278678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51586" y="3798602"/>
            <a:ext cx="4782078"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effectLst/>
                <a:latin typeface="Times New Roman" panose="02020603050405020304" pitchFamily="18" charset="0"/>
                <a:ea typeface="Times New Roman" panose="02020603050405020304" pitchFamily="18" charset="0"/>
              </a:rPr>
              <a:t>Key Challenges</a:t>
            </a:r>
            <a:endParaRPr lang="en-US" sz="4800" dirty="0">
              <a:solidFill>
                <a:schemeClr val="bg1"/>
              </a:solidFill>
            </a:endParaRPr>
          </a:p>
        </p:txBody>
      </p:sp>
      <p:sp>
        <p:nvSpPr>
          <p:cNvPr id="12" name="Rectangle 11"/>
          <p:cNvSpPr/>
          <p:nvPr/>
        </p:nvSpPr>
        <p:spPr>
          <a:xfrm>
            <a:off x="1881702" y="1125993"/>
            <a:ext cx="5119462" cy="5016758"/>
          </a:xfrm>
          <a:prstGeom prst="rect">
            <a:avLst/>
          </a:prstGeom>
          <a:effectLst/>
        </p:spPr>
        <p:txBody>
          <a:bodyPr wrap="square">
            <a:spAutoFit/>
          </a:bodyPr>
          <a:lstStyle/>
          <a:p>
            <a:pPr algn="just"/>
            <a:r>
              <a:rPr lang="en-US" sz="3200" b="1" dirty="0">
                <a:effectLst>
                  <a:outerShdw blurRad="38100" dist="38100" dir="2700000" algn="tl">
                    <a:srgbClr val="000000">
                      <a:alpha val="43137"/>
                    </a:srgbClr>
                  </a:outerShdw>
                </a:effectLst>
              </a:rPr>
              <a:t>The two Sargassum species (Sargassum </a:t>
            </a:r>
            <a:r>
              <a:rPr lang="en-US" sz="3200" b="1" dirty="0" err="1">
                <a:effectLst>
                  <a:outerShdw blurRad="38100" dist="38100" dir="2700000" algn="tl">
                    <a:srgbClr val="000000">
                      <a:alpha val="43137"/>
                    </a:srgbClr>
                  </a:outerShdw>
                </a:effectLst>
              </a:rPr>
              <a:t>natans</a:t>
            </a:r>
            <a:r>
              <a:rPr lang="en-US" sz="3200" b="1" dirty="0">
                <a:effectLst>
                  <a:outerShdw blurRad="38100" dist="38100" dir="2700000" algn="tl">
                    <a:srgbClr val="000000">
                      <a:alpha val="43137"/>
                    </a:srgbClr>
                  </a:outerShdw>
                </a:effectLst>
              </a:rPr>
              <a:t>, Sargassum </a:t>
            </a:r>
            <a:r>
              <a:rPr lang="en-US" sz="3200" b="1" dirty="0" err="1">
                <a:effectLst>
                  <a:outerShdw blurRad="38100" dist="38100" dir="2700000" algn="tl">
                    <a:srgbClr val="000000">
                      <a:alpha val="43137"/>
                    </a:srgbClr>
                  </a:outerShdw>
                </a:effectLst>
              </a:rPr>
              <a:t>fluitans</a:t>
            </a:r>
            <a:r>
              <a:rPr lang="en-US" sz="3200" b="1" dirty="0">
                <a:effectLst>
                  <a:outerShdw blurRad="38100" dist="38100" dir="2700000" algn="tl">
                    <a:srgbClr val="000000">
                      <a:alpha val="43137"/>
                    </a:srgbClr>
                  </a:outerShdw>
                </a:effectLst>
              </a:rPr>
              <a:t>) had been identified in the west </a:t>
            </a:r>
            <a:r>
              <a:rPr lang="en-US" sz="3200" b="1" dirty="0" err="1">
                <a:effectLst>
                  <a:outerShdw blurRad="38100" dist="38100" dir="2700000" algn="tl">
                    <a:srgbClr val="000000">
                      <a:alpha val="43137"/>
                    </a:srgbClr>
                  </a:outerShdw>
                </a:effectLst>
              </a:rPr>
              <a:t>african</a:t>
            </a:r>
            <a:r>
              <a:rPr lang="en-US" sz="3200" b="1" dirty="0">
                <a:effectLst>
                  <a:outerShdw blurRad="38100" dist="38100" dir="2700000" algn="tl">
                    <a:srgbClr val="000000">
                      <a:alpha val="43137"/>
                    </a:srgbClr>
                  </a:outerShdw>
                </a:effectLst>
              </a:rPr>
              <a:t> coastal environment yearly between April and July during the wet season. They are alien to west </a:t>
            </a:r>
            <a:r>
              <a:rPr lang="en-US" sz="3200" b="1" dirty="0" err="1">
                <a:effectLst>
                  <a:outerShdw blurRad="38100" dist="38100" dir="2700000" algn="tl">
                    <a:srgbClr val="000000">
                      <a:alpha val="43137"/>
                    </a:srgbClr>
                  </a:outerShdw>
                </a:effectLst>
              </a:rPr>
              <a:t>africa</a:t>
            </a:r>
            <a:r>
              <a:rPr lang="en-US" sz="3200" b="1" dirty="0">
                <a:effectLst>
                  <a:outerShdw blurRad="38100" dist="38100" dir="2700000" algn="tl">
                    <a:srgbClr val="000000">
                      <a:alpha val="43137"/>
                    </a:srgbClr>
                  </a:outerShdw>
                </a:effectLst>
              </a:rPr>
              <a:t> ecology and have invasive tendencies.</a:t>
            </a: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6754300"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Sargassum in West Africa</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pic>
        <p:nvPicPr>
          <p:cNvPr id="5" name="Image 4">
            <a:extLst>
              <a:ext uri="{FF2B5EF4-FFF2-40B4-BE49-F238E27FC236}">
                <a16:creationId xmlns:a16="http://schemas.microsoft.com/office/drawing/2014/main" id="{F2AA23F4-EE00-4055-A219-5568CFB7C601}"/>
              </a:ext>
            </a:extLst>
          </p:cNvPr>
          <p:cNvPicPr>
            <a:picLocks noChangeAspect="1"/>
          </p:cNvPicPr>
          <p:nvPr/>
        </p:nvPicPr>
        <p:blipFill>
          <a:blip r:embed="rId3"/>
          <a:stretch>
            <a:fillRect/>
          </a:stretch>
        </p:blipFill>
        <p:spPr>
          <a:xfrm>
            <a:off x="7333099" y="1250390"/>
            <a:ext cx="4724367" cy="4734773"/>
          </a:xfrm>
          <a:prstGeom prst="rect">
            <a:avLst/>
          </a:prstGeom>
        </p:spPr>
      </p:pic>
      <p:sp>
        <p:nvSpPr>
          <p:cNvPr id="6" name="Rectangle 5">
            <a:extLst>
              <a:ext uri="{FF2B5EF4-FFF2-40B4-BE49-F238E27FC236}">
                <a16:creationId xmlns:a16="http://schemas.microsoft.com/office/drawing/2014/main" id="{473166BF-FD5A-460C-B68B-D2BE8748DF49}"/>
              </a:ext>
            </a:extLst>
          </p:cNvPr>
          <p:cNvSpPr/>
          <p:nvPr/>
        </p:nvSpPr>
        <p:spPr>
          <a:xfrm>
            <a:off x="8754800" y="6003635"/>
            <a:ext cx="1880964" cy="369332"/>
          </a:xfrm>
          <a:prstGeom prst="rect">
            <a:avLst/>
          </a:prstGeom>
        </p:spPr>
        <p:txBody>
          <a:bodyPr wrap="none">
            <a:spAutoFit/>
          </a:bodyPr>
          <a:lstStyle/>
          <a:p>
            <a:r>
              <a:rPr lang="fr-CI" dirty="0">
                <a:effectLst>
                  <a:outerShdw blurRad="38100" dist="38100" dir="2700000" algn="tl">
                    <a:srgbClr val="000000">
                      <a:alpha val="43137"/>
                    </a:srgbClr>
                  </a:outerShdw>
                </a:effectLst>
              </a:rPr>
              <a:t>source: </a:t>
            </a:r>
            <a:r>
              <a:rPr lang="fr-CI" dirty="0" err="1">
                <a:effectLst>
                  <a:outerShdw blurRad="38100" dist="38100" dir="2700000" algn="tl">
                    <a:srgbClr val="000000">
                      <a:alpha val="43137"/>
                    </a:srgbClr>
                  </a:outerShdw>
                </a:effectLst>
              </a:rPr>
              <a:t>AlgaeBase</a:t>
            </a:r>
            <a:endParaRPr lang="fr-CI"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1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51586" y="3798602"/>
            <a:ext cx="4782078"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effectLst/>
                <a:latin typeface="Times New Roman" panose="02020603050405020304" pitchFamily="18" charset="0"/>
                <a:ea typeface="Times New Roman" panose="02020603050405020304" pitchFamily="18" charset="0"/>
              </a:rPr>
              <a:t>Key Challenges</a:t>
            </a:r>
            <a:endParaRPr lang="en-US" sz="4800" dirty="0">
              <a:solidFill>
                <a:schemeClr val="bg1"/>
              </a:solidFill>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699" y="420926"/>
            <a:ext cx="10023973" cy="584775"/>
          </a:xfrm>
          <a:prstGeom prst="rect">
            <a:avLst/>
          </a:prstGeom>
        </p:spPr>
        <p:txBody>
          <a:bodyPr wrap="square">
            <a:spAutoFit/>
          </a:bodyPr>
          <a:lstStyle/>
          <a:p>
            <a:r>
              <a:rPr lang="en-US" sz="3200" b="1" dirty="0">
                <a:solidFill>
                  <a:schemeClr val="accent2">
                    <a:lumMod val="75000"/>
                  </a:schemeClr>
                </a:solidFill>
                <a:effectLst>
                  <a:outerShdw blurRad="38100" dist="38100" dir="2700000" algn="tl">
                    <a:srgbClr val="000000">
                      <a:alpha val="43137"/>
                    </a:srgbClr>
                  </a:outerShdw>
                </a:effectLst>
              </a:rPr>
              <a:t>Invasive Sargassum Species Occurrence In West Africa</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graphicFrame>
        <p:nvGraphicFramePr>
          <p:cNvPr id="5" name="Tableau 5">
            <a:extLst>
              <a:ext uri="{FF2B5EF4-FFF2-40B4-BE49-F238E27FC236}">
                <a16:creationId xmlns:a16="http://schemas.microsoft.com/office/drawing/2014/main" id="{D78EB77D-A4FB-4608-B1F5-1398FA801201}"/>
              </a:ext>
            </a:extLst>
          </p:cNvPr>
          <p:cNvGraphicFramePr>
            <a:graphicFrameLocks noGrp="1"/>
          </p:cNvGraphicFramePr>
          <p:nvPr>
            <p:extLst>
              <p:ext uri="{D42A27DB-BD31-4B8C-83A1-F6EECF244321}">
                <p14:modId xmlns:p14="http://schemas.microsoft.com/office/powerpoint/2010/main" val="2434866115"/>
              </p:ext>
            </p:extLst>
          </p:nvPr>
        </p:nvGraphicFramePr>
        <p:xfrm>
          <a:off x="1893457" y="2445827"/>
          <a:ext cx="10012215" cy="4111315"/>
        </p:xfrm>
        <a:graphic>
          <a:graphicData uri="http://schemas.openxmlformats.org/drawingml/2006/table">
            <a:tbl>
              <a:tblPr firstRow="1" bandRow="1">
                <a:tableStyleId>{5C22544A-7EE6-4342-B048-85BDC9FD1C3A}</a:tableStyleId>
              </a:tblPr>
              <a:tblGrid>
                <a:gridCol w="1394688">
                  <a:extLst>
                    <a:ext uri="{9D8B030D-6E8A-4147-A177-3AD203B41FA5}">
                      <a16:colId xmlns:a16="http://schemas.microsoft.com/office/drawing/2014/main" val="1495995190"/>
                    </a:ext>
                  </a:extLst>
                </a:gridCol>
                <a:gridCol w="831273">
                  <a:extLst>
                    <a:ext uri="{9D8B030D-6E8A-4147-A177-3AD203B41FA5}">
                      <a16:colId xmlns:a16="http://schemas.microsoft.com/office/drawing/2014/main" val="825949367"/>
                    </a:ext>
                  </a:extLst>
                </a:gridCol>
                <a:gridCol w="831272">
                  <a:extLst>
                    <a:ext uri="{9D8B030D-6E8A-4147-A177-3AD203B41FA5}">
                      <a16:colId xmlns:a16="http://schemas.microsoft.com/office/drawing/2014/main" val="3664788548"/>
                    </a:ext>
                  </a:extLst>
                </a:gridCol>
                <a:gridCol w="812800">
                  <a:extLst>
                    <a:ext uri="{9D8B030D-6E8A-4147-A177-3AD203B41FA5}">
                      <a16:colId xmlns:a16="http://schemas.microsoft.com/office/drawing/2014/main" val="1941857643"/>
                    </a:ext>
                  </a:extLst>
                </a:gridCol>
                <a:gridCol w="923637">
                  <a:extLst>
                    <a:ext uri="{9D8B030D-6E8A-4147-A177-3AD203B41FA5}">
                      <a16:colId xmlns:a16="http://schemas.microsoft.com/office/drawing/2014/main" val="10605466"/>
                    </a:ext>
                  </a:extLst>
                </a:gridCol>
                <a:gridCol w="914400">
                  <a:extLst>
                    <a:ext uri="{9D8B030D-6E8A-4147-A177-3AD203B41FA5}">
                      <a16:colId xmlns:a16="http://schemas.microsoft.com/office/drawing/2014/main" val="2253680928"/>
                    </a:ext>
                  </a:extLst>
                </a:gridCol>
                <a:gridCol w="877454">
                  <a:extLst>
                    <a:ext uri="{9D8B030D-6E8A-4147-A177-3AD203B41FA5}">
                      <a16:colId xmlns:a16="http://schemas.microsoft.com/office/drawing/2014/main" val="2643134935"/>
                    </a:ext>
                  </a:extLst>
                </a:gridCol>
                <a:gridCol w="895928">
                  <a:extLst>
                    <a:ext uri="{9D8B030D-6E8A-4147-A177-3AD203B41FA5}">
                      <a16:colId xmlns:a16="http://schemas.microsoft.com/office/drawing/2014/main" val="2125938809"/>
                    </a:ext>
                  </a:extLst>
                </a:gridCol>
                <a:gridCol w="868218">
                  <a:extLst>
                    <a:ext uri="{9D8B030D-6E8A-4147-A177-3AD203B41FA5}">
                      <a16:colId xmlns:a16="http://schemas.microsoft.com/office/drawing/2014/main" val="1524637158"/>
                    </a:ext>
                  </a:extLst>
                </a:gridCol>
                <a:gridCol w="868218">
                  <a:extLst>
                    <a:ext uri="{9D8B030D-6E8A-4147-A177-3AD203B41FA5}">
                      <a16:colId xmlns:a16="http://schemas.microsoft.com/office/drawing/2014/main" val="3578978930"/>
                    </a:ext>
                  </a:extLst>
                </a:gridCol>
                <a:gridCol w="794327">
                  <a:extLst>
                    <a:ext uri="{9D8B030D-6E8A-4147-A177-3AD203B41FA5}">
                      <a16:colId xmlns:a16="http://schemas.microsoft.com/office/drawing/2014/main" val="2954829845"/>
                    </a:ext>
                  </a:extLst>
                </a:gridCol>
              </a:tblGrid>
              <a:tr h="446905">
                <a:tc>
                  <a:txBody>
                    <a:bodyPr/>
                    <a:lstStyle/>
                    <a:p>
                      <a:r>
                        <a:rPr lang="fr-CI" dirty="0"/>
                        <a:t>Countries</a:t>
                      </a:r>
                    </a:p>
                  </a:txBody>
                  <a:tcPr/>
                </a:tc>
                <a:tc>
                  <a:txBody>
                    <a:bodyPr/>
                    <a:lstStyle/>
                    <a:p>
                      <a:r>
                        <a:rPr lang="fr-CI" dirty="0"/>
                        <a:t>2011</a:t>
                      </a:r>
                    </a:p>
                  </a:txBody>
                  <a:tcPr/>
                </a:tc>
                <a:tc>
                  <a:txBody>
                    <a:bodyPr/>
                    <a:lstStyle/>
                    <a:p>
                      <a:r>
                        <a:rPr lang="fr-CI" dirty="0"/>
                        <a:t>2012</a:t>
                      </a:r>
                    </a:p>
                  </a:txBody>
                  <a:tcPr/>
                </a:tc>
                <a:tc>
                  <a:txBody>
                    <a:bodyPr/>
                    <a:lstStyle/>
                    <a:p>
                      <a:r>
                        <a:rPr lang="fr-CI" dirty="0"/>
                        <a:t>2013</a:t>
                      </a:r>
                    </a:p>
                  </a:txBody>
                  <a:tcPr/>
                </a:tc>
                <a:tc>
                  <a:txBody>
                    <a:bodyPr/>
                    <a:lstStyle/>
                    <a:p>
                      <a:r>
                        <a:rPr lang="fr-CI" dirty="0"/>
                        <a:t>2014</a:t>
                      </a:r>
                    </a:p>
                  </a:txBody>
                  <a:tcPr/>
                </a:tc>
                <a:tc>
                  <a:txBody>
                    <a:bodyPr/>
                    <a:lstStyle/>
                    <a:p>
                      <a:r>
                        <a:rPr lang="fr-CI" dirty="0"/>
                        <a:t>2015</a:t>
                      </a:r>
                    </a:p>
                  </a:txBody>
                  <a:tcPr/>
                </a:tc>
                <a:tc>
                  <a:txBody>
                    <a:bodyPr/>
                    <a:lstStyle/>
                    <a:p>
                      <a:r>
                        <a:rPr lang="fr-CI" dirty="0"/>
                        <a:t>2016</a:t>
                      </a:r>
                    </a:p>
                  </a:txBody>
                  <a:tcPr/>
                </a:tc>
                <a:tc>
                  <a:txBody>
                    <a:bodyPr/>
                    <a:lstStyle/>
                    <a:p>
                      <a:r>
                        <a:rPr lang="fr-CI" dirty="0"/>
                        <a:t>2017</a:t>
                      </a:r>
                    </a:p>
                  </a:txBody>
                  <a:tcPr/>
                </a:tc>
                <a:tc>
                  <a:txBody>
                    <a:bodyPr/>
                    <a:lstStyle/>
                    <a:p>
                      <a:r>
                        <a:rPr lang="fr-CI" dirty="0"/>
                        <a:t>2018</a:t>
                      </a:r>
                    </a:p>
                  </a:txBody>
                  <a:tcPr/>
                </a:tc>
                <a:tc>
                  <a:txBody>
                    <a:bodyPr/>
                    <a:lstStyle/>
                    <a:p>
                      <a:r>
                        <a:rPr lang="fr-CI" dirty="0"/>
                        <a:t>2019</a:t>
                      </a:r>
                    </a:p>
                  </a:txBody>
                  <a:tcPr/>
                </a:tc>
                <a:tc>
                  <a:txBody>
                    <a:bodyPr/>
                    <a:lstStyle/>
                    <a:p>
                      <a:r>
                        <a:rPr lang="fr-CI" dirty="0"/>
                        <a:t>2020</a:t>
                      </a:r>
                    </a:p>
                  </a:txBody>
                  <a:tcPr/>
                </a:tc>
                <a:extLst>
                  <a:ext uri="{0D108BD9-81ED-4DB2-BD59-A6C34878D82A}">
                    <a16:rowId xmlns:a16="http://schemas.microsoft.com/office/drawing/2014/main" val="1428693845"/>
                  </a:ext>
                </a:extLst>
              </a:tr>
              <a:tr h="446905">
                <a:tc>
                  <a:txBody>
                    <a:bodyPr/>
                    <a:lstStyle/>
                    <a:p>
                      <a:r>
                        <a:rPr lang="fr-CI" dirty="0" err="1"/>
                        <a:t>Senegal</a:t>
                      </a:r>
                      <a:endParaRPr lang="fr-CI" dirty="0"/>
                    </a:p>
                  </a:txBody>
                  <a:tcPr/>
                </a:tc>
                <a:tc>
                  <a:txBody>
                    <a:bodyPr/>
                    <a:lstStyle/>
                    <a:p>
                      <a:endParaRPr lang="fr-CI"/>
                    </a:p>
                  </a:txBody>
                  <a:tcPr/>
                </a:tc>
                <a:tc>
                  <a:txBody>
                    <a:bodyPr/>
                    <a:lstStyle/>
                    <a:p>
                      <a:endParaRPr lang="fr-CI" dirty="0"/>
                    </a:p>
                  </a:txBody>
                  <a:tcPr>
                    <a:solidFill>
                      <a:srgbClr val="FFFF00"/>
                    </a:solidFill>
                  </a:tcPr>
                </a:tc>
                <a:tc>
                  <a:txBody>
                    <a:bodyPr/>
                    <a:lstStyle/>
                    <a:p>
                      <a:endParaRPr lang="fr-CI" dirty="0"/>
                    </a:p>
                  </a:txBody>
                  <a:tcPr/>
                </a:tc>
                <a:tc>
                  <a:txBody>
                    <a:bodyPr/>
                    <a:lstStyle/>
                    <a:p>
                      <a:endParaRPr lang="fr-CI" dirty="0"/>
                    </a:p>
                  </a:txBody>
                  <a:tcPr>
                    <a:solidFill>
                      <a:srgbClr val="FFFF00"/>
                    </a:solidFill>
                  </a:tcPr>
                </a:tc>
                <a:tc>
                  <a:txBody>
                    <a:bodyPr/>
                    <a:lstStyle/>
                    <a:p>
                      <a:endParaRPr lang="fr-CI" dirty="0"/>
                    </a:p>
                  </a:txBody>
                  <a:tcPr>
                    <a:solidFill>
                      <a:srgbClr val="FFFF00"/>
                    </a:solidFill>
                  </a:tcPr>
                </a:tc>
                <a:tc>
                  <a:txBody>
                    <a:bodyPr/>
                    <a:lstStyle/>
                    <a:p>
                      <a:endParaRPr lang="fr-CI" dirty="0"/>
                    </a:p>
                  </a:txBody>
                  <a:tcPr/>
                </a:tc>
                <a:tc>
                  <a:txBody>
                    <a:bodyPr/>
                    <a:lstStyle/>
                    <a:p>
                      <a:endParaRPr lang="fr-CI" dirty="0"/>
                    </a:p>
                  </a:txBody>
                  <a:tcPr>
                    <a:solidFill>
                      <a:srgbClr val="FFFF00"/>
                    </a:solidFill>
                  </a:tcPr>
                </a:tc>
                <a:tc>
                  <a:txBody>
                    <a:bodyPr/>
                    <a:lstStyle/>
                    <a:p>
                      <a:endParaRPr lang="fr-CI"/>
                    </a:p>
                  </a:txBody>
                  <a:tcPr/>
                </a:tc>
                <a:tc>
                  <a:txBody>
                    <a:bodyPr/>
                    <a:lstStyle/>
                    <a:p>
                      <a:endParaRPr lang="fr-CI" dirty="0"/>
                    </a:p>
                  </a:txBody>
                  <a:tcPr>
                    <a:solidFill>
                      <a:srgbClr val="FFFF00"/>
                    </a:solidFill>
                  </a:tcPr>
                </a:tc>
                <a:tc>
                  <a:txBody>
                    <a:bodyPr/>
                    <a:lstStyle/>
                    <a:p>
                      <a:endParaRPr lang="fr-CI"/>
                    </a:p>
                  </a:txBody>
                  <a:tcPr/>
                </a:tc>
                <a:extLst>
                  <a:ext uri="{0D108BD9-81ED-4DB2-BD59-A6C34878D82A}">
                    <a16:rowId xmlns:a16="http://schemas.microsoft.com/office/drawing/2014/main" val="4189405900"/>
                  </a:ext>
                </a:extLst>
              </a:tr>
              <a:tr h="446905">
                <a:tc>
                  <a:txBody>
                    <a:bodyPr/>
                    <a:lstStyle/>
                    <a:p>
                      <a:r>
                        <a:rPr lang="fr-CI" dirty="0"/>
                        <a:t>Sierra Leone</a:t>
                      </a:r>
                    </a:p>
                  </a:txBody>
                  <a:tcPr/>
                </a:tc>
                <a:tc>
                  <a:txBody>
                    <a:bodyPr/>
                    <a:lstStyle/>
                    <a:p>
                      <a:endParaRPr lang="fr-CI"/>
                    </a:p>
                  </a:txBody>
                  <a:tcPr/>
                </a:tc>
                <a:tc>
                  <a:txBody>
                    <a:bodyPr/>
                    <a:lstStyle/>
                    <a:p>
                      <a:endParaRPr lang="fr-CI" dirty="0"/>
                    </a:p>
                  </a:txBody>
                  <a:tcPr>
                    <a:solidFill>
                      <a:srgbClr val="FFFF00"/>
                    </a:solidFill>
                  </a:tcPr>
                </a:tc>
                <a:tc>
                  <a:txBody>
                    <a:bodyPr/>
                    <a:lstStyle/>
                    <a:p>
                      <a:endParaRPr lang="fr-CI"/>
                    </a:p>
                  </a:txBody>
                  <a:tcPr/>
                </a:tc>
                <a:tc>
                  <a:txBody>
                    <a:bodyPr/>
                    <a:lstStyle/>
                    <a:p>
                      <a:endParaRPr lang="fr-CI" dirty="0"/>
                    </a:p>
                  </a:txBody>
                  <a:tcPr>
                    <a:solidFill>
                      <a:srgbClr val="FFFF00"/>
                    </a:solidFill>
                  </a:tcPr>
                </a:tc>
                <a:tc>
                  <a:txBody>
                    <a:bodyPr/>
                    <a:lstStyle/>
                    <a:p>
                      <a:endParaRPr lang="fr-CI"/>
                    </a:p>
                  </a:txBody>
                  <a:tcPr>
                    <a:solidFill>
                      <a:srgbClr val="FFFF00"/>
                    </a:solidFill>
                  </a:tcPr>
                </a:tc>
                <a:tc>
                  <a:txBody>
                    <a:bodyPr/>
                    <a:lstStyle/>
                    <a:p>
                      <a:endParaRPr lang="fr-CI"/>
                    </a:p>
                  </a:txBody>
                  <a:tcPr/>
                </a:tc>
                <a:tc>
                  <a:txBody>
                    <a:bodyPr/>
                    <a:lstStyle/>
                    <a:p>
                      <a:endParaRPr lang="fr-CI"/>
                    </a:p>
                  </a:txBody>
                  <a:tcPr/>
                </a:tc>
                <a:tc>
                  <a:txBody>
                    <a:bodyPr/>
                    <a:lstStyle/>
                    <a:p>
                      <a:endParaRPr lang="fr-CI" dirty="0"/>
                    </a:p>
                  </a:txBody>
                  <a:tcPr>
                    <a:solidFill>
                      <a:srgbClr val="FFFF00"/>
                    </a:solidFill>
                  </a:tcPr>
                </a:tc>
                <a:tc>
                  <a:txBody>
                    <a:bodyPr/>
                    <a:lstStyle/>
                    <a:p>
                      <a:endParaRPr lang="fr-CI" dirty="0"/>
                    </a:p>
                  </a:txBody>
                  <a:tcPr>
                    <a:solidFill>
                      <a:srgbClr val="FFFF00"/>
                    </a:solidFill>
                  </a:tcPr>
                </a:tc>
                <a:tc>
                  <a:txBody>
                    <a:bodyPr/>
                    <a:lstStyle/>
                    <a:p>
                      <a:endParaRPr lang="fr-CI"/>
                    </a:p>
                  </a:txBody>
                  <a:tcPr/>
                </a:tc>
                <a:extLst>
                  <a:ext uri="{0D108BD9-81ED-4DB2-BD59-A6C34878D82A}">
                    <a16:rowId xmlns:a16="http://schemas.microsoft.com/office/drawing/2014/main" val="1957336330"/>
                  </a:ext>
                </a:extLst>
              </a:tr>
              <a:tr h="446905">
                <a:tc>
                  <a:txBody>
                    <a:bodyPr/>
                    <a:lstStyle/>
                    <a:p>
                      <a:r>
                        <a:rPr lang="fr-CI" dirty="0" err="1"/>
                        <a:t>Guinea</a:t>
                      </a:r>
                      <a:endParaRPr lang="fr-CI" dirty="0"/>
                    </a:p>
                  </a:txBody>
                  <a:tcPr/>
                </a:tc>
                <a:tc>
                  <a:txBody>
                    <a:bodyPr/>
                    <a:lstStyle/>
                    <a:p>
                      <a:endParaRPr lang="fr-CI"/>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dirty="0">
                          <a:ln>
                            <a:noFill/>
                          </a:ln>
                          <a:solidFill>
                            <a:prstClr val="black"/>
                          </a:solidFill>
                          <a:effectLst/>
                          <a:uLnTx/>
                          <a:uFillTx/>
                          <a:latin typeface="+mn-lt"/>
                          <a:ea typeface="+mn-ea"/>
                          <a:cs typeface="+mn-cs"/>
                        </a:rPr>
                        <a:t>March</a:t>
                      </a:r>
                    </a:p>
                  </a:txBody>
                  <a:tcPr>
                    <a:solidFill>
                      <a:srgbClr val="FFFF00"/>
                    </a:solidFill>
                  </a:tcPr>
                </a:tc>
                <a:tc>
                  <a:txBody>
                    <a:bodyPr/>
                    <a:lstStyle/>
                    <a:p>
                      <a:endParaRPr lang="fr-CI"/>
                    </a:p>
                  </a:txBody>
                  <a:tcPr/>
                </a:tc>
                <a:tc>
                  <a:txBody>
                    <a:bodyPr/>
                    <a:lstStyle/>
                    <a:p>
                      <a:endParaRPr lang="fr-CI" dirty="0"/>
                    </a:p>
                  </a:txBody>
                  <a:tcPr>
                    <a:solidFill>
                      <a:srgbClr val="FFFF00"/>
                    </a:solidFill>
                  </a:tcPr>
                </a:tc>
                <a:tc>
                  <a:txBody>
                    <a:bodyPr/>
                    <a:lstStyle/>
                    <a:p>
                      <a:endParaRPr lang="fr-CI" dirty="0"/>
                    </a:p>
                  </a:txBody>
                  <a:tcPr>
                    <a:solidFill>
                      <a:srgbClr val="FFFF00"/>
                    </a:solidFill>
                  </a:tcPr>
                </a:tc>
                <a:tc>
                  <a:txBody>
                    <a:bodyPr/>
                    <a:lstStyle/>
                    <a:p>
                      <a:endParaRPr lang="fr-CI"/>
                    </a:p>
                  </a:txBody>
                  <a:tcPr/>
                </a:tc>
                <a:tc>
                  <a:txBody>
                    <a:bodyPr/>
                    <a:lstStyle/>
                    <a:p>
                      <a:endParaRPr lang="fr-CI" dirty="0"/>
                    </a:p>
                  </a:txBody>
                  <a:tcPr/>
                </a:tc>
                <a:tc>
                  <a:txBody>
                    <a:bodyPr/>
                    <a:lstStyle/>
                    <a:p>
                      <a:endParaRPr lang="fr-CI" dirty="0"/>
                    </a:p>
                  </a:txBody>
                  <a:tcPr>
                    <a:solidFill>
                      <a:srgbClr val="FFFF00"/>
                    </a:solidFill>
                  </a:tcPr>
                </a:tc>
                <a:tc>
                  <a:txBody>
                    <a:bodyPr/>
                    <a:lstStyle/>
                    <a:p>
                      <a:endParaRPr lang="fr-CI" dirty="0"/>
                    </a:p>
                  </a:txBody>
                  <a:tcPr>
                    <a:solidFill>
                      <a:srgbClr val="FFFF00"/>
                    </a:solidFill>
                  </a:tcPr>
                </a:tc>
                <a:tc>
                  <a:txBody>
                    <a:bodyPr/>
                    <a:lstStyle/>
                    <a:p>
                      <a:endParaRPr lang="fr-CI"/>
                    </a:p>
                  </a:txBody>
                  <a:tcPr/>
                </a:tc>
                <a:extLst>
                  <a:ext uri="{0D108BD9-81ED-4DB2-BD59-A6C34878D82A}">
                    <a16:rowId xmlns:a16="http://schemas.microsoft.com/office/drawing/2014/main" val="1524499632"/>
                  </a:ext>
                </a:extLst>
              </a:tr>
              <a:tr h="446905">
                <a:tc>
                  <a:txBody>
                    <a:bodyPr/>
                    <a:lstStyle/>
                    <a:p>
                      <a:r>
                        <a:rPr lang="fr-CI" dirty="0"/>
                        <a:t>Côte d’Ivoire</a:t>
                      </a:r>
                    </a:p>
                  </a:txBody>
                  <a:tcPr/>
                </a:tc>
                <a:tc>
                  <a:txBody>
                    <a:bodyPr/>
                    <a:lstStyle/>
                    <a:p>
                      <a:endParaRPr lang="fr-CI" dirty="0"/>
                    </a:p>
                  </a:txBody>
                  <a:tcPr/>
                </a:tc>
                <a:tc>
                  <a:txBody>
                    <a:bodyPr/>
                    <a:lstStyle/>
                    <a:p>
                      <a:r>
                        <a:rPr lang="fr-CI" sz="1400" kern="1200" dirty="0">
                          <a:solidFill>
                            <a:schemeClr val="dk1"/>
                          </a:solidFill>
                          <a:latin typeface="+mn-lt"/>
                          <a:ea typeface="+mn-ea"/>
                          <a:cs typeface="+mn-cs"/>
                        </a:rPr>
                        <a:t>April -May</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April -May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April -May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April -May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April -May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April -May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April -May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April -May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rPr>
                        <a:t>April -May</a:t>
                      </a:r>
                    </a:p>
                  </a:txBody>
                  <a:tcPr>
                    <a:solidFill>
                      <a:srgbClr val="FFFF00"/>
                    </a:solidFill>
                  </a:tcPr>
                </a:tc>
                <a:extLst>
                  <a:ext uri="{0D108BD9-81ED-4DB2-BD59-A6C34878D82A}">
                    <a16:rowId xmlns:a16="http://schemas.microsoft.com/office/drawing/2014/main" val="3100914971"/>
                  </a:ext>
                </a:extLst>
              </a:tr>
              <a:tr h="446905">
                <a:tc>
                  <a:txBody>
                    <a:bodyPr/>
                    <a:lstStyle/>
                    <a:p>
                      <a:r>
                        <a:rPr lang="fr-CI" dirty="0"/>
                        <a:t>Ghana</a:t>
                      </a:r>
                    </a:p>
                  </a:txBody>
                  <a:tcPr/>
                </a:tc>
                <a:tc>
                  <a:txBody>
                    <a:bodyPr/>
                    <a:lstStyle/>
                    <a:p>
                      <a:endParaRPr lang="fr-CI" dirty="0"/>
                    </a:p>
                  </a:txBody>
                  <a:tcPr/>
                </a:tc>
                <a:tc>
                  <a:txBody>
                    <a:bodyPr/>
                    <a:lstStyle/>
                    <a:p>
                      <a:endParaRPr lang="fr-CI" dirty="0"/>
                    </a:p>
                  </a:txBody>
                  <a:tcPr>
                    <a:solidFill>
                      <a:srgbClr val="FFFF00"/>
                    </a:solidFill>
                  </a:tcPr>
                </a:tc>
                <a:tc>
                  <a:txBody>
                    <a:bodyPr/>
                    <a:lstStyle/>
                    <a:p>
                      <a:endParaRPr lang="fr-CI"/>
                    </a:p>
                  </a:txBody>
                  <a:tcPr/>
                </a:tc>
                <a:tc>
                  <a:txBody>
                    <a:bodyPr/>
                    <a:lstStyle/>
                    <a:p>
                      <a:endParaRPr lang="fr-CI" dirty="0"/>
                    </a:p>
                  </a:txBody>
                  <a:tcPr>
                    <a:solidFill>
                      <a:srgbClr val="FFFF00"/>
                    </a:solidFill>
                  </a:tcPr>
                </a:tc>
                <a:tc>
                  <a:txBody>
                    <a:bodyPr/>
                    <a:lstStyle/>
                    <a:p>
                      <a:endParaRPr lang="fr-CI" dirty="0"/>
                    </a:p>
                  </a:txBody>
                  <a:tcPr>
                    <a:solidFill>
                      <a:srgbClr val="FFFF00"/>
                    </a:solidFill>
                  </a:tcPr>
                </a:tc>
                <a:tc>
                  <a:txBody>
                    <a:bodyPr/>
                    <a:lstStyle/>
                    <a:p>
                      <a:endParaRPr lang="fr-CI"/>
                    </a:p>
                  </a:txBody>
                  <a:tcPr/>
                </a:tc>
                <a:tc>
                  <a:txBody>
                    <a:bodyPr/>
                    <a:lstStyle/>
                    <a:p>
                      <a:endParaRPr lang="fr-CI"/>
                    </a:p>
                  </a:txBody>
                  <a:tcPr/>
                </a:tc>
                <a:tc>
                  <a:txBody>
                    <a:bodyPr/>
                    <a:lstStyle/>
                    <a:p>
                      <a:endParaRPr lang="fr-CI" dirty="0"/>
                    </a:p>
                  </a:txBody>
                  <a:tcPr>
                    <a:solidFill>
                      <a:srgbClr val="FFFF00"/>
                    </a:solidFill>
                  </a:tcPr>
                </a:tc>
                <a:tc>
                  <a:txBody>
                    <a:bodyPr/>
                    <a:lstStyle/>
                    <a:p>
                      <a:endParaRPr lang="fr-CI"/>
                    </a:p>
                  </a:txBody>
                  <a:tcPr/>
                </a:tc>
                <a:tc>
                  <a:txBody>
                    <a:bodyPr/>
                    <a:lstStyle/>
                    <a:p>
                      <a:endParaRPr lang="fr-CI"/>
                    </a:p>
                  </a:txBody>
                  <a:tcPr/>
                </a:tc>
                <a:extLst>
                  <a:ext uri="{0D108BD9-81ED-4DB2-BD59-A6C34878D82A}">
                    <a16:rowId xmlns:a16="http://schemas.microsoft.com/office/drawing/2014/main" val="1388676071"/>
                  </a:ext>
                </a:extLst>
              </a:tr>
              <a:tr h="446905">
                <a:tc>
                  <a:txBody>
                    <a:bodyPr/>
                    <a:lstStyle/>
                    <a:p>
                      <a:r>
                        <a:rPr lang="fr-CI" dirty="0"/>
                        <a:t>Togo</a:t>
                      </a:r>
                    </a:p>
                  </a:txBody>
                  <a:tcPr/>
                </a:tc>
                <a:tc>
                  <a:txBody>
                    <a:bodyPr/>
                    <a:lstStyle/>
                    <a:p>
                      <a:endParaRPr lang="fr-CI"/>
                    </a:p>
                  </a:txBody>
                  <a:tcPr/>
                </a:tc>
                <a:tc>
                  <a:txBody>
                    <a:bodyPr/>
                    <a:lstStyle/>
                    <a:p>
                      <a:endParaRPr lang="fr-CI" dirty="0"/>
                    </a:p>
                  </a:txBody>
                  <a:tcPr>
                    <a:solidFill>
                      <a:srgbClr val="FFFF00"/>
                    </a:solidFill>
                  </a:tcPr>
                </a:tc>
                <a:tc>
                  <a:txBody>
                    <a:bodyPr/>
                    <a:lstStyle/>
                    <a:p>
                      <a:endParaRPr lang="fr-CI"/>
                    </a:p>
                  </a:txBody>
                  <a:tcPr/>
                </a:tc>
                <a:tc>
                  <a:txBody>
                    <a:bodyPr/>
                    <a:lstStyle/>
                    <a:p>
                      <a:endParaRPr lang="fr-CI" dirty="0"/>
                    </a:p>
                  </a:txBody>
                  <a:tcPr/>
                </a:tc>
                <a:tc>
                  <a:txBody>
                    <a:bodyPr/>
                    <a:lstStyle/>
                    <a:p>
                      <a:endParaRPr lang="fr-CI" dirty="0"/>
                    </a:p>
                  </a:txBody>
                  <a:tcPr>
                    <a:solidFill>
                      <a:srgbClr val="FFFF00"/>
                    </a:solidFill>
                  </a:tcPr>
                </a:tc>
                <a:tc>
                  <a:txBody>
                    <a:bodyPr/>
                    <a:lstStyle/>
                    <a:p>
                      <a:endParaRPr lang="fr-CI"/>
                    </a:p>
                  </a:txBody>
                  <a:tcPr/>
                </a:tc>
                <a:tc>
                  <a:txBody>
                    <a:bodyPr/>
                    <a:lstStyle/>
                    <a:p>
                      <a:endParaRPr lang="fr-CI"/>
                    </a:p>
                  </a:txBody>
                  <a:tcPr/>
                </a:tc>
                <a:tc>
                  <a:txBody>
                    <a:bodyPr/>
                    <a:lstStyle/>
                    <a:p>
                      <a:endParaRPr lang="fr-CI"/>
                    </a:p>
                  </a:txBody>
                  <a:tcPr/>
                </a:tc>
                <a:tc>
                  <a:txBody>
                    <a:bodyPr/>
                    <a:lstStyle/>
                    <a:p>
                      <a:endParaRPr lang="fr-CI"/>
                    </a:p>
                  </a:txBody>
                  <a:tcPr/>
                </a:tc>
                <a:tc>
                  <a:txBody>
                    <a:bodyPr/>
                    <a:lstStyle/>
                    <a:p>
                      <a:endParaRPr lang="fr-CI" dirty="0"/>
                    </a:p>
                  </a:txBody>
                  <a:tcPr>
                    <a:solidFill>
                      <a:srgbClr val="FFFF00"/>
                    </a:solidFill>
                  </a:tcPr>
                </a:tc>
                <a:extLst>
                  <a:ext uri="{0D108BD9-81ED-4DB2-BD59-A6C34878D82A}">
                    <a16:rowId xmlns:a16="http://schemas.microsoft.com/office/drawing/2014/main" val="1455598471"/>
                  </a:ext>
                </a:extLst>
              </a:tr>
              <a:tr h="446905">
                <a:tc>
                  <a:txBody>
                    <a:bodyPr/>
                    <a:lstStyle/>
                    <a:p>
                      <a:r>
                        <a:rPr lang="fr-CI" dirty="0"/>
                        <a:t>Benin</a:t>
                      </a:r>
                    </a:p>
                  </a:txBody>
                  <a:tcPr/>
                </a:tc>
                <a:tc>
                  <a:txBody>
                    <a:bodyPr/>
                    <a:lstStyle/>
                    <a:p>
                      <a:r>
                        <a:rPr lang="fr-CI" sz="1400" dirty="0"/>
                        <a:t>May</a:t>
                      </a:r>
                    </a:p>
                    <a:p>
                      <a:r>
                        <a:rPr lang="fr-CI" sz="1050" dirty="0"/>
                        <a:t>Pirata FR 21</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dirty="0">
                          <a:ln>
                            <a:noFill/>
                          </a:ln>
                          <a:solidFill>
                            <a:prstClr val="black"/>
                          </a:solidFill>
                          <a:effectLst/>
                          <a:uLnTx/>
                          <a:uFillTx/>
                          <a:latin typeface="+mn-lt"/>
                          <a:ea typeface="+mn-ea"/>
                          <a:cs typeface="+mn-cs"/>
                        </a:rPr>
                        <a:t>May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050" b="0" i="0" u="none" strike="noStrike" kern="1200" cap="none" spc="0" normalizeH="0" baseline="0" noProof="0" dirty="0">
                          <a:ln>
                            <a:noFill/>
                          </a:ln>
                          <a:solidFill>
                            <a:prstClr val="black"/>
                          </a:solidFill>
                          <a:effectLst/>
                          <a:uLnTx/>
                          <a:uFillTx/>
                          <a:latin typeface="+mn-lt"/>
                          <a:ea typeface="+mn-ea"/>
                          <a:cs typeface="+mn-cs"/>
                        </a:rPr>
                        <a:t>Pirata FR 22</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rPr>
                        <a:t>May</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rPr>
                        <a:t>May</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a:ln>
                            <a:noFill/>
                          </a:ln>
                          <a:solidFill>
                            <a:prstClr val="black"/>
                          </a:solidFill>
                          <a:effectLst/>
                          <a:uLnTx/>
                          <a:uFillTx/>
                          <a:latin typeface="Calibri" panose="020F0502020204030204"/>
                          <a:ea typeface="+mn-ea"/>
                          <a:cs typeface="+mn-cs"/>
                        </a:rPr>
                        <a:t>May</a:t>
                      </a:r>
                      <a:endPar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I" sz="1400" b="0" i="0" u="none" strike="noStrike" kern="1200" cap="none" spc="0" normalizeH="0" baseline="0" noProof="0" dirty="0">
                          <a:ln>
                            <a:noFill/>
                          </a:ln>
                          <a:solidFill>
                            <a:prstClr val="black"/>
                          </a:solidFill>
                          <a:effectLst/>
                          <a:uLnTx/>
                          <a:uFillTx/>
                          <a:latin typeface="Calibri" panose="020F0502020204030204"/>
                          <a:ea typeface="+mn-ea"/>
                          <a:cs typeface="+mn-cs"/>
                        </a:rPr>
                        <a:t>May</a:t>
                      </a:r>
                    </a:p>
                  </a:txBody>
                  <a:tcPr>
                    <a:solidFill>
                      <a:srgbClr val="FFFF00"/>
                    </a:solidFill>
                  </a:tcPr>
                </a:tc>
                <a:extLst>
                  <a:ext uri="{0D108BD9-81ED-4DB2-BD59-A6C34878D82A}">
                    <a16:rowId xmlns:a16="http://schemas.microsoft.com/office/drawing/2014/main" val="36619745"/>
                  </a:ext>
                </a:extLst>
              </a:tr>
              <a:tr h="446905">
                <a:tc>
                  <a:txBody>
                    <a:bodyPr/>
                    <a:lstStyle/>
                    <a:p>
                      <a:r>
                        <a:rPr lang="fr-CI" dirty="0"/>
                        <a:t>Nigeria</a:t>
                      </a:r>
                    </a:p>
                  </a:txBody>
                  <a:tcPr/>
                </a:tc>
                <a:tc>
                  <a:txBody>
                    <a:bodyPr/>
                    <a:lstStyle/>
                    <a:p>
                      <a:endParaRPr lang="fr-CI"/>
                    </a:p>
                  </a:txBody>
                  <a:tcPr/>
                </a:tc>
                <a:tc>
                  <a:txBody>
                    <a:bodyPr/>
                    <a:lstStyle/>
                    <a:p>
                      <a:endParaRPr lang="fr-CI" dirty="0"/>
                    </a:p>
                  </a:txBody>
                  <a:tcPr>
                    <a:solidFill>
                      <a:srgbClr val="FFFF00"/>
                    </a:solidFill>
                  </a:tcPr>
                </a:tc>
                <a:tc>
                  <a:txBody>
                    <a:bodyPr/>
                    <a:lstStyle/>
                    <a:p>
                      <a:endParaRPr lang="fr-CI"/>
                    </a:p>
                  </a:txBody>
                  <a:tcPr>
                    <a:solidFill>
                      <a:srgbClr val="FFFF00"/>
                    </a:solidFill>
                  </a:tcPr>
                </a:tc>
                <a:tc>
                  <a:txBody>
                    <a:bodyPr/>
                    <a:lstStyle/>
                    <a:p>
                      <a:endParaRPr lang="fr-CI" dirty="0"/>
                    </a:p>
                  </a:txBody>
                  <a:tcPr>
                    <a:solidFill>
                      <a:srgbClr val="FFFF00"/>
                    </a:solidFill>
                  </a:tcPr>
                </a:tc>
                <a:tc>
                  <a:txBody>
                    <a:bodyPr/>
                    <a:lstStyle/>
                    <a:p>
                      <a:endParaRPr lang="fr-CI"/>
                    </a:p>
                  </a:txBody>
                  <a:tcPr>
                    <a:solidFill>
                      <a:srgbClr val="FFFF00"/>
                    </a:solidFill>
                  </a:tcPr>
                </a:tc>
                <a:tc>
                  <a:txBody>
                    <a:bodyPr/>
                    <a:lstStyle/>
                    <a:p>
                      <a:endParaRPr lang="fr-CI" dirty="0"/>
                    </a:p>
                  </a:txBody>
                  <a:tcPr>
                    <a:solidFill>
                      <a:srgbClr val="FFFF00"/>
                    </a:solidFill>
                  </a:tcPr>
                </a:tc>
                <a:tc>
                  <a:txBody>
                    <a:bodyPr/>
                    <a:lstStyle/>
                    <a:p>
                      <a:endParaRPr lang="fr-CI"/>
                    </a:p>
                  </a:txBody>
                  <a:tcPr/>
                </a:tc>
                <a:tc>
                  <a:txBody>
                    <a:bodyPr/>
                    <a:lstStyle/>
                    <a:p>
                      <a:endParaRPr lang="fr-CI"/>
                    </a:p>
                  </a:txBody>
                  <a:tcPr/>
                </a:tc>
                <a:tc>
                  <a:txBody>
                    <a:bodyPr/>
                    <a:lstStyle/>
                    <a:p>
                      <a:endParaRPr lang="fr-CI" dirty="0"/>
                    </a:p>
                  </a:txBody>
                  <a:tcPr/>
                </a:tc>
                <a:tc>
                  <a:txBody>
                    <a:bodyPr/>
                    <a:lstStyle/>
                    <a:p>
                      <a:endParaRPr lang="fr-CI" dirty="0"/>
                    </a:p>
                  </a:txBody>
                  <a:tcPr/>
                </a:tc>
                <a:extLst>
                  <a:ext uri="{0D108BD9-81ED-4DB2-BD59-A6C34878D82A}">
                    <a16:rowId xmlns:a16="http://schemas.microsoft.com/office/drawing/2014/main" val="1028415078"/>
                  </a:ext>
                </a:extLst>
              </a:tr>
            </a:tbl>
          </a:graphicData>
        </a:graphic>
      </p:graphicFrame>
    </p:spTree>
    <p:extLst>
      <p:ext uri="{BB962C8B-B14F-4D97-AF65-F5344CB8AC3E}">
        <p14:creationId xmlns:p14="http://schemas.microsoft.com/office/powerpoint/2010/main" val="122783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51586" y="3798602"/>
            <a:ext cx="4782078"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effectLst/>
                <a:latin typeface="Times New Roman" panose="02020603050405020304" pitchFamily="18" charset="0"/>
                <a:ea typeface="Times New Roman" panose="02020603050405020304" pitchFamily="18" charset="0"/>
              </a:rPr>
              <a:t>Key Challenges</a:t>
            </a:r>
            <a:endParaRPr lang="en-US" sz="4800" dirty="0">
              <a:solidFill>
                <a:schemeClr val="bg1"/>
              </a:solidFill>
            </a:endParaRPr>
          </a:p>
        </p:txBody>
      </p:sp>
      <p:sp>
        <p:nvSpPr>
          <p:cNvPr id="12" name="Rectangle 11"/>
          <p:cNvSpPr/>
          <p:nvPr/>
        </p:nvSpPr>
        <p:spPr>
          <a:xfrm>
            <a:off x="1881702" y="1125993"/>
            <a:ext cx="10180989" cy="830997"/>
          </a:xfrm>
          <a:prstGeom prst="rect">
            <a:avLst/>
          </a:prstGeom>
          <a:effectLst/>
        </p:spPr>
        <p:txBody>
          <a:bodyPr wrap="square">
            <a:spAutoFit/>
          </a:bodyPr>
          <a:lstStyle/>
          <a:p>
            <a:pPr marL="514350" indent="-514350" algn="just">
              <a:buFont typeface="Arial" panose="020B0604020202020204" pitchFamily="34" charset="0"/>
              <a:buChar char="•"/>
            </a:pPr>
            <a:r>
              <a:rPr lang="en-US" sz="2400" b="1" dirty="0">
                <a:effectLst>
                  <a:outerShdw blurRad="38100" dist="38100" dir="2700000" algn="tl">
                    <a:srgbClr val="000000">
                      <a:alpha val="43137"/>
                    </a:srgbClr>
                  </a:outerShdw>
                </a:effectLst>
              </a:rPr>
              <a:t>Large deposits can make it difficult for tiny sea turtle hatchlings to find their way to the ocean.</a:t>
            </a:r>
            <a:endParaRPr lang="en-US" sz="2400" b="1" dirty="0">
              <a:solidFill>
                <a:schemeClr val="accent5">
                  <a:lumMod val="50000"/>
                </a:schemeClr>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579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Ecological Impact</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sp>
        <p:nvSpPr>
          <p:cNvPr id="11" name="Rectangle 10">
            <a:extLst>
              <a:ext uri="{FF2B5EF4-FFF2-40B4-BE49-F238E27FC236}">
                <a16:creationId xmlns:a16="http://schemas.microsoft.com/office/drawing/2014/main" id="{C9AF4599-0C8C-41B7-88EE-7B23C692BC0E}"/>
              </a:ext>
            </a:extLst>
          </p:cNvPr>
          <p:cNvSpPr/>
          <p:nvPr/>
        </p:nvSpPr>
        <p:spPr>
          <a:xfrm>
            <a:off x="1881700" y="2189018"/>
            <a:ext cx="3364555" cy="42422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sp>
        <p:nvSpPr>
          <p:cNvPr id="10" name="Rectangle 9">
            <a:extLst>
              <a:ext uri="{FF2B5EF4-FFF2-40B4-BE49-F238E27FC236}">
                <a16:creationId xmlns:a16="http://schemas.microsoft.com/office/drawing/2014/main" id="{5A39078E-6866-453D-84FD-C47A64D5B1C8}"/>
              </a:ext>
            </a:extLst>
          </p:cNvPr>
          <p:cNvSpPr/>
          <p:nvPr/>
        </p:nvSpPr>
        <p:spPr>
          <a:xfrm>
            <a:off x="1881700" y="4122953"/>
            <a:ext cx="3272191" cy="2308324"/>
          </a:xfrm>
          <a:prstGeom prst="rect">
            <a:avLst/>
          </a:prstGeom>
          <a:effectLst/>
        </p:spPr>
        <p:txBody>
          <a:bodyPr wrap="square">
            <a:spAutoFit/>
          </a:bodyPr>
          <a:lstStyle/>
          <a:p>
            <a:pPr algn="just"/>
            <a:r>
              <a:rPr lang="en-US" sz="2400" b="1" dirty="0">
                <a:effectLst>
                  <a:outerShdw blurRad="38100" dist="38100" dir="2700000" algn="tl">
                    <a:srgbClr val="000000">
                      <a:alpha val="43137"/>
                    </a:srgbClr>
                  </a:outerShdw>
                </a:effectLst>
              </a:rPr>
              <a:t>Fish kills in areas where the decomposition process has depleted the oxygen supply causing fish to suffocate;</a:t>
            </a:r>
            <a:endParaRPr lang="en-US" sz="2400" b="1" dirty="0">
              <a:solidFill>
                <a:schemeClr val="accent5">
                  <a:lumMod val="50000"/>
                </a:schemeClr>
              </a:solidFill>
              <a:effectLst>
                <a:outerShdw blurRad="38100" dist="38100" dir="2700000" algn="tl">
                  <a:srgbClr val="000000">
                    <a:alpha val="43137"/>
                  </a:srgbClr>
                </a:outerShdw>
              </a:effectLst>
            </a:endParaRPr>
          </a:p>
        </p:txBody>
      </p:sp>
      <p:pic>
        <p:nvPicPr>
          <p:cNvPr id="13" name="image128.jpeg">
            <a:extLst>
              <a:ext uri="{FF2B5EF4-FFF2-40B4-BE49-F238E27FC236}">
                <a16:creationId xmlns:a16="http://schemas.microsoft.com/office/drawing/2014/main" id="{4BE4F2A9-7C34-4E48-B631-FA105664DD47}"/>
              </a:ext>
            </a:extLst>
          </p:cNvPr>
          <p:cNvPicPr/>
          <p:nvPr/>
        </p:nvPicPr>
        <p:blipFill>
          <a:blip r:embed="rId3" cstate="print"/>
          <a:stretch>
            <a:fillRect/>
          </a:stretch>
        </p:blipFill>
        <p:spPr>
          <a:xfrm>
            <a:off x="2010651" y="2323371"/>
            <a:ext cx="3066472" cy="1728753"/>
          </a:xfrm>
          <a:prstGeom prst="rect">
            <a:avLst/>
          </a:prstGeom>
        </p:spPr>
      </p:pic>
      <p:sp>
        <p:nvSpPr>
          <p:cNvPr id="14" name="Rectangle 13">
            <a:extLst>
              <a:ext uri="{FF2B5EF4-FFF2-40B4-BE49-F238E27FC236}">
                <a16:creationId xmlns:a16="http://schemas.microsoft.com/office/drawing/2014/main" id="{3DB1FDF2-894B-48EA-B7CD-5BC24F859C89}"/>
              </a:ext>
            </a:extLst>
          </p:cNvPr>
          <p:cNvSpPr/>
          <p:nvPr/>
        </p:nvSpPr>
        <p:spPr>
          <a:xfrm>
            <a:off x="5322244" y="2175169"/>
            <a:ext cx="6758919" cy="42422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sp>
        <p:nvSpPr>
          <p:cNvPr id="15" name="Rectangle 14">
            <a:extLst>
              <a:ext uri="{FF2B5EF4-FFF2-40B4-BE49-F238E27FC236}">
                <a16:creationId xmlns:a16="http://schemas.microsoft.com/office/drawing/2014/main" id="{B4DE0EEF-6FE2-4E5C-9245-0F91625DBE43}"/>
              </a:ext>
            </a:extLst>
          </p:cNvPr>
          <p:cNvSpPr/>
          <p:nvPr/>
        </p:nvSpPr>
        <p:spPr>
          <a:xfrm>
            <a:off x="5340716" y="4700232"/>
            <a:ext cx="6662919" cy="1569660"/>
          </a:xfrm>
          <a:prstGeom prst="rect">
            <a:avLst/>
          </a:prstGeom>
          <a:effectLst/>
        </p:spPr>
        <p:txBody>
          <a:bodyPr wrap="square">
            <a:spAutoFit/>
          </a:bodyPr>
          <a:lstStyle/>
          <a:p>
            <a:pPr algn="just"/>
            <a:r>
              <a:rPr lang="en-US" sz="2400" b="1" dirty="0">
                <a:effectLst>
                  <a:outerShdw blurRad="38100" dist="38100" dir="2700000" algn="tl">
                    <a:srgbClr val="000000">
                      <a:alpha val="43137"/>
                    </a:srgbClr>
                  </a:outerShdw>
                </a:effectLst>
              </a:rPr>
              <a:t>Significant quantities of dead oysters asphyxiated by the marine </a:t>
            </a:r>
            <a:r>
              <a:rPr lang="en-US" sz="2400" b="1" dirty="0" err="1">
                <a:effectLst>
                  <a:outerShdw blurRad="38100" dist="38100" dir="2700000" algn="tl">
                    <a:srgbClr val="000000">
                      <a:alpha val="43137"/>
                    </a:srgbClr>
                  </a:outerShdw>
                </a:effectLst>
              </a:rPr>
              <a:t>algas</a:t>
            </a:r>
            <a:r>
              <a:rPr lang="en-US" sz="2400" b="1" dirty="0">
                <a:effectLst>
                  <a:outerShdw blurRad="38100" dist="38100" dir="2700000" algn="tl">
                    <a:srgbClr val="000000">
                      <a:alpha val="43137"/>
                    </a:srgbClr>
                  </a:outerShdw>
                </a:effectLst>
              </a:rPr>
              <a:t>. Hectares of young mangrove seedlings (Rhizophora </a:t>
            </a:r>
            <a:r>
              <a:rPr lang="en-US" sz="2400" b="1" dirty="0" err="1">
                <a:effectLst>
                  <a:outerShdw blurRad="38100" dist="38100" dir="2700000" algn="tl">
                    <a:srgbClr val="000000">
                      <a:alpha val="43137"/>
                    </a:srgbClr>
                  </a:outerShdw>
                </a:effectLst>
              </a:rPr>
              <a:t>racemosa</a:t>
            </a:r>
            <a:r>
              <a:rPr lang="en-US" sz="2400" b="1" dirty="0">
                <a:effectLst>
                  <a:outerShdw blurRad="38100" dist="38100" dir="2700000" algn="tl">
                    <a:srgbClr val="000000">
                      <a:alpha val="43137"/>
                    </a:srgbClr>
                  </a:outerShdw>
                </a:effectLst>
              </a:rPr>
              <a:t>) invaded by Sargassums in Senegal</a:t>
            </a:r>
            <a:endParaRPr lang="en-US" sz="2400" b="1" dirty="0">
              <a:solidFill>
                <a:schemeClr val="accent5">
                  <a:lumMod val="50000"/>
                </a:schemeClr>
              </a:solidFill>
              <a:effectLst>
                <a:outerShdw blurRad="38100" dist="38100" dir="2700000" algn="tl">
                  <a:srgbClr val="000000">
                    <a:alpha val="43137"/>
                  </a:srgbClr>
                </a:outerShdw>
              </a:effectLst>
            </a:endParaRPr>
          </a:p>
        </p:txBody>
      </p:sp>
      <p:pic>
        <p:nvPicPr>
          <p:cNvPr id="20" name="image131.jpeg">
            <a:extLst>
              <a:ext uri="{FF2B5EF4-FFF2-40B4-BE49-F238E27FC236}">
                <a16:creationId xmlns:a16="http://schemas.microsoft.com/office/drawing/2014/main" id="{D06D9CDE-39D0-450C-B08D-EB2CA7291AD1}"/>
              </a:ext>
            </a:extLst>
          </p:cNvPr>
          <p:cNvPicPr/>
          <p:nvPr/>
        </p:nvPicPr>
        <p:blipFill>
          <a:blip r:embed="rId4" cstate="print"/>
          <a:stretch>
            <a:fillRect/>
          </a:stretch>
        </p:blipFill>
        <p:spPr>
          <a:xfrm>
            <a:off x="5414669" y="2283689"/>
            <a:ext cx="3044363" cy="2269836"/>
          </a:xfrm>
          <a:prstGeom prst="rect">
            <a:avLst/>
          </a:prstGeom>
        </p:spPr>
      </p:pic>
      <p:pic>
        <p:nvPicPr>
          <p:cNvPr id="21" name="image130.jpeg">
            <a:extLst>
              <a:ext uri="{FF2B5EF4-FFF2-40B4-BE49-F238E27FC236}">
                <a16:creationId xmlns:a16="http://schemas.microsoft.com/office/drawing/2014/main" id="{C0C7B43D-BAA4-472D-9E74-AD1BADBE6AF8}"/>
              </a:ext>
            </a:extLst>
          </p:cNvPr>
          <p:cNvPicPr/>
          <p:nvPr/>
        </p:nvPicPr>
        <p:blipFill>
          <a:blip r:embed="rId5" cstate="print"/>
          <a:stretch>
            <a:fillRect/>
          </a:stretch>
        </p:blipFill>
        <p:spPr>
          <a:xfrm>
            <a:off x="8585556" y="2260504"/>
            <a:ext cx="3418079" cy="2292191"/>
          </a:xfrm>
          <a:prstGeom prst="rect">
            <a:avLst/>
          </a:prstGeom>
        </p:spPr>
      </p:pic>
    </p:spTree>
    <p:extLst>
      <p:ext uri="{BB962C8B-B14F-4D97-AF65-F5344CB8AC3E}">
        <p14:creationId xmlns:p14="http://schemas.microsoft.com/office/powerpoint/2010/main" val="43918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813812"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1551586" y="3798602"/>
            <a:ext cx="4782078" cy="923330"/>
          </a:xfrm>
          <a:prstGeom prst="rect">
            <a:avLst/>
          </a:prstGeom>
          <a:effectLst>
            <a:outerShdw blurRad="50800" dist="38100" dir="5400000" algn="t" rotWithShape="0">
              <a:prstClr val="black">
                <a:alpha val="40000"/>
              </a:prstClr>
            </a:outerShdw>
          </a:effectLst>
        </p:spPr>
        <p:txBody>
          <a:bodyPr wrap="none">
            <a:spAutoFit/>
          </a:bodyPr>
          <a:lstStyle/>
          <a:p>
            <a:r>
              <a:rPr lang="fr-FR" sz="5400" b="1" dirty="0">
                <a:solidFill>
                  <a:schemeClr val="bg1"/>
                </a:solidFill>
                <a:effectLst/>
                <a:latin typeface="Times New Roman" panose="02020603050405020304" pitchFamily="18" charset="0"/>
                <a:ea typeface="Times New Roman" panose="02020603050405020304" pitchFamily="18" charset="0"/>
              </a:rPr>
              <a:t>Key Challenges</a:t>
            </a:r>
            <a:endParaRPr lang="en-US" sz="4800" dirty="0">
              <a:solidFill>
                <a:schemeClr val="bg1"/>
              </a:solidFill>
            </a:endParaRPr>
          </a:p>
        </p:txBody>
      </p:sp>
      <p:sp>
        <p:nvSpPr>
          <p:cNvPr id="12" name="Rectangle 11"/>
          <p:cNvSpPr/>
          <p:nvPr/>
        </p:nvSpPr>
        <p:spPr>
          <a:xfrm>
            <a:off x="3347907" y="6211632"/>
            <a:ext cx="7264678" cy="461665"/>
          </a:xfrm>
          <a:prstGeom prst="rect">
            <a:avLst/>
          </a:prstGeom>
          <a:effectLst/>
        </p:spPr>
        <p:txBody>
          <a:bodyPr wrap="square">
            <a:spAutoFit/>
          </a:bodyPr>
          <a:lstStyle/>
          <a:p>
            <a:pPr algn="just"/>
            <a:r>
              <a:rPr lang="en-US" sz="2400" b="1" dirty="0">
                <a:effectLst>
                  <a:outerShdw blurRad="38100" dist="38100" dir="2700000" algn="tl">
                    <a:srgbClr val="000000">
                      <a:alpha val="43137"/>
                    </a:srgbClr>
                  </a:outerShdw>
                </a:effectLst>
              </a:rPr>
              <a:t>Dead birds found sometimes in the invaded zones</a:t>
            </a:r>
            <a:endParaRPr lang="en-US" sz="2400" b="1" dirty="0">
              <a:solidFill>
                <a:schemeClr val="accent5">
                  <a:lumMod val="50000"/>
                </a:schemeClr>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C399B392-EF44-4473-9917-BC55A3EF9C61}"/>
              </a:ext>
            </a:extLst>
          </p:cNvPr>
          <p:cNvSpPr/>
          <p:nvPr/>
        </p:nvSpPr>
        <p:spPr>
          <a:xfrm>
            <a:off x="1881700" y="300858"/>
            <a:ext cx="5793718" cy="769441"/>
          </a:xfrm>
          <a:prstGeom prst="rect">
            <a:avLst/>
          </a:prstGeom>
        </p:spPr>
        <p:txBody>
          <a:bodyPr wrap="square">
            <a:spAutoFit/>
          </a:bodyPr>
          <a:lstStyle/>
          <a:p>
            <a:r>
              <a:rPr lang="en-US" sz="4400" b="1" dirty="0">
                <a:solidFill>
                  <a:schemeClr val="accent2">
                    <a:lumMod val="75000"/>
                  </a:schemeClr>
                </a:solidFill>
                <a:effectLst>
                  <a:outerShdw blurRad="38100" dist="38100" dir="2700000" algn="tl">
                    <a:srgbClr val="000000">
                      <a:alpha val="43137"/>
                    </a:srgbClr>
                  </a:outerShdw>
                </a:effectLst>
              </a:rPr>
              <a:t>Ecological Impact</a:t>
            </a:r>
          </a:p>
        </p:txBody>
      </p:sp>
      <p:sp>
        <p:nvSpPr>
          <p:cNvPr id="4" name="Rectangle 3">
            <a:extLst>
              <a:ext uri="{FF2B5EF4-FFF2-40B4-BE49-F238E27FC236}">
                <a16:creationId xmlns:a16="http://schemas.microsoft.com/office/drawing/2014/main" id="{7A8706E3-C39C-4B0E-BFB6-C370C27A72D7}"/>
              </a:ext>
            </a:extLst>
          </p:cNvPr>
          <p:cNvSpPr/>
          <p:nvPr/>
        </p:nvSpPr>
        <p:spPr>
          <a:xfrm>
            <a:off x="9236" y="31984"/>
            <a:ext cx="1784580" cy="813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a:p>
        </p:txBody>
      </p:sp>
      <p:pic>
        <p:nvPicPr>
          <p:cNvPr id="9" name="Image 8">
            <a:extLst>
              <a:ext uri="{FF2B5EF4-FFF2-40B4-BE49-F238E27FC236}">
                <a16:creationId xmlns:a16="http://schemas.microsoft.com/office/drawing/2014/main" id="{9CFC3E41-86E3-4D7B-9A0A-0187197B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 y="97479"/>
            <a:ext cx="1784580" cy="813428"/>
          </a:xfrm>
          <a:prstGeom prst="rect">
            <a:avLst/>
          </a:prstGeom>
        </p:spPr>
      </p:pic>
      <p:pic>
        <p:nvPicPr>
          <p:cNvPr id="17" name="Espace réservé du contenu 8">
            <a:extLst>
              <a:ext uri="{FF2B5EF4-FFF2-40B4-BE49-F238E27FC236}">
                <a16:creationId xmlns:a16="http://schemas.microsoft.com/office/drawing/2014/main" id="{EC29D16C-1C21-4C2F-81C3-F3CCADF97A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023" y="2493773"/>
            <a:ext cx="4774314" cy="3579438"/>
          </a:xfrm>
          <a:prstGeom prst="rect">
            <a:avLst/>
          </a:prstGeom>
        </p:spPr>
      </p:pic>
      <p:pic>
        <p:nvPicPr>
          <p:cNvPr id="18" name="Espace réservé du contenu 12">
            <a:extLst>
              <a:ext uri="{FF2B5EF4-FFF2-40B4-BE49-F238E27FC236}">
                <a16:creationId xmlns:a16="http://schemas.microsoft.com/office/drawing/2014/main" id="{D69C863D-711A-4B80-A46F-83562D47B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4823" y="2493773"/>
            <a:ext cx="4772583" cy="3579438"/>
          </a:xfrm>
          <a:prstGeom prst="rect">
            <a:avLst/>
          </a:prstGeom>
        </p:spPr>
      </p:pic>
    </p:spTree>
    <p:extLst>
      <p:ext uri="{BB962C8B-B14F-4D97-AF65-F5344CB8AC3E}">
        <p14:creationId xmlns:p14="http://schemas.microsoft.com/office/powerpoint/2010/main" val="20302111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1119</Words>
  <Application>Microsoft Office PowerPoint</Application>
  <PresentationFormat>Grand écran</PresentationFormat>
  <Paragraphs>177</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Joshua Ndubuisi</dc:creator>
  <cp:lastModifiedBy>hp</cp:lastModifiedBy>
  <cp:revision>95</cp:revision>
  <dcterms:created xsi:type="dcterms:W3CDTF">2014-09-07T05:57:43Z</dcterms:created>
  <dcterms:modified xsi:type="dcterms:W3CDTF">2020-05-25T16:10:13Z</dcterms:modified>
</cp:coreProperties>
</file>