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431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269" r:id="rId17"/>
    <p:sldId id="280" r:id="rId18"/>
    <p:sldId id="272" r:id="rId19"/>
    <p:sldId id="302" r:id="rId20"/>
    <p:sldId id="295" r:id="rId21"/>
    <p:sldId id="297" r:id="rId22"/>
    <p:sldId id="299" r:id="rId23"/>
    <p:sldId id="300" r:id="rId24"/>
    <p:sldId id="301" r:id="rId25"/>
    <p:sldId id="340" r:id="rId26"/>
  </p:sldIdLst>
  <p:sldSz cx="9144000" cy="6858000" type="screen4x3"/>
  <p:notesSz cx="7102475" cy="9388475"/>
  <p:defaultTextStyle>
    <a:defPPr>
      <a:defRPr lang="en-US"/>
    </a:defPPr>
    <a:lvl1pPr marL="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C01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123" autoAdjust="0"/>
  </p:normalViewPr>
  <p:slideViewPr>
    <p:cSldViewPr>
      <p:cViewPr>
        <p:scale>
          <a:sx n="70" d="100"/>
          <a:sy n="70" d="100"/>
        </p:scale>
        <p:origin x="173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0" tIns="47105" rIns="94210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0" tIns="47105" rIns="94210" bIns="47105" rtlCol="0"/>
          <a:lstStyle>
            <a:lvl1pPr algn="r">
              <a:defRPr sz="1200"/>
            </a:lvl1pPr>
          </a:lstStyle>
          <a:p>
            <a:fld id="{B5217048-3259-42B2-808C-EA7D7B217A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0" tIns="47105" rIns="94210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0" tIns="47105" rIns="94210" bIns="47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0" tIns="47105" rIns="94210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0" tIns="47105" rIns="94210" bIns="47105" rtlCol="0" anchor="b"/>
          <a:lstStyle>
            <a:lvl1pPr algn="r">
              <a:defRPr sz="1200"/>
            </a:lvl1pPr>
          </a:lstStyle>
          <a:p>
            <a:fld id="{7EC8414C-CF70-4A79-AA55-06A115104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accumulation confined to area of maximum upwelling within 30km of eddy center</a:t>
            </a:r>
          </a:p>
          <a:p>
            <a:endParaRPr lang="en-US" dirty="0"/>
          </a:p>
          <a:p>
            <a:r>
              <a:rPr lang="en-US" dirty="0"/>
              <a:t>Difference in the nutrient field barely detectable</a:t>
            </a:r>
          </a:p>
          <a:p>
            <a:endParaRPr lang="en-US" dirty="0"/>
          </a:p>
          <a:p>
            <a:r>
              <a:rPr lang="en-US" dirty="0"/>
              <a:t>Capacity for uptake by phytoplankton far surpasses the rate of physical supply</a:t>
            </a:r>
          </a:p>
          <a:p>
            <a:endParaRPr lang="en-US" dirty="0"/>
          </a:p>
          <a:p>
            <a:r>
              <a:rPr lang="en-US" dirty="0"/>
              <a:t>Good</a:t>
            </a:r>
            <a:r>
              <a:rPr lang="en-US" baseline="0" dirty="0"/>
              <a:t> thing o</a:t>
            </a:r>
            <a:r>
              <a:rPr lang="en-US" dirty="0"/>
              <a:t>cean</a:t>
            </a:r>
            <a:r>
              <a:rPr lang="en-US" baseline="0" dirty="0"/>
              <a:t> color sensors see 1-2 optical depths, otherwise this would not be visible from space.  </a:t>
            </a:r>
            <a:r>
              <a:rPr lang="en-US" baseline="0" dirty="0" err="1"/>
              <a:t>Cf</a:t>
            </a:r>
            <a:r>
              <a:rPr lang="en-US" baseline="0" dirty="0"/>
              <a:t> SST sensors.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6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upwelling – no enhancement</a:t>
            </a:r>
          </a:p>
          <a:p>
            <a:r>
              <a:rPr lang="en-US" dirty="0"/>
              <a:t>Higher the upwelling, bigger the peak in P.</a:t>
            </a:r>
          </a:p>
          <a:p>
            <a:r>
              <a:rPr lang="en-US" dirty="0"/>
              <a:t>Augmented</a:t>
            </a:r>
            <a:r>
              <a:rPr lang="en-US" baseline="0" dirty="0"/>
              <a:t> upwelling sharpens the </a:t>
            </a:r>
            <a:r>
              <a:rPr lang="en-US" baseline="0" dirty="0" err="1"/>
              <a:t>phytocline</a:t>
            </a:r>
            <a:r>
              <a:rPr lang="en-US" baseline="0" dirty="0"/>
              <a:t> [and </a:t>
            </a:r>
            <a:r>
              <a:rPr lang="en-US" baseline="0" dirty="0" err="1"/>
              <a:t>nutricline</a:t>
            </a:r>
            <a:r>
              <a:rPr lang="en-US" baseline="0" dirty="0"/>
              <a:t>] but enhancement never makes it all the way to the surface.</a:t>
            </a:r>
          </a:p>
          <a:p>
            <a:r>
              <a:rPr lang="en-US" baseline="0" dirty="0"/>
              <a:t>As soon as the nutrients hit the light, phytoplankton will bloom and fully utilize all of the upwelled nutrient.</a:t>
            </a:r>
          </a:p>
          <a:p>
            <a:endParaRPr lang="en-US" baseline="0" dirty="0"/>
          </a:p>
          <a:p>
            <a:r>
              <a:rPr lang="en-US" baseline="0" dirty="0"/>
              <a:t>Satellite detection – 1-2 optical depths, can’t see the DCM if it is too deep.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3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Conversion</a:t>
            </a:r>
            <a:r>
              <a:rPr lang="en-US" baseline="0" dirty="0"/>
              <a:t> to chlorophyll necessary for comparison with observations.  Simple bio-optical model of </a:t>
            </a:r>
            <a:r>
              <a:rPr lang="en-US" baseline="0" dirty="0" err="1"/>
              <a:t>Falkowski</a:t>
            </a:r>
            <a:r>
              <a:rPr lang="en-US" baseline="0" dirty="0"/>
              <a:t> and </a:t>
            </a:r>
            <a:r>
              <a:rPr lang="en-US" baseline="0" dirty="0" err="1"/>
              <a:t>Wirick</a:t>
            </a:r>
            <a:r>
              <a:rPr lang="en-US" baseline="0" dirty="0"/>
              <a:t> (1981).</a:t>
            </a:r>
          </a:p>
          <a:p>
            <a:endParaRPr lang="en-US" baseline="0" dirty="0"/>
          </a:p>
          <a:p>
            <a:r>
              <a:rPr lang="en-US" baseline="0" dirty="0"/>
              <a:t>Outside the ring: uniform phytoplankton biomass in the upper 30m, yet </a:t>
            </a:r>
            <a:r>
              <a:rPr lang="en-US" baseline="0" dirty="0" err="1"/>
              <a:t>chl</a:t>
            </a:r>
            <a:r>
              <a:rPr lang="en-US" baseline="0" dirty="0"/>
              <a:t> increases: </a:t>
            </a:r>
            <a:r>
              <a:rPr lang="en-US" baseline="0" dirty="0" err="1"/>
              <a:t>photoadaptation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Inside the ring: augmentation of the DCM to about 1.7 </a:t>
            </a:r>
            <a:r>
              <a:rPr lang="en-US" baseline="0" dirty="0" err="1"/>
              <a:t>ug</a:t>
            </a:r>
            <a:r>
              <a:rPr lang="en-US" baseline="0" dirty="0"/>
              <a:t> l/ l (50 % increase)</a:t>
            </a:r>
          </a:p>
          <a:p>
            <a:endParaRPr lang="en-US" baseline="0" dirty="0"/>
          </a:p>
          <a:p>
            <a:r>
              <a:rPr lang="en-US" baseline="0" dirty="0"/>
              <a:t>Notice no surface enhancement– if ocean color satellites were like AVHRR and only saw the surface, the eddy-induced bloom would not be visible.  However, it sees the 1</a:t>
            </a:r>
            <a:r>
              <a:rPr lang="en-US" baseline="30000" dirty="0"/>
              <a:t>st</a:t>
            </a:r>
            <a:r>
              <a:rPr lang="en-US" baseline="0" dirty="0"/>
              <a:t> optical depth which is a few tens of meters in the open ocean.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9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Enhanced DCM present at eddy</a:t>
            </a:r>
            <a:r>
              <a:rPr lang="en-US" baseline="0" dirty="0"/>
              <a:t> center, but lots of other structure at the periphery.</a:t>
            </a:r>
          </a:p>
          <a:p>
            <a:endParaRPr lang="en-US" baseline="0" dirty="0"/>
          </a:p>
          <a:p>
            <a:r>
              <a:rPr lang="en-US" baseline="0" dirty="0" err="1"/>
              <a:t>Stommel</a:t>
            </a:r>
            <a:r>
              <a:rPr lang="en-US" baseline="0" dirty="0"/>
              <a:t> – “our models have a dream-like quality”</a:t>
            </a:r>
          </a:p>
          <a:p>
            <a:endParaRPr lang="en-US" baseline="0" dirty="0"/>
          </a:p>
          <a:p>
            <a:r>
              <a:rPr lang="en-US" baseline="0" dirty="0"/>
              <a:t>1.8 </a:t>
            </a:r>
            <a:r>
              <a:rPr lang="en-US" baseline="0" dirty="0" err="1"/>
              <a:t>ug</a:t>
            </a:r>
            <a:r>
              <a:rPr lang="en-US" baseline="0" dirty="0"/>
              <a:t> </a:t>
            </a:r>
            <a:r>
              <a:rPr lang="en-US" baseline="0" dirty="0" err="1"/>
              <a:t>Chl</a:t>
            </a:r>
            <a:r>
              <a:rPr lang="en-US" baseline="0" dirty="0"/>
              <a:t> per liter contour</a:t>
            </a:r>
          </a:p>
          <a:p>
            <a:r>
              <a:rPr lang="en-US" baseline="0" dirty="0"/>
              <a:t>1.0</a:t>
            </a:r>
          </a:p>
          <a:p>
            <a:r>
              <a:rPr lang="en-US" baseline="0" dirty="0"/>
              <a:t>2.5</a:t>
            </a:r>
          </a:p>
          <a:p>
            <a:endParaRPr lang="en-US" baseline="0" dirty="0"/>
          </a:p>
          <a:p>
            <a:r>
              <a:rPr lang="en-US" baseline="0" dirty="0"/>
              <a:t>Periphery in section 3 – over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Biomass min to max</a:t>
            </a:r>
          </a:p>
          <a:p>
            <a:endParaRPr lang="en-US" dirty="0"/>
          </a:p>
          <a:p>
            <a:r>
              <a:rPr lang="en-US" dirty="0"/>
              <a:t>Far</a:t>
            </a:r>
            <a:r>
              <a:rPr lang="en-US" baseline="0" dirty="0"/>
              <a:t> from uniform</a:t>
            </a:r>
          </a:p>
          <a:p>
            <a:endParaRPr lang="en-US" baseline="0" dirty="0"/>
          </a:p>
          <a:p>
            <a:r>
              <a:rPr lang="en-US" baseline="0" dirty="0"/>
              <a:t>Streamer along the periphery, appears to be entrained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1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Francisco Bay</a:t>
            </a:r>
          </a:p>
          <a:p>
            <a:r>
              <a:rPr lang="en-US" dirty="0"/>
              <a:t>Columbia River</a:t>
            </a:r>
          </a:p>
          <a:p>
            <a:r>
              <a:rPr lang="en-US" dirty="0"/>
              <a:t>N winds, offshore Ekman</a:t>
            </a:r>
            <a:r>
              <a:rPr lang="en-US" baseline="0" dirty="0"/>
              <a:t> transport, upwelling of cold nutrient rich water, plankton bloom.</a:t>
            </a:r>
          </a:p>
          <a:p>
            <a:r>
              <a:rPr lang="en-US" baseline="0" dirty="0"/>
              <a:t>Rich mesoscale variability, squirts, jets,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cross-shore</a:t>
            </a:r>
            <a:r>
              <a:rPr lang="en-US" baseline="0" dirty="0"/>
              <a:t> transect, idealized bathymetry</a:t>
            </a:r>
          </a:p>
          <a:p>
            <a:r>
              <a:rPr lang="en-US" baseline="0" dirty="0"/>
              <a:t>	physical model runs throughout</a:t>
            </a:r>
          </a:p>
          <a:p>
            <a:r>
              <a:rPr lang="en-US" baseline="0" dirty="0"/>
              <a:t>	ecosystem model runs in the top layer </a:t>
            </a:r>
            <a:r>
              <a:rPr lang="en-US" baseline="0" dirty="0" err="1"/>
              <a:t>nearshore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More sophisticated biological model; distinguishes two forms of nutrient allowing for explicit distinction between new and regenerated production.</a:t>
            </a:r>
          </a:p>
          <a:p>
            <a:endParaRPr lang="en-US" baseline="0" dirty="0"/>
          </a:p>
          <a:p>
            <a:r>
              <a:rPr lang="en-US" baseline="0" dirty="0"/>
              <a:t>Nitrification from NH4 to NO3 (bacterially mediated; not explicitly simulated)</a:t>
            </a:r>
          </a:p>
          <a:p>
            <a:endParaRPr lang="en-US" baseline="0" dirty="0"/>
          </a:p>
          <a:p>
            <a:r>
              <a:rPr lang="en-US" baseline="0" dirty="0"/>
              <a:t>Detritus produced by phytoplankton mortality and zooplankton</a:t>
            </a:r>
          </a:p>
          <a:p>
            <a:endParaRPr lang="en-US" baseline="0" dirty="0"/>
          </a:p>
          <a:p>
            <a:r>
              <a:rPr lang="en-US" baseline="0" dirty="0"/>
              <a:t>Export of detritus balances nutrient input.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Quasi-steady state under diurnal forcing</a:t>
            </a:r>
          </a:p>
          <a:p>
            <a:endParaRPr lang="en-US" dirty="0"/>
          </a:p>
          <a:p>
            <a:r>
              <a:rPr lang="en-US" dirty="0"/>
              <a:t>Highest</a:t>
            </a:r>
            <a:r>
              <a:rPr lang="en-US" baseline="0" dirty="0"/>
              <a:t> P at dusk, net mortality at night, minimum at dawn, net growth during the day</a:t>
            </a:r>
          </a:p>
          <a:p>
            <a:endParaRPr lang="en-US" baseline="0" dirty="0"/>
          </a:p>
          <a:p>
            <a:r>
              <a:rPr lang="en-US" baseline="0" dirty="0"/>
              <a:t>Subsurface maximum located at the base of the </a:t>
            </a:r>
            <a:r>
              <a:rPr lang="en-US" baseline="0" dirty="0" err="1"/>
              <a:t>nitracline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Diurnal variations in the nitrate profile and all other variables, not shown here.</a:t>
            </a:r>
          </a:p>
          <a:p>
            <a:endParaRPr lang="en-US" baseline="0" dirty="0"/>
          </a:p>
          <a:p>
            <a:r>
              <a:rPr lang="en-US" baseline="0" dirty="0"/>
              <a:t>Ammonium highest below the </a:t>
            </a:r>
            <a:r>
              <a:rPr lang="en-US" baseline="0" dirty="0" err="1"/>
              <a:t>nitracline</a:t>
            </a:r>
            <a:r>
              <a:rPr lang="en-US" baseline="0" dirty="0"/>
              <a:t>; preferential uptake by phytoplankton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28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ICs: temperature fit to observations; phytoplankton and other variables from steady state solution.  Primary production increases offshore due to temperature dependence.</a:t>
            </a:r>
          </a:p>
          <a:p>
            <a:endParaRPr lang="en-US" dirty="0"/>
          </a:p>
          <a:p>
            <a:r>
              <a:rPr lang="en-US" dirty="0"/>
              <a:t>Experiment: forc</a:t>
            </a:r>
            <a:r>
              <a:rPr lang="en-US" baseline="0" dirty="0"/>
              <a:t>e with a pulse of northerly wind for 10 days, then turn the wind off.</a:t>
            </a:r>
          </a:p>
          <a:p>
            <a:endParaRPr lang="en-US" dirty="0"/>
          </a:p>
          <a:p>
            <a:r>
              <a:rPr lang="en-US" dirty="0"/>
              <a:t>T=4</a:t>
            </a:r>
            <a:r>
              <a:rPr lang="en-US" baseline="0" dirty="0"/>
              <a:t>: upwelling cell, bring up nutrients, stimulating productivity, and raising the DCM.  Now the peak in integrated production is </a:t>
            </a:r>
            <a:r>
              <a:rPr lang="en-US" baseline="0" dirty="0" err="1"/>
              <a:t>nearshore</a:t>
            </a:r>
            <a:r>
              <a:rPr lang="en-US" baseline="0" dirty="0"/>
              <a:t>; note offshore trend has remained the same (changing vertical scale), although there is evidence of seaward advection of the gradient.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7: continued</a:t>
            </a:r>
            <a:r>
              <a:rPr lang="en-US" baseline="0" dirty="0"/>
              <a:t> adjustment, evolution of a downwelling cell just offshore, for which there is some support in observations. </a:t>
            </a:r>
          </a:p>
          <a:p>
            <a:endParaRPr lang="en-US" baseline="0" dirty="0"/>
          </a:p>
          <a:p>
            <a:r>
              <a:rPr lang="en-US" baseline="0" dirty="0"/>
              <a:t>Day 10:  Offshore displacement of the peak production; dilution of P from upwelling, subsurface offshore peak and offshore extension in downwelling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biomass in otherwise high-</a:t>
            </a:r>
            <a:r>
              <a:rPr lang="en-US" dirty="0" err="1"/>
              <a:t>chl</a:t>
            </a:r>
            <a:r>
              <a:rPr lang="en-US" dirty="0"/>
              <a:t> water</a:t>
            </a:r>
            <a:r>
              <a:rPr lang="en-US" baseline="0" dirty="0"/>
              <a:t> in the slope region</a:t>
            </a:r>
          </a:p>
          <a:p>
            <a:endParaRPr lang="en-US" baseline="0" dirty="0"/>
          </a:p>
          <a:p>
            <a:r>
              <a:rPr lang="en-US" baseline="0" dirty="0"/>
              <a:t>Evolution: 	spring bloom</a:t>
            </a:r>
          </a:p>
          <a:p>
            <a:r>
              <a:rPr lang="en-US" baseline="0" dirty="0"/>
              <a:t>	mid-may transition: </a:t>
            </a:r>
            <a:r>
              <a:rPr lang="en-US" baseline="0" dirty="0" err="1"/>
              <a:t>Chl</a:t>
            </a:r>
            <a:r>
              <a:rPr lang="en-US" baseline="0" dirty="0"/>
              <a:t> increasing</a:t>
            </a:r>
          </a:p>
          <a:p>
            <a:endParaRPr lang="en-US" baseline="0" dirty="0"/>
          </a:p>
          <a:p>
            <a:r>
              <a:rPr lang="en-US" baseline="0" dirty="0"/>
              <a:t>Big surprise: why would relative low in </a:t>
            </a:r>
            <a:r>
              <a:rPr lang="en-US" baseline="0" dirty="0" err="1"/>
              <a:t>chl</a:t>
            </a:r>
            <a:r>
              <a:rPr lang="en-US" baseline="0" dirty="0"/>
              <a:t> biomass transition into relative high?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25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relaxation: immediate decrease in productivity; velocity has a remnant of the upwelling</a:t>
            </a:r>
            <a:r>
              <a:rPr lang="en-US" baseline="0" dirty="0"/>
              <a:t> cell but velocity field confused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3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4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 P to </a:t>
            </a:r>
            <a:r>
              <a:rPr lang="en-US" dirty="0" err="1"/>
              <a:t>Chl</a:t>
            </a:r>
            <a:r>
              <a:rPr lang="en-US" dirty="0"/>
              <a:t> via linear relation</a:t>
            </a:r>
          </a:p>
          <a:p>
            <a:endParaRPr lang="en-US" dirty="0"/>
          </a:p>
          <a:p>
            <a:r>
              <a:rPr lang="en-US" dirty="0"/>
              <a:t>High</a:t>
            </a:r>
            <a:r>
              <a:rPr lang="en-US" baseline="0" dirty="0"/>
              <a:t> </a:t>
            </a:r>
            <a:r>
              <a:rPr lang="en-US" baseline="0" dirty="0" err="1"/>
              <a:t>Chl</a:t>
            </a:r>
            <a:r>
              <a:rPr lang="en-US" baseline="0" dirty="0"/>
              <a:t> near the coast, low offshore</a:t>
            </a:r>
          </a:p>
          <a:p>
            <a:endParaRPr lang="en-US" baseline="0" dirty="0"/>
          </a:p>
          <a:p>
            <a:r>
              <a:rPr lang="en-US" baseline="0" dirty="0"/>
              <a:t>Top: highest </a:t>
            </a:r>
            <a:r>
              <a:rPr lang="en-US" baseline="0" dirty="0" err="1"/>
              <a:t>chl</a:t>
            </a:r>
            <a:r>
              <a:rPr lang="en-US" baseline="0" dirty="0"/>
              <a:t> near bottom</a:t>
            </a:r>
          </a:p>
          <a:p>
            <a:r>
              <a:rPr lang="en-US" baseline="0" dirty="0"/>
              <a:t>Bottom: highest </a:t>
            </a:r>
            <a:r>
              <a:rPr lang="en-US" baseline="0" dirty="0" err="1"/>
              <a:t>chl</a:t>
            </a:r>
            <a:r>
              <a:rPr lang="en-US" baseline="0" dirty="0"/>
              <a:t> near surface</a:t>
            </a:r>
          </a:p>
          <a:p>
            <a:endParaRPr lang="en-US" baseline="0" dirty="0"/>
          </a:p>
          <a:p>
            <a:r>
              <a:rPr lang="en-US" baseline="0" dirty="0"/>
              <a:t>DCM gets deeper offshore; consistent with predicted downwelling</a:t>
            </a:r>
          </a:p>
          <a:p>
            <a:endParaRPr lang="en-US" baseline="0" dirty="0"/>
          </a:p>
          <a:p>
            <a:r>
              <a:rPr lang="en-US" baseline="0" dirty="0"/>
              <a:t>Mesoscale variability in the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the sensitivity of the results to the chosen parameters?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5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D37D-4181-4BF0-8922-B1931314FE7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models – from geostrophic balance to the 3-D primitive equations</a:t>
            </a:r>
          </a:p>
          <a:p>
            <a:r>
              <a:rPr lang="en-US" dirty="0"/>
              <a:t>Biological models – from simple to more complex NPZ, including stability analysis</a:t>
            </a:r>
          </a:p>
          <a:p>
            <a:endParaRPr lang="en-US" dirty="0"/>
          </a:p>
          <a:p>
            <a:r>
              <a:rPr lang="en-US" dirty="0"/>
              <a:t>Huisman et al. brought us into direct comparison with observations at HOT, hypothesizing that interannual variations in the DCM result from advective-diffusive instability in an N-P model.</a:t>
            </a:r>
          </a:p>
          <a:p>
            <a:endParaRPr lang="en-US" dirty="0"/>
          </a:p>
          <a:p>
            <a:r>
              <a:rPr lang="en-US" dirty="0"/>
              <a:t>Dugdale and Wilkerson used a more complex NPZ model with two size classes of phytoplankton to explain the HNLC condition of the equatorial Pacific as simultaneous top-down control of picoplankton by microzooplankton and bottom up control of diatoms through the upwelled silica flux.</a:t>
            </a:r>
          </a:p>
          <a:p>
            <a:endParaRPr lang="en-US" dirty="0"/>
          </a:p>
          <a:p>
            <a:r>
              <a:rPr lang="en-US" dirty="0"/>
              <a:t>We saw how relatively simple NPZ models can allow us to examine the dynamical effects of upwelling</a:t>
            </a:r>
          </a:p>
          <a:p>
            <a:r>
              <a:rPr lang="en-US" dirty="0"/>
              <a:t>	Franks et al. 86 WCR decay turning a local minimum into a local maximum of phytoplankton biomass</a:t>
            </a:r>
          </a:p>
          <a:p>
            <a:r>
              <a:rPr lang="en-US" dirty="0"/>
              <a:t>	</a:t>
            </a:r>
            <a:r>
              <a:rPr lang="en-US" dirty="0" err="1"/>
              <a:t>Wroblewski</a:t>
            </a:r>
            <a:r>
              <a:rPr lang="en-US" dirty="0"/>
              <a:t> 77 coastal upwelling: forced response then biological overshoot that decreases productivity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WCR 82B April and June; Joyce and Kennelly (1985)</a:t>
            </a:r>
          </a:p>
          <a:p>
            <a:endParaRPr lang="en-US" dirty="0"/>
          </a:p>
          <a:p>
            <a:r>
              <a:rPr lang="en-US" dirty="0"/>
              <a:t>Clue</a:t>
            </a:r>
            <a:r>
              <a:rPr lang="en-US" baseline="0" dirty="0"/>
              <a:t> is here</a:t>
            </a:r>
          </a:p>
          <a:p>
            <a:endParaRPr lang="en-US" baseline="0" dirty="0"/>
          </a:p>
          <a:p>
            <a:r>
              <a:rPr lang="en-US" baseline="0" dirty="0"/>
              <a:t>Red line: bottom of 10 degree isotherm</a:t>
            </a:r>
          </a:p>
          <a:p>
            <a:r>
              <a:rPr lang="en-US" baseline="0" dirty="0"/>
              <a:t>Dashed line: 60 days later</a:t>
            </a:r>
          </a:p>
          <a:p>
            <a:endParaRPr lang="en-US" baseline="0" dirty="0"/>
          </a:p>
          <a:p>
            <a:r>
              <a:rPr lang="en-US" baseline="0" dirty="0"/>
              <a:t>1 m / day upwelling</a:t>
            </a:r>
          </a:p>
          <a:p>
            <a:endParaRPr lang="en-US" baseline="0" dirty="0"/>
          </a:p>
          <a:p>
            <a:r>
              <a:rPr lang="en-US" baseline="0" dirty="0"/>
              <a:t>Doesn’t sound like much</a:t>
            </a:r>
          </a:p>
          <a:p>
            <a:endParaRPr lang="en-US" baseline="0" dirty="0"/>
          </a:p>
          <a:p>
            <a:r>
              <a:rPr lang="en-US" baseline="0" dirty="0"/>
              <a:t>Other aspects: stratified surface ocean; deep ML in 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3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Geostrophic</a:t>
            </a:r>
            <a:r>
              <a:rPr lang="en-US" baseline="0" dirty="0"/>
              <a:t> balance</a:t>
            </a:r>
          </a:p>
          <a:p>
            <a:r>
              <a:rPr lang="en-US" baseline="0" dirty="0"/>
              <a:t>	What does it do? [steady balance]</a:t>
            </a:r>
          </a:p>
          <a:p>
            <a:endParaRPr lang="en-US" baseline="0" dirty="0"/>
          </a:p>
          <a:p>
            <a:r>
              <a:rPr lang="en-US" baseline="0" dirty="0"/>
              <a:t>Friction, </a:t>
            </a:r>
            <a:r>
              <a:rPr lang="en-US" baseline="0" dirty="0" err="1"/>
              <a:t>ageostrophic</a:t>
            </a:r>
            <a:r>
              <a:rPr lang="en-US" baseline="0" dirty="0"/>
              <a:t> circulation</a:t>
            </a:r>
          </a:p>
          <a:p>
            <a:endParaRPr lang="en-US" baseline="0" dirty="0"/>
          </a:p>
          <a:p>
            <a:r>
              <a:rPr lang="en-US" baseline="0" dirty="0"/>
              <a:t>Nutrient flux</a:t>
            </a:r>
          </a:p>
          <a:p>
            <a:endParaRPr lang="en-US" baseline="0" dirty="0"/>
          </a:p>
          <a:p>
            <a:r>
              <a:rPr lang="en-US" baseline="0" dirty="0"/>
              <a:t>Franks 2D radial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6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Ageostrophic</a:t>
            </a:r>
            <a:r>
              <a:rPr lang="en-US" baseline="0" dirty="0"/>
              <a:t> secondary circulation</a:t>
            </a:r>
          </a:p>
          <a:p>
            <a:r>
              <a:rPr lang="en-US" baseline="0" dirty="0"/>
              <a:t>	1 m/day up in the middle</a:t>
            </a:r>
          </a:p>
          <a:p>
            <a:r>
              <a:rPr lang="en-US" baseline="0" dirty="0"/>
              <a:t>	down at the periphery</a:t>
            </a:r>
          </a:p>
          <a:p>
            <a:endParaRPr lang="en-US" baseline="0" dirty="0"/>
          </a:p>
          <a:p>
            <a:r>
              <a:rPr lang="en-US" baseline="0" dirty="0"/>
              <a:t>Geostrophic swirl velocity – 1 m/s [not depicted here]</a:t>
            </a:r>
          </a:p>
          <a:p>
            <a:endParaRPr lang="en-US" baseline="0" dirty="0"/>
          </a:p>
          <a:p>
            <a:r>
              <a:rPr lang="en-US" baseline="0" dirty="0"/>
              <a:t>Vertical structure function</a:t>
            </a:r>
          </a:p>
          <a:p>
            <a:r>
              <a:rPr lang="en-US" baseline="0" dirty="0"/>
              <a:t>	zero at the surface [rigid lid approximation]</a:t>
            </a:r>
          </a:p>
          <a:p>
            <a:r>
              <a:rPr lang="en-US" baseline="0" dirty="0"/>
              <a:t>	increases with depth into the main thermocline</a:t>
            </a:r>
          </a:p>
          <a:p>
            <a:endParaRPr lang="en-US" baseline="0" dirty="0"/>
          </a:p>
          <a:p>
            <a:r>
              <a:rPr lang="en-US" baseline="0" dirty="0"/>
              <a:t>Simplified schematic does not include downwelling at the edge– all the flow was assumed to leave out the sides above rho0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8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Ics</a:t>
            </a:r>
            <a:r>
              <a:rPr lang="en-US" dirty="0"/>
              <a:t>: fit to </a:t>
            </a:r>
            <a:r>
              <a:rPr lang="en-US" dirty="0" err="1"/>
              <a:t>obs</a:t>
            </a:r>
            <a:r>
              <a:rPr lang="en-US" dirty="0"/>
              <a:t>, deeper MLD inside than outside</a:t>
            </a:r>
          </a:p>
          <a:p>
            <a:r>
              <a:rPr lang="en-US" dirty="0"/>
              <a:t>Heating</a:t>
            </a:r>
            <a:r>
              <a:rPr lang="en-US" baseline="0" dirty="0"/>
              <a:t> near surface, upwelling at depth</a:t>
            </a:r>
          </a:p>
          <a:p>
            <a:endParaRPr lang="en-US" baseline="0" dirty="0"/>
          </a:p>
          <a:p>
            <a:r>
              <a:rPr lang="en-US" baseline="0" dirty="0"/>
              <a:t>7 degree isotherm rises from 780 to 700</a:t>
            </a:r>
          </a:p>
          <a:p>
            <a:r>
              <a:rPr lang="en-US" baseline="0"/>
              <a:t>15 rises from 440 to 370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Term-by-term analysis; closed system, +/- terms, relate to arrows</a:t>
            </a:r>
          </a:p>
          <a:p>
            <a:endParaRPr lang="en-US" dirty="0"/>
          </a:p>
          <a:p>
            <a:r>
              <a:rPr lang="en-US" dirty="0" err="1"/>
              <a:t>Michaelis-Menten</a:t>
            </a:r>
            <a:r>
              <a:rPr lang="en-US" baseline="0" dirty="0"/>
              <a:t> nutrient uptake</a:t>
            </a:r>
          </a:p>
          <a:p>
            <a:endParaRPr lang="en-US" baseline="0" dirty="0"/>
          </a:p>
          <a:p>
            <a:r>
              <a:rPr lang="en-US" baseline="0" dirty="0"/>
              <a:t>Phytoplankton mortality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Ivlev</a:t>
            </a:r>
            <a:r>
              <a:rPr lang="en-US" dirty="0"/>
              <a:t> grazing formulation;</a:t>
            </a:r>
            <a:r>
              <a:rPr lang="en-US" baseline="0" dirty="0"/>
              <a:t> no limitation on total grazing</a:t>
            </a:r>
          </a:p>
          <a:p>
            <a:r>
              <a:rPr lang="en-US" baseline="0" dirty="0"/>
              <a:t>	lambda – </a:t>
            </a:r>
            <a:r>
              <a:rPr lang="en-US" baseline="0" dirty="0" err="1"/>
              <a:t>Ivlev</a:t>
            </a:r>
            <a:r>
              <a:rPr lang="en-US" baseline="0" dirty="0"/>
              <a:t> constant</a:t>
            </a:r>
          </a:p>
          <a:p>
            <a:r>
              <a:rPr lang="en-US" baseline="0" dirty="0"/>
              <a:t>	acclimation to food concentrations </a:t>
            </a:r>
          </a:p>
          <a:p>
            <a:endParaRPr lang="en-US" baseline="0" dirty="0"/>
          </a:p>
          <a:p>
            <a:r>
              <a:rPr lang="en-US" baseline="0" dirty="0"/>
              <a:t>Gamma – slopping feeding</a:t>
            </a:r>
          </a:p>
          <a:p>
            <a:endParaRPr lang="en-US" baseline="0" dirty="0"/>
          </a:p>
          <a:p>
            <a:r>
              <a:rPr lang="en-US" baseline="0" dirty="0"/>
              <a:t>g – zooplankton mortality</a:t>
            </a:r>
          </a:p>
          <a:p>
            <a:endParaRPr lang="en-US" dirty="0"/>
          </a:p>
          <a:p>
            <a:r>
              <a:rPr lang="en-US" dirty="0"/>
              <a:t>Upwelling</a:t>
            </a:r>
            <a:r>
              <a:rPr lang="en-US" baseline="0" dirty="0"/>
              <a:t>, nutrient supply; </a:t>
            </a:r>
            <a:r>
              <a:rPr lang="en-US" dirty="0"/>
              <a:t>Note 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80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condition based on </a:t>
            </a:r>
            <a:r>
              <a:rPr lang="en-US" dirty="0" err="1"/>
              <a:t>obs</a:t>
            </a:r>
            <a:r>
              <a:rPr lang="en-US" dirty="0"/>
              <a:t>:</a:t>
            </a:r>
            <a:r>
              <a:rPr lang="en-US" baseline="0" dirty="0"/>
              <a:t> lower inside than out near surface</a:t>
            </a:r>
          </a:p>
          <a:p>
            <a:endParaRPr lang="en-US" baseline="0" dirty="0"/>
          </a:p>
          <a:p>
            <a:r>
              <a:rPr lang="en-US" baseline="0" dirty="0"/>
              <a:t>Cf. Ks value</a:t>
            </a:r>
          </a:p>
          <a:p>
            <a:pPr defTabSz="925902">
              <a:defRPr/>
            </a:pPr>
            <a:r>
              <a:rPr lang="en-US" baseline="0" dirty="0"/>
              <a:t>nutrient replete, i.e. light limited</a:t>
            </a:r>
          </a:p>
          <a:p>
            <a:endParaRPr lang="en-US" baseline="0" dirty="0"/>
          </a:p>
          <a:p>
            <a:r>
              <a:rPr lang="en-US" baseline="0" dirty="0"/>
              <a:t>Formation of the </a:t>
            </a:r>
            <a:r>
              <a:rPr lang="en-US" baseline="0" dirty="0" err="1"/>
              <a:t>nutricline</a:t>
            </a:r>
            <a:r>
              <a:rPr lang="en-US" baseline="0" dirty="0"/>
              <a:t>; nutrient limited above</a:t>
            </a:r>
          </a:p>
          <a:p>
            <a:endParaRPr lang="en-US" baseline="0" dirty="0"/>
          </a:p>
          <a:p>
            <a:r>
              <a:rPr lang="en-US" baseline="0" dirty="0"/>
              <a:t>Evidence of upwelling at eddy center</a:t>
            </a:r>
          </a:p>
          <a:p>
            <a:r>
              <a:rPr lang="en-US" baseline="0" dirty="0"/>
              <a:t>	gradient tighter in the core of the eddy</a:t>
            </a:r>
          </a:p>
          <a:p>
            <a:r>
              <a:rPr lang="en-US" baseline="0" dirty="0"/>
              <a:t>	broader at the periphery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</a:t>
            </a:r>
            <a:r>
              <a:rPr lang="en-US" baseline="0" dirty="0"/>
              <a:t> IC</a:t>
            </a:r>
          </a:p>
          <a:p>
            <a:endParaRPr lang="en-US" baseline="0" dirty="0"/>
          </a:p>
          <a:p>
            <a:r>
              <a:rPr lang="en-US" baseline="0" dirty="0"/>
              <a:t>Turnover time is fast, ICs are quickly forgotten.</a:t>
            </a:r>
          </a:p>
          <a:p>
            <a:endParaRPr lang="en-US" baseline="0" dirty="0"/>
          </a:p>
          <a:p>
            <a:r>
              <a:rPr lang="en-US" baseline="0" dirty="0"/>
              <a:t>Phytoplankton bloomed everywhere; eddy center higher 3.25 vs. 2.6 (25% increase)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414C-CF70-4A79-AA55-06A11510454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67" indent="0" algn="ctr">
              <a:buNone/>
              <a:defRPr/>
            </a:lvl2pPr>
            <a:lvl3pPr marL="913737" indent="0" algn="ctr">
              <a:buNone/>
              <a:defRPr/>
            </a:lvl3pPr>
            <a:lvl4pPr marL="1370606" indent="0" algn="ctr">
              <a:buNone/>
              <a:defRPr/>
            </a:lvl4pPr>
            <a:lvl5pPr marL="1827473" indent="0" algn="ctr">
              <a:buNone/>
              <a:defRPr/>
            </a:lvl5pPr>
            <a:lvl6pPr marL="2284342" indent="0" algn="ctr">
              <a:buNone/>
              <a:defRPr/>
            </a:lvl6pPr>
            <a:lvl7pPr marL="2741210" indent="0" algn="ctr">
              <a:buNone/>
              <a:defRPr/>
            </a:lvl7pPr>
            <a:lvl8pPr marL="3198076" indent="0" algn="ctr">
              <a:buNone/>
              <a:defRPr/>
            </a:lvl8pPr>
            <a:lvl9pPr marL="36549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5698D-5F29-4BFC-8A80-C992C2E050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9502-9645-497E-BD27-6ED028373B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7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7" indent="0">
              <a:buNone/>
              <a:defRPr sz="1800"/>
            </a:lvl2pPr>
            <a:lvl3pPr marL="913737" indent="0">
              <a:buNone/>
              <a:defRPr sz="1600"/>
            </a:lvl3pPr>
            <a:lvl4pPr marL="1370606" indent="0">
              <a:buNone/>
              <a:defRPr sz="1400"/>
            </a:lvl4pPr>
            <a:lvl5pPr marL="1827473" indent="0">
              <a:buNone/>
              <a:defRPr sz="1400"/>
            </a:lvl5pPr>
            <a:lvl6pPr marL="2284342" indent="0">
              <a:buNone/>
              <a:defRPr sz="1400"/>
            </a:lvl6pPr>
            <a:lvl7pPr marL="2741210" indent="0">
              <a:buNone/>
              <a:defRPr sz="1400"/>
            </a:lvl7pPr>
            <a:lvl8pPr marL="3198076" indent="0">
              <a:buNone/>
              <a:defRPr sz="1400"/>
            </a:lvl8pPr>
            <a:lvl9pPr marL="365494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FC00-D7D4-4AF3-9E8D-51BB5552B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4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FB7E-7D3C-4C25-AB3B-E22D7E5FFB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464E-D18E-4797-B9A1-3B235753B6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7971-3837-4FCF-BB64-F878FB539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31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547C0-E542-4C77-8B3F-FA9C832381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6B51B-198B-4260-B7BE-E40DF703E4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0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348A-95F9-41B4-B011-86C7CC01C3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7FF7-6468-428A-93D5-2134F892D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9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82D9-A817-41F9-9740-C77432D342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9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69B974-10FF-4DEE-9C6D-7E340830D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0" tIns="45687" rIns="91370" bIns="456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70" tIns="45687" rIns="91370" bIns="456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2B7AC-7DBC-471D-9577-3E3196C9E63B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F8A4-0630-4341-854A-D54B69A9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1" indent="-342651" algn="l" defTabSz="9137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defTabSz="9137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5" algn="l" defTabSz="9137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8" indent="-228435" algn="l" defTabSz="9137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8CFDC-B2F3-45FF-9D12-7CBA7DBB939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5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1" indent="-34265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3" indent="-22843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0" indent="-22843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08" indent="-2284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44" indent="-2284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13" indent="-2284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380" indent="-22843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Recap and 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31642"/>
            <a:ext cx="9144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Suzi Clark’s thesis defense – any questions?</a:t>
            </a:r>
          </a:p>
          <a:p>
            <a:r>
              <a:rPr lang="en-US" sz="4000" dirty="0"/>
              <a:t>	</a:t>
            </a:r>
          </a:p>
          <a:p>
            <a:r>
              <a:rPr lang="en-US" sz="4000" dirty="0"/>
              <a:t>2. GRF Stability Lecture – any questions?</a:t>
            </a:r>
          </a:p>
          <a:p>
            <a:pPr marL="742950" indent="-742950">
              <a:buAutoNum type="arabicPeriod" startAt="3"/>
            </a:pPr>
            <a:endParaRPr lang="en-US" sz="4000" dirty="0"/>
          </a:p>
          <a:p>
            <a:r>
              <a:rPr lang="en-US" sz="4000" dirty="0"/>
              <a:t>3. Today: </a:t>
            </a:r>
          </a:p>
          <a:p>
            <a:r>
              <a:rPr lang="en-US" sz="4000" dirty="0"/>
              <a:t>	NPZ models, part 3 (DJM)</a:t>
            </a:r>
          </a:p>
          <a:p>
            <a:r>
              <a:rPr lang="en-US" sz="4000" dirty="0"/>
              <a:t>	Advection diffusion reaction models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3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15021"/>
          <a:stretch/>
        </p:blipFill>
        <p:spPr bwMode="auto">
          <a:xfrm>
            <a:off x="5867400" y="2286000"/>
            <a:ext cx="3200400" cy="30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9144000" cy="1090612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the eddy-induced upwelling almost invisible in the nutrient field?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11823" b="2042"/>
          <a:stretch/>
        </p:blipFill>
        <p:spPr bwMode="auto">
          <a:xfrm>
            <a:off x="2895600" y="2286000"/>
            <a:ext cx="3200400" cy="29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288" r="30695" b="17754"/>
          <a:stretch/>
        </p:blipFill>
        <p:spPr bwMode="auto">
          <a:xfrm>
            <a:off x="228600" y="2296375"/>
            <a:ext cx="2743200" cy="37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905000"/>
            <a:ext cx="7831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Radial </a:t>
            </a:r>
            <a:r>
              <a:rPr lang="en-US" sz="2000" dirty="0" err="1">
                <a:solidFill>
                  <a:prstClr val="black"/>
                </a:solidFill>
              </a:rPr>
              <a:t>Streamfunction</a:t>
            </a:r>
            <a:r>
              <a:rPr lang="en-US" sz="2000" dirty="0">
                <a:solidFill>
                  <a:prstClr val="black"/>
                </a:solidFill>
              </a:rPr>
              <a:t>                    Nutrients                             Phytoplankton</a:t>
            </a:r>
          </a:p>
        </p:txBody>
      </p:sp>
    </p:spTree>
    <p:extLst>
      <p:ext uri="{BB962C8B-B14F-4D97-AF65-F5344CB8AC3E}">
        <p14:creationId xmlns:p14="http://schemas.microsoft.com/office/powerpoint/2010/main" val="127052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8588"/>
            <a:ext cx="59055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2838"/>
            <a:ext cx="2971800" cy="4525962"/>
          </a:xfrm>
        </p:spPr>
        <p:txBody>
          <a:bodyPr>
            <a:normAutofit/>
          </a:bodyPr>
          <a:lstStyle/>
          <a:p>
            <a:r>
              <a:rPr lang="en-US" dirty="0"/>
              <a:t>Sensitivity to the prescribed</a:t>
            </a:r>
            <a:r>
              <a:rPr lang="en-US" baseline="0" dirty="0"/>
              <a:t> upwelling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8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846320" cy="47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with observations: simulated chlorophyll concentration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15021" r="1556"/>
          <a:stretch/>
        </p:blipFill>
        <p:spPr bwMode="auto">
          <a:xfrm>
            <a:off x="0" y="1981200"/>
            <a:ext cx="4425043" cy="43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67640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Phytoplankton nitrogen</a:t>
            </a:r>
          </a:p>
        </p:txBody>
      </p:sp>
    </p:spTree>
    <p:extLst>
      <p:ext uri="{BB962C8B-B14F-4D97-AF65-F5344CB8AC3E}">
        <p14:creationId xmlns:p14="http://schemas.microsoft.com/office/powerpoint/2010/main" val="270370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5799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096962"/>
          </a:xfrm>
        </p:spPr>
        <p:txBody>
          <a:bodyPr>
            <a:normAutofit/>
          </a:bodyPr>
          <a:lstStyle/>
          <a:p>
            <a:r>
              <a:rPr lang="en-US" dirty="0"/>
              <a:t>Chlorophyll observations from WCR82B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7452" y="4191000"/>
            <a:ext cx="23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Smith and Baker (1985)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488668"/>
            <a:ext cx="277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Yentsch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 err="1">
                <a:solidFill>
                  <a:prstClr val="black"/>
                </a:solidFill>
              </a:rPr>
              <a:t>Phinney</a:t>
            </a:r>
            <a:r>
              <a:rPr lang="en-US" dirty="0">
                <a:solidFill>
                  <a:prstClr val="black"/>
                </a:solidFill>
              </a:rPr>
              <a:t> (1985)</a:t>
            </a:r>
          </a:p>
        </p:txBody>
      </p:sp>
    </p:spTree>
    <p:extLst>
      <p:ext uri="{BB962C8B-B14F-4D97-AF65-F5344CB8AC3E}">
        <p14:creationId xmlns:p14="http://schemas.microsoft.com/office/powerpoint/2010/main" val="130753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88668"/>
            <a:ext cx="325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Garcia-</a:t>
            </a:r>
            <a:r>
              <a:rPr lang="en-US" dirty="0" err="1">
                <a:solidFill>
                  <a:prstClr val="black"/>
                </a:solidFill>
              </a:rPr>
              <a:t>Moliner</a:t>
            </a:r>
            <a:r>
              <a:rPr lang="en-US" dirty="0">
                <a:solidFill>
                  <a:prstClr val="black"/>
                </a:solidFill>
              </a:rPr>
              <a:t> and Yoder, 1994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545068"/>
            <a:ext cx="3962400" cy="5322332"/>
          </a:xfrm>
        </p:spPr>
        <p:txBody>
          <a:bodyPr/>
          <a:lstStyle/>
          <a:p>
            <a:r>
              <a:rPr lang="en-US" dirty="0"/>
              <a:t>Chlorophyll time-series of WCR82B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73666" y="0"/>
            <a:ext cx="4360734" cy="6858000"/>
            <a:chOff x="4173666" y="0"/>
            <a:chExt cx="4360734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666" y="0"/>
              <a:ext cx="436073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53000" y="76200"/>
              <a:ext cx="7954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2800" y="762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5780" y="24384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4784" y="24384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3846" y="4740499"/>
              <a:ext cx="8792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May 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4724400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June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88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83" y="0"/>
            <a:ext cx="569811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" y="960438"/>
            <a:ext cx="3293480" cy="3763962"/>
          </a:xfrm>
        </p:spPr>
        <p:txBody>
          <a:bodyPr/>
          <a:lstStyle/>
          <a:p>
            <a:pPr rtl="0" eaLnBrk="1" latinLnBrk="0" hangingPunct="1"/>
            <a:r>
              <a:rPr lang="en-US" sz="3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Another example application of NPZ models: 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Coastal upwelling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572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4303762" y="995857"/>
            <a:ext cx="4754880" cy="497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>
            <a:stCxn id="22" idx="1"/>
            <a:endCxn id="40" idx="3"/>
          </p:cNvCxnSpPr>
          <p:nvPr/>
        </p:nvCxnSpPr>
        <p:spPr>
          <a:xfrm flipH="1" flipV="1">
            <a:off x="1060301" y="2158300"/>
            <a:ext cx="796916" cy="237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402" y="228606"/>
            <a:ext cx="4516453" cy="4457885"/>
            <a:chOff x="1828800" y="1705168"/>
            <a:chExt cx="5306916" cy="5238097"/>
          </a:xfrm>
        </p:grpSpPr>
        <p:grpSp>
          <p:nvGrpSpPr>
            <p:cNvPr id="5" name="Group 4"/>
            <p:cNvGrpSpPr/>
            <p:nvPr/>
          </p:nvGrpSpPr>
          <p:grpSpPr>
            <a:xfrm>
              <a:off x="5782795" y="1733076"/>
              <a:ext cx="1352921" cy="990600"/>
              <a:chOff x="1466119" y="4191000"/>
              <a:chExt cx="1352921" cy="990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24000" y="4191000"/>
                <a:ext cx="10668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466119" y="4335228"/>
                    <a:ext cx="1352921" cy="759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6119" y="4335227"/>
                    <a:ext cx="1151405" cy="6463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3774110" y="5277324"/>
              <a:ext cx="1332655" cy="990600"/>
              <a:chOff x="1466119" y="4191000"/>
              <a:chExt cx="1332655" cy="990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24000" y="4191000"/>
                <a:ext cx="10668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466119" y="4335228"/>
                    <a:ext cx="1332655" cy="759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𝑁𝑂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6119" y="4335227"/>
                    <a:ext cx="1134157" cy="6463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828800" y="1705168"/>
              <a:ext cx="1066800" cy="990600"/>
              <a:chOff x="1524000" y="4191000"/>
              <a:chExt cx="1066800" cy="990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000" y="4191000"/>
                <a:ext cx="10668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769135" y="4335228"/>
                    <a:ext cx="674766" cy="759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>
                              <a:latin typeface="Cambria Math"/>
                            </a:rPr>
                            <m:t>𝑍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9134" y="4335227"/>
                    <a:ext cx="574260" cy="6463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3831991" y="3505200"/>
              <a:ext cx="1066800" cy="990600"/>
              <a:chOff x="1524000" y="4191000"/>
              <a:chExt cx="1066800" cy="990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000" y="4191000"/>
                <a:ext cx="10668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753124" y="4335228"/>
                    <a:ext cx="689834" cy="759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>
                              <a:latin typeface="Cambria Math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3125" y="4335227"/>
                    <a:ext cx="587084" cy="64633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Arrow Connector 27"/>
            <p:cNvCxnSpPr/>
            <p:nvPr/>
          </p:nvCxnSpPr>
          <p:spPr>
            <a:xfrm flipH="1" flipV="1">
              <a:off x="4357071" y="6252156"/>
              <a:ext cx="1786" cy="5462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6400800"/>
              <a:ext cx="1681265" cy="54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Upwelling</a:t>
              </a:r>
            </a:p>
          </p:txBody>
        </p:sp>
        <p:cxnSp>
          <p:nvCxnSpPr>
            <p:cNvPr id="30" name="Straight Arrow Connector 29"/>
            <p:cNvCxnSpPr>
              <a:stCxn id="7" idx="0"/>
              <a:endCxn id="22" idx="2"/>
            </p:cNvCxnSpPr>
            <p:nvPr/>
          </p:nvCxnSpPr>
          <p:spPr>
            <a:xfrm flipV="1">
              <a:off x="4365391" y="4495800"/>
              <a:ext cx="0" cy="781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9" idx="2"/>
            </p:cNvCxnSpPr>
            <p:nvPr/>
          </p:nvCxnSpPr>
          <p:spPr>
            <a:xfrm flipH="1" flipV="1">
              <a:off x="2362200" y="2695768"/>
              <a:ext cx="2018438" cy="7815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9" idx="3"/>
              <a:endCxn id="4" idx="1"/>
            </p:cNvCxnSpPr>
            <p:nvPr/>
          </p:nvCxnSpPr>
          <p:spPr>
            <a:xfrm>
              <a:off x="2895601" y="2200469"/>
              <a:ext cx="2887194" cy="565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828800" y="3477292"/>
              <a:ext cx="1066800" cy="990600"/>
              <a:chOff x="1524000" y="4191000"/>
              <a:chExt cx="1066800" cy="990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524000" y="4191000"/>
                <a:ext cx="1066800" cy="990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769135" y="4335228"/>
                    <a:ext cx="730142" cy="759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9134" y="4335227"/>
                    <a:ext cx="621389" cy="6463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/>
            <p:cNvCxnSpPr>
              <a:stCxn id="2" idx="2"/>
            </p:cNvCxnSpPr>
            <p:nvPr/>
          </p:nvCxnSpPr>
          <p:spPr>
            <a:xfrm flipH="1">
              <a:off x="4419600" y="2723676"/>
              <a:ext cx="1954476" cy="7536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9" idx="2"/>
              <a:endCxn id="40" idx="0"/>
            </p:cNvCxnSpPr>
            <p:nvPr/>
          </p:nvCxnSpPr>
          <p:spPr>
            <a:xfrm>
              <a:off x="2362200" y="2695768"/>
              <a:ext cx="0" cy="781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882120" y="2295288"/>
              <a:ext cx="2945076" cy="16103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" idx="2"/>
              <a:endCxn id="7" idx="3"/>
            </p:cNvCxnSpPr>
            <p:nvPr/>
          </p:nvCxnSpPr>
          <p:spPr>
            <a:xfrm flipH="1">
              <a:off x="4898791" y="2723676"/>
              <a:ext cx="1475285" cy="3048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0" idx="2"/>
            </p:cNvCxnSpPr>
            <p:nvPr/>
          </p:nvCxnSpPr>
          <p:spPr>
            <a:xfrm>
              <a:off x="2362200" y="4467892"/>
              <a:ext cx="0" cy="5613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93403" y="4948535"/>
              <a:ext cx="1177600" cy="54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Export</a:t>
              </a:r>
            </a:p>
          </p:txBody>
        </p:sp>
      </p:grpSp>
      <p:sp>
        <p:nvSpPr>
          <p:cNvPr id="67" name="Title 66"/>
          <p:cNvSpPr>
            <a:spLocks noGrp="1"/>
          </p:cNvSpPr>
          <p:nvPr>
            <p:ph type="title" idx="4294967295"/>
          </p:nvPr>
        </p:nvSpPr>
        <p:spPr>
          <a:xfrm>
            <a:off x="297180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Wroblewski</a:t>
            </a:r>
            <a:r>
              <a:rPr lang="en-US" sz="4000" dirty="0"/>
              <a:t> (1977)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3180"/>
            <a:ext cx="2743200" cy="20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4572007" y="831501"/>
            <a:ext cx="40862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09600" y="796542"/>
            <a:ext cx="40100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Quasi-steady state profiles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7" y="1764268"/>
            <a:ext cx="1551259" cy="369332"/>
          </a:xfrm>
          <a:prstGeom prst="rect">
            <a:avLst/>
          </a:prstGeom>
          <a:noFill/>
        </p:spPr>
        <p:txBody>
          <a:bodyPr wrap="none" lIns="91370" tIns="45687" rIns="91370" bIns="45687" rtlCol="0">
            <a:spAutoFit/>
          </a:bodyPr>
          <a:lstStyle/>
          <a:p>
            <a:r>
              <a:rPr lang="en-US" dirty="0"/>
              <a:t>Phytoplankton</a:t>
            </a:r>
          </a:p>
        </p:txBody>
      </p:sp>
    </p:spTree>
    <p:extLst>
      <p:ext uri="{BB962C8B-B14F-4D97-AF65-F5344CB8AC3E}">
        <p14:creationId xmlns:p14="http://schemas.microsoft.com/office/powerpoint/2010/main" val="190572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6563" y="1258690"/>
            <a:ext cx="4572000" cy="53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dirty="0"/>
              <a:t>Initial conditions              T = 4 days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/>
          <a:stretch/>
        </p:blipFill>
        <p:spPr bwMode="auto">
          <a:xfrm rot="-60000">
            <a:off x="4926762" y="873793"/>
            <a:ext cx="4128863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9422" y="1002268"/>
            <a:ext cx="1388585" cy="369332"/>
          </a:xfrm>
          <a:prstGeom prst="rect">
            <a:avLst/>
          </a:prstGeom>
          <a:noFill/>
        </p:spPr>
        <p:txBody>
          <a:bodyPr wrap="none" lIns="91370" tIns="45687" rIns="91370" bIns="45687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505200"/>
            <a:ext cx="2004716" cy="3416320"/>
          </a:xfrm>
          <a:prstGeom prst="rect">
            <a:avLst/>
          </a:prstGeom>
          <a:noFill/>
        </p:spPr>
        <p:txBody>
          <a:bodyPr wrap="none" lIns="91370" tIns="45687" rIns="91370" bIns="45687" rtlCol="0">
            <a:spAutoFit/>
          </a:bodyPr>
          <a:lstStyle/>
          <a:p>
            <a:r>
              <a:rPr lang="en-US" dirty="0"/>
              <a:t>Primary production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Phytoplankton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24884" y="2438407"/>
            <a:ext cx="2004716" cy="4434721"/>
            <a:chOff x="6224884" y="2438400"/>
            <a:chExt cx="2004716" cy="4434721"/>
          </a:xfrm>
        </p:grpSpPr>
        <p:sp>
          <p:nvSpPr>
            <p:cNvPr id="7" name="TextBox 6"/>
            <p:cNvSpPr txBox="1"/>
            <p:nvPr/>
          </p:nvSpPr>
          <p:spPr>
            <a:xfrm>
              <a:off x="6224884" y="3733800"/>
              <a:ext cx="200471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production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Phytoplankton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86600" y="24384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876807" y="6553200"/>
            <a:ext cx="1447793" cy="120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-24662" y="571295"/>
            <a:ext cx="439446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928340" y="646469"/>
            <a:ext cx="42768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4" y="-22860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 = 7 days                 T = 10 days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24884" y="2438407"/>
            <a:ext cx="2004716" cy="4434721"/>
            <a:chOff x="6224884" y="2438400"/>
            <a:chExt cx="2004716" cy="4434721"/>
          </a:xfrm>
        </p:grpSpPr>
        <p:sp>
          <p:nvSpPr>
            <p:cNvPr id="6" name="TextBox 5"/>
            <p:cNvSpPr txBox="1"/>
            <p:nvPr/>
          </p:nvSpPr>
          <p:spPr>
            <a:xfrm>
              <a:off x="6224884" y="3733800"/>
              <a:ext cx="200471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production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Phytoplankton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6600" y="24384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47800" y="2438407"/>
            <a:ext cx="2004716" cy="4434721"/>
            <a:chOff x="6224884" y="2438400"/>
            <a:chExt cx="2004716" cy="4434721"/>
          </a:xfrm>
        </p:grpSpPr>
        <p:sp>
          <p:nvSpPr>
            <p:cNvPr id="9" name="TextBox 8"/>
            <p:cNvSpPr txBox="1"/>
            <p:nvPr/>
          </p:nvSpPr>
          <p:spPr>
            <a:xfrm>
              <a:off x="6224884" y="3733800"/>
              <a:ext cx="200471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production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Phytoplankton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24384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88668"/>
            <a:ext cx="325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Garcia-</a:t>
            </a:r>
            <a:r>
              <a:rPr lang="en-US" dirty="0" err="1">
                <a:solidFill>
                  <a:prstClr val="black"/>
                </a:solidFill>
              </a:rPr>
              <a:t>Moliner</a:t>
            </a:r>
            <a:r>
              <a:rPr lang="en-US" dirty="0">
                <a:solidFill>
                  <a:prstClr val="black"/>
                </a:solidFill>
              </a:rPr>
              <a:t> and Yoder, 1994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545068"/>
            <a:ext cx="3962400" cy="5322332"/>
          </a:xfrm>
        </p:spPr>
        <p:txBody>
          <a:bodyPr/>
          <a:lstStyle/>
          <a:p>
            <a:r>
              <a:rPr lang="en-US" dirty="0"/>
              <a:t>Chlorophyll time-series of WCR82B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73666" y="0"/>
            <a:ext cx="4360734" cy="6858000"/>
            <a:chOff x="4173666" y="0"/>
            <a:chExt cx="4360734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666" y="0"/>
              <a:ext cx="436073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53000" y="76200"/>
              <a:ext cx="7954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2800" y="762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5780" y="24384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19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4784" y="2438400"/>
              <a:ext cx="912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April 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3846" y="4740499"/>
              <a:ext cx="8792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May 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4724400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June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5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51548" y="569824"/>
            <a:ext cx="422585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75092" y="720474"/>
            <a:ext cx="40213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T = 15 days                 T = 20 days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24884" y="2438407"/>
            <a:ext cx="2004716" cy="4434721"/>
            <a:chOff x="6224884" y="2438400"/>
            <a:chExt cx="2004716" cy="4434721"/>
          </a:xfrm>
        </p:grpSpPr>
        <p:sp>
          <p:nvSpPr>
            <p:cNvPr id="6" name="TextBox 5"/>
            <p:cNvSpPr txBox="1"/>
            <p:nvPr/>
          </p:nvSpPr>
          <p:spPr>
            <a:xfrm>
              <a:off x="6224884" y="3733800"/>
              <a:ext cx="200471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production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Phytoplankton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6600" y="24384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2438407"/>
            <a:ext cx="2004716" cy="4434721"/>
            <a:chOff x="6224884" y="2438400"/>
            <a:chExt cx="2004716" cy="4434721"/>
          </a:xfrm>
        </p:grpSpPr>
        <p:sp>
          <p:nvSpPr>
            <p:cNvPr id="9" name="TextBox 8"/>
            <p:cNvSpPr txBox="1"/>
            <p:nvPr/>
          </p:nvSpPr>
          <p:spPr>
            <a:xfrm>
              <a:off x="6224884" y="3733800"/>
              <a:ext cx="200471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production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Phytoplankton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24384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" y="6477000"/>
            <a:ext cx="1447793" cy="120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49437" y="1765963"/>
            <a:ext cx="7240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2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Wind stress and vertically integrated primary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5345668"/>
            <a:ext cx="1420389" cy="400110"/>
          </a:xfrm>
          <a:prstGeom prst="rect">
            <a:avLst/>
          </a:prstGeom>
          <a:noFill/>
        </p:spPr>
        <p:txBody>
          <a:bodyPr wrap="none" lIns="91370" tIns="45687" rIns="91370" bIns="45687" rtlCol="0">
            <a:spAutoFit/>
          </a:bodyPr>
          <a:lstStyle/>
          <a:p>
            <a:r>
              <a:rPr lang="en-US" sz="2000" dirty="0"/>
              <a:t>Wind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3964" y="2495493"/>
            <a:ext cx="2208040" cy="400110"/>
          </a:xfrm>
          <a:prstGeom prst="rect">
            <a:avLst/>
          </a:prstGeom>
          <a:noFill/>
        </p:spPr>
        <p:txBody>
          <a:bodyPr wrap="none" lIns="91370" tIns="45687" rIns="91370" bIns="45687" rtlCol="0">
            <a:spAutoFit/>
          </a:bodyPr>
          <a:lstStyle/>
          <a:p>
            <a:r>
              <a:rPr lang="en-US" sz="2000" dirty="0"/>
              <a:t>Primary production</a:t>
            </a:r>
          </a:p>
        </p:txBody>
      </p: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374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Chlorophyll Observations</a:t>
            </a:r>
          </a:p>
        </p:txBody>
      </p: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180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Model Parameters (34)</a:t>
            </a:r>
          </a:p>
        </p:txBody>
      </p:sp>
    </p:spTree>
    <p:extLst>
      <p:ext uri="{BB962C8B-B14F-4D97-AF65-F5344CB8AC3E}">
        <p14:creationId xmlns:p14="http://schemas.microsoft.com/office/powerpoint/2010/main" val="311454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657601" y="3886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rot="16200000">
            <a:off x="1866900" y="20955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rot="8400000">
            <a:off x="868363" y="4905375"/>
            <a:ext cx="3198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57600" y="15893"/>
            <a:ext cx="1398726" cy="5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399" y="5895981"/>
            <a:ext cx="4207567" cy="5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Connection to observations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5600" y="3346452"/>
            <a:ext cx="1367027" cy="5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26549" y="3730826"/>
            <a:ext cx="985317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Qualitative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686708" y="3654626"/>
            <a:ext cx="676708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Simple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23612" y="3883223"/>
            <a:ext cx="819887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57612" y="609601"/>
            <a:ext cx="819887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33400" y="5334019"/>
            <a:ext cx="1097464" cy="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Quantitative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267207" y="2020669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6126" y="2667000"/>
            <a:ext cx="2608874" cy="1941703"/>
            <a:chOff x="3106126" y="2667000"/>
            <a:chExt cx="2608874" cy="1941703"/>
          </a:xfrm>
        </p:grpSpPr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106126" y="3962400"/>
              <a:ext cx="2608874" cy="6463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1410" tIns="45706" rIns="91410" bIns="4570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66FF"/>
                  </a:solidFill>
                </a:rPr>
                <a:t>Franks et al. 1986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66FF"/>
                  </a:solidFill>
                </a:rPr>
                <a:t>Wroblewski</a:t>
              </a:r>
              <a:r>
                <a:rPr lang="en-US" dirty="0">
                  <a:solidFill>
                    <a:srgbClr val="0066FF"/>
                  </a:solidFill>
                </a:rPr>
                <a:t> 1977</a:t>
              </a: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51816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>
              <a:off x="3657600" y="2667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3657600" y="2667000"/>
              <a:ext cx="1524000" cy="139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5600" y="2095504"/>
            <a:ext cx="806183" cy="1835727"/>
            <a:chOff x="2895596" y="2095500"/>
            <a:chExt cx="806182" cy="1835727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3686707" y="2095500"/>
              <a:ext cx="6279" cy="1835727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895596" y="2325465"/>
              <a:ext cx="806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B050"/>
                  </a:solidFill>
                </a:rPr>
                <a:t>NPZ</a:t>
              </a:r>
            </a:p>
            <a:p>
              <a:pPr algn="r"/>
              <a:r>
                <a:rPr lang="en-US" dirty="0">
                  <a:solidFill>
                    <a:srgbClr val="00B050"/>
                  </a:solidFill>
                </a:rPr>
                <a:t>theory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3" y="0"/>
            <a:ext cx="2590797" cy="1143000"/>
          </a:xfrm>
        </p:spPr>
        <p:txBody>
          <a:bodyPr>
            <a:noAutofit/>
          </a:bodyPr>
          <a:lstStyle/>
          <a:p>
            <a:r>
              <a:rPr lang="en-US" sz="3600" dirty="0"/>
              <a:t>Prospectus thus far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14400" y="2876550"/>
            <a:ext cx="2743203" cy="628650"/>
            <a:chOff x="914396" y="2876550"/>
            <a:chExt cx="2743203" cy="628650"/>
          </a:xfrm>
        </p:grpSpPr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>
              <a:off x="3232332" y="2876550"/>
              <a:ext cx="425267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914396" y="3135896"/>
              <a:ext cx="2608874" cy="3693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1410" tIns="45706" rIns="91410" bIns="4570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66FF"/>
                  </a:solidFill>
                </a:rPr>
                <a:t>Huisman</a:t>
              </a:r>
              <a:r>
                <a:rPr lang="en-US" dirty="0">
                  <a:solidFill>
                    <a:srgbClr val="0066FF"/>
                  </a:solidFill>
                </a:rPr>
                <a:t> et al. 2006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3692986" y="3931226"/>
            <a:ext cx="2936414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6096000"/>
            <a:ext cx="2819400" cy="369332"/>
          </a:xfrm>
          <a:prstGeom prst="rect">
            <a:avLst/>
          </a:prstGeom>
          <a:noFill/>
        </p:spPr>
        <p:txBody>
          <a:bodyPr wrap="square" lIns="91400" tIns="45702" rIns="91400" bIns="45702" rtlCol="0">
            <a:spAutoFit/>
          </a:bodyPr>
          <a:lstStyle/>
          <a:p>
            <a:r>
              <a:rPr lang="en-US" dirty="0"/>
              <a:t> 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85800" y="1905000"/>
            <a:ext cx="2971800" cy="1063823"/>
            <a:chOff x="685800" y="1905000"/>
            <a:chExt cx="2971800" cy="1063823"/>
          </a:xfrm>
        </p:grpSpPr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H="1">
              <a:off x="2286000" y="1905000"/>
              <a:ext cx="1371600" cy="1063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10" tIns="45706" rIns="91410" bIns="45706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685800" y="2209800"/>
              <a:ext cx="2209800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1410" tIns="45706" rIns="91410" bIns="4570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66FF"/>
                  </a:solidFill>
                </a:rPr>
                <a:t>Dugdale</a:t>
              </a:r>
              <a:r>
                <a:rPr lang="en-US" dirty="0">
                  <a:solidFill>
                    <a:srgbClr val="0066FF"/>
                  </a:solidFill>
                </a:rPr>
                <a:t> and Wilkerson 1998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9A9D18-31F2-4C5A-A63A-514766216AC9}"/>
              </a:ext>
            </a:extLst>
          </p:cNvPr>
          <p:cNvGrpSpPr/>
          <p:nvPr/>
        </p:nvGrpSpPr>
        <p:grpSpPr>
          <a:xfrm>
            <a:off x="5026923" y="1916668"/>
            <a:ext cx="1450077" cy="750332"/>
            <a:chOff x="5026923" y="1916668"/>
            <a:chExt cx="1450077" cy="75033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5798B3-A273-4D3E-B2FE-13599379C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1600" y="2209800"/>
              <a:ext cx="5334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469210-F865-4BAF-B79B-B9B56C8BFC7B}"/>
                </a:ext>
              </a:extLst>
            </p:cNvPr>
            <p:cNvSpPr txBox="1"/>
            <p:nvPr/>
          </p:nvSpPr>
          <p:spPr>
            <a:xfrm>
              <a:off x="5026923" y="1916668"/>
              <a:ext cx="1450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ADR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9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 bwMode="auto">
          <a:xfrm>
            <a:off x="228600" y="738389"/>
            <a:ext cx="7261203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5939" y="6019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April                                June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WCR82 Cross Sections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77000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Joyce and Kennelly (1985)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182112"/>
            <a:ext cx="62610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3048000"/>
            <a:ext cx="6261050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26858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50 m upward displacement of 10°C isotherm in 60 days</a:t>
            </a:r>
          </a:p>
        </p:txBody>
      </p:sp>
    </p:spTree>
    <p:extLst>
      <p:ext uri="{BB962C8B-B14F-4D97-AF65-F5344CB8AC3E}">
        <p14:creationId xmlns:p14="http://schemas.microsoft.com/office/powerpoint/2010/main" val="23934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90600" y="2667000"/>
            <a:ext cx="73914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04552" y="2665927"/>
            <a:ext cx="7302321" cy="3155333"/>
          </a:xfrm>
          <a:custGeom>
            <a:avLst/>
            <a:gdLst>
              <a:gd name="connsiteX0" fmla="*/ 0 w 7302321"/>
              <a:gd name="connsiteY0" fmla="*/ 0 h 3155333"/>
              <a:gd name="connsiteX1" fmla="*/ 3657600 w 7302321"/>
              <a:gd name="connsiteY1" fmla="*/ 3155324 h 3155333"/>
              <a:gd name="connsiteX2" fmla="*/ 7302321 w 7302321"/>
              <a:gd name="connsiteY2" fmla="*/ 38636 h 315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321" h="3155333">
                <a:moveTo>
                  <a:pt x="0" y="0"/>
                </a:moveTo>
                <a:cubicBezTo>
                  <a:pt x="1220273" y="1574442"/>
                  <a:pt x="2440547" y="3148885"/>
                  <a:pt x="3657600" y="3155324"/>
                </a:cubicBezTo>
                <a:cubicBezTo>
                  <a:pt x="4874653" y="3161763"/>
                  <a:pt x="7302321" y="38636"/>
                  <a:pt x="7302321" y="386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30310" y="2665927"/>
            <a:ext cx="7289442" cy="2058473"/>
          </a:xfrm>
          <a:custGeom>
            <a:avLst/>
            <a:gdLst>
              <a:gd name="connsiteX0" fmla="*/ 0 w 7289442"/>
              <a:gd name="connsiteY0" fmla="*/ 0 h 2331078"/>
              <a:gd name="connsiteX1" fmla="*/ 3618963 w 7289442"/>
              <a:gd name="connsiteY1" fmla="*/ 2331076 h 2331078"/>
              <a:gd name="connsiteX2" fmla="*/ 7289442 w 7289442"/>
              <a:gd name="connsiteY2" fmla="*/ 12879 h 23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9442" h="2331078">
                <a:moveTo>
                  <a:pt x="0" y="0"/>
                </a:moveTo>
                <a:cubicBezTo>
                  <a:pt x="1202028" y="1164465"/>
                  <a:pt x="2404056" y="2328930"/>
                  <a:pt x="3618963" y="2331076"/>
                </a:cubicBezTo>
                <a:cubicBezTo>
                  <a:pt x="4833870" y="2333222"/>
                  <a:pt x="6061656" y="1173050"/>
                  <a:pt x="7289442" y="12879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04552" y="2665927"/>
            <a:ext cx="7302321" cy="1107589"/>
          </a:xfrm>
          <a:custGeom>
            <a:avLst/>
            <a:gdLst>
              <a:gd name="connsiteX0" fmla="*/ 0 w 7302321"/>
              <a:gd name="connsiteY0" fmla="*/ 0 h 1107589"/>
              <a:gd name="connsiteX1" fmla="*/ 3644721 w 7302321"/>
              <a:gd name="connsiteY1" fmla="*/ 1107583 h 1107589"/>
              <a:gd name="connsiteX2" fmla="*/ 7302321 w 7302321"/>
              <a:gd name="connsiteY2" fmla="*/ 12879 h 11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321" h="1107589">
                <a:moveTo>
                  <a:pt x="0" y="0"/>
                </a:moveTo>
                <a:cubicBezTo>
                  <a:pt x="1213834" y="552718"/>
                  <a:pt x="2427668" y="1105437"/>
                  <a:pt x="3644721" y="1107583"/>
                </a:cubicBezTo>
                <a:cubicBezTo>
                  <a:pt x="4861774" y="1109729"/>
                  <a:pt x="6082047" y="561304"/>
                  <a:pt x="7302321" y="12879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endCxn id="11" idx="0"/>
          </p:cNvCxnSpPr>
          <p:nvPr/>
        </p:nvCxnSpPr>
        <p:spPr>
          <a:xfrm flipV="1">
            <a:off x="228600" y="2665927"/>
            <a:ext cx="775952" cy="107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91848" y="2664854"/>
            <a:ext cx="775952" cy="107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114800" y="4724400"/>
            <a:ext cx="1120820" cy="1096851"/>
            <a:chOff x="4114800" y="4724400"/>
            <a:chExt cx="1120820" cy="1096851"/>
          </a:xfrm>
        </p:grpSpPr>
        <p:cxnSp>
          <p:nvCxnSpPr>
            <p:cNvPr id="18" name="Straight Arrow Connector 17"/>
            <p:cNvCxnSpPr>
              <a:stCxn id="9" idx="1"/>
            </p:cNvCxnSpPr>
            <p:nvPr/>
          </p:nvCxnSpPr>
          <p:spPr>
            <a:xfrm flipH="1" flipV="1">
              <a:off x="4655712" y="5029200"/>
              <a:ext cx="6440" cy="7920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14800" y="472440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Upwelling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Frictional</a:t>
            </a:r>
            <a:r>
              <a:rPr lang="en-US" baseline="0" dirty="0"/>
              <a:t> decay of a Warm Core Ring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" y="6248400"/>
            <a:ext cx="914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" y="5334000"/>
            <a:ext cx="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5943600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487680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z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662152" y="2664854"/>
            <a:ext cx="4089996" cy="3540356"/>
            <a:chOff x="4662152" y="2664854"/>
            <a:chExt cx="4089996" cy="3540356"/>
          </a:xfrm>
        </p:grpSpPr>
        <p:sp>
          <p:nvSpPr>
            <p:cNvPr id="31" name="Rectangle 30"/>
            <p:cNvSpPr/>
            <p:nvPr/>
          </p:nvSpPr>
          <p:spPr>
            <a:xfrm>
              <a:off x="4662152" y="2664854"/>
              <a:ext cx="4017672" cy="35403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1800" y="5791200"/>
              <a:ext cx="197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Franks et al. (1986)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3282" y="251460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solidFill>
                  <a:prstClr val="black"/>
                </a:solidFill>
              </a:rPr>
              <a:t>ρ</a:t>
            </a:r>
            <a:r>
              <a:rPr lang="en-US" sz="3200" i="1" baseline="-25000" dirty="0">
                <a:solidFill>
                  <a:prstClr val="black"/>
                </a:solidFill>
              </a:rPr>
              <a:t>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3653135"/>
            <a:ext cx="8991600" cy="461665"/>
            <a:chOff x="76200" y="3653135"/>
            <a:chExt cx="8991600" cy="46166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28600" y="3962400"/>
              <a:ext cx="8839200" cy="7620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6200" y="3653135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1% I</a:t>
              </a:r>
              <a:r>
                <a:rPr lang="en-US" sz="2400" baseline="-25000" dirty="0">
                  <a:solidFill>
                    <a:prstClr val="black"/>
                  </a:solidFill>
                </a:rPr>
                <a:t>0</a:t>
              </a:r>
            </a:p>
          </p:txBody>
        </p:sp>
      </p:grpSp>
      <p:sp>
        <p:nvSpPr>
          <p:cNvPr id="2" name="Flowchart: Summing Junction 1"/>
          <p:cNvSpPr>
            <a:spLocks noChangeAspect="1"/>
          </p:cNvSpPr>
          <p:nvPr/>
        </p:nvSpPr>
        <p:spPr>
          <a:xfrm>
            <a:off x="2529840" y="4191000"/>
            <a:ext cx="365760" cy="365760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6339840" y="419100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77000" y="43281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b="17754"/>
          <a:stretch/>
        </p:blipFill>
        <p:spPr bwMode="auto">
          <a:xfrm>
            <a:off x="1753654" y="1752600"/>
            <a:ext cx="464714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545314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00800"/>
            <a:ext cx="55321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Simulating WCR frictional </a:t>
            </a:r>
            <a:r>
              <a:rPr lang="en-US" sz="3600" dirty="0" err="1"/>
              <a:t>spindown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err="1"/>
              <a:t>ageostrophic</a:t>
            </a:r>
            <a:r>
              <a:rPr lang="en-US" sz="3600" dirty="0"/>
              <a:t> secondary circulation</a:t>
            </a:r>
            <a:br>
              <a:rPr lang="en-US" dirty="0"/>
            </a:b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19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Franks et al.(1986)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04890"/>
            <a:ext cx="363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Radial </a:t>
            </a:r>
            <a:r>
              <a:rPr lang="en-US" sz="2000" dirty="0" err="1">
                <a:solidFill>
                  <a:prstClr val="black"/>
                </a:solidFill>
              </a:rPr>
              <a:t>Streamfunction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l-GR" sz="2000" i="1" dirty="0">
                <a:solidFill>
                  <a:prstClr val="black"/>
                </a:solidFill>
              </a:rPr>
              <a:t>ψ</a:t>
            </a:r>
            <a:r>
              <a:rPr lang="en-US" sz="2000" dirty="0">
                <a:solidFill>
                  <a:prstClr val="black"/>
                </a:solidFill>
              </a:rPr>
              <a:t>        F(z)</a:t>
            </a:r>
          </a:p>
        </p:txBody>
      </p:sp>
    </p:spTree>
    <p:extLst>
      <p:ext uri="{BB962C8B-B14F-4D97-AF65-F5344CB8AC3E}">
        <p14:creationId xmlns:p14="http://schemas.microsoft.com/office/powerpoint/2010/main" val="364090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9144000" cy="48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Results of the physical simulation</a:t>
            </a:r>
          </a:p>
        </p:txBody>
      </p:sp>
    </p:spTree>
    <p:extLst>
      <p:ext uri="{BB962C8B-B14F-4D97-AF65-F5344CB8AC3E}">
        <p14:creationId xmlns:p14="http://schemas.microsoft.com/office/powerpoint/2010/main" val="30667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67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0"/>
            <a:ext cx="4846320" cy="38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" y="5562600"/>
            <a:ext cx="8909914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00800"/>
            <a:ext cx="29014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7384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5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"/>
          <a:stretch/>
        </p:blipFill>
        <p:spPr bwMode="auto">
          <a:xfrm>
            <a:off x="0" y="1387475"/>
            <a:ext cx="9144000" cy="471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Simulated nutrient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56617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0"/>
            <a:ext cx="9144000" cy="49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90612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Simulated</a:t>
            </a:r>
            <a:r>
              <a:rPr lang="en-US" baseline="0" dirty="0"/>
              <a:t> phytoplankton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3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1511</Words>
  <Application>Microsoft Office PowerPoint</Application>
  <PresentationFormat>On-screen Show (4:3)</PresentationFormat>
  <Paragraphs>343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6_Default Design</vt:lpstr>
      <vt:lpstr>Recap and next steps</vt:lpstr>
      <vt:lpstr>Chlorophyll time-series of WCR82B</vt:lpstr>
      <vt:lpstr>WCR82 Cross Sections</vt:lpstr>
      <vt:lpstr>Frictional decay of a Warm Core Ring</vt:lpstr>
      <vt:lpstr>Simulating WCR frictional spindown: ageostrophic secondary circulation </vt:lpstr>
      <vt:lpstr>Results of the physical simulation</vt:lpstr>
      <vt:lpstr>PowerPoint Presentation</vt:lpstr>
      <vt:lpstr>Simulated nutrient concentration</vt:lpstr>
      <vt:lpstr>Simulated phytoplankton concentration</vt:lpstr>
      <vt:lpstr>Why is the eddy-induced upwelling almost invisible in the nutrient field?</vt:lpstr>
      <vt:lpstr>Sensitivity to the prescribed upwelling velocity</vt:lpstr>
      <vt:lpstr>Comparing with observations: simulated chlorophyll concentration</vt:lpstr>
      <vt:lpstr>Chlorophyll observations from WCR82B</vt:lpstr>
      <vt:lpstr>Chlorophyll time-series of WCR82B</vt:lpstr>
      <vt:lpstr>Another example application of NPZ models:  Coastal upwelling</vt:lpstr>
      <vt:lpstr>Wroblewski (1977)</vt:lpstr>
      <vt:lpstr>Quasi-steady state profiles</vt:lpstr>
      <vt:lpstr>Initial conditions              T = 4 days</vt:lpstr>
      <vt:lpstr>T = 7 days                 T = 10 days</vt:lpstr>
      <vt:lpstr>T = 15 days                 T = 20 days</vt:lpstr>
      <vt:lpstr>Wind stress and vertically integrated primary production</vt:lpstr>
      <vt:lpstr>Chlorophyll Observations</vt:lpstr>
      <vt:lpstr>Model Parameters (34)</vt:lpstr>
      <vt:lpstr>Prospectus thus far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15084</cp:lastModifiedBy>
  <cp:revision>201</cp:revision>
  <cp:lastPrinted>2021-03-12T13:57:40Z</cp:lastPrinted>
  <dcterms:created xsi:type="dcterms:W3CDTF">2013-02-23T21:27:57Z</dcterms:created>
  <dcterms:modified xsi:type="dcterms:W3CDTF">2021-03-12T18:28:28Z</dcterms:modified>
</cp:coreProperties>
</file>