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7.gif" ContentType="image/gif"/>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34.gif" ContentType="image/gif"/>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431" r:id="rId2"/>
    <p:sldId id="432" r:id="rId3"/>
    <p:sldId id="427" r:id="rId4"/>
    <p:sldId id="428" r:id="rId5"/>
    <p:sldId id="429" r:id="rId6"/>
    <p:sldId id="430" r:id="rId7"/>
    <p:sldId id="364" r:id="rId8"/>
    <p:sldId id="384" r:id="rId9"/>
    <p:sldId id="313" r:id="rId10"/>
    <p:sldId id="426" r:id="rId11"/>
    <p:sldId id="425" r:id="rId12"/>
    <p:sldId id="361" r:id="rId13"/>
    <p:sldId id="362" r:id="rId14"/>
    <p:sldId id="363" r:id="rId15"/>
    <p:sldId id="258" r:id="rId16"/>
    <p:sldId id="273" r:id="rId17"/>
    <p:sldId id="274" r:id="rId18"/>
    <p:sldId id="278" r:id="rId19"/>
    <p:sldId id="291" r:id="rId20"/>
    <p:sldId id="281" r:id="rId21"/>
    <p:sldId id="290" r:id="rId22"/>
    <p:sldId id="292" r:id="rId23"/>
    <p:sldId id="365" r:id="rId24"/>
    <p:sldId id="366" r:id="rId25"/>
    <p:sldId id="367" r:id="rId26"/>
    <p:sldId id="368" r:id="rId27"/>
    <p:sldId id="369" r:id="rId28"/>
    <p:sldId id="370" r:id="rId29"/>
    <p:sldId id="433" r:id="rId30"/>
    <p:sldId id="371" r:id="rId31"/>
    <p:sldId id="372" r:id="rId32"/>
    <p:sldId id="373" r:id="rId33"/>
    <p:sldId id="374" r:id="rId34"/>
    <p:sldId id="375" r:id="rId35"/>
    <p:sldId id="376" r:id="rId36"/>
    <p:sldId id="377" r:id="rId37"/>
    <p:sldId id="378" r:id="rId38"/>
    <p:sldId id="379" r:id="rId39"/>
    <p:sldId id="380" r:id="rId40"/>
  </p:sldIdLst>
  <p:sldSz cx="9144000" cy="6858000" type="screen4x3"/>
  <p:notesSz cx="7010400" cy="9296400"/>
  <p:defaultText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FF"/>
    <a:srgbClr val="C01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87" autoAdjust="0"/>
    <p:restoredTop sz="80123" autoAdjust="0"/>
  </p:normalViewPr>
  <p:slideViewPr>
    <p:cSldViewPr>
      <p:cViewPr>
        <p:scale>
          <a:sx n="110" d="100"/>
          <a:sy n="110" d="100"/>
        </p:scale>
        <p:origin x="1242" y="-4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3" rIns="93167" bIns="46583"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3" rIns="93167" bIns="46583" rtlCol="0"/>
          <a:lstStyle>
            <a:lvl1pPr algn="r">
              <a:defRPr sz="1200"/>
            </a:lvl1pPr>
          </a:lstStyle>
          <a:p>
            <a:fld id="{B5217048-3259-42B2-808C-EA7D7B217ACF}" type="datetimeFigureOut">
              <a:rPr lang="en-US" smtClean="0"/>
              <a:t>3/6/2021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7" tIns="46583" rIns="93167" bIns="46583"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7" tIns="46583" rIns="93167"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3" rIns="93167"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3" rIns="93167" bIns="46583" rtlCol="0" anchor="b"/>
          <a:lstStyle>
            <a:lvl1pPr algn="r">
              <a:defRPr sz="1200"/>
            </a:lvl1pPr>
          </a:lstStyle>
          <a:p>
            <a:fld id="{7EC8414C-CF70-4A79-AA55-06A115104547}" type="slidenum">
              <a:rPr lang="en-US" smtClean="0"/>
              <a:t>‹#›</a:t>
            </a:fld>
            <a:endParaRPr lang="en-US"/>
          </a:p>
        </p:txBody>
      </p:sp>
    </p:spTree>
    <p:extLst>
      <p:ext uri="{BB962C8B-B14F-4D97-AF65-F5344CB8AC3E}">
        <p14:creationId xmlns:p14="http://schemas.microsoft.com/office/powerpoint/2010/main" val="3696062037"/>
      </p:ext>
    </p:extLst>
  </p:cSld>
  <p:clrMap bg1="lt1" tx1="dk1" bg2="lt2" tx2="dk2" accent1="accent1" accent2="accent2" accent3="accent3" accent4="accent4" accent5="accent5" accent6="accent6" hlink="hlink" folHlink="folHlink"/>
  <p:notesStyle>
    <a:lvl1pPr marL="0" algn="l" defTabSz="913737" rtl="0" eaLnBrk="1" latinLnBrk="0" hangingPunct="1">
      <a:defRPr sz="1200" kern="1200">
        <a:solidFill>
          <a:schemeClr val="tx1"/>
        </a:solidFill>
        <a:latin typeface="+mn-lt"/>
        <a:ea typeface="+mn-ea"/>
        <a:cs typeface="+mn-cs"/>
      </a:defRPr>
    </a:lvl1pPr>
    <a:lvl2pPr marL="456867" algn="l" defTabSz="913737" rtl="0" eaLnBrk="1" latinLnBrk="0" hangingPunct="1">
      <a:defRPr sz="1200" kern="1200">
        <a:solidFill>
          <a:schemeClr val="tx1"/>
        </a:solidFill>
        <a:latin typeface="+mn-lt"/>
        <a:ea typeface="+mn-ea"/>
        <a:cs typeface="+mn-cs"/>
      </a:defRPr>
    </a:lvl2pPr>
    <a:lvl3pPr marL="913737" algn="l" defTabSz="913737" rtl="0" eaLnBrk="1" latinLnBrk="0" hangingPunct="1">
      <a:defRPr sz="1200" kern="1200">
        <a:solidFill>
          <a:schemeClr val="tx1"/>
        </a:solidFill>
        <a:latin typeface="+mn-lt"/>
        <a:ea typeface="+mn-ea"/>
        <a:cs typeface="+mn-cs"/>
      </a:defRPr>
    </a:lvl3pPr>
    <a:lvl4pPr marL="1370606" algn="l" defTabSz="913737" rtl="0" eaLnBrk="1" latinLnBrk="0" hangingPunct="1">
      <a:defRPr sz="1200" kern="1200">
        <a:solidFill>
          <a:schemeClr val="tx1"/>
        </a:solidFill>
        <a:latin typeface="+mn-lt"/>
        <a:ea typeface="+mn-ea"/>
        <a:cs typeface="+mn-cs"/>
      </a:defRPr>
    </a:lvl4pPr>
    <a:lvl5pPr marL="1827473" algn="l" defTabSz="913737" rtl="0" eaLnBrk="1" latinLnBrk="0" hangingPunct="1">
      <a:defRPr sz="1200" kern="1200">
        <a:solidFill>
          <a:schemeClr val="tx1"/>
        </a:solidFill>
        <a:latin typeface="+mn-lt"/>
        <a:ea typeface="+mn-ea"/>
        <a:cs typeface="+mn-cs"/>
      </a:defRPr>
    </a:lvl5pPr>
    <a:lvl6pPr marL="2284342" algn="l" defTabSz="913737" rtl="0" eaLnBrk="1" latinLnBrk="0" hangingPunct="1">
      <a:defRPr sz="1200" kern="1200">
        <a:solidFill>
          <a:schemeClr val="tx1"/>
        </a:solidFill>
        <a:latin typeface="+mn-lt"/>
        <a:ea typeface="+mn-ea"/>
        <a:cs typeface="+mn-cs"/>
      </a:defRPr>
    </a:lvl6pPr>
    <a:lvl7pPr marL="2741210" algn="l" defTabSz="913737" rtl="0" eaLnBrk="1" latinLnBrk="0" hangingPunct="1">
      <a:defRPr sz="1200" kern="1200">
        <a:solidFill>
          <a:schemeClr val="tx1"/>
        </a:solidFill>
        <a:latin typeface="+mn-lt"/>
        <a:ea typeface="+mn-ea"/>
        <a:cs typeface="+mn-cs"/>
      </a:defRPr>
    </a:lvl7pPr>
    <a:lvl8pPr marL="3198076" algn="l" defTabSz="913737" rtl="0" eaLnBrk="1" latinLnBrk="0" hangingPunct="1">
      <a:defRPr sz="1200" kern="1200">
        <a:solidFill>
          <a:schemeClr val="tx1"/>
        </a:solidFill>
        <a:latin typeface="+mn-lt"/>
        <a:ea typeface="+mn-ea"/>
        <a:cs typeface="+mn-cs"/>
      </a:defRPr>
    </a:lvl8pPr>
    <a:lvl9pPr marL="3654946" algn="l" defTabSz="9137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8414C-CF70-4A79-AA55-06A115104547}" type="slidenum">
              <a:rPr lang="en-US" smtClean="0"/>
              <a:t>1</a:t>
            </a:fld>
            <a:endParaRPr lang="en-US"/>
          </a:p>
        </p:txBody>
      </p:sp>
    </p:spTree>
    <p:extLst>
      <p:ext uri="{BB962C8B-B14F-4D97-AF65-F5344CB8AC3E}">
        <p14:creationId xmlns:p14="http://schemas.microsoft.com/office/powerpoint/2010/main" val="300085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the 3-D ADR</a:t>
            </a:r>
          </a:p>
          <a:p>
            <a:endParaRPr lang="en-US" baseline="0" dirty="0"/>
          </a:p>
          <a:p>
            <a:r>
              <a:rPr lang="en-US" baseline="0" dirty="0"/>
              <a:t>In this case, 1D DR</a:t>
            </a:r>
            <a:endParaRPr lang="en-US" dirty="0"/>
          </a:p>
        </p:txBody>
      </p:sp>
      <p:sp>
        <p:nvSpPr>
          <p:cNvPr id="4" name="Slide Number Placeholder 3"/>
          <p:cNvSpPr>
            <a:spLocks noGrp="1"/>
          </p:cNvSpPr>
          <p:nvPr>
            <p:ph type="sldNum" sz="quarter" idx="10"/>
          </p:nvPr>
        </p:nvSpPr>
        <p:spPr/>
        <p:txBody>
          <a:bodyPr/>
          <a:lstStyle/>
          <a:p>
            <a:pPr defTabSz="926719"/>
            <a:fld id="{9AAFCB8D-3E04-4F86-A208-8610CB7C9465}" type="slidenum">
              <a:rPr lang="en-US">
                <a:solidFill>
                  <a:prstClr val="black"/>
                </a:solidFill>
                <a:latin typeface="Calibri"/>
              </a:rPr>
              <a:pPr defTabSz="926719"/>
              <a:t>10</a:t>
            </a:fld>
            <a:endParaRPr lang="en-US">
              <a:solidFill>
                <a:prstClr val="black"/>
              </a:solidFill>
              <a:latin typeface="Calibri"/>
            </a:endParaRPr>
          </a:p>
        </p:txBody>
      </p:sp>
    </p:spTree>
    <p:extLst>
      <p:ext uri="{BB962C8B-B14F-4D97-AF65-F5344CB8AC3E}">
        <p14:creationId xmlns:p14="http://schemas.microsoft.com/office/powerpoint/2010/main" val="965514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251" indent="-290251">
              <a:buAutoNum type="romanUcPeriod"/>
            </a:pPr>
            <a:r>
              <a:rPr lang="en-US" dirty="0"/>
              <a:t>Oscillatory decay; prior solution</a:t>
            </a:r>
          </a:p>
          <a:p>
            <a:pPr marL="290251" indent="-290251">
              <a:buAutoNum type="romanUcPeriod"/>
            </a:pPr>
            <a:endParaRPr lang="en-US" dirty="0"/>
          </a:p>
          <a:p>
            <a:r>
              <a:rPr lang="en-US" dirty="0"/>
              <a:t>II. Oscillations</a:t>
            </a:r>
            <a:r>
              <a:rPr lang="en-US" baseline="0" dirty="0"/>
              <a:t> do not decay; independent limit cycles</a:t>
            </a:r>
          </a:p>
          <a:p>
            <a:r>
              <a:rPr lang="en-US" baseline="0" dirty="0"/>
              <a:t>	changing the functional form of 2 of the terms totally changes the character of the solution</a:t>
            </a:r>
          </a:p>
          <a:p>
            <a:endParaRPr lang="en-US" baseline="0" dirty="0"/>
          </a:p>
          <a:p>
            <a:r>
              <a:rPr lang="en-US" baseline="0" dirty="0"/>
              <a:t>III. Mixing sufficient to damp oscillations [molecular mixing of heat; 2 orders of magnitude less than oceanic value]</a:t>
            </a:r>
          </a:p>
          <a:p>
            <a:r>
              <a:rPr lang="en-US" baseline="0" dirty="0"/>
              <a:t>	structure more similar to quadratic model</a:t>
            </a:r>
          </a:p>
          <a:p>
            <a:endParaRPr lang="en-US" baseline="0" dirty="0"/>
          </a:p>
          <a:p>
            <a:r>
              <a:rPr lang="en-US" baseline="0" dirty="0"/>
              <a:t>IV. Even lower mixing damps oscillations, but allows coupled limit cycle [molecular mixing of salt; 3 orders of magnitude less than oceanic value]</a:t>
            </a:r>
          </a:p>
          <a:p>
            <a:endParaRPr lang="en-US" baseline="0" dirty="0"/>
          </a:p>
          <a:p>
            <a:r>
              <a:rPr lang="en-US" baseline="0" dirty="0"/>
              <a:t>These examples illustrate high sensitivity to </a:t>
            </a:r>
          </a:p>
          <a:p>
            <a:r>
              <a:rPr lang="en-US" baseline="0" dirty="0"/>
              <a:t>	uptake and grazing formulations</a:t>
            </a:r>
          </a:p>
          <a:p>
            <a:r>
              <a:rPr lang="en-US" baseline="0" dirty="0"/>
              <a:t>	vertical mixing</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11</a:t>
            </a:fld>
            <a:endParaRPr lang="en-US"/>
          </a:p>
        </p:txBody>
      </p:sp>
    </p:spTree>
    <p:extLst>
      <p:ext uri="{BB962C8B-B14F-4D97-AF65-F5344CB8AC3E}">
        <p14:creationId xmlns:p14="http://schemas.microsoft.com/office/powerpoint/2010/main" val="716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a:t>
            </a:r>
            <a:r>
              <a:rPr lang="en-US" baseline="0" dirty="0"/>
              <a:t> annual cycle of nitrate and </a:t>
            </a:r>
            <a:r>
              <a:rPr lang="en-US" baseline="0" dirty="0" err="1"/>
              <a:t>chl</a:t>
            </a:r>
            <a:r>
              <a:rPr lang="en-US" baseline="0" dirty="0"/>
              <a:t>, but lots of variability on higher frequency time scales.</a:t>
            </a:r>
          </a:p>
          <a:p>
            <a:endParaRPr lang="en-US" baseline="0" dirty="0"/>
          </a:p>
          <a:p>
            <a:r>
              <a:rPr lang="en-US" baseline="0" dirty="0" err="1"/>
              <a:t>Huisman</a:t>
            </a:r>
            <a:r>
              <a:rPr lang="en-US" baseline="0" dirty="0"/>
              <a:t> et al. investigate whether or not these higher frequency variations in the DCM might be explained by chaotic biological dynamics.</a:t>
            </a:r>
          </a:p>
          <a:p>
            <a:endParaRPr lang="en-US" baseline="0" dirty="0"/>
          </a:p>
          <a:p>
            <a:r>
              <a:rPr lang="en-US" baseline="0" dirty="0"/>
              <a:t>N-P model similar in formulation to L-V models, but nitrate supplied by vertical mixing and P are removed by sinking.</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4973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model forced with repeating annual cycle in light; 7-yr simulation</a:t>
            </a:r>
          </a:p>
          <a:p>
            <a:endParaRPr lang="en-US" dirty="0"/>
          </a:p>
          <a:p>
            <a:r>
              <a:rPr lang="en-US" dirty="0"/>
              <a:t>High</a:t>
            </a:r>
            <a:r>
              <a:rPr lang="en-US" baseline="0" dirty="0"/>
              <a:t>, med, low mixing cases</a:t>
            </a:r>
          </a:p>
          <a:p>
            <a:endParaRPr lang="en-US" baseline="0" dirty="0"/>
          </a:p>
          <a:p>
            <a:r>
              <a:rPr lang="en-US" baseline="0" dirty="0"/>
              <a:t>High mixing: nutrients decreasing, quasi-steady annual cycle</a:t>
            </a:r>
          </a:p>
          <a:p>
            <a:endParaRPr lang="en-US" baseline="0" dirty="0"/>
          </a:p>
          <a:p>
            <a:r>
              <a:rPr lang="en-US" baseline="0" dirty="0"/>
              <a:t>Intermediate mixing: nutrient field quasi-steady, no drift; </a:t>
            </a:r>
            <a:r>
              <a:rPr lang="en-US" baseline="0" dirty="0" err="1"/>
              <a:t>chl</a:t>
            </a:r>
            <a:r>
              <a:rPr lang="en-US" baseline="0" dirty="0"/>
              <a:t> lower (note change in color bar), deeper in the water column, more vertical structure</a:t>
            </a:r>
          </a:p>
          <a:p>
            <a:endParaRPr lang="en-US" baseline="0" dirty="0"/>
          </a:p>
          <a:p>
            <a:r>
              <a:rPr lang="en-US" baseline="0" dirty="0"/>
              <a:t>Low mixing: </a:t>
            </a:r>
            <a:r>
              <a:rPr lang="en-US" baseline="0" dirty="0" err="1"/>
              <a:t>chl</a:t>
            </a:r>
            <a:r>
              <a:rPr lang="en-US" baseline="0" dirty="0"/>
              <a:t> no longer maps directly onto the forcing; chaos emerges in the solution.</a:t>
            </a:r>
          </a:p>
          <a:p>
            <a:r>
              <a:rPr lang="en-US" baseline="0" dirty="0"/>
              <a:t>	not inconsistent with time-series observations</a:t>
            </a:r>
          </a:p>
          <a:p>
            <a:endParaRPr lang="en-US" baseline="0" dirty="0"/>
          </a:p>
          <a:p>
            <a:r>
              <a:rPr lang="en-US" baseline="0" dirty="0"/>
              <a:t>Hypothesis: stochastic variations under biological control.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5676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we saw</a:t>
            </a:r>
            <a:r>
              <a:rPr lang="en-US" baseline="0" dirty="0"/>
              <a:t> in the </a:t>
            </a:r>
            <a:r>
              <a:rPr lang="en-US" baseline="0" dirty="0" err="1"/>
              <a:t>Lotka-Volterra</a:t>
            </a:r>
            <a:r>
              <a:rPr lang="en-US" baseline="0" dirty="0"/>
              <a:t> models, there are three regimes: non-oscillatory, chaotic, and a transition region of periodic oscillations.</a:t>
            </a:r>
          </a:p>
          <a:p>
            <a:endParaRPr lang="en-US" baseline="0" dirty="0"/>
          </a:p>
          <a:p>
            <a:r>
              <a:rPr lang="en-US" baseline="0" dirty="0"/>
              <a:t>These depend both on the mixing rates and sinking velocity of the phytoplankton.</a:t>
            </a:r>
          </a:p>
          <a:p>
            <a:endParaRPr lang="en-US" baseline="0" dirty="0"/>
          </a:p>
          <a:p>
            <a:r>
              <a:rPr lang="en-US" baseline="0" dirty="0"/>
              <a:t>Higher mixing damps out oscillations, and lower mixing allows for chaotic behavior.  There is a transition region in which the amplitude and period of regular oscillations is shown by the red and blue lines.</a:t>
            </a:r>
          </a:p>
          <a:p>
            <a:endParaRPr lang="en-US" baseline="0" dirty="0"/>
          </a:p>
          <a:p>
            <a:pPr defTabSz="930846">
              <a:defRPr/>
            </a:pPr>
            <a:r>
              <a:rPr lang="en-US" baseline="0" dirty="0"/>
              <a:t>Similarly, slower sinking (0.6 m/d) damps out oscillations, and faster sinking (1 m/d) allows for chaotic behavior.  There is a transition region in which the amplitude and period of regular oscillations is shown by the red and blue lines.</a:t>
            </a:r>
          </a:p>
          <a:p>
            <a:pPr defTabSz="930846">
              <a:defRPr/>
            </a:pPr>
            <a:endParaRPr lang="en-US" baseline="0" dirty="0"/>
          </a:p>
          <a:p>
            <a:pPr defTabSz="930846">
              <a:defRPr/>
            </a:pPr>
            <a:r>
              <a:rPr lang="en-US" baseline="0" dirty="0"/>
              <a:t>Current debate about the nature of high-frequency variability in the time-series</a:t>
            </a:r>
          </a:p>
          <a:p>
            <a:pPr defTabSz="930846">
              <a:defRPr/>
            </a:pPr>
            <a:endParaRPr lang="en-US" baseline="0" dirty="0"/>
          </a:p>
          <a:p>
            <a:pPr defTabSz="930846">
              <a:defRPr/>
            </a:pPr>
            <a:r>
              <a:rPr lang="en-US" baseline="0" dirty="0"/>
              <a:t>Will get back to this when we discuss mesoscale and submesoscale variability</a:t>
            </a:r>
          </a:p>
          <a:p>
            <a:pPr defTabSz="930846">
              <a:defRPr/>
            </a:pPr>
            <a:endParaRPr lang="en-US" baseline="0" dirty="0"/>
          </a:p>
          <a:p>
            <a:pPr defTabSz="930846">
              <a:defRPr/>
            </a:pPr>
            <a:r>
              <a:rPr lang="en-US" baseline="0" dirty="0"/>
              <a:t>Hypothesis of biological control in low-mixing environment; resonates with the intuition we got from simple NPZ models.</a:t>
            </a:r>
          </a:p>
          <a:p>
            <a:pPr defTabSz="930846">
              <a:defRPr/>
            </a:pPr>
            <a:endParaRPr lang="en-US" baseline="0" dirty="0"/>
          </a:p>
          <a:p>
            <a:pPr defTabSz="930846">
              <a:defRPr/>
            </a:pPr>
            <a:r>
              <a:rPr lang="en-US" baseline="0" dirty="0"/>
              <a:t>“advective-diffusive instability” – low mixing / faster sinking decouples nutrient supply and phytoplankton production</a:t>
            </a:r>
          </a:p>
          <a:p>
            <a:pPr defTabSz="930846">
              <a:defRPr/>
            </a:pPr>
            <a:endParaRPr lang="en-US" baseline="0" dirty="0"/>
          </a:p>
          <a:p>
            <a:pPr defTabSz="930846">
              <a:defRPr/>
            </a:pPr>
            <a:r>
              <a:rPr lang="en-US" baseline="0" dirty="0"/>
              <a:t>Sensitivity to input parameters – range of sinking rates of phytoplankton</a:t>
            </a:r>
          </a:p>
          <a:p>
            <a:pPr defTabSz="930846">
              <a:defRPr/>
            </a:pPr>
            <a:endParaRPr lang="en-US" baseline="0" dirty="0"/>
          </a:p>
          <a:p>
            <a:r>
              <a:rPr lang="en-US" sz="1200" b="0" i="0" u="none" strike="noStrike" kern="1200" baseline="0" dirty="0">
                <a:solidFill>
                  <a:schemeClr val="tx1"/>
                </a:solidFill>
                <a:latin typeface="+mn-lt"/>
                <a:ea typeface="+mn-ea"/>
                <a:cs typeface="+mn-cs"/>
              </a:rPr>
              <a:t>At low diffusivity, the phytoplankton sink fast compared to the slow upward flux of nutrients. Thereby, the light conditions of the sinking phytoplankton deteriorate and the phytoplankton population declines. The declining phytoplankton population loses control over the upward nutrient flux, allowing new nutrients to diffuse further upwards. The upward flux of nutrients reaches a depth at which light conditions are suitable for growth. This fuels the next peak in the DCM.</a:t>
            </a:r>
            <a:endParaRPr lang="en-US" baseline="0" dirty="0"/>
          </a:p>
          <a:p>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5346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704850"/>
            <a:ext cx="4699000" cy="3525838"/>
          </a:xfrm>
        </p:spPr>
      </p:sp>
      <p:sp>
        <p:nvSpPr>
          <p:cNvPr id="3" name="Notes Placeholder 2"/>
          <p:cNvSpPr>
            <a:spLocks noGrp="1"/>
          </p:cNvSpPr>
          <p:nvPr>
            <p:ph type="body" idx="1"/>
          </p:nvPr>
        </p:nvSpPr>
        <p:spPr/>
        <p:txBody>
          <a:bodyPr/>
          <a:lstStyle/>
          <a:p>
            <a:r>
              <a:rPr lang="en-US" dirty="0"/>
              <a:t>The animated GIF below is composed of 362 32-day </a:t>
            </a:r>
            <a:r>
              <a:rPr lang="en-US" dirty="0" err="1"/>
              <a:t>SeaWiFS</a:t>
            </a:r>
            <a:r>
              <a:rPr lang="en-US" dirty="0"/>
              <a:t> composites. Each 32-day composite in the sequence has a starting (and ending) date that is eight days later than the previous frame. The time period covered is from the beginning of the </a:t>
            </a:r>
            <a:r>
              <a:rPr lang="en-US" dirty="0" err="1"/>
              <a:t>SeaWiFS</a:t>
            </a:r>
            <a:r>
              <a:rPr lang="en-US" dirty="0"/>
              <a:t> mission through July 2005. </a:t>
            </a:r>
          </a:p>
          <a:p>
            <a:endParaRPr lang="en-US" dirty="0"/>
          </a:p>
          <a:p>
            <a:r>
              <a:rPr lang="en-US" dirty="0"/>
              <a:t>http://oceancolor.gsfc.nasa.gov/SeaWiFS/HTML/SeaWiFS.BiosphereAnimation.70W.html</a:t>
            </a:r>
          </a:p>
          <a:p>
            <a:endParaRPr lang="en-US" dirty="0"/>
          </a:p>
          <a:p>
            <a:r>
              <a:rPr lang="en-US" dirty="0"/>
              <a:t>Chl as a proxy for phytoplankton biomass</a:t>
            </a:r>
          </a:p>
          <a:p>
            <a:r>
              <a:rPr lang="en-US" dirty="0"/>
              <a:t>Seasonal cycles</a:t>
            </a:r>
          </a:p>
          <a:p>
            <a:r>
              <a:rPr lang="en-US" dirty="0"/>
              <a:t>Eddies</a:t>
            </a:r>
          </a:p>
          <a:p>
            <a:r>
              <a:rPr lang="en-US" dirty="0"/>
              <a:t>Amazon/Orinoco</a:t>
            </a:r>
          </a:p>
          <a:p>
            <a:r>
              <a:rPr lang="en-US" dirty="0"/>
              <a:t>Upwelling</a:t>
            </a:r>
          </a:p>
          <a:p>
            <a:r>
              <a:rPr lang="en-US" dirty="0"/>
              <a:t>	W</a:t>
            </a:r>
            <a:r>
              <a:rPr lang="en-US" baseline="0" dirty="0"/>
              <a:t> Africa</a:t>
            </a:r>
          </a:p>
          <a:p>
            <a:r>
              <a:rPr lang="en-US" baseline="0" dirty="0"/>
              <a:t>	Equatorial Pacific</a:t>
            </a:r>
          </a:p>
          <a:p>
            <a:r>
              <a:rPr lang="en-US" baseline="0" dirty="0"/>
              <a:t>	West coast US, South America</a:t>
            </a:r>
            <a:endParaRPr lang="en-US" dirty="0"/>
          </a:p>
        </p:txBody>
      </p:sp>
      <p:sp>
        <p:nvSpPr>
          <p:cNvPr id="4" name="Slide Number Placeholder 3"/>
          <p:cNvSpPr>
            <a:spLocks noGrp="1"/>
          </p:cNvSpPr>
          <p:nvPr>
            <p:ph type="sldNum" sz="quarter" idx="10"/>
          </p:nvPr>
        </p:nvSpPr>
        <p:spPr/>
        <p:txBody>
          <a:bodyPr/>
          <a:lstStyle/>
          <a:p>
            <a:pPr defTabSz="926719"/>
            <a:fld id="{9AAFCB8D-3E04-4F86-A208-8610CB7C9465}" type="slidenum">
              <a:rPr lang="en-US">
                <a:solidFill>
                  <a:prstClr val="black"/>
                </a:solidFill>
                <a:latin typeface="Calibri"/>
              </a:rPr>
              <a:pPr defTabSz="926719"/>
              <a:t>15</a:t>
            </a:fld>
            <a:endParaRPr lang="en-US">
              <a:solidFill>
                <a:prstClr val="black"/>
              </a:solidFill>
              <a:latin typeface="Calibri"/>
            </a:endParaRPr>
          </a:p>
        </p:txBody>
      </p:sp>
    </p:spTree>
    <p:extLst>
      <p:ext uri="{BB962C8B-B14F-4D97-AF65-F5344CB8AC3E}">
        <p14:creationId xmlns:p14="http://schemas.microsoft.com/office/powerpoint/2010/main" val="161332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 and SE trade winds meet at the </a:t>
            </a:r>
            <a:r>
              <a:rPr lang="en-US" dirty="0" err="1"/>
              <a:t>intertropical</a:t>
            </a:r>
            <a:r>
              <a:rPr lang="en-US" dirty="0"/>
              <a:t> convergence zone</a:t>
            </a:r>
          </a:p>
          <a:p>
            <a:endParaRPr lang="en-US" dirty="0"/>
          </a:p>
          <a:p>
            <a:r>
              <a:rPr lang="en-US" dirty="0"/>
              <a:t>Ekman</a:t>
            </a:r>
            <a:r>
              <a:rPr lang="en-US" baseline="0" dirty="0"/>
              <a:t> divergence, upwelling</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16</a:t>
            </a:fld>
            <a:endParaRPr lang="en-US"/>
          </a:p>
        </p:txBody>
      </p:sp>
    </p:spTree>
    <p:extLst>
      <p:ext uri="{BB962C8B-B14F-4D97-AF65-F5344CB8AC3E}">
        <p14:creationId xmlns:p14="http://schemas.microsoft.com/office/powerpoint/2010/main" val="318756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&gt;5 </a:t>
            </a:r>
            <a:r>
              <a:rPr lang="en-US" dirty="0" err="1"/>
              <a:t>uM</a:t>
            </a:r>
            <a:r>
              <a:rPr lang="en-US" dirty="0"/>
              <a:t> nitrate in surface waters</a:t>
            </a:r>
          </a:p>
          <a:p>
            <a:r>
              <a:rPr lang="en-US" dirty="0"/>
              <a:t>Cf. half saturation</a:t>
            </a:r>
            <a:r>
              <a:rPr lang="en-US" baseline="0" dirty="0"/>
              <a:t> for nitrate uptake</a:t>
            </a:r>
          </a:p>
          <a:p>
            <a:r>
              <a:rPr lang="en-US" baseline="0" dirty="0"/>
              <a:t>Nutrient depletion ca. 8 degrees off the equator</a:t>
            </a:r>
          </a:p>
          <a:p>
            <a:endParaRPr lang="en-US" baseline="0" dirty="0"/>
          </a:p>
          <a:p>
            <a:r>
              <a:rPr lang="en-US" baseline="0" dirty="0"/>
              <a:t>Silicate also upwelled</a:t>
            </a:r>
          </a:p>
          <a:p>
            <a:endParaRPr lang="en-US" baseline="0" dirty="0"/>
          </a:p>
          <a:p>
            <a:r>
              <a:rPr lang="en-US" baseline="0" dirty="0"/>
              <a:t>Why are P not using all the nitrate?</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17</a:t>
            </a:fld>
            <a:endParaRPr lang="en-US"/>
          </a:p>
        </p:txBody>
      </p:sp>
    </p:spTree>
    <p:extLst>
      <p:ext uri="{BB962C8B-B14F-4D97-AF65-F5344CB8AC3E}">
        <p14:creationId xmlns:p14="http://schemas.microsoft.com/office/powerpoint/2010/main" val="418800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324DC-0BBD-4569-92A9-E97226A77BE9}" type="slidenum">
              <a:rPr lang="en-US">
                <a:solidFill>
                  <a:prstClr val="black"/>
                </a:solidFill>
              </a:rPr>
              <a:pPr/>
              <a:t>18</a:t>
            </a:fld>
            <a:endParaRPr lang="en-US">
              <a:solidFill>
                <a:prstClr val="black"/>
              </a:solidFill>
            </a:endParaRPr>
          </a:p>
        </p:txBody>
      </p:sp>
      <p:sp>
        <p:nvSpPr>
          <p:cNvPr id="38914" name="Rectangle 2"/>
          <p:cNvSpPr>
            <a:spLocks noGrp="1" noRot="1" noChangeAspect="1" noChangeArrowheads="1" noTextEdit="1"/>
          </p:cNvSpPr>
          <p:nvPr>
            <p:ph type="sldImg"/>
          </p:nvPr>
        </p:nvSpPr>
        <p:spPr>
          <a:xfrm>
            <a:off x="1181100" y="698500"/>
            <a:ext cx="4648200" cy="3486150"/>
          </a:xfrm>
          <a:ln/>
        </p:spPr>
      </p:sp>
      <p:sp>
        <p:nvSpPr>
          <p:cNvPr id="38915" name="Rectangle 3"/>
          <p:cNvSpPr>
            <a:spLocks noGrp="1" noChangeArrowheads="1"/>
          </p:cNvSpPr>
          <p:nvPr>
            <p:ph type="body" idx="1"/>
          </p:nvPr>
        </p:nvSpPr>
        <p:spPr/>
        <p:txBody>
          <a:bodyPr/>
          <a:lstStyle/>
          <a:p>
            <a:r>
              <a:rPr lang="en-US" dirty="0"/>
              <a:t>Diatoms take up all the upwelled</a:t>
            </a:r>
            <a:r>
              <a:rPr lang="en-US" baseline="0" dirty="0"/>
              <a:t> silicate</a:t>
            </a:r>
          </a:p>
          <a:p>
            <a:r>
              <a:rPr lang="en-US" baseline="0" dirty="0"/>
              <a:t>N:Si uptake ratio = 1 , so there is residual nitrate</a:t>
            </a:r>
          </a:p>
          <a:p>
            <a:r>
              <a:rPr lang="en-US" baseline="0" dirty="0"/>
              <a:t>Not used by small phytoplankton because of top-down control</a:t>
            </a:r>
            <a:endParaRPr lang="en-US" dirty="0"/>
          </a:p>
        </p:txBody>
      </p:sp>
    </p:spTree>
    <p:extLst>
      <p:ext uri="{BB962C8B-B14F-4D97-AF65-F5344CB8AC3E}">
        <p14:creationId xmlns:p14="http://schemas.microsoft.com/office/powerpoint/2010/main" val="2256713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NPZ model redrawn in more familiar</a:t>
            </a:r>
            <a:r>
              <a:rPr lang="en-US" baseline="0" dirty="0"/>
              <a:t> format</a:t>
            </a:r>
          </a:p>
          <a:p>
            <a:endParaRPr lang="en-US" baseline="0" dirty="0"/>
          </a:p>
          <a:p>
            <a:r>
              <a:rPr lang="en-US" baseline="0" dirty="0"/>
              <a:t>2 species of phytoplankton</a:t>
            </a:r>
          </a:p>
          <a:p>
            <a:endParaRPr lang="en-US" baseline="0" dirty="0"/>
          </a:p>
          <a:p>
            <a:r>
              <a:rPr lang="en-US" baseline="0" dirty="0"/>
              <a:t>Diatoms need silicic acid</a:t>
            </a:r>
          </a:p>
          <a:p>
            <a:pPr defTabSz="915791">
              <a:defRPr/>
            </a:pPr>
            <a:r>
              <a:rPr lang="en-US" baseline="0" dirty="0"/>
              <a:t>Picoplankton don’t</a:t>
            </a:r>
          </a:p>
          <a:p>
            <a:endParaRPr lang="en-US" baseline="0" dirty="0"/>
          </a:p>
        </p:txBody>
      </p:sp>
      <p:sp>
        <p:nvSpPr>
          <p:cNvPr id="4" name="Slide Number Placeholder 3"/>
          <p:cNvSpPr>
            <a:spLocks noGrp="1"/>
          </p:cNvSpPr>
          <p:nvPr>
            <p:ph type="sldNum" sz="quarter" idx="10"/>
          </p:nvPr>
        </p:nvSpPr>
        <p:spPr/>
        <p:txBody>
          <a:bodyPr/>
          <a:lstStyle/>
          <a:p>
            <a:fld id="{7EC8414C-CF70-4A79-AA55-06A115104547}" type="slidenum">
              <a:rPr lang="en-US" smtClean="0"/>
              <a:t>19</a:t>
            </a:fld>
            <a:endParaRPr lang="en-US"/>
          </a:p>
        </p:txBody>
      </p:sp>
    </p:spTree>
    <p:extLst>
      <p:ext uri="{BB962C8B-B14F-4D97-AF65-F5344CB8AC3E}">
        <p14:creationId xmlns:p14="http://schemas.microsoft.com/office/powerpoint/2010/main" val="200468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amount of nutrient is fixed</a:t>
            </a:r>
          </a:p>
          <a:p>
            <a:r>
              <a:rPr lang="en-US" dirty="0"/>
              <a:t>Reduces to an N-P</a:t>
            </a:r>
            <a:r>
              <a:rPr lang="en-US" baseline="0" dirty="0"/>
              <a:t> system</a:t>
            </a:r>
          </a:p>
          <a:p>
            <a:endParaRPr lang="en-US" baseline="0" dirty="0"/>
          </a:p>
          <a:p>
            <a:r>
              <a:rPr lang="en-US" baseline="0" dirty="0"/>
              <a:t>Nutrient uptake is light limited </a:t>
            </a:r>
          </a:p>
          <a:p>
            <a:endParaRPr lang="en-US" baseline="0" dirty="0"/>
          </a:p>
          <a:p>
            <a:r>
              <a:rPr lang="en-US" baseline="0" dirty="0"/>
              <a:t>Fluctuations not numerical instability – they are L-V cycles that eventually settle down and yield a steady state solution</a:t>
            </a:r>
          </a:p>
          <a:p>
            <a:endParaRPr lang="en-US" baseline="0" dirty="0"/>
          </a:p>
          <a:p>
            <a:r>
              <a:rPr lang="en-US" dirty="0"/>
              <a:t>P(z)</a:t>
            </a:r>
            <a:r>
              <a:rPr lang="en-US" baseline="0" dirty="0"/>
              <a:t> looks like a mixed layer but there is no mixing in this problem.</a:t>
            </a:r>
          </a:p>
          <a:p>
            <a:endParaRPr lang="en-US" baseline="0" dirty="0"/>
          </a:p>
          <a:p>
            <a:r>
              <a:rPr lang="en-US" baseline="0" dirty="0"/>
              <a:t>PP(z) is exponential, but Z biomass adjusts so that grazing balances production.</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2</a:t>
            </a:fld>
            <a:endParaRPr lang="en-US"/>
          </a:p>
        </p:txBody>
      </p:sp>
    </p:spTree>
    <p:extLst>
      <p:ext uri="{BB962C8B-B14F-4D97-AF65-F5344CB8AC3E}">
        <p14:creationId xmlns:p14="http://schemas.microsoft.com/office/powerpoint/2010/main" val="93076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a:t>
            </a:r>
            <a:r>
              <a:rPr lang="en-US" baseline="0" dirty="0"/>
              <a:t> for silicate is ~3 </a:t>
            </a:r>
            <a:r>
              <a:rPr lang="en-US" baseline="0" dirty="0" err="1"/>
              <a:t>micromolar</a:t>
            </a:r>
            <a:endParaRPr lang="en-US" baseline="0" dirty="0"/>
          </a:p>
          <a:p>
            <a:r>
              <a:rPr lang="en-US" baseline="0" dirty="0"/>
              <a:t>When silicate runs out, there is still 5 </a:t>
            </a:r>
            <a:r>
              <a:rPr lang="en-US" baseline="0" dirty="0" err="1"/>
              <a:t>micromolar</a:t>
            </a:r>
            <a:r>
              <a:rPr lang="en-US" baseline="0" dirty="0"/>
              <a:t> nitrate unused.</a:t>
            </a:r>
          </a:p>
          <a:p>
            <a:r>
              <a:rPr lang="en-US" baseline="0" dirty="0"/>
              <a:t>Why is the nitrate not used by other species of phytoplankton?  Top-down control and the microbial loop.</a:t>
            </a:r>
          </a:p>
          <a:p>
            <a:endParaRPr lang="en-US" baseline="0" dirty="0"/>
          </a:p>
          <a:p>
            <a:r>
              <a:rPr lang="en-US" baseline="0" dirty="0"/>
              <a:t>Nitrate and silicate used in 1:1 molar ratio</a:t>
            </a:r>
          </a:p>
          <a:p>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20</a:t>
            </a:fld>
            <a:endParaRPr lang="en-US"/>
          </a:p>
        </p:txBody>
      </p:sp>
    </p:spTree>
    <p:extLst>
      <p:ext uri="{BB962C8B-B14F-4D97-AF65-F5344CB8AC3E}">
        <p14:creationId xmlns:p14="http://schemas.microsoft.com/office/powerpoint/2010/main" val="454407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HPLC – diatoms</a:t>
            </a:r>
            <a:r>
              <a:rPr lang="en-US" baseline="0" dirty="0"/>
              <a:t> </a:t>
            </a:r>
            <a:r>
              <a:rPr lang="en-US" baseline="0" dirty="0" err="1"/>
              <a:t>fucoxanthin</a:t>
            </a:r>
            <a:r>
              <a:rPr lang="en-US" baseline="0" dirty="0"/>
              <a:t>; partition total </a:t>
            </a:r>
            <a:r>
              <a:rPr lang="en-US" baseline="0" dirty="0" err="1"/>
              <a:t>Chl</a:t>
            </a:r>
            <a:r>
              <a:rPr lang="en-US" baseline="0" dirty="0"/>
              <a:t> accordingly; CHEMTAX</a:t>
            </a:r>
          </a:p>
          <a:p>
            <a:endParaRPr lang="en-US" baseline="0" dirty="0"/>
          </a:p>
          <a:p>
            <a:r>
              <a:rPr lang="en-US" baseline="0" dirty="0"/>
              <a:t>Drifting sediment traps; catch sinking diatoms and Z fecal pellets</a:t>
            </a:r>
          </a:p>
          <a:p>
            <a:endParaRPr lang="en-US" baseline="0" dirty="0"/>
          </a:p>
          <a:p>
            <a:r>
              <a:rPr lang="en-US" baseline="0" dirty="0"/>
              <a:t>14C – total productivity: </a:t>
            </a:r>
            <a:r>
              <a:rPr lang="en-US" baseline="0" dirty="0" err="1"/>
              <a:t>Pdiat</a:t>
            </a:r>
            <a:r>
              <a:rPr lang="en-US" baseline="0" dirty="0"/>
              <a:t> + </a:t>
            </a:r>
            <a:r>
              <a:rPr lang="en-US" baseline="0" dirty="0" err="1"/>
              <a:t>Ppico</a:t>
            </a:r>
            <a:endParaRPr lang="en-US" baseline="0" dirty="0"/>
          </a:p>
          <a:p>
            <a:endParaRPr lang="en-US" baseline="0" dirty="0"/>
          </a:p>
          <a:p>
            <a:r>
              <a:rPr lang="en-US" baseline="0" dirty="0"/>
              <a:t>Get NH4 uptake by difference assuming Redfield proportions</a:t>
            </a:r>
          </a:p>
        </p:txBody>
      </p:sp>
      <p:sp>
        <p:nvSpPr>
          <p:cNvPr id="4" name="Slide Number Placeholder 3"/>
          <p:cNvSpPr>
            <a:spLocks noGrp="1"/>
          </p:cNvSpPr>
          <p:nvPr>
            <p:ph type="sldNum" sz="quarter" idx="10"/>
          </p:nvPr>
        </p:nvSpPr>
        <p:spPr/>
        <p:txBody>
          <a:bodyPr/>
          <a:lstStyle/>
          <a:p>
            <a:fld id="{7EC8414C-CF70-4A79-AA55-06A115104547}" type="slidenum">
              <a:rPr lang="en-US" smtClean="0"/>
              <a:t>21</a:t>
            </a:fld>
            <a:endParaRPr lang="en-US"/>
          </a:p>
        </p:txBody>
      </p:sp>
    </p:spTree>
    <p:extLst>
      <p:ext uri="{BB962C8B-B14F-4D97-AF65-F5344CB8AC3E}">
        <p14:creationId xmlns:p14="http://schemas.microsoft.com/office/powerpoint/2010/main" val="185910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324DC-0BBD-4569-92A9-E97226A77BE9}" type="slidenum">
              <a:rPr lang="en-US">
                <a:solidFill>
                  <a:prstClr val="black"/>
                </a:solidFill>
              </a:rPr>
              <a:pPr/>
              <a:t>22</a:t>
            </a:fld>
            <a:endParaRPr lang="en-US">
              <a:solidFill>
                <a:prstClr val="black"/>
              </a:solidFill>
            </a:endParaRPr>
          </a:p>
        </p:txBody>
      </p:sp>
      <p:sp>
        <p:nvSpPr>
          <p:cNvPr id="38914" name="Rectangle 2"/>
          <p:cNvSpPr>
            <a:spLocks noGrp="1" noRot="1" noChangeAspect="1" noChangeArrowheads="1" noTextEdit="1"/>
          </p:cNvSpPr>
          <p:nvPr>
            <p:ph type="sldImg"/>
          </p:nvPr>
        </p:nvSpPr>
        <p:spPr>
          <a:xfrm>
            <a:off x="1181100" y="698500"/>
            <a:ext cx="4648200" cy="3486150"/>
          </a:xfrm>
          <a:ln/>
        </p:spPr>
      </p:sp>
      <p:sp>
        <p:nvSpPr>
          <p:cNvPr id="38915" name="Rectangle 3"/>
          <p:cNvSpPr>
            <a:spLocks noGrp="1" noChangeArrowheads="1"/>
          </p:cNvSpPr>
          <p:nvPr>
            <p:ph type="body" idx="1"/>
          </p:nvPr>
        </p:nvSpPr>
        <p:spPr/>
        <p:txBody>
          <a:bodyPr/>
          <a:lstStyle/>
          <a:p>
            <a:r>
              <a:rPr lang="en-US" dirty="0"/>
              <a:t>Diatoms take up all the upwelled</a:t>
            </a:r>
            <a:r>
              <a:rPr lang="en-US" baseline="0" dirty="0"/>
              <a:t> silicate</a:t>
            </a:r>
          </a:p>
          <a:p>
            <a:r>
              <a:rPr lang="en-US" baseline="0" dirty="0"/>
              <a:t>N:Si uptake ratio = 1 , so there is residual nitrate</a:t>
            </a:r>
          </a:p>
          <a:p>
            <a:r>
              <a:rPr lang="en-US" baseline="0" dirty="0"/>
              <a:t>Not used by small phytoplankton because of top-down control</a:t>
            </a:r>
          </a:p>
          <a:p>
            <a:endParaRPr lang="en-US" baseline="0" dirty="0"/>
          </a:p>
          <a:p>
            <a:r>
              <a:rPr lang="en-US" baseline="0" dirty="0"/>
              <a:t>Stoichiometry of upwelled waters: excess N relative to Si</a:t>
            </a:r>
          </a:p>
        </p:txBody>
      </p:sp>
    </p:spTree>
    <p:extLst>
      <p:ext uri="{BB962C8B-B14F-4D97-AF65-F5344CB8AC3E}">
        <p14:creationId xmlns:p14="http://schemas.microsoft.com/office/powerpoint/2010/main" val="3809695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WCR Program</a:t>
            </a:r>
            <a:r>
              <a:rPr lang="en-US" baseline="0" dirty="0"/>
              <a:t> (1982-1983) questions:</a:t>
            </a:r>
          </a:p>
          <a:p>
            <a:endParaRPr lang="en-US" baseline="0" dirty="0"/>
          </a:p>
          <a:p>
            <a:r>
              <a:rPr lang="en-US" baseline="0" dirty="0"/>
              <a:t>1. </a:t>
            </a:r>
            <a:r>
              <a:rPr lang="en-US" dirty="0"/>
              <a:t>What is the physical structure and motion?</a:t>
            </a:r>
          </a:p>
          <a:p>
            <a:r>
              <a:rPr lang="en-US" dirty="0"/>
              <a:t>How are physical processes affected by</a:t>
            </a:r>
          </a:p>
          <a:p>
            <a:r>
              <a:rPr lang="en-US" dirty="0"/>
              <a:t>interactions with surroundings? How does a</a:t>
            </a:r>
          </a:p>
          <a:p>
            <a:r>
              <a:rPr lang="en-US" dirty="0"/>
              <a:t>ring change as it ages?</a:t>
            </a:r>
          </a:p>
          <a:p>
            <a:endParaRPr lang="en-US" dirty="0"/>
          </a:p>
          <a:p>
            <a:r>
              <a:rPr lang="en-US" dirty="0"/>
              <a:t>2. What effect do they have on large-scale</a:t>
            </a:r>
          </a:p>
          <a:p>
            <a:r>
              <a:rPr lang="en-US" dirty="0"/>
              <a:t>chemical transport in the region? Do they enhance</a:t>
            </a:r>
          </a:p>
          <a:p>
            <a:r>
              <a:rPr lang="en-US" dirty="0"/>
              <a:t>vertical fluxes and accelerate biological</a:t>
            </a:r>
          </a:p>
          <a:p>
            <a:r>
              <a:rPr lang="en-US" dirty="0"/>
              <a:t>and chemical interactions?</a:t>
            </a:r>
          </a:p>
          <a:p>
            <a:endParaRPr lang="en-US" dirty="0"/>
          </a:p>
          <a:p>
            <a:r>
              <a:rPr lang="en-US" dirty="0"/>
              <a:t>3. What are the population distributions? How do they </a:t>
            </a:r>
          </a:p>
          <a:p>
            <a:r>
              <a:rPr lang="en-US" dirty="0"/>
              <a:t>relate to environmental factors</a:t>
            </a:r>
            <a:r>
              <a:rPr lang="en-US" baseline="0" dirty="0"/>
              <a:t> </a:t>
            </a:r>
            <a:r>
              <a:rPr lang="en-US" dirty="0"/>
              <a:t>in the ring, particularly as </a:t>
            </a:r>
          </a:p>
          <a:p>
            <a:r>
              <a:rPr lang="en-US" dirty="0"/>
              <a:t>it matures? What</a:t>
            </a:r>
            <a:r>
              <a:rPr lang="en-US" baseline="0" dirty="0"/>
              <a:t> </a:t>
            </a:r>
            <a:r>
              <a:rPr lang="en-US" dirty="0"/>
              <a:t>controls primary production and activity at</a:t>
            </a:r>
          </a:p>
          <a:p>
            <a:r>
              <a:rPr lang="en-US" dirty="0"/>
              <a:t>higher trophic levels within the ring?</a:t>
            </a:r>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44241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r>
              <a:rPr lang="en-US" baseline="0" dirty="0"/>
              <a:t> formation process</a:t>
            </a:r>
          </a:p>
          <a:p>
            <a:endParaRPr lang="en-US" baseline="0" dirty="0"/>
          </a:p>
          <a:p>
            <a:r>
              <a:rPr lang="en-US" baseline="0" dirty="0"/>
              <a:t>Back to satellite image</a:t>
            </a:r>
          </a:p>
          <a:p>
            <a:r>
              <a:rPr lang="en-US" baseline="0" dirty="0"/>
              <a:t>	slope water environment bounded by GS to the S and 100m </a:t>
            </a:r>
            <a:r>
              <a:rPr lang="en-US" baseline="0" dirty="0" err="1"/>
              <a:t>isobath</a:t>
            </a:r>
            <a:endParaRPr lang="en-US" baseline="0" dirty="0"/>
          </a:p>
          <a:p>
            <a:r>
              <a:rPr lang="en-US" baseline="0" dirty="0"/>
              <a:t>	WCRs occupy a significant fraction of the area in that biome</a:t>
            </a:r>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79616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200m </a:t>
            </a:r>
            <a:r>
              <a:rPr lang="en-US" dirty="0" err="1"/>
              <a:t>isobath</a:t>
            </a:r>
            <a:endParaRPr lang="en-US" dirty="0"/>
          </a:p>
          <a:p>
            <a:pPr defTabSz="915647">
              <a:defRPr/>
            </a:pPr>
            <a:r>
              <a:rPr lang="en-US" dirty="0"/>
              <a:t>Dashed lines: 2 different estimates of mean north wall position of GS</a:t>
            </a:r>
          </a:p>
          <a:p>
            <a:endParaRPr lang="en-US" dirty="0"/>
          </a:p>
          <a:p>
            <a:r>
              <a:rPr lang="en-US" dirty="0"/>
              <a:t>WCR</a:t>
            </a:r>
            <a:r>
              <a:rPr lang="en-US" baseline="0" dirty="0"/>
              <a:t> locations s</a:t>
            </a:r>
            <a:r>
              <a:rPr lang="en-US" dirty="0"/>
              <a:t>pan the biome</a:t>
            </a:r>
          </a:p>
          <a:p>
            <a:r>
              <a:rPr lang="en-US" dirty="0"/>
              <a:t>Trajectories: propagate west – southwest</a:t>
            </a:r>
          </a:p>
          <a:p>
            <a:r>
              <a:rPr lang="en-US" dirty="0"/>
              <a:t>	[</a:t>
            </a:r>
            <a:r>
              <a:rPr lang="en-US" dirty="0" err="1"/>
              <a:t>Rossby</a:t>
            </a:r>
            <a:r>
              <a:rPr lang="en-US" dirty="0"/>
              <a:t> wave]</a:t>
            </a:r>
          </a:p>
          <a:p>
            <a:endParaRPr lang="en-US" dirty="0"/>
          </a:p>
          <a:p>
            <a:r>
              <a:rPr lang="en-US" dirty="0"/>
              <a:t>Fate:</a:t>
            </a:r>
          </a:p>
          <a:p>
            <a:r>
              <a:rPr lang="en-US" dirty="0"/>
              <a:t>	interaction</a:t>
            </a:r>
            <a:r>
              <a:rPr lang="en-US" baseline="0" dirty="0"/>
              <a:t> with the shelf</a:t>
            </a:r>
          </a:p>
          <a:p>
            <a:r>
              <a:rPr lang="en-US" baseline="0" dirty="0"/>
              <a:t>	reabsorbed into the GS</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58341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biomass in otherwise high-</a:t>
            </a:r>
            <a:r>
              <a:rPr lang="en-US" dirty="0" err="1"/>
              <a:t>chl</a:t>
            </a:r>
            <a:r>
              <a:rPr lang="en-US" dirty="0"/>
              <a:t> water</a:t>
            </a:r>
            <a:r>
              <a:rPr lang="en-US" baseline="0" dirty="0"/>
              <a:t> in the slope region</a:t>
            </a:r>
          </a:p>
          <a:p>
            <a:endParaRPr lang="en-US" baseline="0" dirty="0"/>
          </a:p>
          <a:p>
            <a:r>
              <a:rPr lang="en-US" baseline="0" dirty="0"/>
              <a:t>Evolution: 	spring bloom</a:t>
            </a:r>
          </a:p>
          <a:p>
            <a:r>
              <a:rPr lang="en-US" baseline="0" dirty="0"/>
              <a:t>	mid-may transition: </a:t>
            </a:r>
            <a:r>
              <a:rPr lang="en-US" baseline="0" dirty="0" err="1"/>
              <a:t>Chl</a:t>
            </a:r>
            <a:r>
              <a:rPr lang="en-US" baseline="0" dirty="0"/>
              <a:t> increasing</a:t>
            </a:r>
          </a:p>
          <a:p>
            <a:endParaRPr lang="en-US" baseline="0" dirty="0"/>
          </a:p>
          <a:p>
            <a:r>
              <a:rPr lang="en-US" baseline="0" dirty="0"/>
              <a:t>Big surprise: why would relative low in </a:t>
            </a:r>
            <a:r>
              <a:rPr lang="en-US" baseline="0" dirty="0" err="1"/>
              <a:t>chl</a:t>
            </a:r>
            <a:r>
              <a:rPr lang="en-US" baseline="0" dirty="0"/>
              <a:t> biomass transition into relative high?</a:t>
            </a:r>
          </a:p>
          <a:p>
            <a:endParaRPr lang="en-US" baseline="0"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201925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WCR 82B April and June; Joyce and Kennelly (1985)</a:t>
            </a:r>
          </a:p>
          <a:p>
            <a:endParaRPr lang="en-US" dirty="0"/>
          </a:p>
          <a:p>
            <a:r>
              <a:rPr lang="en-US" dirty="0"/>
              <a:t>Clue</a:t>
            </a:r>
            <a:r>
              <a:rPr lang="en-US" baseline="0" dirty="0"/>
              <a:t> is here</a:t>
            </a:r>
          </a:p>
          <a:p>
            <a:endParaRPr lang="en-US" baseline="0" dirty="0"/>
          </a:p>
          <a:p>
            <a:r>
              <a:rPr lang="en-US" baseline="0" dirty="0"/>
              <a:t>Red line: bottom of 10 degree isotherm</a:t>
            </a:r>
          </a:p>
          <a:p>
            <a:r>
              <a:rPr lang="en-US" baseline="0" dirty="0"/>
              <a:t>Dashed line: 60 days later</a:t>
            </a:r>
          </a:p>
          <a:p>
            <a:endParaRPr lang="en-US" baseline="0" dirty="0"/>
          </a:p>
          <a:p>
            <a:r>
              <a:rPr lang="en-US" baseline="0" dirty="0"/>
              <a:t>1 m / day upwelling</a:t>
            </a:r>
          </a:p>
          <a:p>
            <a:endParaRPr lang="en-US" baseline="0" dirty="0"/>
          </a:p>
          <a:p>
            <a:r>
              <a:rPr lang="en-US" baseline="0" dirty="0"/>
              <a:t>Doesn’t sound like much</a:t>
            </a:r>
          </a:p>
          <a:p>
            <a:endParaRPr lang="en-US" baseline="0" dirty="0"/>
          </a:p>
          <a:p>
            <a:r>
              <a:rPr lang="en-US" baseline="0" dirty="0"/>
              <a:t>Other aspects: stratified surface ocean; deep ML in spring</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13730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Geostrophic</a:t>
            </a:r>
            <a:r>
              <a:rPr lang="en-US" baseline="0" dirty="0"/>
              <a:t> balance</a:t>
            </a:r>
          </a:p>
          <a:p>
            <a:r>
              <a:rPr lang="en-US" baseline="0" dirty="0"/>
              <a:t>	What does it do? [steady balance]</a:t>
            </a:r>
          </a:p>
          <a:p>
            <a:endParaRPr lang="en-US" baseline="0" dirty="0"/>
          </a:p>
          <a:p>
            <a:r>
              <a:rPr lang="en-US" baseline="0" dirty="0"/>
              <a:t>Friction, </a:t>
            </a:r>
            <a:r>
              <a:rPr lang="en-US" baseline="0" dirty="0" err="1"/>
              <a:t>ageostrophic</a:t>
            </a:r>
            <a:r>
              <a:rPr lang="en-US" baseline="0" dirty="0"/>
              <a:t> circulation</a:t>
            </a:r>
          </a:p>
          <a:p>
            <a:endParaRPr lang="en-US" baseline="0" dirty="0"/>
          </a:p>
          <a:p>
            <a:r>
              <a:rPr lang="en-US" baseline="0" dirty="0"/>
              <a:t>Nutrient flux</a:t>
            </a:r>
          </a:p>
          <a:p>
            <a:endParaRPr lang="en-US" baseline="0" dirty="0"/>
          </a:p>
          <a:p>
            <a:r>
              <a:rPr lang="en-US" baseline="0" dirty="0"/>
              <a:t>Franks 2D radial model</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20666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Ageostrophic</a:t>
            </a:r>
            <a:r>
              <a:rPr lang="en-US" baseline="0" dirty="0"/>
              <a:t> secondary circulation</a:t>
            </a:r>
          </a:p>
          <a:p>
            <a:r>
              <a:rPr lang="en-US" baseline="0" dirty="0"/>
              <a:t>	1 m/day up in the middle</a:t>
            </a:r>
          </a:p>
          <a:p>
            <a:r>
              <a:rPr lang="en-US" baseline="0" dirty="0"/>
              <a:t>	down at the periphery</a:t>
            </a:r>
          </a:p>
          <a:p>
            <a:endParaRPr lang="en-US" baseline="0" dirty="0"/>
          </a:p>
          <a:p>
            <a:r>
              <a:rPr lang="en-US" baseline="0" dirty="0"/>
              <a:t>Geostrophic swirl velocity – 1 m/s [not depicted here]</a:t>
            </a:r>
          </a:p>
          <a:p>
            <a:endParaRPr lang="en-US" baseline="0" dirty="0"/>
          </a:p>
          <a:p>
            <a:r>
              <a:rPr lang="en-US" baseline="0" dirty="0"/>
              <a:t>Vertical structure function</a:t>
            </a:r>
          </a:p>
          <a:p>
            <a:r>
              <a:rPr lang="en-US" baseline="0" dirty="0"/>
              <a:t>	zero at the surface [rigid lid approximation]</a:t>
            </a:r>
          </a:p>
          <a:p>
            <a:r>
              <a:rPr lang="en-US" baseline="0" dirty="0"/>
              <a:t>	increases with depth into the main thermocline</a:t>
            </a:r>
          </a:p>
          <a:p>
            <a:endParaRPr lang="en-US" baseline="0" dirty="0"/>
          </a:p>
          <a:p>
            <a:r>
              <a:rPr lang="en-US" baseline="0" dirty="0"/>
              <a:t>Simplified schematic does not include downwelling at the edge– all the flow was assumed to leave out the sides above rho0</a:t>
            </a:r>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00368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Numerical solutions are approximate</a:t>
            </a:r>
          </a:p>
          <a:p>
            <a:endParaRPr lang="en-US" dirty="0"/>
          </a:p>
          <a:p>
            <a:r>
              <a:rPr lang="en-US" dirty="0"/>
              <a:t>Accuracy</a:t>
            </a:r>
            <a:r>
              <a:rPr lang="en-US" baseline="0" dirty="0"/>
              <a:t> can be checked for special cases in which an analytic solution exists</a:t>
            </a:r>
          </a:p>
          <a:p>
            <a:endParaRPr lang="en-US" baseline="0" dirty="0"/>
          </a:p>
          <a:p>
            <a:r>
              <a:rPr lang="en-US" baseline="0" dirty="0"/>
              <a:t>In this case, forward </a:t>
            </a:r>
            <a:r>
              <a:rPr lang="en-US" baseline="0" dirty="0" err="1"/>
              <a:t>euler</a:t>
            </a:r>
            <a:r>
              <a:rPr lang="en-US" baseline="0" dirty="0"/>
              <a:t> does not take into account that </a:t>
            </a:r>
            <a:r>
              <a:rPr lang="en-US" baseline="0" dirty="0" err="1"/>
              <a:t>dP</a:t>
            </a:r>
            <a:r>
              <a:rPr lang="en-US" baseline="0" dirty="0"/>
              <a:t>/</a:t>
            </a:r>
            <a:r>
              <a:rPr lang="en-US" baseline="0" dirty="0" err="1"/>
              <a:t>dt</a:t>
            </a:r>
            <a:r>
              <a:rPr lang="en-US" baseline="0" dirty="0"/>
              <a:t> varies in time, resulting in undershoot.</a:t>
            </a:r>
          </a:p>
          <a:p>
            <a:endParaRPr lang="en-US" baseline="0" dirty="0"/>
          </a:p>
          <a:p>
            <a:r>
              <a:rPr lang="en-US" baseline="0" dirty="0"/>
              <a:t>Accuracy can easily be improved by decreasing the time step.</a:t>
            </a:r>
          </a:p>
          <a:p>
            <a:endParaRPr lang="en-US" baseline="0" dirty="0"/>
          </a:p>
          <a:p>
            <a:r>
              <a:rPr lang="en-US" baseline="0" dirty="0"/>
              <a:t>Finer resolution not always the most efficient solution; higher order </a:t>
            </a:r>
            <a:r>
              <a:rPr lang="en-US" baseline="0" dirty="0" err="1"/>
              <a:t>numerics</a:t>
            </a:r>
            <a:r>
              <a:rPr lang="en-US" baseline="0" dirty="0"/>
              <a:t> can help.</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3</a:t>
            </a:fld>
            <a:endParaRPr lang="en-US"/>
          </a:p>
        </p:txBody>
      </p:sp>
    </p:spTree>
    <p:extLst>
      <p:ext uri="{BB962C8B-B14F-4D97-AF65-F5344CB8AC3E}">
        <p14:creationId xmlns:p14="http://schemas.microsoft.com/office/powerpoint/2010/main" val="1977230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Ics</a:t>
            </a:r>
            <a:r>
              <a:rPr lang="en-US" dirty="0"/>
              <a:t>: fit to </a:t>
            </a:r>
            <a:r>
              <a:rPr lang="en-US" dirty="0" err="1"/>
              <a:t>obs</a:t>
            </a:r>
            <a:r>
              <a:rPr lang="en-US" dirty="0"/>
              <a:t>, deeper MLD inside than outside</a:t>
            </a:r>
          </a:p>
          <a:p>
            <a:r>
              <a:rPr lang="en-US" dirty="0"/>
              <a:t>Heating</a:t>
            </a:r>
            <a:r>
              <a:rPr lang="en-US" baseline="0" dirty="0"/>
              <a:t> near surface, upwelling at depth</a:t>
            </a:r>
          </a:p>
          <a:p>
            <a:endParaRPr lang="en-US" baseline="0" dirty="0"/>
          </a:p>
          <a:p>
            <a:r>
              <a:rPr lang="en-US" baseline="0" dirty="0"/>
              <a:t>7 degree isotherm rises from 780 to 700</a:t>
            </a:r>
          </a:p>
          <a:p>
            <a:r>
              <a:rPr lang="en-US" baseline="0"/>
              <a:t>15 rises from 440 to 370</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910965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Term-by-term analysis; closed system, +/- terms, relate to arrows</a:t>
            </a:r>
          </a:p>
          <a:p>
            <a:endParaRPr lang="en-US" dirty="0"/>
          </a:p>
          <a:p>
            <a:r>
              <a:rPr lang="en-US" dirty="0" err="1"/>
              <a:t>Michaelis-Menten</a:t>
            </a:r>
            <a:r>
              <a:rPr lang="en-US" baseline="0" dirty="0"/>
              <a:t> nutrient uptake</a:t>
            </a:r>
          </a:p>
          <a:p>
            <a:endParaRPr lang="en-US" baseline="0" dirty="0"/>
          </a:p>
          <a:p>
            <a:r>
              <a:rPr lang="en-US" baseline="0" dirty="0"/>
              <a:t>Phytoplankton mortality</a:t>
            </a:r>
            <a:endParaRPr lang="en-US" dirty="0"/>
          </a:p>
          <a:p>
            <a:endParaRPr lang="en-US" dirty="0"/>
          </a:p>
          <a:p>
            <a:r>
              <a:rPr lang="en-US" dirty="0" err="1"/>
              <a:t>Ivlev</a:t>
            </a:r>
            <a:r>
              <a:rPr lang="en-US" dirty="0"/>
              <a:t> grazing formulation;</a:t>
            </a:r>
            <a:r>
              <a:rPr lang="en-US" baseline="0" dirty="0"/>
              <a:t> no limitation on total grazing</a:t>
            </a:r>
          </a:p>
          <a:p>
            <a:r>
              <a:rPr lang="en-US" baseline="0" dirty="0"/>
              <a:t>	lambda – </a:t>
            </a:r>
            <a:r>
              <a:rPr lang="en-US" baseline="0" dirty="0" err="1"/>
              <a:t>Ivlev</a:t>
            </a:r>
            <a:r>
              <a:rPr lang="en-US" baseline="0" dirty="0"/>
              <a:t> constant</a:t>
            </a:r>
          </a:p>
          <a:p>
            <a:r>
              <a:rPr lang="en-US" baseline="0" dirty="0"/>
              <a:t>	acclimation to food concentrations </a:t>
            </a:r>
          </a:p>
          <a:p>
            <a:endParaRPr lang="en-US" baseline="0" dirty="0"/>
          </a:p>
          <a:p>
            <a:r>
              <a:rPr lang="en-US" baseline="0" dirty="0"/>
              <a:t>Gamma – slopping feeding</a:t>
            </a:r>
          </a:p>
          <a:p>
            <a:endParaRPr lang="en-US" baseline="0" dirty="0"/>
          </a:p>
          <a:p>
            <a:r>
              <a:rPr lang="en-US" baseline="0" dirty="0"/>
              <a:t>g – zooplankton mortality</a:t>
            </a:r>
          </a:p>
          <a:p>
            <a:endParaRPr lang="en-US" dirty="0"/>
          </a:p>
          <a:p>
            <a:r>
              <a:rPr lang="en-US" dirty="0"/>
              <a:t>Upwelling</a:t>
            </a:r>
            <a:r>
              <a:rPr lang="en-US" baseline="0" dirty="0"/>
              <a:t>, nutrient supply; </a:t>
            </a:r>
            <a:r>
              <a:rPr lang="en-US" dirty="0"/>
              <a:t>Note Ks</a:t>
            </a:r>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99180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condition based on </a:t>
            </a:r>
            <a:r>
              <a:rPr lang="en-US" dirty="0" err="1"/>
              <a:t>obs</a:t>
            </a:r>
            <a:r>
              <a:rPr lang="en-US" dirty="0"/>
              <a:t>:</a:t>
            </a:r>
            <a:r>
              <a:rPr lang="en-US" baseline="0" dirty="0"/>
              <a:t> lower inside than out near surface</a:t>
            </a:r>
          </a:p>
          <a:p>
            <a:endParaRPr lang="en-US" baseline="0" dirty="0"/>
          </a:p>
          <a:p>
            <a:r>
              <a:rPr lang="en-US" baseline="0" dirty="0"/>
              <a:t>Cf. Ks value</a:t>
            </a:r>
          </a:p>
          <a:p>
            <a:pPr defTabSz="915647">
              <a:defRPr/>
            </a:pPr>
            <a:r>
              <a:rPr lang="en-US" baseline="0" dirty="0"/>
              <a:t>nutrient replete, i.e. light limited</a:t>
            </a:r>
          </a:p>
          <a:p>
            <a:endParaRPr lang="en-US" baseline="0" dirty="0"/>
          </a:p>
          <a:p>
            <a:r>
              <a:rPr lang="en-US" baseline="0" dirty="0"/>
              <a:t>Formation of the </a:t>
            </a:r>
            <a:r>
              <a:rPr lang="en-US" baseline="0" dirty="0" err="1"/>
              <a:t>nutricline</a:t>
            </a:r>
            <a:r>
              <a:rPr lang="en-US" baseline="0" dirty="0"/>
              <a:t>; nutrient limited above</a:t>
            </a:r>
          </a:p>
          <a:p>
            <a:endParaRPr lang="en-US" baseline="0" dirty="0"/>
          </a:p>
          <a:p>
            <a:r>
              <a:rPr lang="en-US" baseline="0" dirty="0"/>
              <a:t>Evidence of upwelling at eddy center</a:t>
            </a:r>
          </a:p>
          <a:p>
            <a:r>
              <a:rPr lang="en-US" baseline="0" dirty="0"/>
              <a:t>	gradient tighter in the core of the eddy</a:t>
            </a:r>
          </a:p>
          <a:p>
            <a:r>
              <a:rPr lang="en-US" baseline="0" dirty="0"/>
              <a:t>	broader at the periphery</a:t>
            </a:r>
          </a:p>
          <a:p>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67756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Uniform</a:t>
            </a:r>
            <a:r>
              <a:rPr lang="en-US" baseline="0" dirty="0"/>
              <a:t> IC</a:t>
            </a:r>
          </a:p>
          <a:p>
            <a:endParaRPr lang="en-US" baseline="0" dirty="0"/>
          </a:p>
          <a:p>
            <a:r>
              <a:rPr lang="en-US" baseline="0" dirty="0"/>
              <a:t>Turnover time is fast, ICs are quickly forgotten.</a:t>
            </a:r>
          </a:p>
          <a:p>
            <a:endParaRPr lang="en-US" baseline="0" dirty="0"/>
          </a:p>
          <a:p>
            <a:r>
              <a:rPr lang="en-US" baseline="0" dirty="0"/>
              <a:t>Phytoplankton bloomed everywhere; eddy center higher 3.25 vs. 2.6 (25% increase)</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9329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accumulation confined to area of maximum upwelling within 30km of eddy center</a:t>
            </a:r>
          </a:p>
          <a:p>
            <a:endParaRPr lang="en-US" dirty="0"/>
          </a:p>
          <a:p>
            <a:r>
              <a:rPr lang="en-US" dirty="0"/>
              <a:t>Difference in the nutrient field barely detectable</a:t>
            </a:r>
          </a:p>
          <a:p>
            <a:endParaRPr lang="en-US" dirty="0"/>
          </a:p>
          <a:p>
            <a:r>
              <a:rPr lang="en-US" dirty="0"/>
              <a:t>Capacity for uptake by phytoplankton far surpasses the rate of physical supply</a:t>
            </a:r>
          </a:p>
          <a:p>
            <a:endParaRPr lang="en-US" dirty="0"/>
          </a:p>
          <a:p>
            <a:r>
              <a:rPr lang="en-US" dirty="0"/>
              <a:t>Good</a:t>
            </a:r>
            <a:r>
              <a:rPr lang="en-US" baseline="0" dirty="0"/>
              <a:t> thing o</a:t>
            </a:r>
            <a:r>
              <a:rPr lang="en-US" dirty="0"/>
              <a:t>cean</a:t>
            </a:r>
            <a:r>
              <a:rPr lang="en-US" baseline="0" dirty="0"/>
              <a:t> color sensors see 1-2 optical depths, otherwise this would not be visible from space.  </a:t>
            </a:r>
            <a:r>
              <a:rPr lang="en-US" baseline="0" dirty="0" err="1"/>
              <a:t>Cf</a:t>
            </a:r>
            <a:r>
              <a:rPr lang="en-US" baseline="0" dirty="0"/>
              <a:t> SST sensors.</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461167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upwelling – no enhancement</a:t>
            </a:r>
          </a:p>
          <a:p>
            <a:r>
              <a:rPr lang="en-US" dirty="0"/>
              <a:t>Higher the upwelling, bigger the peak in P.</a:t>
            </a:r>
          </a:p>
          <a:p>
            <a:r>
              <a:rPr lang="en-US" dirty="0"/>
              <a:t>Augmented</a:t>
            </a:r>
            <a:r>
              <a:rPr lang="en-US" baseline="0" dirty="0"/>
              <a:t> upwelling sharpens the </a:t>
            </a:r>
            <a:r>
              <a:rPr lang="en-US" baseline="0" dirty="0" err="1"/>
              <a:t>phytocline</a:t>
            </a:r>
            <a:r>
              <a:rPr lang="en-US" baseline="0" dirty="0"/>
              <a:t> [and </a:t>
            </a:r>
            <a:r>
              <a:rPr lang="en-US" baseline="0" dirty="0" err="1"/>
              <a:t>nutricline</a:t>
            </a:r>
            <a:r>
              <a:rPr lang="en-US" baseline="0" dirty="0"/>
              <a:t>] but enhancement never makes it all the way to the surface.</a:t>
            </a:r>
          </a:p>
          <a:p>
            <a:r>
              <a:rPr lang="en-US" baseline="0" dirty="0"/>
              <a:t>As soon as the nutrients hit the light, phytoplankton will bloom and fully utilize all of the upwelled nutrient.</a:t>
            </a:r>
          </a:p>
          <a:p>
            <a:endParaRPr lang="en-US" baseline="0" dirty="0"/>
          </a:p>
          <a:p>
            <a:r>
              <a:rPr lang="en-US" baseline="0" dirty="0"/>
              <a:t>Satellite detection – 1-2 optical depths, can’t see the DCM if it is too deep.</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424232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Conversion</a:t>
            </a:r>
            <a:r>
              <a:rPr lang="en-US" baseline="0" dirty="0"/>
              <a:t> to chlorophyll necessary for comparison with observations.  Simple bio-optical model of </a:t>
            </a:r>
            <a:r>
              <a:rPr lang="en-US" baseline="0" dirty="0" err="1"/>
              <a:t>Falkowski</a:t>
            </a:r>
            <a:r>
              <a:rPr lang="en-US" baseline="0" dirty="0"/>
              <a:t> and </a:t>
            </a:r>
            <a:r>
              <a:rPr lang="en-US" baseline="0" dirty="0" err="1"/>
              <a:t>Wirick</a:t>
            </a:r>
            <a:r>
              <a:rPr lang="en-US" baseline="0" dirty="0"/>
              <a:t> (1981).</a:t>
            </a:r>
          </a:p>
          <a:p>
            <a:endParaRPr lang="en-US" baseline="0" dirty="0"/>
          </a:p>
          <a:p>
            <a:r>
              <a:rPr lang="en-US" baseline="0" dirty="0"/>
              <a:t>Outside the ring: uniform phytoplankton biomass in the upper 30m, yet </a:t>
            </a:r>
            <a:r>
              <a:rPr lang="en-US" baseline="0" dirty="0" err="1"/>
              <a:t>chl</a:t>
            </a:r>
            <a:r>
              <a:rPr lang="en-US" baseline="0" dirty="0"/>
              <a:t> increases: </a:t>
            </a:r>
            <a:r>
              <a:rPr lang="en-US" baseline="0" dirty="0" err="1"/>
              <a:t>photoadaptation</a:t>
            </a:r>
            <a:r>
              <a:rPr lang="en-US" baseline="0" dirty="0"/>
              <a:t>.</a:t>
            </a:r>
          </a:p>
          <a:p>
            <a:endParaRPr lang="en-US" baseline="0" dirty="0"/>
          </a:p>
          <a:p>
            <a:r>
              <a:rPr lang="en-US" baseline="0" dirty="0"/>
              <a:t>Inside the ring: augmentation of the DCM to about 1.7 </a:t>
            </a:r>
            <a:r>
              <a:rPr lang="en-US" baseline="0" dirty="0" err="1"/>
              <a:t>ug</a:t>
            </a:r>
            <a:r>
              <a:rPr lang="en-US" baseline="0" dirty="0"/>
              <a:t> l/ l (50 % increase)</a:t>
            </a:r>
          </a:p>
          <a:p>
            <a:endParaRPr lang="en-US" baseline="0" dirty="0"/>
          </a:p>
          <a:p>
            <a:r>
              <a:rPr lang="en-US" baseline="0" dirty="0"/>
              <a:t>Notice no surface enhancement– if ocean color satellites were like AVHRR and only saw the surface, the eddy-induced bloom would not be visible.  However, it sees the 1</a:t>
            </a:r>
            <a:r>
              <a:rPr lang="en-US" baseline="30000" dirty="0"/>
              <a:t>st</a:t>
            </a:r>
            <a:r>
              <a:rPr lang="en-US" baseline="0" dirty="0"/>
              <a:t> optical depth which is a few tens of meters in the open ocean.</a:t>
            </a:r>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34995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DCM present at eddy</a:t>
            </a:r>
            <a:r>
              <a:rPr lang="en-US" baseline="0" dirty="0"/>
              <a:t> center, but lots of other structure at the periphery.</a:t>
            </a:r>
          </a:p>
          <a:p>
            <a:endParaRPr lang="en-US" baseline="0" dirty="0"/>
          </a:p>
          <a:p>
            <a:r>
              <a:rPr lang="en-US" baseline="0" dirty="0" err="1"/>
              <a:t>Stommel</a:t>
            </a:r>
            <a:r>
              <a:rPr lang="en-US" baseline="0" dirty="0"/>
              <a:t> – “our models have a dream-like quality”</a:t>
            </a:r>
          </a:p>
          <a:p>
            <a:endParaRPr lang="en-US" baseline="0" dirty="0"/>
          </a:p>
          <a:p>
            <a:r>
              <a:rPr lang="en-US" baseline="0" dirty="0"/>
              <a:t>1.8 </a:t>
            </a:r>
            <a:r>
              <a:rPr lang="en-US" baseline="0" dirty="0" err="1"/>
              <a:t>ug</a:t>
            </a:r>
            <a:r>
              <a:rPr lang="en-US" baseline="0" dirty="0"/>
              <a:t> </a:t>
            </a:r>
            <a:r>
              <a:rPr lang="en-US" baseline="0" dirty="0" err="1"/>
              <a:t>Chl</a:t>
            </a:r>
            <a:r>
              <a:rPr lang="en-US" baseline="0" dirty="0"/>
              <a:t> per liter contour</a:t>
            </a:r>
          </a:p>
          <a:p>
            <a:r>
              <a:rPr lang="en-US" baseline="0" dirty="0"/>
              <a:t>1.0</a:t>
            </a:r>
          </a:p>
          <a:p>
            <a:r>
              <a:rPr lang="en-US" baseline="0" dirty="0"/>
              <a:t>2.5</a:t>
            </a:r>
          </a:p>
          <a:p>
            <a:endParaRPr lang="en-US" baseline="0" dirty="0"/>
          </a:p>
          <a:p>
            <a:r>
              <a:rPr lang="en-US" baseline="0" dirty="0"/>
              <a:t>Periphery in section 3 – over 3</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64580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Biomass min to max</a:t>
            </a:r>
          </a:p>
          <a:p>
            <a:endParaRPr lang="en-US" dirty="0"/>
          </a:p>
          <a:p>
            <a:r>
              <a:rPr lang="en-US" dirty="0"/>
              <a:t>Far</a:t>
            </a:r>
            <a:r>
              <a:rPr lang="en-US" baseline="0" dirty="0"/>
              <a:t> from uniform</a:t>
            </a:r>
          </a:p>
          <a:p>
            <a:endParaRPr lang="en-US" baseline="0" dirty="0"/>
          </a:p>
          <a:p>
            <a:r>
              <a:rPr lang="en-US" baseline="0" dirty="0"/>
              <a:t>Streamer along the periphery, appears to be entrained</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7781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Leap frogging: 2 solutions, x and v</a:t>
            </a:r>
          </a:p>
          <a:p>
            <a:r>
              <a:rPr lang="en-US" dirty="0"/>
              <a:t>	Derivative information used at intermediate time step</a:t>
            </a:r>
          </a:p>
          <a:p>
            <a:r>
              <a:rPr lang="en-US" dirty="0"/>
              <a:t>	Computations centered in time as compared</a:t>
            </a:r>
            <a:r>
              <a:rPr lang="en-US" baseline="0" dirty="0"/>
              <a:t> with forward </a:t>
            </a:r>
            <a:r>
              <a:rPr lang="en-US" baseline="0" dirty="0" err="1"/>
              <a:t>euler</a:t>
            </a:r>
            <a:endParaRPr lang="en-US" baseline="0" dirty="0"/>
          </a:p>
          <a:p>
            <a:r>
              <a:rPr lang="en-US" baseline="0" dirty="0"/>
              <a:t>	How to start: a single forward </a:t>
            </a:r>
            <a:r>
              <a:rPr lang="en-US" baseline="0" dirty="0" err="1"/>
              <a:t>euler</a:t>
            </a:r>
            <a:r>
              <a:rPr lang="en-US" baseline="0" dirty="0"/>
              <a:t> time step</a:t>
            </a:r>
          </a:p>
          <a:p>
            <a:r>
              <a:rPr lang="en-US" baseline="0" dirty="0"/>
              <a:t>	Avoid divergence of the two solutions: a single backward </a:t>
            </a:r>
            <a:r>
              <a:rPr lang="en-US" baseline="0" dirty="0" err="1"/>
              <a:t>euler</a:t>
            </a:r>
            <a:r>
              <a:rPr lang="en-US" baseline="0" dirty="0"/>
              <a:t> time step every so often</a:t>
            </a:r>
          </a:p>
          <a:p>
            <a:endParaRPr lang="en-US" baseline="0" dirty="0"/>
          </a:p>
          <a:p>
            <a:r>
              <a:rPr lang="en-US" baseline="0" dirty="0" err="1"/>
              <a:t>Runge</a:t>
            </a:r>
            <a:r>
              <a:rPr lang="en-US" baseline="0" dirty="0"/>
              <a:t> </a:t>
            </a:r>
            <a:r>
              <a:rPr lang="en-US" baseline="0" dirty="0" err="1"/>
              <a:t>Kutta</a:t>
            </a:r>
            <a:r>
              <a:rPr lang="en-US" baseline="0" dirty="0"/>
              <a:t>:</a:t>
            </a:r>
          </a:p>
          <a:p>
            <a:r>
              <a:rPr lang="en-US" baseline="0" dirty="0"/>
              <a:t>	multiple evaluations of derivative information to determine increments k</a:t>
            </a:r>
          </a:p>
          <a:p>
            <a:r>
              <a:rPr lang="en-US" baseline="0" dirty="0"/>
              <a:t>	1 – 2</a:t>
            </a:r>
          </a:p>
          <a:p>
            <a:r>
              <a:rPr lang="en-US" baseline="0" dirty="0"/>
              <a:t>	1 – 3 using 2</a:t>
            </a:r>
          </a:p>
          <a:p>
            <a:r>
              <a:rPr lang="en-US" baseline="0" dirty="0"/>
              <a:t>	1 - 4 using 3</a:t>
            </a:r>
          </a:p>
          <a:p>
            <a:r>
              <a:rPr lang="en-US" baseline="0" dirty="0"/>
              <a:t>	solution: weighted average of  1-4, where 2 and 3 have twice the weight of 1 and 4</a:t>
            </a:r>
          </a:p>
          <a:p>
            <a:endParaRPr lang="en-US" baseline="0" dirty="0"/>
          </a:p>
          <a:p>
            <a:endParaRPr lang="en-US" baseline="0" dirty="0"/>
          </a:p>
          <a:p>
            <a:r>
              <a:rPr lang="en-US" baseline="0" dirty="0" err="1"/>
              <a:t>Matlab</a:t>
            </a:r>
            <a:r>
              <a:rPr lang="en-US" baseline="0" dirty="0"/>
              <a:t> toolboxes have variants of all these</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4</a:t>
            </a:fld>
            <a:endParaRPr lang="en-US"/>
          </a:p>
        </p:txBody>
      </p:sp>
    </p:spTree>
    <p:extLst>
      <p:ext uri="{BB962C8B-B14F-4D97-AF65-F5344CB8AC3E}">
        <p14:creationId xmlns:p14="http://schemas.microsoft.com/office/powerpoint/2010/main" val="115757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derivative information on a grid</a:t>
            </a:r>
            <a:r>
              <a:rPr lang="en-US" baseline="0" dirty="0"/>
              <a:t> that is staggered from that of the state variable.</a:t>
            </a:r>
          </a:p>
          <a:p>
            <a:endParaRPr lang="en-US" baseline="0" dirty="0"/>
          </a:p>
          <a:p>
            <a:r>
              <a:rPr lang="en-US" baseline="0" dirty="0"/>
              <a:t>Second derivative information back on original grid.</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5</a:t>
            </a:fld>
            <a:endParaRPr lang="en-US"/>
          </a:p>
        </p:txBody>
      </p:sp>
    </p:spTree>
    <p:extLst>
      <p:ext uri="{BB962C8B-B14F-4D97-AF65-F5344CB8AC3E}">
        <p14:creationId xmlns:p14="http://schemas.microsoft.com/office/powerpoint/2010/main" val="3915003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C8414C-CF70-4A79-AA55-06A115104547}" type="slidenum">
              <a:rPr lang="en-US" smtClean="0"/>
              <a:t>6</a:t>
            </a:fld>
            <a:endParaRPr lang="en-US"/>
          </a:p>
        </p:txBody>
      </p:sp>
    </p:spTree>
    <p:extLst>
      <p:ext uri="{BB962C8B-B14F-4D97-AF65-F5344CB8AC3E}">
        <p14:creationId xmlns:p14="http://schemas.microsoft.com/office/powerpoint/2010/main" val="389135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a:t>
            </a:r>
          </a:p>
          <a:p>
            <a:r>
              <a:rPr lang="en-US" dirty="0"/>
              <a:t>	simple checks</a:t>
            </a:r>
          </a:p>
          <a:p>
            <a:r>
              <a:rPr lang="en-US" dirty="0"/>
              <a:t>		analytic</a:t>
            </a:r>
            <a:r>
              <a:rPr lang="en-US" baseline="0" dirty="0"/>
              <a:t> solution</a:t>
            </a:r>
          </a:p>
          <a:p>
            <a:r>
              <a:rPr lang="en-US" baseline="0" dirty="0"/>
              <a:t>		½ time step</a:t>
            </a:r>
          </a:p>
          <a:p>
            <a:r>
              <a:rPr lang="en-US" baseline="0" dirty="0"/>
              <a:t>		½ spatial resolution</a:t>
            </a:r>
            <a:endParaRPr lang="en-US" dirty="0"/>
          </a:p>
          <a:p>
            <a:endParaRPr lang="en-US" dirty="0"/>
          </a:p>
          <a:p>
            <a:r>
              <a:rPr lang="en-US" dirty="0"/>
              <a:t>Stability</a:t>
            </a:r>
          </a:p>
          <a:p>
            <a:r>
              <a:rPr lang="en-US" dirty="0"/>
              <a:t>	CFL</a:t>
            </a:r>
          </a:p>
          <a:p>
            <a:r>
              <a:rPr lang="en-US" dirty="0"/>
              <a:t>	Positive definiteness</a:t>
            </a:r>
          </a:p>
          <a:p>
            <a:r>
              <a:rPr lang="en-US" dirty="0"/>
              <a:t>	overshoot/undershoot – flux</a:t>
            </a:r>
            <a:r>
              <a:rPr lang="en-US" baseline="0" dirty="0"/>
              <a:t> corrector methods</a:t>
            </a:r>
            <a:endParaRPr lang="en-US" dirty="0"/>
          </a:p>
          <a:p>
            <a:endParaRPr lang="en-US" dirty="0"/>
          </a:p>
          <a:p>
            <a:r>
              <a:rPr lang="en-US" dirty="0"/>
              <a:t>Efficiency</a:t>
            </a:r>
          </a:p>
        </p:txBody>
      </p:sp>
      <p:sp>
        <p:nvSpPr>
          <p:cNvPr id="4" name="Slide Number Placeholder 3"/>
          <p:cNvSpPr>
            <a:spLocks noGrp="1"/>
          </p:cNvSpPr>
          <p:nvPr>
            <p:ph type="sldNum" sz="quarter" idx="10"/>
          </p:nvPr>
        </p:nvSpPr>
        <p:spPr/>
        <p:txBody>
          <a:bodyPr/>
          <a:lstStyle/>
          <a:p>
            <a:fld id="{7EC8414C-CF70-4A79-AA55-06A115104547}" type="slidenum">
              <a:rPr lang="en-US" smtClean="0"/>
              <a:t>7</a:t>
            </a:fld>
            <a:endParaRPr lang="en-US"/>
          </a:p>
        </p:txBody>
      </p:sp>
    </p:spTree>
    <p:extLst>
      <p:ext uri="{BB962C8B-B14F-4D97-AF65-F5344CB8AC3E}">
        <p14:creationId xmlns:p14="http://schemas.microsoft.com/office/powerpoint/2010/main" val="255161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Quadratic in the sense that key processes (nutrient uptake, grazing) are formulated as a product of two state variables.</a:t>
            </a:r>
          </a:p>
          <a:p>
            <a:endParaRPr lang="en-US" baseline="0" dirty="0"/>
          </a:p>
          <a:p>
            <a:r>
              <a:rPr lang="en-US" baseline="0" dirty="0"/>
              <a:t>Nutrient uptake</a:t>
            </a:r>
          </a:p>
          <a:p>
            <a:r>
              <a:rPr lang="en-US" baseline="0" dirty="0"/>
              <a:t>Phytoplankton mortality</a:t>
            </a:r>
          </a:p>
          <a:p>
            <a:r>
              <a:rPr lang="en-US" baseline="0" dirty="0"/>
              <a:t>Grazing – assimilated portion</a:t>
            </a:r>
          </a:p>
          <a:p>
            <a:r>
              <a:rPr lang="en-US" baseline="0" dirty="0"/>
              <a:t>Grazing – non-assimilated portion – “sloppy feeding”</a:t>
            </a:r>
          </a:p>
          <a:p>
            <a:r>
              <a:rPr lang="en-US" baseline="0" dirty="0"/>
              <a:t>Zooplankton mortality</a:t>
            </a:r>
          </a:p>
          <a:p>
            <a:endParaRPr lang="en-US" baseline="0" dirty="0"/>
          </a:p>
          <a:p>
            <a:r>
              <a:rPr lang="en-US" baseline="0" dirty="0"/>
              <a:t>Closed system – don’t need a separate equation for nutrients</a:t>
            </a:r>
          </a:p>
        </p:txBody>
      </p:sp>
      <p:sp>
        <p:nvSpPr>
          <p:cNvPr id="4" name="Slide Number Placeholder 3"/>
          <p:cNvSpPr>
            <a:spLocks noGrp="1"/>
          </p:cNvSpPr>
          <p:nvPr>
            <p:ph type="sldNum" sz="quarter" idx="10"/>
          </p:nvPr>
        </p:nvSpPr>
        <p:spPr/>
        <p:txBody>
          <a:bodyPr/>
          <a:lstStyle/>
          <a:p>
            <a:fld id="{7EC8414C-CF70-4A79-AA55-06A115104547}" type="slidenum">
              <a:rPr lang="en-US" smtClean="0"/>
              <a:t>8</a:t>
            </a:fld>
            <a:endParaRPr lang="en-US"/>
          </a:p>
        </p:txBody>
      </p:sp>
    </p:spTree>
    <p:extLst>
      <p:ext uri="{BB962C8B-B14F-4D97-AF65-F5344CB8AC3E}">
        <p14:creationId xmlns:p14="http://schemas.microsoft.com/office/powerpoint/2010/main" val="370261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251" indent="-290251">
              <a:buAutoNum type="romanUcPeriod"/>
            </a:pPr>
            <a:r>
              <a:rPr lang="en-US" dirty="0"/>
              <a:t>Oscillatory decay; prior solution</a:t>
            </a:r>
          </a:p>
          <a:p>
            <a:pPr marL="290251" indent="-290251">
              <a:buAutoNum type="romanUcPeriod"/>
            </a:pPr>
            <a:endParaRPr lang="en-US" dirty="0"/>
          </a:p>
          <a:p>
            <a:r>
              <a:rPr lang="en-US" dirty="0"/>
              <a:t>II. Oscillations</a:t>
            </a:r>
            <a:r>
              <a:rPr lang="en-US" baseline="0" dirty="0"/>
              <a:t> do not decay; independent limit cycles</a:t>
            </a:r>
          </a:p>
          <a:p>
            <a:r>
              <a:rPr lang="en-US" baseline="0" dirty="0"/>
              <a:t>	changing the functional form of 2 of the terms totally changes the character of the solution</a:t>
            </a:r>
          </a:p>
          <a:p>
            <a:endParaRPr lang="en-US" baseline="0" dirty="0"/>
          </a:p>
          <a:p>
            <a:r>
              <a:rPr lang="en-US" baseline="0" dirty="0"/>
              <a:t>These examples illustrate high sensitivity to uptake and grazing formulations</a:t>
            </a:r>
          </a:p>
          <a:p>
            <a:r>
              <a:rPr lang="en-US" baseline="0" dirty="0"/>
              <a:t>	</a:t>
            </a:r>
            <a:endParaRPr lang="en-US" dirty="0"/>
          </a:p>
        </p:txBody>
      </p:sp>
      <p:sp>
        <p:nvSpPr>
          <p:cNvPr id="4" name="Slide Number Placeholder 3"/>
          <p:cNvSpPr>
            <a:spLocks noGrp="1"/>
          </p:cNvSpPr>
          <p:nvPr>
            <p:ph type="sldNum" sz="quarter" idx="10"/>
          </p:nvPr>
        </p:nvSpPr>
        <p:spPr/>
        <p:txBody>
          <a:bodyPr/>
          <a:lstStyle/>
          <a:p>
            <a:fld id="{7EC8414C-CF70-4A79-AA55-06A115104547}" type="slidenum">
              <a:rPr lang="en-US" smtClean="0"/>
              <a:t>9</a:t>
            </a:fld>
            <a:endParaRPr lang="en-US"/>
          </a:p>
        </p:txBody>
      </p:sp>
    </p:spTree>
    <p:extLst>
      <p:ext uri="{BB962C8B-B14F-4D97-AF65-F5344CB8AC3E}">
        <p14:creationId xmlns:p14="http://schemas.microsoft.com/office/powerpoint/2010/main" val="134055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A2B7AC-7DBC-471D-9577-3E3196C9E63B}"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369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2B7AC-7DBC-471D-9577-3E3196C9E63B}"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45560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2B7AC-7DBC-471D-9577-3E3196C9E63B}"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26688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2B7AC-7DBC-471D-9577-3E3196C9E63B}"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10109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A2B7AC-7DBC-471D-9577-3E3196C9E63B}"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386026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A2B7AC-7DBC-471D-9577-3E3196C9E63B}"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3991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A2B7AC-7DBC-471D-9577-3E3196C9E63B}" type="datetimeFigureOut">
              <a:rPr lang="en-US" smtClean="0"/>
              <a:t>3/6/2021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03786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A2B7AC-7DBC-471D-9577-3E3196C9E63B}" type="datetimeFigureOut">
              <a:rPr lang="en-US" smtClean="0"/>
              <a:t>3/6/2021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19748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2B7AC-7DBC-471D-9577-3E3196C9E63B}" type="datetimeFigureOut">
              <a:rPr lang="en-US" smtClean="0"/>
              <a:t>3/6/2021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142338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A2B7AC-7DBC-471D-9577-3E3196C9E63B}"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161275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A2B7AC-7DBC-471D-9577-3E3196C9E63B}"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2F8A4-0630-4341-854A-D54B69A92AF8}" type="slidenum">
              <a:rPr lang="en-US" smtClean="0"/>
              <a:t>‹#›</a:t>
            </a:fld>
            <a:endParaRPr lang="en-US"/>
          </a:p>
        </p:txBody>
      </p:sp>
    </p:spTree>
    <p:extLst>
      <p:ext uri="{BB962C8B-B14F-4D97-AF65-F5344CB8AC3E}">
        <p14:creationId xmlns:p14="http://schemas.microsoft.com/office/powerpoint/2010/main" val="21859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0" tIns="45687" rIns="91370" bIns="45687"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370" tIns="45687" rIns="91370"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fld id="{D5A2B7AC-7DBC-471D-9577-3E3196C9E63B}" type="datetimeFigureOut">
              <a:rPr lang="en-US" smtClean="0"/>
              <a:t>3/6/2021</a:t>
            </a:fld>
            <a:endParaRPr 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fld id="{8802F8A4-0630-4341-854A-D54B69A92AF8}" type="slidenum">
              <a:rPr lang="en-US" smtClean="0"/>
              <a:t>‹#›</a:t>
            </a:fld>
            <a:endParaRPr lang="en-US"/>
          </a:p>
        </p:txBody>
      </p:sp>
    </p:spTree>
    <p:extLst>
      <p:ext uri="{BB962C8B-B14F-4D97-AF65-F5344CB8AC3E}">
        <p14:creationId xmlns:p14="http://schemas.microsoft.com/office/powerpoint/2010/main" val="106970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ience.whoi.edu/users/mcgillic/12_823/"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video" Target="../media/media4.gif"/><Relationship Id="rId3" Type="http://schemas.microsoft.com/office/2007/relationships/media" Target="../media/media2.gif"/><Relationship Id="rId7" Type="http://schemas.microsoft.com/office/2007/relationships/media" Target="../media/media4.gif"/><Relationship Id="rId12" Type="http://schemas.openxmlformats.org/officeDocument/2006/relationships/image" Target="../media/image5.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video" Target="../media/media3.gif"/><Relationship Id="rId11" Type="http://schemas.openxmlformats.org/officeDocument/2006/relationships/image" Target="../media/image1.png"/><Relationship Id="rId5" Type="http://schemas.microsoft.com/office/2007/relationships/media" Target="../media/media3.gif"/><Relationship Id="rId10" Type="http://schemas.openxmlformats.org/officeDocument/2006/relationships/notesSlide" Target="../notesSlides/notesSlide11.xml"/><Relationship Id="rId4" Type="http://schemas.openxmlformats.org/officeDocument/2006/relationships/video" Target="../media/media2.gif"/><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250.png"/><Relationship Id="rId2" Type="http://schemas.openxmlformats.org/officeDocument/2006/relationships/notesSlide" Target="../notesSlides/notesSlide12.xml"/><Relationship Id="rId1" Type="http://schemas.openxmlformats.org/officeDocument/2006/relationships/slideLayout" Target="../slideLayouts/slideLayout7.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2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50.png"/><Relationship Id="rId7" Type="http://schemas.openxmlformats.org/officeDocument/2006/relationships/image" Target="../media/image37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800.png"/><Relationship Id="rId4" Type="http://schemas.openxmlformats.org/officeDocument/2006/relationships/image" Target="../media/image360.png"/><Relationship Id="rId9" Type="http://schemas.openxmlformats.org/officeDocument/2006/relationships/image" Target="../media/image3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21.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50.png"/><Relationship Id="rId7" Type="http://schemas.openxmlformats.org/officeDocument/2006/relationships/image" Target="../media/image3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800.png"/><Relationship Id="rId10" Type="http://schemas.openxmlformats.org/officeDocument/2006/relationships/image" Target="../media/image231.png"/><Relationship Id="rId4" Type="http://schemas.openxmlformats.org/officeDocument/2006/relationships/image" Target="../media/image360.png"/><Relationship Id="rId9" Type="http://schemas.openxmlformats.org/officeDocument/2006/relationships/image" Target="../media/image31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19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0.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25.png"/><Relationship Id="rId5" Type="http://schemas.openxmlformats.org/officeDocument/2006/relationships/image" Target="../media/image280.png"/><Relationship Id="rId10" Type="http://schemas.openxmlformats.org/officeDocument/2006/relationships/image" Target="../media/image2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gif"/><Relationship Id="rId7" Type="http://schemas.openxmlformats.org/officeDocument/2006/relationships/image" Target="../media/image1.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video" Target="../media/media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dirty="0"/>
              <a:t>Announcements</a:t>
            </a:r>
          </a:p>
        </p:txBody>
      </p:sp>
      <p:sp>
        <p:nvSpPr>
          <p:cNvPr id="3" name="TextBox 2"/>
          <p:cNvSpPr txBox="1"/>
          <p:nvPr/>
        </p:nvSpPr>
        <p:spPr>
          <a:xfrm>
            <a:off x="0" y="914400"/>
            <a:ext cx="9144001" cy="5940088"/>
          </a:xfrm>
          <a:prstGeom prst="rect">
            <a:avLst/>
          </a:prstGeom>
          <a:noFill/>
        </p:spPr>
        <p:txBody>
          <a:bodyPr wrap="square" rtlCol="0">
            <a:spAutoFit/>
          </a:bodyPr>
          <a:lstStyle/>
          <a:p>
            <a:pPr marL="342900" indent="-342900">
              <a:buAutoNum type="arabicPeriod"/>
            </a:pPr>
            <a:r>
              <a:rPr lang="en-US" sz="4000" dirty="0"/>
              <a:t> Problem set 1 posted, due March 15</a:t>
            </a:r>
          </a:p>
          <a:p>
            <a:r>
              <a:rPr lang="en-US" sz="4000" dirty="0"/>
              <a:t>	</a:t>
            </a:r>
          </a:p>
          <a:p>
            <a:r>
              <a:rPr lang="en-US" sz="4000" dirty="0"/>
              <a:t>2. Readings posted as an “assignment”</a:t>
            </a:r>
          </a:p>
          <a:p>
            <a:pPr marL="742950" indent="-742950">
              <a:buAutoNum type="arabicPeriod" startAt="3"/>
            </a:pPr>
            <a:endParaRPr lang="en-US" sz="4000" dirty="0"/>
          </a:p>
          <a:p>
            <a:r>
              <a:rPr lang="en-US" sz="4000" dirty="0"/>
              <a:t>3. Alternate site:</a:t>
            </a:r>
          </a:p>
          <a:p>
            <a:r>
              <a:rPr lang="en-US" sz="3600" dirty="0">
                <a:hlinkClick r:id="rId3"/>
              </a:rPr>
              <a:t>http://science.whoi.edu/users/mcgillic/12_823/</a:t>
            </a:r>
            <a:endParaRPr lang="en-US" sz="3600" dirty="0"/>
          </a:p>
          <a:p>
            <a:endParaRPr lang="en-US" sz="3600" dirty="0"/>
          </a:p>
          <a:p>
            <a:r>
              <a:rPr lang="en-US" sz="3600" dirty="0"/>
              <a:t>4. Monday’s class on Tues; Clark defense 1-2pm, followed by GRF lecture on stability of NPZ systems</a:t>
            </a:r>
          </a:p>
        </p:txBody>
      </p:sp>
    </p:spTree>
    <p:extLst>
      <p:ext uri="{BB962C8B-B14F-4D97-AF65-F5344CB8AC3E}">
        <p14:creationId xmlns:p14="http://schemas.microsoft.com/office/powerpoint/2010/main" val="4253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1143000"/>
          </a:xfrm>
        </p:spPr>
        <p:txBody>
          <a:bodyPr>
            <a:normAutofit/>
          </a:bodyPr>
          <a:lstStyle/>
          <a:p>
            <a:r>
              <a:rPr lang="en-US" dirty="0"/>
              <a:t>What about mixing?</a:t>
            </a:r>
          </a:p>
        </p:txBody>
      </p:sp>
      <p:pic>
        <p:nvPicPr>
          <p:cNvPr id="4" name="Picture 3">
            <a:extLst>
              <a:ext uri="{FF2B5EF4-FFF2-40B4-BE49-F238E27FC236}">
                <a16:creationId xmlns:a16="http://schemas.microsoft.com/office/drawing/2014/main" id="{13928EDE-144E-429A-9DF3-5989876CAE2F}"/>
              </a:ext>
            </a:extLst>
          </p:cNvPr>
          <p:cNvPicPr>
            <a:picLocks noChangeAspect="1"/>
          </p:cNvPicPr>
          <p:nvPr/>
        </p:nvPicPr>
        <p:blipFill>
          <a:blip r:embed="rId3"/>
          <a:stretch>
            <a:fillRect/>
          </a:stretch>
        </p:blipFill>
        <p:spPr>
          <a:xfrm>
            <a:off x="838200" y="1066800"/>
            <a:ext cx="7275871" cy="1219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537BA2-8AEC-4AB3-A4B2-D1E31BE777AE}"/>
                  </a:ext>
                </a:extLst>
              </p:cNvPr>
              <p:cNvSpPr txBox="1">
                <a:spLocks noChangeAspect="1"/>
              </p:cNvSpPr>
              <p:nvPr/>
            </p:nvSpPr>
            <p:spPr>
              <a:xfrm>
                <a:off x="2415923" y="5546525"/>
                <a:ext cx="4120423" cy="1235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𝑏</m:t>
                              </m:r>
                            </m:e>
                            <m:sub>
                              <m:r>
                                <a:rPr lang="en-US" sz="4000" i="1">
                                  <a:latin typeface="Cambria Math" panose="02040503050406030204" pitchFamily="18" charset="0"/>
                                </a:rPr>
                                <m:t>𝑖</m:t>
                              </m:r>
                            </m:sub>
                          </m:sSub>
                        </m:num>
                        <m:den>
                          <m:r>
                            <a:rPr lang="en-US" sz="4000" i="0">
                              <a:latin typeface="Cambria Math" panose="02040503050406030204" pitchFamily="18" charset="0"/>
                            </a:rPr>
                            <m:t>𝜕</m:t>
                          </m:r>
                          <m:r>
                            <a:rPr lang="en-US" sz="4000" i="1">
                              <a:latin typeface="Cambria Math" panose="02040503050406030204" pitchFamily="18" charset="0"/>
                            </a:rPr>
                            <m:t>𝑡</m:t>
                          </m:r>
                        </m:den>
                      </m:f>
                      <m:r>
                        <a:rPr lang="en-US" sz="4000" i="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𝑘</m:t>
                          </m:r>
                        </m:e>
                        <m:sub>
                          <m:r>
                            <a:rPr lang="en-US" sz="4000" i="1">
                              <a:latin typeface="Cambria Math" panose="02040503050406030204" pitchFamily="18" charset="0"/>
                            </a:rPr>
                            <m:t>𝑧</m:t>
                          </m:r>
                        </m:sub>
                      </m:sSub>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0">
                                  <a:latin typeface="Cambria Math" panose="02040503050406030204" pitchFamily="18" charset="0"/>
                                </a:rPr>
                                <m:t>𝜕</m:t>
                              </m:r>
                            </m:e>
                            <m:sup>
                              <m:r>
                                <a:rPr lang="en-US" sz="4000" i="0">
                                  <a:latin typeface="Cambria Math" panose="02040503050406030204" pitchFamily="18" charset="0"/>
                                </a:rPr>
                                <m:t>2</m:t>
                              </m:r>
                            </m:sup>
                          </m:sSup>
                          <m:sSub>
                            <m:sSubPr>
                              <m:ctrlPr>
                                <a:rPr lang="en-US" sz="4000" i="1">
                                  <a:latin typeface="Cambria Math" panose="02040503050406030204" pitchFamily="18" charset="0"/>
                                </a:rPr>
                              </m:ctrlPr>
                            </m:sSubPr>
                            <m:e>
                              <m:r>
                                <a:rPr lang="en-US" sz="4000" i="1">
                                  <a:latin typeface="Cambria Math" panose="02040503050406030204" pitchFamily="18" charset="0"/>
                                </a:rPr>
                                <m:t>𝑏</m:t>
                              </m:r>
                            </m:e>
                            <m:sub>
                              <m:r>
                                <a:rPr lang="en-US" sz="4000" i="1">
                                  <a:latin typeface="Cambria Math" panose="02040503050406030204" pitchFamily="18" charset="0"/>
                                </a:rPr>
                                <m:t>𝑖</m:t>
                              </m:r>
                            </m:sub>
                          </m:sSub>
                        </m:num>
                        <m:den>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i="0">
                                  <a:latin typeface="Cambria Math" panose="02040503050406030204" pitchFamily="18" charset="0"/>
                                </a:rPr>
                                <m:t>2</m:t>
                              </m:r>
                            </m:sup>
                          </m:sSup>
                        </m:den>
                      </m:f>
                      <m:r>
                        <a:rPr lang="en-US" sz="4000" i="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𝐵</m:t>
                          </m:r>
                        </m:e>
                        <m:sub>
                          <m:r>
                            <a:rPr lang="en-US" sz="4000" i="1">
                              <a:latin typeface="Cambria Math" panose="02040503050406030204" pitchFamily="18" charset="0"/>
                            </a:rPr>
                            <m:t>𝑖</m:t>
                          </m:r>
                        </m:sub>
                      </m:sSub>
                    </m:oMath>
                  </m:oMathPara>
                </a14:m>
                <a:endParaRPr lang="en-US" sz="4000" dirty="0"/>
              </a:p>
            </p:txBody>
          </p:sp>
        </mc:Choice>
        <mc:Fallback xmlns="">
          <p:sp>
            <p:nvSpPr>
              <p:cNvPr id="5" name="TextBox 4">
                <a:extLst>
                  <a:ext uri="{FF2B5EF4-FFF2-40B4-BE49-F238E27FC236}">
                    <a16:creationId xmlns:a16="http://schemas.microsoft.com/office/drawing/2014/main" id="{6F537BA2-8AEC-4AB3-A4B2-D1E31BE777AE}"/>
                  </a:ext>
                </a:extLst>
              </p:cNvPr>
              <p:cNvSpPr txBox="1">
                <a:spLocks noRot="1" noChangeAspect="1" noMove="1" noResize="1" noEditPoints="1" noAdjustHandles="1" noChangeArrowheads="1" noChangeShapeType="1" noTextEdit="1"/>
              </p:cNvSpPr>
              <p:nvPr/>
            </p:nvSpPr>
            <p:spPr>
              <a:xfrm>
                <a:off x="2415923" y="5546525"/>
                <a:ext cx="4120423" cy="1235275"/>
              </a:xfrm>
              <a:prstGeom prst="rect">
                <a:avLst/>
              </a:prstGeom>
              <a:blipFill>
                <a:blip r:embed="rId4"/>
                <a:stretch>
                  <a:fillRect/>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B7B5E157-608A-4F2E-AEBB-9EB9AB5DEBBE}"/>
              </a:ext>
            </a:extLst>
          </p:cNvPr>
          <p:cNvSpPr txBox="1">
            <a:spLocks/>
          </p:cNvSpPr>
          <p:nvPr/>
        </p:nvSpPr>
        <p:spPr>
          <a:xfrm>
            <a:off x="0" y="0"/>
            <a:ext cx="9144000" cy="1170512"/>
          </a:xfrm>
          <a:prstGeom prst="rect">
            <a:avLst/>
          </a:prstGeom>
        </p:spPr>
        <p:txBody>
          <a:bodyPr vert="horz" lIns="91370" tIns="45687" rIns="91370" bIns="45687" rtlCol="0" anchor="ctr">
            <a:normAutofit fontScale="85000" lnSpcReduction="10000"/>
          </a:bodyPr>
          <a:lstStyle>
            <a:lvl1pPr algn="ctr" defTabSz="913737" rtl="0" eaLnBrk="1" latinLnBrk="0" hangingPunct="1">
              <a:spcBef>
                <a:spcPct val="0"/>
              </a:spcBef>
              <a:buNone/>
              <a:defRPr sz="4400" kern="1200">
                <a:solidFill>
                  <a:schemeClr val="tx1"/>
                </a:solidFill>
                <a:latin typeface="+mj-lt"/>
                <a:ea typeface="+mj-ea"/>
                <a:cs typeface="+mj-cs"/>
              </a:defRPr>
            </a:lvl1pPr>
          </a:lstStyle>
          <a:p>
            <a:r>
              <a:rPr lang="en-US" dirty="0"/>
              <a:t>Thus far these models have been implemented as stacked “zero-dimensional” box models</a:t>
            </a:r>
          </a:p>
        </p:txBody>
      </p:sp>
      <p:grpSp>
        <p:nvGrpSpPr>
          <p:cNvPr id="3" name="Group 2">
            <a:extLst>
              <a:ext uri="{FF2B5EF4-FFF2-40B4-BE49-F238E27FC236}">
                <a16:creationId xmlns:a16="http://schemas.microsoft.com/office/drawing/2014/main" id="{5602805D-8183-4EB8-9D64-0DF959648E34}"/>
              </a:ext>
            </a:extLst>
          </p:cNvPr>
          <p:cNvGrpSpPr/>
          <p:nvPr/>
        </p:nvGrpSpPr>
        <p:grpSpPr>
          <a:xfrm>
            <a:off x="304800" y="1905000"/>
            <a:ext cx="8229600" cy="2286000"/>
            <a:chOff x="304800" y="1905000"/>
            <a:chExt cx="8229600" cy="228600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891BBB-3329-449B-A755-96341593214B}"/>
                    </a:ext>
                  </a:extLst>
                </p:cNvPr>
                <p:cNvSpPr txBox="1">
                  <a:spLocks noChangeAspect="1"/>
                </p:cNvSpPr>
                <p:nvPr/>
              </p:nvSpPr>
              <p:spPr>
                <a:xfrm>
                  <a:off x="3574555" y="3020487"/>
                  <a:ext cx="1988045" cy="11705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𝑏</m:t>
                                </m:r>
                              </m:e>
                              <m:sub>
                                <m:r>
                                  <a:rPr lang="en-US" sz="4000" i="1">
                                    <a:latin typeface="Cambria Math" panose="02040503050406030204" pitchFamily="18" charset="0"/>
                                  </a:rPr>
                                  <m:t>𝑖</m:t>
                                </m:r>
                              </m:sub>
                            </m:sSub>
                          </m:num>
                          <m:den>
                            <m:r>
                              <a:rPr lang="en-US" sz="4000" i="0">
                                <a:latin typeface="Cambria Math" panose="02040503050406030204" pitchFamily="18" charset="0"/>
                              </a:rPr>
                              <m:t>𝜕</m:t>
                            </m:r>
                            <m:r>
                              <a:rPr lang="en-US" sz="4000" i="1">
                                <a:latin typeface="Cambria Math" panose="02040503050406030204" pitchFamily="18" charset="0"/>
                              </a:rPr>
                              <m:t>𝑡</m:t>
                            </m:r>
                          </m:den>
                        </m:f>
                        <m:r>
                          <a:rPr lang="en-US" sz="4000" i="0">
                            <a:latin typeface="Cambria Math" panose="02040503050406030204" pitchFamily="18" charset="0"/>
                          </a:rPr>
                          <m:t>=</m:t>
                        </m:r>
                        <m:sSub>
                          <m:sSubPr>
                            <m:ctrlPr>
                              <a:rPr lang="en-US" sz="4000" i="1">
                                <a:latin typeface="Cambria Math" panose="02040503050406030204" pitchFamily="18" charset="0"/>
                              </a:rPr>
                            </m:ctrlPr>
                          </m:sSubPr>
                          <m:e>
                            <m:r>
                              <a:rPr lang="en-US" sz="4000" i="1">
                                <a:latin typeface="Cambria Math" panose="02040503050406030204" pitchFamily="18" charset="0"/>
                              </a:rPr>
                              <m:t>𝐵</m:t>
                            </m:r>
                          </m:e>
                          <m:sub>
                            <m:r>
                              <a:rPr lang="en-US" sz="4000" i="1">
                                <a:latin typeface="Cambria Math" panose="02040503050406030204" pitchFamily="18" charset="0"/>
                              </a:rPr>
                              <m:t>𝑖</m:t>
                            </m:r>
                          </m:sub>
                        </m:sSub>
                      </m:oMath>
                    </m:oMathPara>
                  </a14:m>
                  <a:endParaRPr lang="en-US" sz="4000" dirty="0"/>
                </a:p>
              </p:txBody>
            </p:sp>
          </mc:Choice>
          <mc:Fallback xmlns="">
            <p:sp>
              <p:nvSpPr>
                <p:cNvPr id="7" name="TextBox 6">
                  <a:extLst>
                    <a:ext uri="{FF2B5EF4-FFF2-40B4-BE49-F238E27FC236}">
                      <a16:creationId xmlns:a16="http://schemas.microsoft.com/office/drawing/2014/main" id="{11891BBB-3329-449B-A755-96341593214B}"/>
                    </a:ext>
                  </a:extLst>
                </p:cNvPr>
                <p:cNvSpPr txBox="1">
                  <a:spLocks noRot="1" noChangeAspect="1" noMove="1" noResize="1" noEditPoints="1" noAdjustHandles="1" noChangeArrowheads="1" noChangeShapeType="1" noTextEdit="1"/>
                </p:cNvSpPr>
                <p:nvPr/>
              </p:nvSpPr>
              <p:spPr>
                <a:xfrm>
                  <a:off x="3574555" y="3020487"/>
                  <a:ext cx="1988045" cy="1170513"/>
                </a:xfrm>
                <a:prstGeom prst="rect">
                  <a:avLst/>
                </a:prstGeom>
                <a:blipFill>
                  <a:blip r:embed="rId5"/>
                  <a:stretch>
                    <a:fillRect/>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53BAB44E-D075-414D-BDBF-B8B7DB8D1C79}"/>
                </a:ext>
              </a:extLst>
            </p:cNvPr>
            <p:cNvSpPr txBox="1">
              <a:spLocks/>
            </p:cNvSpPr>
            <p:nvPr/>
          </p:nvSpPr>
          <p:spPr>
            <a:xfrm>
              <a:off x="304800" y="1905000"/>
              <a:ext cx="8229600" cy="1143000"/>
            </a:xfrm>
            <a:prstGeom prst="rect">
              <a:avLst/>
            </a:prstGeom>
          </p:spPr>
          <p:txBody>
            <a:bodyPr vert="horz" lIns="91370" tIns="45687" rIns="91370" bIns="45687" rtlCol="0" anchor="ctr">
              <a:normAutofit/>
            </a:bodyPr>
            <a:lstStyle>
              <a:lvl1pPr algn="ctr" defTabSz="913737" rtl="0" eaLnBrk="1" latinLnBrk="0" hangingPunct="1">
                <a:spcBef>
                  <a:spcPct val="0"/>
                </a:spcBef>
                <a:buNone/>
                <a:defRPr sz="4400" kern="1200">
                  <a:solidFill>
                    <a:schemeClr val="tx1"/>
                  </a:solidFill>
                  <a:latin typeface="+mj-lt"/>
                  <a:ea typeface="+mj-ea"/>
                  <a:cs typeface="+mj-cs"/>
                </a:defRPr>
              </a:lvl1pPr>
            </a:lstStyle>
            <a:p>
              <a:r>
                <a:rPr lang="en-US" dirty="0"/>
                <a:t>reduces to</a:t>
              </a:r>
            </a:p>
          </p:txBody>
        </p:sp>
      </p:grpSp>
    </p:spTree>
    <p:extLst>
      <p:ext uri="{BB962C8B-B14F-4D97-AF65-F5344CB8AC3E}">
        <p14:creationId xmlns:p14="http://schemas.microsoft.com/office/powerpoint/2010/main" val="125399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npzd-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8602" y="152400"/>
            <a:ext cx="4114800" cy="3093503"/>
          </a:xfrm>
          <a:prstGeom prst="rect">
            <a:avLst/>
          </a:prstGeom>
        </p:spPr>
      </p:pic>
      <p:pic>
        <p:nvPicPr>
          <p:cNvPr id="3" name="npz-0.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724400" y="152400"/>
            <a:ext cx="4114800" cy="3093503"/>
          </a:xfrm>
          <a:prstGeom prst="rect">
            <a:avLst/>
          </a:prstGeom>
        </p:spPr>
      </p:pic>
      <p:pic>
        <p:nvPicPr>
          <p:cNvPr id="4" name="npz-1em8.gi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28602" y="3612101"/>
            <a:ext cx="4114800" cy="3093503"/>
          </a:xfrm>
          <a:prstGeom prst="rect">
            <a:avLst/>
          </a:prstGeom>
        </p:spPr>
      </p:pic>
      <p:pic>
        <p:nvPicPr>
          <p:cNvPr id="5" name="npz-1em9.gif">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2"/>
          <a:stretch>
            <a:fillRect/>
          </a:stretch>
        </p:blipFill>
        <p:spPr>
          <a:xfrm>
            <a:off x="4876800" y="3612101"/>
            <a:ext cx="4114800" cy="3093503"/>
          </a:xfrm>
          <a:prstGeom prst="rect">
            <a:avLst/>
          </a:prstGeom>
        </p:spPr>
      </p:pic>
      <p:sp>
        <p:nvSpPr>
          <p:cNvPr id="6" name="TextBox 5"/>
          <p:cNvSpPr txBox="1"/>
          <p:nvPr/>
        </p:nvSpPr>
        <p:spPr>
          <a:xfrm>
            <a:off x="2743204" y="420471"/>
            <a:ext cx="1515095" cy="646331"/>
          </a:xfrm>
          <a:prstGeom prst="rect">
            <a:avLst/>
          </a:prstGeom>
          <a:noFill/>
        </p:spPr>
        <p:txBody>
          <a:bodyPr wrap="none" lIns="91400" tIns="45702" rIns="91400" bIns="45702" rtlCol="0">
            <a:spAutoFit/>
          </a:bodyPr>
          <a:lstStyle/>
          <a:p>
            <a:r>
              <a:rPr lang="en-US" dirty="0"/>
              <a:t>Quadratic</a:t>
            </a:r>
          </a:p>
          <a:p>
            <a:r>
              <a:rPr lang="en-US" dirty="0" err="1"/>
              <a:t>Lotka-Volterra</a:t>
            </a:r>
            <a:endParaRPr lang="en-US" dirty="0"/>
          </a:p>
        </p:txBody>
      </p:sp>
      <p:sp>
        <p:nvSpPr>
          <p:cNvPr id="7" name="TextBox 6"/>
          <p:cNvSpPr txBox="1"/>
          <p:nvPr/>
        </p:nvSpPr>
        <p:spPr>
          <a:xfrm>
            <a:off x="7248105" y="381004"/>
            <a:ext cx="1743495" cy="646331"/>
          </a:xfrm>
          <a:prstGeom prst="rect">
            <a:avLst/>
          </a:prstGeom>
          <a:noFill/>
        </p:spPr>
        <p:txBody>
          <a:bodyPr wrap="square" lIns="91400" tIns="45702" rIns="91400" bIns="45702" rtlCol="0">
            <a:spAutoFit/>
          </a:bodyPr>
          <a:lstStyle/>
          <a:p>
            <a:r>
              <a:rPr lang="en-US" dirty="0"/>
              <a:t>Monod uptake and grazing</a:t>
            </a:r>
          </a:p>
        </p:txBody>
      </p:sp>
      <p:sp>
        <p:nvSpPr>
          <p:cNvPr id="11" name="TextBox 10"/>
          <p:cNvSpPr txBox="1"/>
          <p:nvPr/>
        </p:nvSpPr>
        <p:spPr>
          <a:xfrm>
            <a:off x="2514800" y="3903133"/>
            <a:ext cx="1828602" cy="923293"/>
          </a:xfrm>
          <a:prstGeom prst="rect">
            <a:avLst/>
          </a:prstGeom>
          <a:noFill/>
        </p:spPr>
        <p:txBody>
          <a:bodyPr wrap="square" lIns="91400" tIns="45702" rIns="91400" bIns="45702" rtlCol="0">
            <a:spAutoFit/>
          </a:bodyPr>
          <a:lstStyle/>
          <a:p>
            <a:r>
              <a:rPr lang="en-US" dirty="0"/>
              <a:t>Monod uptake and grazing</a:t>
            </a:r>
          </a:p>
          <a:p>
            <a:r>
              <a:rPr lang="en-US" dirty="0" err="1"/>
              <a:t>K</a:t>
            </a:r>
            <a:r>
              <a:rPr lang="en-US" baseline="-25000" dirty="0" err="1"/>
              <a:t>z</a:t>
            </a:r>
            <a:r>
              <a:rPr lang="en-US" dirty="0"/>
              <a:t>=1.2· 10</a:t>
            </a:r>
            <a:r>
              <a:rPr lang="en-US" baseline="30000" dirty="0"/>
              <a:t>-7</a:t>
            </a:r>
            <a:r>
              <a:rPr lang="en-US" dirty="0"/>
              <a:t> m</a:t>
            </a:r>
            <a:r>
              <a:rPr lang="en-US" baseline="30000" dirty="0"/>
              <a:t>2</a:t>
            </a:r>
            <a:r>
              <a:rPr lang="en-US" dirty="0"/>
              <a:t> s</a:t>
            </a:r>
            <a:r>
              <a:rPr lang="en-US" baseline="30000" dirty="0"/>
              <a:t>-1</a:t>
            </a:r>
          </a:p>
        </p:txBody>
      </p:sp>
      <p:sp>
        <p:nvSpPr>
          <p:cNvPr id="12" name="TextBox 11"/>
          <p:cNvSpPr txBox="1"/>
          <p:nvPr/>
        </p:nvSpPr>
        <p:spPr>
          <a:xfrm>
            <a:off x="7086802" y="3886200"/>
            <a:ext cx="1828602" cy="923293"/>
          </a:xfrm>
          <a:prstGeom prst="rect">
            <a:avLst/>
          </a:prstGeom>
          <a:noFill/>
        </p:spPr>
        <p:txBody>
          <a:bodyPr wrap="square" lIns="91400" tIns="45702" rIns="91400" bIns="45702" rtlCol="0">
            <a:spAutoFit/>
          </a:bodyPr>
          <a:lstStyle/>
          <a:p>
            <a:r>
              <a:rPr lang="en-US" dirty="0"/>
              <a:t>Monod uptake and grazing</a:t>
            </a:r>
          </a:p>
          <a:p>
            <a:r>
              <a:rPr lang="en-US" dirty="0" err="1"/>
              <a:t>K</a:t>
            </a:r>
            <a:r>
              <a:rPr lang="en-US" baseline="-25000" dirty="0" err="1"/>
              <a:t>z</a:t>
            </a:r>
            <a:r>
              <a:rPr lang="en-US" dirty="0"/>
              <a:t>=1.5· 10</a:t>
            </a:r>
            <a:r>
              <a:rPr lang="en-US" baseline="30000" dirty="0"/>
              <a:t>-9</a:t>
            </a:r>
            <a:r>
              <a:rPr lang="en-US" dirty="0"/>
              <a:t> m</a:t>
            </a:r>
            <a:r>
              <a:rPr lang="en-US" baseline="30000" dirty="0"/>
              <a:t>2</a:t>
            </a:r>
            <a:r>
              <a:rPr lang="en-US" dirty="0"/>
              <a:t> s</a:t>
            </a:r>
            <a:r>
              <a:rPr lang="en-US" baseline="30000" dirty="0"/>
              <a:t>-1</a:t>
            </a:r>
          </a:p>
        </p:txBody>
      </p:sp>
    </p:spTree>
    <p:extLst>
      <p:ext uri="{BB962C8B-B14F-4D97-AF65-F5344CB8AC3E}">
        <p14:creationId xmlns:p14="http://schemas.microsoft.com/office/powerpoint/2010/main" val="4115417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62"/>
          <a:stretch/>
        </p:blipFill>
        <p:spPr bwMode="auto">
          <a:xfrm>
            <a:off x="990600" y="76205"/>
            <a:ext cx="7132320" cy="23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noChangeAspect="1"/>
          </p:cNvGrpSpPr>
          <p:nvPr/>
        </p:nvGrpSpPr>
        <p:grpSpPr>
          <a:xfrm>
            <a:off x="5181600" y="2362200"/>
            <a:ext cx="2057399" cy="3159032"/>
            <a:chOff x="2545090" y="3505200"/>
            <a:chExt cx="2417483" cy="3711919"/>
          </a:xfrm>
        </p:grpSpPr>
        <p:grpSp>
          <p:nvGrpSpPr>
            <p:cNvPr id="7" name="Group 6"/>
            <p:cNvGrpSpPr/>
            <p:nvPr/>
          </p:nvGrpSpPr>
          <p:grpSpPr>
            <a:xfrm>
              <a:off x="3831991" y="5277324"/>
              <a:ext cx="1066800" cy="990600"/>
              <a:chOff x="1524000" y="4191000"/>
              <a:chExt cx="1066800" cy="990600"/>
            </a:xfrm>
          </p:grpSpPr>
          <p:sp>
            <p:nvSpPr>
              <p:cNvPr id="28" name="Rectangle 27"/>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1759217" y="4335228"/>
                <a:ext cx="567327" cy="759450"/>
              </a:xfrm>
              <a:prstGeom prst="rect">
                <a:avLst/>
              </a:prstGeom>
              <a:noFill/>
            </p:spPr>
            <p:txBody>
              <a:bodyPr wrap="none" rtlCol="0">
                <a:spAutoFit/>
              </a:bodyPr>
              <a:lstStyle/>
              <a:p>
                <a:r>
                  <a:rPr lang="en-US" sz="3600" i="1" dirty="0">
                    <a:solidFill>
                      <a:prstClr val="black"/>
                    </a:solidFill>
                  </a:rPr>
                  <a:t>N</a:t>
                </a:r>
              </a:p>
            </p:txBody>
          </p:sp>
        </p:grpSp>
        <p:grpSp>
          <p:nvGrpSpPr>
            <p:cNvPr id="9" name="Group 8"/>
            <p:cNvGrpSpPr/>
            <p:nvPr/>
          </p:nvGrpSpPr>
          <p:grpSpPr>
            <a:xfrm>
              <a:off x="3831991" y="3505200"/>
              <a:ext cx="1066800" cy="990600"/>
              <a:chOff x="1524000" y="4191000"/>
              <a:chExt cx="1066800" cy="990600"/>
            </a:xfrm>
          </p:grpSpPr>
          <p:sp>
            <p:nvSpPr>
              <p:cNvPr id="24" name="Rectangle 23"/>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25" name="TextBox 24"/>
                  <p:cNvSpPr txBox="1"/>
                  <p:nvPr/>
                </p:nvSpPr>
                <p:spPr>
                  <a:xfrm>
                    <a:off x="1753124" y="4335228"/>
                    <a:ext cx="689834" cy="7594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a:rPr>
                            <m:t>𝑃</m:t>
                          </m:r>
                        </m:oMath>
                      </m:oMathPara>
                    </a14:m>
                    <a:endParaRPr lang="en-US" sz="3600" dirty="0">
                      <a:solidFill>
                        <a:prstClr val="black"/>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53125" y="4335227"/>
                    <a:ext cx="587084" cy="646331"/>
                  </a:xfrm>
                  <a:prstGeom prst="rect">
                    <a:avLst/>
                  </a:prstGeom>
                  <a:blipFill rotWithShape="1">
                    <a:blip r:embed="rId7"/>
                    <a:stretch>
                      <a:fillRect/>
                    </a:stretch>
                  </a:blipFill>
                </p:spPr>
                <p:txBody>
                  <a:bodyPr/>
                  <a:lstStyle/>
                  <a:p>
                    <a:r>
                      <a:rPr lang="en-US">
                        <a:noFill/>
                      </a:rPr>
                      <a:t> </a:t>
                    </a:r>
                  </a:p>
                </p:txBody>
              </p:sp>
            </mc:Fallback>
          </mc:AlternateContent>
        </p:grpSp>
        <p:cxnSp>
          <p:nvCxnSpPr>
            <p:cNvPr id="10" name="Straight Arrow Connector 9"/>
            <p:cNvCxnSpPr/>
            <p:nvPr/>
          </p:nvCxnSpPr>
          <p:spPr>
            <a:xfrm flipH="1" flipV="1">
              <a:off x="4357071" y="6252156"/>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54836" y="6674654"/>
              <a:ext cx="1207737" cy="542465"/>
            </a:xfrm>
            <a:prstGeom prst="rect">
              <a:avLst/>
            </a:prstGeom>
            <a:noFill/>
          </p:spPr>
          <p:txBody>
            <a:bodyPr wrap="none" rtlCol="0">
              <a:spAutoFit/>
            </a:bodyPr>
            <a:lstStyle/>
            <a:p>
              <a:r>
                <a:rPr lang="en-US" sz="2400" dirty="0">
                  <a:solidFill>
                    <a:prstClr val="black"/>
                  </a:solidFill>
                </a:rPr>
                <a:t>Mixing</a:t>
              </a:r>
            </a:p>
          </p:txBody>
        </p:sp>
        <p:cxnSp>
          <p:nvCxnSpPr>
            <p:cNvPr id="12" name="Straight Arrow Connector 11"/>
            <p:cNvCxnSpPr/>
            <p:nvPr/>
          </p:nvCxnSpPr>
          <p:spPr>
            <a:xfrm flipV="1">
              <a:off x="4246281" y="4495800"/>
              <a:ext cx="0" cy="7815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45090" y="4699608"/>
              <a:ext cx="1262362" cy="542465"/>
            </a:xfrm>
            <a:prstGeom prst="rect">
              <a:avLst/>
            </a:prstGeom>
            <a:noFill/>
          </p:spPr>
          <p:txBody>
            <a:bodyPr wrap="none" rtlCol="0">
              <a:spAutoFit/>
            </a:bodyPr>
            <a:lstStyle/>
            <a:p>
              <a:r>
                <a:rPr lang="en-US" sz="2400" dirty="0">
                  <a:solidFill>
                    <a:prstClr val="black"/>
                  </a:solidFill>
                </a:rPr>
                <a:t>Sinking</a:t>
              </a:r>
            </a:p>
          </p:txBody>
        </p:sp>
      </p:grpSp>
      <p:cxnSp>
        <p:nvCxnSpPr>
          <p:cNvPr id="7168" name="Elbow Connector 7167"/>
          <p:cNvCxnSpPr>
            <a:stCxn id="24" idx="1"/>
            <a:endCxn id="21" idx="0"/>
          </p:cNvCxnSpPr>
          <p:nvPr/>
        </p:nvCxnSpPr>
        <p:spPr>
          <a:xfrm rot="10800000" flipV="1">
            <a:off x="5718767" y="2783726"/>
            <a:ext cx="558050" cy="594976"/>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858000" y="3205251"/>
            <a:ext cx="0" cy="66511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9B5C4BF-F793-44B3-9E20-9067C640506D}"/>
              </a:ext>
            </a:extLst>
          </p:cNvPr>
          <p:cNvGrpSpPr/>
          <p:nvPr/>
        </p:nvGrpSpPr>
        <p:grpSpPr>
          <a:xfrm>
            <a:off x="1295400" y="2590800"/>
            <a:ext cx="2743200" cy="3926173"/>
            <a:chOff x="381000" y="2740227"/>
            <a:chExt cx="2743200" cy="3926173"/>
          </a:xfrm>
        </p:grpSpPr>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819400"/>
              <a:ext cx="2743200" cy="384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1" name="TextBox 7180"/>
            <p:cNvSpPr txBox="1"/>
            <p:nvPr/>
          </p:nvSpPr>
          <p:spPr>
            <a:xfrm>
              <a:off x="942514" y="2740227"/>
              <a:ext cx="1800686" cy="307777"/>
            </a:xfrm>
            <a:prstGeom prst="rect">
              <a:avLst/>
            </a:prstGeom>
            <a:solidFill>
              <a:schemeClr val="bg1"/>
            </a:solidFill>
          </p:spPr>
          <p:txBody>
            <a:bodyPr wrap="none" lIns="91400" tIns="45702" rIns="91400" bIns="45702" rtlCol="0">
              <a:spAutoFit/>
            </a:bodyPr>
            <a:lstStyle/>
            <a:p>
              <a:r>
                <a:rPr lang="en-US" sz="1400" dirty="0">
                  <a:solidFill>
                    <a:prstClr val="black"/>
                  </a:solidFill>
                </a:rPr>
                <a:t>Chlorophyll a (mg m</a:t>
              </a:r>
              <a:r>
                <a:rPr lang="en-US" sz="1400" baseline="30000" dirty="0">
                  <a:solidFill>
                    <a:prstClr val="black"/>
                  </a:solidFill>
                </a:rPr>
                <a:t>-3</a:t>
              </a:r>
              <a:r>
                <a:rPr lang="en-US" sz="1400" dirty="0">
                  <a:solidFill>
                    <a:prstClr val="black"/>
                  </a:solidFill>
                </a:rPr>
                <a:t>)</a:t>
              </a:r>
            </a:p>
          </p:txBody>
        </p:sp>
        <p:sp>
          <p:nvSpPr>
            <p:cNvPr id="49" name="TextBox 48"/>
            <p:cNvSpPr txBox="1"/>
            <p:nvPr/>
          </p:nvSpPr>
          <p:spPr>
            <a:xfrm>
              <a:off x="762000" y="4572004"/>
              <a:ext cx="2187265" cy="307777"/>
            </a:xfrm>
            <a:prstGeom prst="rect">
              <a:avLst/>
            </a:prstGeom>
            <a:solidFill>
              <a:schemeClr val="bg1"/>
            </a:solidFill>
          </p:spPr>
          <p:txBody>
            <a:bodyPr wrap="none" lIns="91400" tIns="45702" rIns="91400" bIns="45702" rtlCol="0">
              <a:spAutoFit/>
            </a:bodyPr>
            <a:lstStyle/>
            <a:p>
              <a:r>
                <a:rPr lang="en-US" sz="1400" dirty="0">
                  <a:solidFill>
                    <a:prstClr val="black"/>
                  </a:solidFill>
                </a:rPr>
                <a:t>Nitrate + Nitrite (</a:t>
              </a:r>
              <a:r>
                <a:rPr lang="en-US" sz="1400" dirty="0" err="1">
                  <a:solidFill>
                    <a:prstClr val="black"/>
                  </a:solidFill>
                </a:rPr>
                <a:t>mmol</a:t>
              </a:r>
              <a:r>
                <a:rPr lang="en-US" sz="1400" dirty="0">
                  <a:solidFill>
                    <a:prstClr val="black"/>
                  </a:solidFill>
                </a:rPr>
                <a:t> m</a:t>
              </a:r>
              <a:r>
                <a:rPr lang="en-US" sz="1400" baseline="30000" dirty="0">
                  <a:solidFill>
                    <a:prstClr val="black"/>
                  </a:solidFill>
                </a:rPr>
                <a:t>-3</a:t>
              </a:r>
              <a:r>
                <a:rPr lang="en-US" sz="1400" dirty="0">
                  <a:solidFill>
                    <a:prstClr val="black"/>
                  </a:solidFill>
                </a:rPr>
                <a:t>)</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ADCBE1-6CBA-4BB6-A722-AF65317B748B}"/>
                  </a:ext>
                </a:extLst>
              </p:cNvPr>
              <p:cNvSpPr txBox="1">
                <a:spLocks noChangeAspect="1"/>
              </p:cNvSpPr>
              <p:nvPr/>
            </p:nvSpPr>
            <p:spPr>
              <a:xfrm>
                <a:off x="4473632" y="5688604"/>
                <a:ext cx="4517968" cy="864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a:latin typeface="Cambria Math" panose="02040503050406030204" pitchFamily="18" charset="0"/>
                            </a:rPr>
                            <m:t>𝜕</m:t>
                          </m:r>
                          <m:r>
                            <a:rPr lang="en-US" sz="2800" b="0" i="1" smtClean="0">
                              <a:latin typeface="Cambria Math" panose="02040503050406030204" pitchFamily="18" charset="0"/>
                            </a:rPr>
                            <m:t>𝑃</m:t>
                          </m:r>
                        </m:num>
                        <m:den>
                          <m:r>
                            <a:rPr lang="en-US" sz="2800" i="0">
                              <a:latin typeface="Cambria Math" panose="02040503050406030204" pitchFamily="18" charset="0"/>
                            </a:rPr>
                            <m:t>𝜕</m:t>
                          </m:r>
                          <m:r>
                            <a:rPr lang="en-US" sz="2800" i="1">
                              <a:latin typeface="Cambria Math" panose="02040503050406030204" pitchFamily="18" charset="0"/>
                            </a:rPr>
                            <m:t>𝑡</m:t>
                          </m:r>
                        </m:den>
                      </m:f>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𝑠𝑖𝑛𝑘</m:t>
                          </m:r>
                        </m:sub>
                      </m:sSub>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b="0" i="1" smtClean="0">
                              <a:latin typeface="Cambria Math" panose="02040503050406030204" pitchFamily="18" charset="0"/>
                            </a:rPr>
                            <m:t>𝑃</m:t>
                          </m:r>
                        </m:num>
                        <m:den>
                          <m:r>
                            <a:rPr lang="en-US" sz="2800">
                              <a:latin typeface="Cambria Math" panose="02040503050406030204" pitchFamily="18" charset="0"/>
                            </a:rPr>
                            <m:t>𝜕</m:t>
                          </m:r>
                          <m:r>
                            <a:rPr lang="en-US" sz="2800" b="0" i="1" smtClean="0">
                              <a:latin typeface="Cambria Math" panose="02040503050406030204" pitchFamily="18" charset="0"/>
                            </a:rPr>
                            <m:t>𝑧</m:t>
                          </m:r>
                        </m:den>
                      </m:f>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𝑘</m:t>
                          </m:r>
                        </m:e>
                        <m:sub>
                          <m:r>
                            <a:rPr lang="en-US" sz="2800" i="1">
                              <a:latin typeface="Cambria Math" panose="02040503050406030204" pitchFamily="18" charset="0"/>
                            </a:rPr>
                            <m:t>𝑧</m:t>
                          </m:r>
                        </m:sub>
                      </m:sSub>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0">
                                  <a:latin typeface="Cambria Math" panose="02040503050406030204" pitchFamily="18" charset="0"/>
                                </a:rPr>
                                <m:t>𝜕</m:t>
                              </m:r>
                            </m:e>
                            <m:sup>
                              <m:r>
                                <a:rPr lang="en-US" sz="2800" i="0">
                                  <a:latin typeface="Cambria Math" panose="02040503050406030204" pitchFamily="18" charset="0"/>
                                </a:rPr>
                                <m:t>2</m:t>
                              </m:r>
                            </m:sup>
                          </m:sSup>
                          <m:r>
                            <a:rPr lang="en-US" sz="2800" b="0" i="1" smtClean="0">
                              <a:latin typeface="Cambria Math" panose="02040503050406030204" pitchFamily="18" charset="0"/>
                            </a:rPr>
                            <m:t>𝑃</m:t>
                          </m:r>
                        </m:num>
                        <m:den>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𝑧</m:t>
                              </m:r>
                            </m:e>
                            <m:sup>
                              <m:r>
                                <a:rPr lang="en-US" sz="2800" i="0">
                                  <a:latin typeface="Cambria Math" panose="02040503050406030204" pitchFamily="18" charset="0"/>
                                </a:rPr>
                                <m:t>2</m:t>
                              </m:r>
                            </m:sup>
                          </m:sSup>
                        </m:den>
                      </m:f>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𝑖</m:t>
                          </m:r>
                        </m:sub>
                      </m:sSub>
                    </m:oMath>
                  </m:oMathPara>
                </a14:m>
                <a:endParaRPr lang="en-US" sz="4000" dirty="0"/>
              </a:p>
            </p:txBody>
          </p:sp>
        </mc:Choice>
        <mc:Fallback xmlns="">
          <p:sp>
            <p:nvSpPr>
              <p:cNvPr id="20" name="TextBox 19">
                <a:extLst>
                  <a:ext uri="{FF2B5EF4-FFF2-40B4-BE49-F238E27FC236}">
                    <a16:creationId xmlns:a16="http://schemas.microsoft.com/office/drawing/2014/main" id="{B7ADCBE1-6CBA-4BB6-A722-AF65317B748B}"/>
                  </a:ext>
                </a:extLst>
              </p:cNvPr>
              <p:cNvSpPr txBox="1">
                <a:spLocks noRot="1" noChangeAspect="1" noMove="1" noResize="1" noEditPoints="1" noAdjustHandles="1" noChangeArrowheads="1" noChangeShapeType="1" noTextEdit="1"/>
              </p:cNvSpPr>
              <p:nvPr/>
            </p:nvSpPr>
            <p:spPr>
              <a:xfrm>
                <a:off x="4473632" y="5688604"/>
                <a:ext cx="4517968" cy="86459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10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54100"/>
            <a:ext cx="51689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43800" y="2983504"/>
            <a:ext cx="1676400" cy="338518"/>
          </a:xfrm>
          <a:prstGeom prst="rect">
            <a:avLst/>
          </a:prstGeom>
          <a:noFill/>
        </p:spPr>
        <p:txBody>
          <a:bodyPr wrap="square" lIns="91400" tIns="45702" rIns="91400" bIns="45702" rtlCol="0">
            <a:spAutoFit/>
          </a:bodyPr>
          <a:lstStyle/>
          <a:p>
            <a:r>
              <a:rPr lang="en-US" sz="1600" dirty="0" err="1">
                <a:solidFill>
                  <a:prstClr val="black"/>
                </a:solidFill>
              </a:rPr>
              <a:t>K</a:t>
            </a:r>
            <a:r>
              <a:rPr lang="en-US" sz="1600" baseline="-25000" dirty="0" err="1">
                <a:solidFill>
                  <a:prstClr val="black"/>
                </a:solidFill>
              </a:rPr>
              <a:t>z</a:t>
            </a:r>
            <a:r>
              <a:rPr lang="en-US" sz="1600" dirty="0">
                <a:solidFill>
                  <a:prstClr val="black"/>
                </a:solidFill>
              </a:rPr>
              <a:t>=5.0·10</a:t>
            </a:r>
            <a:r>
              <a:rPr lang="en-US" sz="1600" baseline="30000" dirty="0">
                <a:solidFill>
                  <a:prstClr val="black"/>
                </a:solidFill>
              </a:rPr>
              <a:t>-5</a:t>
            </a:r>
            <a:r>
              <a:rPr lang="en-US" sz="1600" dirty="0">
                <a:solidFill>
                  <a:prstClr val="black"/>
                </a:solidFill>
              </a:rPr>
              <a:t> m</a:t>
            </a:r>
            <a:r>
              <a:rPr lang="en-US" sz="1600" baseline="30000" dirty="0">
                <a:solidFill>
                  <a:prstClr val="black"/>
                </a:solidFill>
              </a:rPr>
              <a:t>2</a:t>
            </a:r>
            <a:r>
              <a:rPr lang="en-US" sz="1600" dirty="0">
                <a:solidFill>
                  <a:prstClr val="black"/>
                </a:solidFill>
              </a:rPr>
              <a:t> s</a:t>
            </a:r>
            <a:r>
              <a:rPr lang="en-US" sz="1600" baseline="30000" dirty="0">
                <a:solidFill>
                  <a:prstClr val="black"/>
                </a:solidFill>
              </a:rPr>
              <a:t>-1</a:t>
            </a:r>
          </a:p>
        </p:txBody>
      </p:sp>
      <p:sp>
        <p:nvSpPr>
          <p:cNvPr id="4" name="TextBox 3"/>
          <p:cNvSpPr txBox="1"/>
          <p:nvPr/>
        </p:nvSpPr>
        <p:spPr>
          <a:xfrm>
            <a:off x="7543998" y="4233482"/>
            <a:ext cx="1828602" cy="338518"/>
          </a:xfrm>
          <a:prstGeom prst="rect">
            <a:avLst/>
          </a:prstGeom>
          <a:noFill/>
        </p:spPr>
        <p:txBody>
          <a:bodyPr wrap="square" lIns="91400" tIns="45702" rIns="91400" bIns="45702" rtlCol="0">
            <a:spAutoFit/>
          </a:bodyPr>
          <a:lstStyle/>
          <a:p>
            <a:r>
              <a:rPr lang="en-US" sz="1600" dirty="0" err="1">
                <a:solidFill>
                  <a:prstClr val="black"/>
                </a:solidFill>
              </a:rPr>
              <a:t>K</a:t>
            </a:r>
            <a:r>
              <a:rPr lang="en-US" sz="1600" baseline="-25000" dirty="0" err="1">
                <a:solidFill>
                  <a:prstClr val="black"/>
                </a:solidFill>
              </a:rPr>
              <a:t>z</a:t>
            </a:r>
            <a:r>
              <a:rPr lang="en-US" sz="1600" dirty="0">
                <a:solidFill>
                  <a:prstClr val="black"/>
                </a:solidFill>
              </a:rPr>
              <a:t>=1.4·10</a:t>
            </a:r>
            <a:r>
              <a:rPr lang="en-US" sz="1600" baseline="30000" dirty="0">
                <a:solidFill>
                  <a:prstClr val="black"/>
                </a:solidFill>
              </a:rPr>
              <a:t>-5</a:t>
            </a:r>
            <a:r>
              <a:rPr lang="en-US" sz="1600" dirty="0">
                <a:solidFill>
                  <a:prstClr val="black"/>
                </a:solidFill>
              </a:rPr>
              <a:t> m</a:t>
            </a:r>
            <a:r>
              <a:rPr lang="en-US" sz="1600" baseline="30000" dirty="0">
                <a:solidFill>
                  <a:prstClr val="black"/>
                </a:solidFill>
              </a:rPr>
              <a:t>2</a:t>
            </a:r>
            <a:r>
              <a:rPr lang="en-US" sz="1600" dirty="0">
                <a:solidFill>
                  <a:prstClr val="black"/>
                </a:solidFill>
              </a:rPr>
              <a:t> s</a:t>
            </a:r>
            <a:r>
              <a:rPr lang="en-US" sz="1600" baseline="30000" dirty="0">
                <a:solidFill>
                  <a:prstClr val="black"/>
                </a:solidFill>
              </a:rPr>
              <a:t>-1</a:t>
            </a:r>
          </a:p>
        </p:txBody>
      </p:sp>
      <p:sp>
        <p:nvSpPr>
          <p:cNvPr id="5" name="TextBox 4"/>
          <p:cNvSpPr txBox="1"/>
          <p:nvPr/>
        </p:nvSpPr>
        <p:spPr>
          <a:xfrm>
            <a:off x="7543800" y="5605082"/>
            <a:ext cx="1828602" cy="338518"/>
          </a:xfrm>
          <a:prstGeom prst="rect">
            <a:avLst/>
          </a:prstGeom>
          <a:noFill/>
        </p:spPr>
        <p:txBody>
          <a:bodyPr wrap="square" lIns="91400" tIns="45702" rIns="91400" bIns="45702" rtlCol="0">
            <a:spAutoFit/>
          </a:bodyPr>
          <a:lstStyle/>
          <a:p>
            <a:r>
              <a:rPr lang="en-US" sz="1600" dirty="0" err="1">
                <a:solidFill>
                  <a:prstClr val="black"/>
                </a:solidFill>
              </a:rPr>
              <a:t>K</a:t>
            </a:r>
            <a:r>
              <a:rPr lang="en-US" sz="1600" baseline="-25000" dirty="0" err="1">
                <a:solidFill>
                  <a:prstClr val="black"/>
                </a:solidFill>
              </a:rPr>
              <a:t>z</a:t>
            </a:r>
            <a:r>
              <a:rPr lang="en-US" sz="1600" dirty="0">
                <a:solidFill>
                  <a:prstClr val="black"/>
                </a:solidFill>
              </a:rPr>
              <a:t>=0.8·10</a:t>
            </a:r>
            <a:r>
              <a:rPr lang="en-US" sz="1600" baseline="30000" dirty="0">
                <a:solidFill>
                  <a:prstClr val="black"/>
                </a:solidFill>
              </a:rPr>
              <a:t>-5</a:t>
            </a:r>
            <a:r>
              <a:rPr lang="en-US" sz="1600" dirty="0">
                <a:solidFill>
                  <a:prstClr val="black"/>
                </a:solidFill>
              </a:rPr>
              <a:t> m</a:t>
            </a:r>
            <a:r>
              <a:rPr lang="en-US" sz="1600" baseline="30000" dirty="0">
                <a:solidFill>
                  <a:prstClr val="black"/>
                </a:solidFill>
              </a:rPr>
              <a:t>2</a:t>
            </a:r>
            <a:r>
              <a:rPr lang="en-US" sz="1600" dirty="0">
                <a:solidFill>
                  <a:prstClr val="black"/>
                </a:solidFill>
              </a:rPr>
              <a:t> s</a:t>
            </a:r>
            <a:r>
              <a:rPr lang="en-US" sz="1600" baseline="30000" dirty="0">
                <a:solidFill>
                  <a:prstClr val="black"/>
                </a:solidFill>
              </a:rPr>
              <a:t>-1</a:t>
            </a: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4129"/>
          <a:stretch/>
        </p:blipFill>
        <p:spPr bwMode="auto">
          <a:xfrm>
            <a:off x="0" y="5017138"/>
            <a:ext cx="2743200" cy="176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76200"/>
            <a:ext cx="8229600" cy="1143000"/>
          </a:xfrm>
        </p:spPr>
        <p:txBody>
          <a:bodyPr/>
          <a:lstStyle/>
          <a:p>
            <a:r>
              <a:rPr lang="en-US" dirty="0" err="1"/>
              <a:t>Huisman</a:t>
            </a:r>
            <a:r>
              <a:rPr lang="en-US" dirty="0"/>
              <a:t> et al. model results</a:t>
            </a:r>
          </a:p>
        </p:txBody>
      </p:sp>
      <p:sp>
        <p:nvSpPr>
          <p:cNvPr id="8" name="TextBox 7"/>
          <p:cNvSpPr txBox="1"/>
          <p:nvPr/>
        </p:nvSpPr>
        <p:spPr>
          <a:xfrm>
            <a:off x="609600" y="4658416"/>
            <a:ext cx="1800605" cy="523184"/>
          </a:xfrm>
          <a:prstGeom prst="rect">
            <a:avLst/>
          </a:prstGeom>
          <a:solidFill>
            <a:schemeClr val="bg1"/>
          </a:solidFill>
        </p:spPr>
        <p:txBody>
          <a:bodyPr wrap="none" lIns="91400" tIns="45702" rIns="91400" bIns="45702" rtlCol="0">
            <a:spAutoFit/>
          </a:bodyPr>
          <a:lstStyle/>
          <a:p>
            <a:pPr algn="ctr"/>
            <a:r>
              <a:rPr lang="en-US" sz="1400" dirty="0">
                <a:solidFill>
                  <a:prstClr val="black"/>
                </a:solidFill>
              </a:rPr>
              <a:t>Observed</a:t>
            </a:r>
          </a:p>
          <a:p>
            <a:pPr algn="ctr"/>
            <a:r>
              <a:rPr lang="en-US" sz="1400" dirty="0">
                <a:solidFill>
                  <a:prstClr val="black"/>
                </a:solidFill>
              </a:rPr>
              <a:t>Chlorophyll a (mg m</a:t>
            </a:r>
            <a:r>
              <a:rPr lang="en-US" sz="1400" baseline="30000" dirty="0">
                <a:solidFill>
                  <a:prstClr val="black"/>
                </a:solidFill>
              </a:rPr>
              <a:t>-3</a:t>
            </a:r>
            <a:r>
              <a:rPr lang="en-US" sz="1400" dirty="0">
                <a:solidFill>
                  <a:prstClr val="black"/>
                </a:solidFill>
              </a:rPr>
              <a:t>)</a:t>
            </a:r>
          </a:p>
        </p:txBody>
      </p:sp>
    </p:spTree>
    <p:extLst>
      <p:ext uri="{BB962C8B-B14F-4D97-AF65-F5344CB8AC3E}">
        <p14:creationId xmlns:p14="http://schemas.microsoft.com/office/powerpoint/2010/main" val="347146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68" name="Elbow Connector 7167"/>
          <p:cNvCxnSpPr>
            <a:stCxn id="24" idx="1"/>
            <a:endCxn id="21" idx="0"/>
          </p:cNvCxnSpPr>
          <p:nvPr/>
        </p:nvCxnSpPr>
        <p:spPr>
          <a:xfrm rot="10800000" flipV="1">
            <a:off x="765768" y="3510894"/>
            <a:ext cx="558050" cy="594976"/>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743200" y="2667000"/>
            <a:ext cx="6400800" cy="3522803"/>
            <a:chOff x="2743200" y="3276600"/>
            <a:chExt cx="6400800" cy="3522803"/>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6400800" cy="352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7" name="TextBox 7176"/>
            <p:cNvSpPr txBox="1"/>
            <p:nvPr/>
          </p:nvSpPr>
          <p:spPr>
            <a:xfrm>
              <a:off x="4162206" y="4659868"/>
              <a:ext cx="790794" cy="369332"/>
            </a:xfrm>
            <a:prstGeom prst="rect">
              <a:avLst/>
            </a:prstGeom>
            <a:noFill/>
          </p:spPr>
          <p:txBody>
            <a:bodyPr wrap="none" lIns="91400" tIns="45702" rIns="91400" bIns="45702" rtlCol="0">
              <a:spAutoFit/>
            </a:bodyPr>
            <a:lstStyle/>
            <a:p>
              <a:r>
                <a:rPr lang="en-US" dirty="0">
                  <a:solidFill>
                    <a:srgbClr val="1F497D"/>
                  </a:solidFill>
                </a:rPr>
                <a:t>Period</a:t>
              </a:r>
            </a:p>
          </p:txBody>
        </p:sp>
        <p:sp>
          <p:nvSpPr>
            <p:cNvPr id="7178" name="TextBox 7177"/>
            <p:cNvSpPr txBox="1"/>
            <p:nvPr/>
          </p:nvSpPr>
          <p:spPr>
            <a:xfrm>
              <a:off x="3657600" y="3886200"/>
              <a:ext cx="1165704" cy="369332"/>
            </a:xfrm>
            <a:prstGeom prst="rect">
              <a:avLst/>
            </a:prstGeom>
            <a:noFill/>
          </p:spPr>
          <p:txBody>
            <a:bodyPr wrap="none" lIns="91400" tIns="45702" rIns="91400" bIns="45702" rtlCol="0">
              <a:spAutoFit/>
            </a:bodyPr>
            <a:lstStyle/>
            <a:p>
              <a:r>
                <a:rPr lang="en-US" dirty="0">
                  <a:solidFill>
                    <a:srgbClr val="FF0000"/>
                  </a:solidFill>
                </a:rPr>
                <a:t>Amplitude</a:t>
              </a:r>
            </a:p>
          </p:txBody>
        </p:sp>
        <p:sp>
          <p:nvSpPr>
            <p:cNvPr id="43" name="TextBox 42"/>
            <p:cNvSpPr txBox="1"/>
            <p:nvPr/>
          </p:nvSpPr>
          <p:spPr>
            <a:xfrm>
              <a:off x="7140096" y="3962400"/>
              <a:ext cx="1165704" cy="369332"/>
            </a:xfrm>
            <a:prstGeom prst="rect">
              <a:avLst/>
            </a:prstGeom>
            <a:noFill/>
          </p:spPr>
          <p:txBody>
            <a:bodyPr wrap="none" lIns="91400" tIns="45702" rIns="91400" bIns="45702" rtlCol="0">
              <a:spAutoFit/>
            </a:bodyPr>
            <a:lstStyle/>
            <a:p>
              <a:r>
                <a:rPr lang="en-US" dirty="0">
                  <a:solidFill>
                    <a:srgbClr val="FF0000"/>
                  </a:solidFill>
                </a:rPr>
                <a:t>Amplitude</a:t>
              </a:r>
            </a:p>
          </p:txBody>
        </p:sp>
        <p:sp>
          <p:nvSpPr>
            <p:cNvPr id="44" name="TextBox 43"/>
            <p:cNvSpPr txBox="1"/>
            <p:nvPr/>
          </p:nvSpPr>
          <p:spPr>
            <a:xfrm>
              <a:off x="6829210" y="4888468"/>
              <a:ext cx="790794" cy="369332"/>
            </a:xfrm>
            <a:prstGeom prst="rect">
              <a:avLst/>
            </a:prstGeom>
            <a:noFill/>
          </p:spPr>
          <p:txBody>
            <a:bodyPr wrap="none" lIns="91400" tIns="45702" rIns="91400" bIns="45702" rtlCol="0">
              <a:spAutoFit/>
            </a:bodyPr>
            <a:lstStyle/>
            <a:p>
              <a:r>
                <a:rPr lang="en-US" dirty="0">
                  <a:solidFill>
                    <a:srgbClr val="1F497D"/>
                  </a:solidFill>
                </a:rPr>
                <a:t>Period</a:t>
              </a:r>
            </a:p>
          </p:txBody>
        </p:sp>
      </p:grpSp>
      <p:grpSp>
        <p:nvGrpSpPr>
          <p:cNvPr id="3" name="Group 2"/>
          <p:cNvGrpSpPr/>
          <p:nvPr/>
        </p:nvGrpSpPr>
        <p:grpSpPr>
          <a:xfrm>
            <a:off x="228601" y="3089368"/>
            <a:ext cx="2057399" cy="3159032"/>
            <a:chOff x="76200" y="3449684"/>
            <a:chExt cx="2057399" cy="3159032"/>
          </a:xfrm>
        </p:grpSpPr>
        <p:grpSp>
          <p:nvGrpSpPr>
            <p:cNvPr id="5" name="Group 4"/>
            <p:cNvGrpSpPr>
              <a:grpSpLocks noChangeAspect="1"/>
            </p:cNvGrpSpPr>
            <p:nvPr/>
          </p:nvGrpSpPr>
          <p:grpSpPr>
            <a:xfrm>
              <a:off x="76200" y="3449684"/>
              <a:ext cx="2057399" cy="3159032"/>
              <a:chOff x="2545090" y="3505200"/>
              <a:chExt cx="2417483" cy="3711919"/>
            </a:xfrm>
          </p:grpSpPr>
          <p:grpSp>
            <p:nvGrpSpPr>
              <p:cNvPr id="7" name="Group 6"/>
              <p:cNvGrpSpPr/>
              <p:nvPr/>
            </p:nvGrpSpPr>
            <p:grpSpPr>
              <a:xfrm>
                <a:off x="3831991" y="5277324"/>
                <a:ext cx="1066800" cy="990600"/>
                <a:chOff x="1524000" y="4191000"/>
                <a:chExt cx="1066800" cy="990600"/>
              </a:xfrm>
            </p:grpSpPr>
            <p:sp>
              <p:nvSpPr>
                <p:cNvPr id="28" name="Rectangle 27"/>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1759217" y="4335228"/>
                  <a:ext cx="567327" cy="759450"/>
                </a:xfrm>
                <a:prstGeom prst="rect">
                  <a:avLst/>
                </a:prstGeom>
                <a:noFill/>
              </p:spPr>
              <p:txBody>
                <a:bodyPr wrap="none" rtlCol="0">
                  <a:spAutoFit/>
                </a:bodyPr>
                <a:lstStyle/>
                <a:p>
                  <a:r>
                    <a:rPr lang="en-US" sz="3600" i="1" dirty="0">
                      <a:solidFill>
                        <a:prstClr val="black"/>
                      </a:solidFill>
                    </a:rPr>
                    <a:t>N</a:t>
                  </a:r>
                </a:p>
              </p:txBody>
            </p:sp>
          </p:grpSp>
          <p:grpSp>
            <p:nvGrpSpPr>
              <p:cNvPr id="9" name="Group 8"/>
              <p:cNvGrpSpPr/>
              <p:nvPr/>
            </p:nvGrpSpPr>
            <p:grpSpPr>
              <a:xfrm>
                <a:off x="3831991" y="3505200"/>
                <a:ext cx="1066800" cy="990600"/>
                <a:chOff x="1524000" y="4191000"/>
                <a:chExt cx="1066800" cy="990600"/>
              </a:xfrm>
            </p:grpSpPr>
            <p:sp>
              <p:nvSpPr>
                <p:cNvPr id="24" name="Rectangle 23"/>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25" name="TextBox 24"/>
                    <p:cNvSpPr txBox="1"/>
                    <p:nvPr/>
                  </p:nvSpPr>
                  <p:spPr>
                    <a:xfrm>
                      <a:off x="1753124" y="4335228"/>
                      <a:ext cx="689834" cy="7594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a:rPr>
                              <m:t>𝑃</m:t>
                            </m:r>
                          </m:oMath>
                        </m:oMathPara>
                      </a14:m>
                      <a:endParaRPr lang="en-US" sz="3600" dirty="0">
                        <a:solidFill>
                          <a:prstClr val="black"/>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53125" y="4335227"/>
                      <a:ext cx="587084" cy="646331"/>
                    </a:xfrm>
                    <a:prstGeom prst="rect">
                      <a:avLst/>
                    </a:prstGeom>
                    <a:blipFill rotWithShape="1">
                      <a:blip r:embed="rId7"/>
                      <a:stretch>
                        <a:fillRect/>
                      </a:stretch>
                    </a:blipFill>
                  </p:spPr>
                  <p:txBody>
                    <a:bodyPr/>
                    <a:lstStyle/>
                    <a:p>
                      <a:r>
                        <a:rPr lang="en-US">
                          <a:noFill/>
                        </a:rPr>
                        <a:t> </a:t>
                      </a:r>
                    </a:p>
                  </p:txBody>
                </p:sp>
              </mc:Fallback>
            </mc:AlternateContent>
          </p:grpSp>
          <p:cxnSp>
            <p:nvCxnSpPr>
              <p:cNvPr id="10" name="Straight Arrow Connector 9"/>
              <p:cNvCxnSpPr/>
              <p:nvPr/>
            </p:nvCxnSpPr>
            <p:spPr>
              <a:xfrm flipH="1" flipV="1">
                <a:off x="4357071" y="6252156"/>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54836" y="6674654"/>
                <a:ext cx="1207737" cy="542465"/>
              </a:xfrm>
              <a:prstGeom prst="rect">
                <a:avLst/>
              </a:prstGeom>
              <a:noFill/>
            </p:spPr>
            <p:txBody>
              <a:bodyPr wrap="none" rtlCol="0">
                <a:spAutoFit/>
              </a:bodyPr>
              <a:lstStyle/>
              <a:p>
                <a:r>
                  <a:rPr lang="en-US" sz="2400" dirty="0">
                    <a:solidFill>
                      <a:prstClr val="black"/>
                    </a:solidFill>
                  </a:rPr>
                  <a:t>Mixing</a:t>
                </a:r>
              </a:p>
            </p:txBody>
          </p:sp>
          <p:cxnSp>
            <p:nvCxnSpPr>
              <p:cNvPr id="12" name="Straight Arrow Connector 11"/>
              <p:cNvCxnSpPr/>
              <p:nvPr/>
            </p:nvCxnSpPr>
            <p:spPr>
              <a:xfrm flipV="1">
                <a:off x="4246281" y="4495800"/>
                <a:ext cx="0" cy="7815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45090" y="4699608"/>
                <a:ext cx="1262362" cy="542465"/>
              </a:xfrm>
              <a:prstGeom prst="rect">
                <a:avLst/>
              </a:prstGeom>
              <a:noFill/>
            </p:spPr>
            <p:txBody>
              <a:bodyPr wrap="none" rtlCol="0">
                <a:spAutoFit/>
              </a:bodyPr>
              <a:lstStyle/>
              <a:p>
                <a:r>
                  <a:rPr lang="en-US" sz="2400" dirty="0">
                    <a:solidFill>
                      <a:prstClr val="black"/>
                    </a:solidFill>
                  </a:rPr>
                  <a:t>Sinking</a:t>
                </a:r>
              </a:p>
            </p:txBody>
          </p:sp>
        </p:grpSp>
        <p:cxnSp>
          <p:nvCxnSpPr>
            <p:cNvPr id="45" name="Straight Arrow Connector 44"/>
            <p:cNvCxnSpPr/>
            <p:nvPr/>
          </p:nvCxnSpPr>
          <p:spPr>
            <a:xfrm>
              <a:off x="1752600" y="4292735"/>
              <a:ext cx="0" cy="66511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062"/>
          <a:stretch/>
        </p:blipFill>
        <p:spPr bwMode="auto">
          <a:xfrm>
            <a:off x="990600" y="76205"/>
            <a:ext cx="7132320" cy="23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971800" y="6324600"/>
            <a:ext cx="3111749" cy="369332"/>
          </a:xfrm>
          <a:prstGeom prst="rect">
            <a:avLst/>
          </a:prstGeom>
          <a:noFill/>
        </p:spPr>
        <p:txBody>
          <a:bodyPr wrap="none" rtlCol="0">
            <a:spAutoFit/>
          </a:bodyPr>
          <a:lstStyle/>
          <a:p>
            <a:r>
              <a:rPr lang="en-US" dirty="0">
                <a:solidFill>
                  <a:prstClr val="black"/>
                </a:solidFill>
              </a:rPr>
              <a:t>0.6 m d</a:t>
            </a:r>
            <a:r>
              <a:rPr lang="en-US" baseline="30000" dirty="0">
                <a:solidFill>
                  <a:prstClr val="black"/>
                </a:solidFill>
              </a:rPr>
              <a:t>-1</a:t>
            </a:r>
            <a:r>
              <a:rPr lang="en-US" dirty="0">
                <a:solidFill>
                  <a:prstClr val="black"/>
                </a:solidFill>
              </a:rPr>
              <a:t>                   1.0 m d</a:t>
            </a:r>
            <a:r>
              <a:rPr lang="en-US" baseline="30000" dirty="0">
                <a:solidFill>
                  <a:prstClr val="black"/>
                </a:solidFill>
              </a:rPr>
              <a:t>-1</a:t>
            </a:r>
            <a:r>
              <a:rPr lang="en-US" dirty="0">
                <a:solidFill>
                  <a:prstClr val="black"/>
                </a:solidFill>
              </a:rPr>
              <a:t>     </a:t>
            </a:r>
          </a:p>
        </p:txBody>
      </p:sp>
    </p:spTree>
    <p:extLst>
      <p:ext uri="{BB962C8B-B14F-4D97-AF65-F5344CB8AC3E}">
        <p14:creationId xmlns:p14="http://schemas.microsoft.com/office/powerpoint/2010/main" val="4137109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09600"/>
            <a:ext cx="8229600" cy="5486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6156960"/>
            <a:ext cx="6248400" cy="701040"/>
          </a:xfrm>
          <a:prstGeom prst="rect">
            <a:avLst/>
          </a:prstGeom>
        </p:spPr>
      </p:pic>
      <p:sp>
        <p:nvSpPr>
          <p:cNvPr id="4" name="Title 3"/>
          <p:cNvSpPr>
            <a:spLocks noGrp="1"/>
          </p:cNvSpPr>
          <p:nvPr>
            <p:ph type="title" idx="4294967295"/>
          </p:nvPr>
        </p:nvSpPr>
        <p:spPr>
          <a:xfrm>
            <a:off x="0" y="-228600"/>
            <a:ext cx="9144000" cy="1143000"/>
          </a:xfrm>
        </p:spPr>
        <p:txBody>
          <a:bodyPr>
            <a:normAutofit fontScale="90000"/>
          </a:bodyPr>
          <a:lstStyle/>
          <a:p>
            <a:r>
              <a:rPr lang="en-US" dirty="0" err="1"/>
              <a:t>SeaWiFS</a:t>
            </a:r>
            <a:r>
              <a:rPr lang="en-US" dirty="0"/>
              <a:t> 1997-2005: 32-day composites</a:t>
            </a:r>
          </a:p>
        </p:txBody>
      </p:sp>
    </p:spTree>
    <p:extLst>
      <p:ext uri="{BB962C8B-B14F-4D97-AF65-F5344CB8AC3E}">
        <p14:creationId xmlns:p14="http://schemas.microsoft.com/office/powerpoint/2010/main" val="374082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quatorial upwelling"/>
          <p:cNvPicPr>
            <a:picLocks noChangeAspect="1" noChangeArrowheads="1"/>
          </p:cNvPicPr>
          <p:nvPr/>
        </p:nvPicPr>
        <p:blipFill rotWithShape="1">
          <a:blip r:embed="rId3">
            <a:extLst>
              <a:ext uri="{28A0092B-C50C-407E-A947-70E740481C1C}">
                <a14:useLocalDpi xmlns:a14="http://schemas.microsoft.com/office/drawing/2010/main" val="0"/>
              </a:ext>
            </a:extLst>
          </a:blip>
          <a:srcRect l="1497" t="16443" r="2863" b="2663"/>
          <a:stretch/>
        </p:blipFill>
        <p:spPr bwMode="auto">
          <a:xfrm>
            <a:off x="995046" y="1371600"/>
            <a:ext cx="6853561" cy="4807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p:txBody>
          <a:bodyPr/>
          <a:lstStyle/>
          <a:p>
            <a:r>
              <a:rPr lang="en-US" dirty="0"/>
              <a:t>Equatorial Upwelling</a:t>
            </a:r>
          </a:p>
        </p:txBody>
      </p:sp>
    </p:spTree>
    <p:extLst>
      <p:ext uri="{BB962C8B-B14F-4D97-AF65-F5344CB8AC3E}">
        <p14:creationId xmlns:p14="http://schemas.microsoft.com/office/powerpoint/2010/main" val="3502032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6859"/>
          <a:stretch/>
        </p:blipFill>
        <p:spPr bwMode="auto">
          <a:xfrm>
            <a:off x="1524000" y="762000"/>
            <a:ext cx="545065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152400"/>
            <a:ext cx="8229600" cy="1143000"/>
          </a:xfrm>
        </p:spPr>
        <p:txBody>
          <a:bodyPr/>
          <a:lstStyle/>
          <a:p>
            <a:r>
              <a:rPr lang="en-US" dirty="0"/>
              <a:t>Nutrients at 150W</a:t>
            </a:r>
          </a:p>
        </p:txBody>
      </p:sp>
      <p:sp>
        <p:nvSpPr>
          <p:cNvPr id="3" name="TextBox 2"/>
          <p:cNvSpPr txBox="1"/>
          <p:nvPr/>
        </p:nvSpPr>
        <p:spPr>
          <a:xfrm>
            <a:off x="2400869" y="6172200"/>
            <a:ext cx="4200189" cy="646331"/>
          </a:xfrm>
          <a:prstGeom prst="rect">
            <a:avLst/>
          </a:prstGeom>
          <a:noFill/>
        </p:spPr>
        <p:txBody>
          <a:bodyPr wrap="none" rtlCol="0">
            <a:spAutoFit/>
          </a:bodyPr>
          <a:lstStyle/>
          <a:p>
            <a:r>
              <a:rPr lang="en-US" dirty="0"/>
              <a:t>-15        -10          -5            0            5          10</a:t>
            </a:r>
          </a:p>
          <a:p>
            <a:r>
              <a:rPr lang="en-US" dirty="0"/>
              <a:t>                                 Latitude</a:t>
            </a:r>
          </a:p>
        </p:txBody>
      </p:sp>
      <p:sp>
        <p:nvSpPr>
          <p:cNvPr id="5" name="TextBox 4"/>
          <p:cNvSpPr txBox="1"/>
          <p:nvPr/>
        </p:nvSpPr>
        <p:spPr>
          <a:xfrm>
            <a:off x="6858000" y="1981200"/>
            <a:ext cx="1206869" cy="3108543"/>
          </a:xfrm>
          <a:prstGeom prst="rect">
            <a:avLst/>
          </a:prstGeom>
          <a:noFill/>
        </p:spPr>
        <p:txBody>
          <a:bodyPr wrap="none" rtlCol="0">
            <a:spAutoFit/>
          </a:bodyPr>
          <a:lstStyle/>
          <a:p>
            <a:r>
              <a:rPr lang="en-US" sz="2800" dirty="0"/>
              <a:t>Nitrate</a:t>
            </a:r>
          </a:p>
          <a:p>
            <a:endParaRPr lang="en-US" sz="2800" dirty="0"/>
          </a:p>
          <a:p>
            <a:endParaRPr lang="en-US" sz="2800" dirty="0"/>
          </a:p>
          <a:p>
            <a:endParaRPr lang="en-US" sz="2800" dirty="0"/>
          </a:p>
          <a:p>
            <a:endParaRPr lang="en-US" sz="2800" dirty="0"/>
          </a:p>
          <a:p>
            <a:endParaRPr lang="en-US" sz="2800" dirty="0"/>
          </a:p>
          <a:p>
            <a:r>
              <a:rPr lang="en-US" sz="2800" dirty="0"/>
              <a:t>Silicate</a:t>
            </a:r>
          </a:p>
        </p:txBody>
      </p:sp>
    </p:spTree>
    <p:extLst>
      <p:ext uri="{BB962C8B-B14F-4D97-AF65-F5344CB8AC3E}">
        <p14:creationId xmlns:p14="http://schemas.microsoft.com/office/powerpoint/2010/main" val="366022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33491"/>
            <a:ext cx="42291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12" y="3190891"/>
            <a:ext cx="41433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2" y="2228850"/>
            <a:ext cx="40576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7" y="6477016"/>
            <a:ext cx="18002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Rectangle 6"/>
          <p:cNvSpPr>
            <a:spLocks noGrp="1" noChangeArrowheads="1"/>
          </p:cNvSpPr>
          <p:nvPr>
            <p:ph type="title" idx="4294967295"/>
          </p:nvPr>
        </p:nvSpPr>
        <p:spPr>
          <a:xfrm>
            <a:off x="0" y="0"/>
            <a:ext cx="9144000" cy="1143000"/>
          </a:xfrm>
        </p:spPr>
        <p:txBody>
          <a:bodyPr/>
          <a:lstStyle/>
          <a:p>
            <a:r>
              <a:rPr lang="en-US" sz="4000" dirty="0"/>
              <a:t>A model of the HNLC condition</a:t>
            </a:r>
          </a:p>
        </p:txBody>
      </p:sp>
      <p:sp>
        <p:nvSpPr>
          <p:cNvPr id="37895" name="Text Box 7"/>
          <p:cNvSpPr txBox="1">
            <a:spLocks noChangeArrowheads="1"/>
          </p:cNvSpPr>
          <p:nvPr/>
        </p:nvSpPr>
        <p:spPr bwMode="auto">
          <a:xfrm>
            <a:off x="5356010" y="954104"/>
            <a:ext cx="3337368" cy="120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7" rIns="91370" bIns="45687">
            <a:spAutoFit/>
          </a:bodyPr>
          <a:lstStyle/>
          <a:p>
            <a:pPr algn="ctr" fontAlgn="base">
              <a:spcBef>
                <a:spcPct val="0"/>
              </a:spcBef>
              <a:spcAft>
                <a:spcPct val="0"/>
              </a:spcAft>
            </a:pPr>
            <a:r>
              <a:rPr lang="en-US" sz="2400">
                <a:solidFill>
                  <a:srgbClr val="000000"/>
                </a:solidFill>
              </a:rPr>
              <a:t>Simultaneous</a:t>
            </a:r>
          </a:p>
          <a:p>
            <a:pPr algn="ctr" fontAlgn="base">
              <a:spcBef>
                <a:spcPct val="0"/>
              </a:spcBef>
              <a:spcAft>
                <a:spcPct val="0"/>
              </a:spcAft>
            </a:pPr>
            <a:r>
              <a:rPr lang="en-US" sz="2400">
                <a:solidFill>
                  <a:srgbClr val="000000"/>
                </a:solidFill>
              </a:rPr>
              <a:t>top down and bottom-up</a:t>
            </a:r>
          </a:p>
          <a:p>
            <a:pPr algn="ctr" fontAlgn="base">
              <a:spcBef>
                <a:spcPct val="0"/>
              </a:spcBef>
              <a:spcAft>
                <a:spcPct val="0"/>
              </a:spcAft>
            </a:pPr>
            <a:r>
              <a:rPr lang="en-US" sz="2400">
                <a:solidFill>
                  <a:srgbClr val="000000"/>
                </a:solidFill>
              </a:rPr>
              <a:t>controls</a:t>
            </a:r>
          </a:p>
        </p:txBody>
      </p:sp>
    </p:spTree>
    <p:extLst>
      <p:ext uri="{BB962C8B-B14F-4D97-AF65-F5344CB8AC3E}">
        <p14:creationId xmlns:p14="http://schemas.microsoft.com/office/powerpoint/2010/main" val="363941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33607" y="5225626"/>
            <a:ext cx="1134157" cy="990600"/>
            <a:chOff x="1457378" y="4191000"/>
            <a:chExt cx="1134157" cy="990600"/>
          </a:xfrm>
        </p:grpSpPr>
        <p:sp>
          <p:nvSpPr>
            <p:cNvPr id="7" name="Rectangle 6"/>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457378" y="4335227"/>
                  <a:ext cx="113415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𝑁𝑂</m:t>
                            </m:r>
                          </m:e>
                          <m:sub>
                            <m:r>
                              <a:rPr lang="en-US" sz="3600" i="1">
                                <a:latin typeface="Cambria Math"/>
                              </a:rPr>
                              <m:t>3</m:t>
                            </m:r>
                          </m:sub>
                        </m:sSub>
                      </m:oMath>
                    </m:oMathPara>
                  </a14:m>
                  <a:endParaRPr lang="en-US" sz="3600" dirty="0"/>
                </a:p>
              </p:txBody>
            </p:sp>
          </mc:Choice>
          <mc:Fallback xmlns="">
            <p:sp>
              <p:nvSpPr>
                <p:cNvPr id="8" name="TextBox 7"/>
                <p:cNvSpPr txBox="1">
                  <a:spLocks noRot="1" noChangeAspect="1" noMove="1" noResize="1" noEditPoints="1" noAdjustHandles="1" noChangeArrowheads="1" noChangeShapeType="1" noTextEdit="1"/>
                </p:cNvSpPr>
                <p:nvPr/>
              </p:nvSpPr>
              <p:spPr>
                <a:xfrm>
                  <a:off x="1457378" y="4335227"/>
                  <a:ext cx="1134157" cy="646331"/>
                </a:xfrm>
                <a:prstGeom prst="rect">
                  <a:avLst/>
                </a:prstGeom>
                <a:blipFill rotWithShape="1">
                  <a:blip r:embed="rId3"/>
                  <a:stretch>
                    <a:fillRect/>
                  </a:stretch>
                </a:blipFill>
              </p:spPr>
              <p:txBody>
                <a:bodyPr/>
                <a:lstStyle/>
                <a:p>
                  <a:r>
                    <a:rPr lang="en-US">
                      <a:noFill/>
                    </a:rPr>
                    <a:t> </a:t>
                  </a:r>
                </a:p>
              </p:txBody>
            </p:sp>
          </mc:Fallback>
        </mc:AlternateContent>
      </p:grpSp>
      <p:grpSp>
        <p:nvGrpSpPr>
          <p:cNvPr id="9" name="Group 8"/>
          <p:cNvGrpSpPr/>
          <p:nvPr/>
        </p:nvGrpSpPr>
        <p:grpSpPr>
          <a:xfrm>
            <a:off x="4493370" y="5236358"/>
            <a:ext cx="1066800" cy="990600"/>
            <a:chOff x="1524000" y="4191000"/>
            <a:chExt cx="1066800" cy="990600"/>
          </a:xfrm>
        </p:grpSpPr>
        <p:sp>
          <p:nvSpPr>
            <p:cNvPr id="10" name="Rectangle 9"/>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678830" y="4335227"/>
                  <a:ext cx="69307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a:rPr>
                          <m:t>𝑆𝑖</m:t>
                        </m:r>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678830" y="4335227"/>
                  <a:ext cx="693075" cy="646331"/>
                </a:xfrm>
                <a:prstGeom prst="rect">
                  <a:avLst/>
                </a:prstGeom>
                <a:blipFill rotWithShape="1">
                  <a:blip r:embed="rId4"/>
                  <a:stretch>
                    <a:fillRect/>
                  </a:stretch>
                </a:blipFill>
              </p:spPr>
              <p:txBody>
                <a:bodyPr/>
                <a:lstStyle/>
                <a:p>
                  <a:r>
                    <a:rPr lang="en-US">
                      <a:noFill/>
                    </a:rPr>
                    <a:t> </a:t>
                  </a:r>
                </a:p>
              </p:txBody>
            </p:sp>
          </mc:Fallback>
        </mc:AlternateContent>
      </p:grpSp>
      <p:grpSp>
        <p:nvGrpSpPr>
          <p:cNvPr id="12" name="Group 11"/>
          <p:cNvGrpSpPr/>
          <p:nvPr/>
        </p:nvGrpSpPr>
        <p:grpSpPr>
          <a:xfrm>
            <a:off x="3513981" y="1828801"/>
            <a:ext cx="1066800" cy="990600"/>
            <a:chOff x="1524000" y="4191000"/>
            <a:chExt cx="1066800" cy="990600"/>
          </a:xfrm>
        </p:grpSpPr>
        <p:sp>
          <p:nvSpPr>
            <p:cNvPr id="13" name="Rectangle 12"/>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765479" y="4335227"/>
                  <a:ext cx="57426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a:rPr>
                          <m:t>𝑍</m:t>
                        </m:r>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765479" y="4335227"/>
                  <a:ext cx="574260" cy="646331"/>
                </a:xfrm>
                <a:prstGeom prst="rect">
                  <a:avLst/>
                </a:prstGeom>
                <a:blipFill rotWithShape="1">
                  <a:blip r:embed="rId5"/>
                  <a:stretch>
                    <a:fillRect/>
                  </a:stretch>
                </a:blipFill>
              </p:spPr>
              <p:txBody>
                <a:bodyPr/>
                <a:lstStyle/>
                <a:p>
                  <a:r>
                    <a:rPr lang="en-US">
                      <a:noFill/>
                    </a:rPr>
                    <a:t> </a:t>
                  </a:r>
                </a:p>
              </p:txBody>
            </p:sp>
          </mc:Fallback>
        </mc:AlternateContent>
      </p:grpSp>
      <p:grpSp>
        <p:nvGrpSpPr>
          <p:cNvPr id="15" name="Group 14"/>
          <p:cNvGrpSpPr/>
          <p:nvPr/>
        </p:nvGrpSpPr>
        <p:grpSpPr>
          <a:xfrm>
            <a:off x="3419422" y="3581399"/>
            <a:ext cx="1246944" cy="990600"/>
            <a:chOff x="1479117" y="4191000"/>
            <a:chExt cx="1246944" cy="990600"/>
          </a:xfrm>
        </p:grpSpPr>
        <p:sp>
          <p:nvSpPr>
            <p:cNvPr id="16" name="Rectangle 15"/>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1479117" y="4335227"/>
                  <a:ext cx="124694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𝑃</m:t>
                            </m:r>
                          </m:e>
                          <m:sub>
                            <m:r>
                              <a:rPr lang="en-US" sz="3600" i="1">
                                <a:latin typeface="Cambria Math"/>
                              </a:rPr>
                              <m:t>𝑑𝑖𝑎𝑡</m:t>
                            </m:r>
                          </m:sub>
                        </m:sSub>
                      </m:oMath>
                    </m:oMathPara>
                  </a14:m>
                  <a:endParaRPr lang="en-US" sz="3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479117" y="4335227"/>
                  <a:ext cx="1246944" cy="646331"/>
                </a:xfrm>
                <a:prstGeom prst="rect">
                  <a:avLst/>
                </a:prstGeom>
                <a:blipFill rotWithShape="1">
                  <a:blip r:embed="rId6"/>
                  <a:stretch>
                    <a:fillRect/>
                  </a:stretch>
                </a:blipFill>
              </p:spPr>
              <p:txBody>
                <a:bodyPr/>
                <a:lstStyle/>
                <a:p>
                  <a:r>
                    <a:rPr lang="en-US">
                      <a:noFill/>
                    </a:rPr>
                    <a:t> </a:t>
                  </a:r>
                </a:p>
              </p:txBody>
            </p:sp>
          </mc:Fallback>
        </mc:AlternateContent>
      </p:grpSp>
      <p:cxnSp>
        <p:nvCxnSpPr>
          <p:cNvPr id="25" name="Straight Arrow Connector 24"/>
          <p:cNvCxnSpPr>
            <a:endCxn id="10" idx="2"/>
          </p:cNvCxnSpPr>
          <p:nvPr/>
        </p:nvCxnSpPr>
        <p:spPr>
          <a:xfrm flipH="1" flipV="1">
            <a:off x="5026772" y="6226962"/>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731617" y="6203323"/>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1250" y="6396341"/>
            <a:ext cx="2366974" cy="461655"/>
          </a:xfrm>
          <a:prstGeom prst="rect">
            <a:avLst/>
          </a:prstGeom>
          <a:noFill/>
        </p:spPr>
        <p:txBody>
          <a:bodyPr wrap="none" lIns="91370" tIns="45687" rIns="91370" bIns="45687" rtlCol="0">
            <a:spAutoFit/>
          </a:bodyPr>
          <a:lstStyle/>
          <a:p>
            <a:r>
              <a:rPr lang="en-US" sz="2400" dirty="0"/>
              <a:t>Upwelling 1 m d</a:t>
            </a:r>
            <a:r>
              <a:rPr lang="en-US" sz="2400" baseline="30000" dirty="0"/>
              <a:t>-1</a:t>
            </a:r>
          </a:p>
        </p:txBody>
      </p:sp>
      <p:cxnSp>
        <p:nvCxnSpPr>
          <p:cNvPr id="33" name="Straight Arrow Connector 32"/>
          <p:cNvCxnSpPr>
            <a:endCxn id="16" idx="2"/>
          </p:cNvCxnSpPr>
          <p:nvPr/>
        </p:nvCxnSpPr>
        <p:spPr>
          <a:xfrm flipH="1" flipV="1">
            <a:off x="3997710" y="4572006"/>
            <a:ext cx="1030851" cy="6536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0"/>
            <a:endCxn id="16" idx="2"/>
          </p:cNvCxnSpPr>
          <p:nvPr/>
        </p:nvCxnSpPr>
        <p:spPr>
          <a:xfrm flipV="1">
            <a:off x="2733624" y="4572006"/>
            <a:ext cx="1264083" cy="6536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007769" y="2799876"/>
            <a:ext cx="0" cy="7815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562886" y="2299223"/>
            <a:ext cx="1008399" cy="248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114188" y="1331312"/>
            <a:ext cx="8305" cy="4767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H="1">
            <a:off x="4311577" y="3820193"/>
            <a:ext cx="914400" cy="45720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5400000">
            <a:off x="2843029" y="2081031"/>
            <a:ext cx="914401" cy="40994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5511792" y="361476"/>
            <a:ext cx="3556008" cy="2457924"/>
            <a:chOff x="5758711" y="1428276"/>
            <a:chExt cx="3556008" cy="2457924"/>
          </a:xfrm>
        </p:grpSpPr>
        <p:grpSp>
          <p:nvGrpSpPr>
            <p:cNvPr id="5" name="Group 4"/>
            <p:cNvGrpSpPr/>
            <p:nvPr/>
          </p:nvGrpSpPr>
          <p:grpSpPr>
            <a:xfrm>
              <a:off x="5801114" y="2895600"/>
              <a:ext cx="1151405" cy="990600"/>
              <a:chOff x="1533914" y="4191000"/>
              <a:chExt cx="1151405" cy="990600"/>
            </a:xfrm>
          </p:grpSpPr>
          <p:sp>
            <p:nvSpPr>
              <p:cNvPr id="2" name="Rectangle 1"/>
              <p:cNvSpPr/>
              <p:nvPr/>
            </p:nvSpPr>
            <p:spPr>
              <a:xfrm>
                <a:off x="1551004"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1533914" y="4335227"/>
                    <a:ext cx="115140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𝑁𝐻</m:t>
                              </m:r>
                            </m:e>
                            <m:sub>
                              <m:r>
                                <a:rPr lang="en-US" sz="3600" i="1">
                                  <a:latin typeface="Cambria Math"/>
                                </a:rPr>
                                <m:t>4</m:t>
                              </m:r>
                            </m:sub>
                          </m:sSub>
                        </m:oMath>
                      </m:oMathPara>
                    </a14:m>
                    <a:endParaRPr lang="en-US" sz="3600" dirty="0"/>
                  </a:p>
                </p:txBody>
              </p:sp>
            </mc:Choice>
            <mc:Fallback xmlns="">
              <p:sp>
                <p:nvSpPr>
                  <p:cNvPr id="4" name="TextBox 3"/>
                  <p:cNvSpPr txBox="1">
                    <a:spLocks noRot="1" noChangeAspect="1" noMove="1" noResize="1" noEditPoints="1" noAdjustHandles="1" noChangeArrowheads="1" noChangeShapeType="1" noTextEdit="1"/>
                  </p:cNvSpPr>
                  <p:nvPr/>
                </p:nvSpPr>
                <p:spPr>
                  <a:xfrm>
                    <a:off x="1533914" y="4335227"/>
                    <a:ext cx="1151405" cy="646331"/>
                  </a:xfrm>
                  <a:prstGeom prst="rect">
                    <a:avLst/>
                  </a:prstGeom>
                  <a:blipFill rotWithShape="1">
                    <a:blip r:embed="rId7"/>
                    <a:stretch>
                      <a:fillRect/>
                    </a:stretch>
                  </a:blipFill>
                </p:spPr>
                <p:txBody>
                  <a:bodyPr/>
                  <a:lstStyle/>
                  <a:p>
                    <a:r>
                      <a:rPr lang="en-US">
                        <a:noFill/>
                      </a:rPr>
                      <a:t> </a:t>
                    </a:r>
                  </a:p>
                </p:txBody>
              </p:sp>
            </mc:Fallback>
          </mc:AlternateContent>
        </p:grpSp>
        <p:grpSp>
          <p:nvGrpSpPr>
            <p:cNvPr id="18" name="Group 17"/>
            <p:cNvGrpSpPr/>
            <p:nvPr/>
          </p:nvGrpSpPr>
          <p:grpSpPr>
            <a:xfrm>
              <a:off x="7391400" y="2161938"/>
              <a:ext cx="1066800" cy="990600"/>
              <a:chOff x="1524000" y="4191000"/>
              <a:chExt cx="1066800" cy="990600"/>
            </a:xfrm>
          </p:grpSpPr>
          <p:sp>
            <p:nvSpPr>
              <p:cNvPr id="19" name="Rectangle 18"/>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1616734" y="4335227"/>
                    <a:ext cx="778610" cy="6940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𝑍</m:t>
                              </m:r>
                            </m:e>
                            <m:sub>
                              <m:r>
                                <a:rPr lang="en-US" sz="3600" i="1">
                                  <a:latin typeface="Cambria Math"/>
                                </a:rPr>
                                <m:t>µ</m:t>
                              </m:r>
                            </m:sub>
                          </m:sSub>
                        </m:oMath>
                      </m:oMathPara>
                    </a14:m>
                    <a:endParaRPr lang="en-US"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616734" y="4335227"/>
                    <a:ext cx="778610" cy="694036"/>
                  </a:xfrm>
                  <a:prstGeom prst="rect">
                    <a:avLst/>
                  </a:prstGeom>
                  <a:blipFill rotWithShape="1">
                    <a:blip r:embed="rId8"/>
                    <a:stretch>
                      <a:fillRect/>
                    </a:stretch>
                  </a:blipFill>
                </p:spPr>
                <p:txBody>
                  <a:bodyPr/>
                  <a:lstStyle/>
                  <a:p>
                    <a:r>
                      <a:rPr lang="en-US">
                        <a:noFill/>
                      </a:rPr>
                      <a:t> </a:t>
                    </a:r>
                  </a:p>
                </p:txBody>
              </p:sp>
            </mc:Fallback>
          </mc:AlternateContent>
        </p:grpSp>
        <p:grpSp>
          <p:nvGrpSpPr>
            <p:cNvPr id="21" name="Group 20"/>
            <p:cNvGrpSpPr/>
            <p:nvPr/>
          </p:nvGrpSpPr>
          <p:grpSpPr>
            <a:xfrm>
              <a:off x="5758711" y="1428276"/>
              <a:ext cx="1251689" cy="990600"/>
              <a:chOff x="1469520" y="4191000"/>
              <a:chExt cx="1251689" cy="990600"/>
            </a:xfrm>
          </p:grpSpPr>
          <p:sp>
            <p:nvSpPr>
              <p:cNvPr id="22" name="Rectangle 21"/>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469520" y="4335227"/>
                    <a:ext cx="1251689"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𝑃</m:t>
                              </m:r>
                            </m:e>
                            <m:sub>
                              <m:r>
                                <a:rPr lang="en-US" sz="3600" i="1">
                                  <a:latin typeface="Cambria Math"/>
                                </a:rPr>
                                <m:t>𝑝𝑖𝑐𝑜</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469520" y="4335227"/>
                    <a:ext cx="1251689" cy="689099"/>
                  </a:xfrm>
                  <a:prstGeom prst="rect">
                    <a:avLst/>
                  </a:prstGeom>
                  <a:blipFill rotWithShape="1">
                    <a:blip r:embed="rId9"/>
                    <a:stretch>
                      <a:fillRect/>
                    </a:stretch>
                  </a:blipFill>
                </p:spPr>
                <p:txBody>
                  <a:bodyPr/>
                  <a:lstStyle/>
                  <a:p>
                    <a:r>
                      <a:rPr lang="en-US">
                        <a:noFill/>
                      </a:rPr>
                      <a:t> </a:t>
                    </a:r>
                  </a:p>
                </p:txBody>
              </p:sp>
            </mc:Fallback>
          </mc:AlternateContent>
        </p:grpSp>
        <p:cxnSp>
          <p:nvCxnSpPr>
            <p:cNvPr id="38" name="Straight Arrow Connector 37"/>
            <p:cNvCxnSpPr/>
            <p:nvPr/>
          </p:nvCxnSpPr>
          <p:spPr>
            <a:xfrm flipH="1">
              <a:off x="6885004" y="2874836"/>
              <a:ext cx="506396" cy="5119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879990" y="1923576"/>
              <a:ext cx="511409" cy="508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H="1">
              <a:off x="8229600" y="2438400"/>
              <a:ext cx="914400" cy="45720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517706" y="3048000"/>
              <a:ext cx="797013" cy="369332"/>
            </a:xfrm>
            <a:prstGeom prst="rect">
              <a:avLst/>
            </a:prstGeom>
            <a:noFill/>
          </p:spPr>
          <p:txBody>
            <a:bodyPr wrap="none" rtlCol="0">
              <a:spAutoFit/>
            </a:bodyPr>
            <a:lstStyle/>
            <a:p>
              <a:r>
                <a:rPr lang="en-US" dirty="0"/>
                <a:t>Export</a:t>
              </a:r>
            </a:p>
          </p:txBody>
        </p:sp>
      </p:grpSp>
      <p:sp>
        <p:nvSpPr>
          <p:cNvPr id="45" name="TextBox 44"/>
          <p:cNvSpPr txBox="1"/>
          <p:nvPr/>
        </p:nvSpPr>
        <p:spPr>
          <a:xfrm>
            <a:off x="2667007" y="2667000"/>
            <a:ext cx="797013" cy="369332"/>
          </a:xfrm>
          <a:prstGeom prst="rect">
            <a:avLst/>
          </a:prstGeom>
          <a:noFill/>
        </p:spPr>
        <p:txBody>
          <a:bodyPr wrap="none" lIns="91370" tIns="45687" rIns="91370" bIns="45687" rtlCol="0">
            <a:spAutoFit/>
          </a:bodyPr>
          <a:lstStyle/>
          <a:p>
            <a:r>
              <a:rPr lang="en-US" dirty="0"/>
              <a:t>Export</a:t>
            </a:r>
          </a:p>
        </p:txBody>
      </p:sp>
      <p:sp>
        <p:nvSpPr>
          <p:cNvPr id="47" name="TextBox 46"/>
          <p:cNvSpPr txBox="1"/>
          <p:nvPr/>
        </p:nvSpPr>
        <p:spPr>
          <a:xfrm>
            <a:off x="4613194" y="4419600"/>
            <a:ext cx="797013" cy="369332"/>
          </a:xfrm>
          <a:prstGeom prst="rect">
            <a:avLst/>
          </a:prstGeom>
          <a:noFill/>
        </p:spPr>
        <p:txBody>
          <a:bodyPr wrap="none" lIns="91370" tIns="45687" rIns="91370" bIns="45687" rtlCol="0">
            <a:spAutoFit/>
          </a:bodyPr>
          <a:lstStyle/>
          <a:p>
            <a:r>
              <a:rPr lang="en-US" dirty="0"/>
              <a:t>Export</a:t>
            </a:r>
          </a:p>
        </p:txBody>
      </p:sp>
    </p:spTree>
    <p:extLst>
      <p:ext uri="{BB962C8B-B14F-4D97-AF65-F5344CB8AC3E}">
        <p14:creationId xmlns:p14="http://schemas.microsoft.com/office/powerpoint/2010/main" val="248562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0" y="1409894"/>
                <a:ext cx="3898426" cy="4193902"/>
              </a:xfrm>
              <a:prstGeom prst="rect">
                <a:avLst/>
              </a:prstGeom>
              <a:noFill/>
            </p:spPr>
            <p:txBody>
              <a:bodyPr wrap="none" lIns="91370" tIns="45687" rIns="91370" bIns="45687" rtlCol="0">
                <a:spAutoFit/>
              </a:bodyPr>
              <a:lstStyle/>
              <a:p>
                <a:r>
                  <a:rPr lang="en-US" dirty="0"/>
                  <a:t>Quadratic (</a:t>
                </a:r>
                <a:r>
                  <a:rPr lang="en-US" dirty="0" err="1"/>
                  <a:t>Lotka</a:t>
                </a:r>
                <a:r>
                  <a:rPr lang="en-US" dirty="0"/>
                  <a:t> - </a:t>
                </a:r>
                <a:r>
                  <a:rPr lang="en-US" dirty="0" err="1"/>
                  <a:t>Volterra</a:t>
                </a:r>
                <a:r>
                  <a:rPr lang="en-US" dirty="0"/>
                  <a:t>) interactions</a:t>
                </a:r>
              </a:p>
              <a:p>
                <a:endParaRPr lang="en-US" dirty="0"/>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a:ea typeface="Cambria Math"/>
                            </a:rPr>
                            <m:t>𝜕</m:t>
                          </m:r>
                          <m:r>
                            <a:rPr lang="en-US" b="0" i="1" smtClean="0">
                              <a:latin typeface="Cambria Math"/>
                              <a:ea typeface="Cambria Math"/>
                            </a:rPr>
                            <m:t>𝑃</m:t>
                          </m:r>
                        </m:num>
                        <m:den>
                          <m:r>
                            <a:rPr lang="en-US" i="1" smtClean="0">
                              <a:latin typeface="Cambria Math"/>
                              <a:ea typeface="Cambria Math"/>
                            </a:rPr>
                            <m:t>𝜕</m:t>
                          </m:r>
                          <m:r>
                            <a:rPr lang="en-US" b="0" i="1" smtClean="0">
                              <a:latin typeface="Cambria Math"/>
                              <a:ea typeface="Cambria Math"/>
                            </a:rPr>
                            <m:t>𝑡</m:t>
                          </m:r>
                        </m:den>
                      </m:f>
                      <m:r>
                        <a:rPr lang="en-US" i="1" smtClean="0">
                          <a:latin typeface="Cambria Math"/>
                          <a:ea typeface="Cambria Math"/>
                        </a:rPr>
                        <m:t>=</m:t>
                      </m:r>
                      <m:d>
                        <m:dPr>
                          <m:begChr m:val="["/>
                          <m:endChr m:val="]"/>
                          <m:ctrlPr>
                            <a:rPr lang="en-US" i="1" smtClean="0">
                              <a:latin typeface="Cambria Math" panose="02040503050406030204" pitchFamily="18" charset="0"/>
                              <a:ea typeface="Cambria Math"/>
                            </a:rPr>
                          </m:ctrlPr>
                        </m:dPr>
                        <m:e>
                          <m:r>
                            <a:rPr lang="en-US" i="1" smtClean="0">
                              <a:latin typeface="Cambria Math"/>
                              <a:ea typeface="Cambria Math"/>
                            </a:rPr>
                            <m:t>𝜇</m:t>
                          </m:r>
                          <m:r>
                            <a:rPr lang="en-US" b="0" i="1" smtClean="0">
                              <a:latin typeface="Cambria Math"/>
                              <a:ea typeface="Cambria Math"/>
                            </a:rPr>
                            <m:t>𝑁</m:t>
                          </m:r>
                          <m:r>
                            <a:rPr lang="en-US" b="0" i="1" smtClean="0">
                              <a:latin typeface="Cambria Math"/>
                              <a:ea typeface="Cambria Math"/>
                            </a:rPr>
                            <m:t>−</m:t>
                          </m:r>
                          <m:r>
                            <a:rPr lang="en-US" b="0" i="1" smtClean="0">
                              <a:latin typeface="Cambria Math"/>
                              <a:ea typeface="Cambria Math"/>
                            </a:rPr>
                            <m:t>𝑔𝑍</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𝑑</m:t>
                              </m:r>
                            </m:e>
                            <m:sub>
                              <m:r>
                                <a:rPr lang="en-US" b="0" i="1" smtClean="0">
                                  <a:latin typeface="Cambria Math"/>
                                  <a:ea typeface="Cambria Math"/>
                                </a:rPr>
                                <m:t>𝑝</m:t>
                              </m:r>
                            </m:sub>
                          </m:sSub>
                        </m:e>
                      </m:d>
                      <m:r>
                        <a:rPr lang="en-US" b="0" i="1" smtClean="0">
                          <a:latin typeface="Cambria Math"/>
                          <a:ea typeface="Cambria Math"/>
                        </a:rPr>
                        <m:t>𝑃</m:t>
                      </m:r>
                    </m:oMath>
                  </m:oMathPara>
                </a14:m>
                <a:endParaRPr lang="en-US" b="0" dirty="0">
                  <a:ea typeface="Cambria Math"/>
                </a:endParaRPr>
              </a:p>
              <a:p>
                <a:endParaRPr lang="en-US" dirty="0"/>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ea typeface="Cambria Math"/>
                            </a:rPr>
                            <m:t>𝜕</m:t>
                          </m:r>
                          <m:r>
                            <a:rPr lang="en-US" b="0" i="1" smtClean="0">
                              <a:latin typeface="Cambria Math"/>
                              <a:ea typeface="Cambria Math"/>
                            </a:rPr>
                            <m:t>𝑍</m:t>
                          </m:r>
                        </m:num>
                        <m:den>
                          <m:r>
                            <a:rPr lang="en-US" i="1">
                              <a:latin typeface="Cambria Math"/>
                              <a:ea typeface="Cambria Math"/>
                            </a:rPr>
                            <m:t>𝜕</m:t>
                          </m:r>
                          <m:r>
                            <a:rPr lang="en-US" i="1">
                              <a:latin typeface="Cambria Math"/>
                              <a:ea typeface="Cambria Math"/>
                            </a:rPr>
                            <m:t>𝑡</m:t>
                          </m:r>
                        </m:den>
                      </m:f>
                      <m:r>
                        <a:rPr lang="en-US" i="1">
                          <a:latin typeface="Cambria Math"/>
                          <a:ea typeface="Cambria Math"/>
                        </a:rPr>
                        <m:t>=</m:t>
                      </m:r>
                      <m:d>
                        <m:dPr>
                          <m:begChr m:val="["/>
                          <m:endChr m:val="]"/>
                          <m:ctrlPr>
                            <a:rPr lang="en-US" i="1">
                              <a:latin typeface="Cambria Math" panose="02040503050406030204" pitchFamily="18" charset="0"/>
                              <a:ea typeface="Cambria Math"/>
                            </a:rPr>
                          </m:ctrlPr>
                        </m:dPr>
                        <m:e>
                          <m:r>
                            <a:rPr lang="en-US" b="0" i="1" smtClean="0">
                              <a:latin typeface="Cambria Math"/>
                              <a:ea typeface="Cambria Math"/>
                            </a:rPr>
                            <m:t>𝑎𝑔𝑃</m:t>
                          </m:r>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𝑑</m:t>
                              </m:r>
                            </m:e>
                            <m:sub>
                              <m:r>
                                <a:rPr lang="en-US" b="0" i="1" smtClean="0">
                                  <a:latin typeface="Cambria Math"/>
                                  <a:ea typeface="Cambria Math"/>
                                </a:rPr>
                                <m:t>𝑧</m:t>
                              </m:r>
                            </m:sub>
                          </m:sSub>
                        </m:e>
                      </m:d>
                      <m:r>
                        <a:rPr lang="en-US" b="0" i="1" smtClean="0">
                          <a:latin typeface="Cambria Math"/>
                          <a:ea typeface="Cambria Math"/>
                        </a:rPr>
                        <m:t>𝑍</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𝑁</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𝑁</m:t>
                          </m:r>
                        </m:e>
                        <m:sub>
                          <m:r>
                            <a:rPr lang="en-US" b="0" i="1" smtClean="0">
                              <a:latin typeface="Cambria Math"/>
                              <a:ea typeface="Cambria Math"/>
                            </a:rPr>
                            <m:t>𝑇</m:t>
                          </m:r>
                        </m:sub>
                      </m:sSub>
                      <m:r>
                        <a:rPr lang="en-US" b="0" i="1" smtClean="0">
                          <a:latin typeface="Cambria Math"/>
                          <a:ea typeface="Cambria Math"/>
                        </a:rPr>
                        <m:t>−</m:t>
                      </m:r>
                      <m:r>
                        <a:rPr lang="en-US" b="0" i="1" smtClean="0">
                          <a:latin typeface="Cambria Math"/>
                          <a:ea typeface="Cambria Math"/>
                        </a:rPr>
                        <m:t>𝑃</m:t>
                      </m:r>
                      <m:r>
                        <a:rPr lang="en-US" b="0" i="1" smtClean="0">
                          <a:latin typeface="Cambria Math"/>
                          <a:ea typeface="Cambria Math"/>
                        </a:rPr>
                        <m:t>−</m:t>
                      </m:r>
                      <m:r>
                        <a:rPr lang="en-US" b="0" i="1" smtClean="0">
                          <a:latin typeface="Cambria Math"/>
                          <a:ea typeface="Cambria Math"/>
                        </a:rPr>
                        <m:t>𝑍</m:t>
                      </m:r>
                    </m:oMath>
                  </m:oMathPara>
                </a14:m>
                <a:endParaRPr lang="en-US" dirty="0"/>
              </a:p>
              <a:p>
                <a:endParaRPr lang="en-US" dirty="0"/>
              </a:p>
              <a:p>
                <a:r>
                  <a:rPr lang="en-US" dirty="0"/>
                  <a:t>In this example, </a:t>
                </a:r>
                <a:endParaRPr lang="en-US" i="1" dirty="0">
                  <a:latin typeface="Cambria Math"/>
                  <a:ea typeface="Cambria Math"/>
                </a:endParaRPr>
              </a:p>
              <a:p>
                <a:r>
                  <a:rPr lang="en-US" dirty="0">
                    <a:ea typeface="Cambria Math"/>
                  </a:rPr>
                  <a:t>	</a:t>
                </a:r>
                <a14:m>
                  <m:oMath xmlns:m="http://schemas.openxmlformats.org/officeDocument/2006/math">
                    <m:r>
                      <a:rPr lang="en-US" i="1" smtClean="0">
                        <a:latin typeface="Cambria Math"/>
                        <a:ea typeface="Cambria Math"/>
                      </a:rPr>
                      <m:t>𝜇</m:t>
                    </m:r>
                    <m:r>
                      <a:rPr lang="en-US" i="1" smtClean="0">
                        <a:latin typeface="Cambria Math"/>
                        <a:ea typeface="Cambria Math"/>
                      </a:rPr>
                      <m:t>=</m:t>
                    </m:r>
                    <m:sSup>
                      <m:sSupPr>
                        <m:ctrlPr>
                          <a:rPr lang="en-US" i="1" smtClean="0">
                            <a:latin typeface="Cambria Math" panose="02040503050406030204" pitchFamily="18" charset="0"/>
                            <a:ea typeface="Cambria Math"/>
                          </a:rPr>
                        </m:ctrlPr>
                      </m:sSupPr>
                      <m:e>
                        <m:sSubSup>
                          <m:sSubSupPr>
                            <m:ctrlPr>
                              <a:rPr lang="en-US" i="1" smtClean="0">
                                <a:latin typeface="Cambria Math" panose="02040503050406030204" pitchFamily="18" charset="0"/>
                                <a:ea typeface="Cambria Math"/>
                              </a:rPr>
                            </m:ctrlPr>
                          </m:sSubSupPr>
                          <m:e>
                            <m:r>
                              <a:rPr lang="en-US" i="1" smtClean="0">
                                <a:latin typeface="Cambria Math"/>
                                <a:ea typeface="Cambria Math"/>
                              </a:rPr>
                              <m:t>𝜇</m:t>
                            </m:r>
                          </m:e>
                          <m:sub>
                            <m:r>
                              <a:rPr lang="en-US" b="0" i="1" smtClean="0">
                                <a:latin typeface="Cambria Math"/>
                              </a:rPr>
                              <m:t>0</m:t>
                            </m:r>
                          </m:sub>
                          <m:sup/>
                        </m:sSubSup>
                        <m:r>
                          <a:rPr lang="en-US" b="0" i="1" smtClean="0">
                            <a:latin typeface="Cambria Math"/>
                            <a:ea typeface="Cambria Math"/>
                          </a:rPr>
                          <m:t>𝑒</m:t>
                        </m:r>
                      </m:e>
                      <m:sup>
                        <m:sSub>
                          <m:sSubPr>
                            <m:ctrlPr>
                              <a:rPr lang="en-US" i="1" smtClean="0">
                                <a:latin typeface="Cambria Math" panose="02040503050406030204" pitchFamily="18" charset="0"/>
                                <a:ea typeface="Cambria Math"/>
                              </a:rPr>
                            </m:ctrlPr>
                          </m:sSubPr>
                          <m:e>
                            <m:r>
                              <a:rPr lang="en-US" b="0" i="1" smtClean="0">
                                <a:latin typeface="Cambria Math"/>
                                <a:ea typeface="Cambria Math"/>
                              </a:rPr>
                              <m:t>𝐾</m:t>
                            </m:r>
                          </m:e>
                          <m:sub>
                            <m:r>
                              <a:rPr lang="en-US" b="0" i="1" smtClean="0">
                                <a:latin typeface="Cambria Math"/>
                                <a:ea typeface="Cambria Math"/>
                              </a:rPr>
                              <m:t>𝑤</m:t>
                            </m:r>
                          </m:sub>
                        </m:sSub>
                        <m:r>
                          <a:rPr lang="en-US" b="0" i="1" smtClean="0">
                            <a:latin typeface="Cambria Math"/>
                            <a:ea typeface="Cambria Math"/>
                          </a:rPr>
                          <m:t>𝑧</m:t>
                        </m:r>
                      </m:sup>
                    </m:sSup>
                  </m:oMath>
                </a14:m>
                <a:endParaRPr lang="en-US" dirty="0"/>
              </a:p>
              <a:p>
                <a:r>
                  <a:rPr lang="en-US" dirty="0"/>
                  <a:t>	</a:t>
                </a:r>
                <a:r>
                  <a:rPr lang="en-US" i="1" dirty="0"/>
                  <a:t>P</a:t>
                </a:r>
                <a:r>
                  <a:rPr lang="en-US" i="1" baseline="-25000" dirty="0"/>
                  <a:t>t=0 </a:t>
                </a:r>
                <a:r>
                  <a:rPr lang="en-US" i="1" dirty="0"/>
                  <a:t>= </a:t>
                </a:r>
                <a:r>
                  <a:rPr lang="en-US" dirty="0"/>
                  <a:t>0.1</a:t>
                </a:r>
              </a:p>
              <a:p>
                <a:r>
                  <a:rPr lang="en-US" i="1" dirty="0"/>
                  <a:t>	</a:t>
                </a:r>
                <a:r>
                  <a:rPr lang="en-US" i="1" dirty="0" err="1"/>
                  <a:t>Z</a:t>
                </a:r>
                <a:r>
                  <a:rPr lang="en-US" i="1" baseline="-25000" dirty="0" err="1"/>
                  <a:t>t</a:t>
                </a:r>
                <a:r>
                  <a:rPr lang="en-US" i="1" baseline="-25000" dirty="0"/>
                  <a:t>=0 </a:t>
                </a:r>
                <a:r>
                  <a:rPr lang="en-US" i="1" dirty="0"/>
                  <a:t>= </a:t>
                </a:r>
                <a:r>
                  <a:rPr lang="en-US" dirty="0"/>
                  <a:t>0.1</a:t>
                </a:r>
              </a:p>
              <a:p>
                <a:endParaRPr lang="en-US" i="1" dirty="0"/>
              </a:p>
            </p:txBody>
          </p:sp>
        </mc:Choice>
        <mc:Fallback xmlns="">
          <p:sp>
            <p:nvSpPr>
              <p:cNvPr id="2" name="TextBox 1"/>
              <p:cNvSpPr txBox="1">
                <a:spLocks noRot="1" noChangeAspect="1" noMove="1" noResize="1" noEditPoints="1" noAdjustHandles="1" noChangeArrowheads="1" noChangeShapeType="1" noTextEdit="1"/>
              </p:cNvSpPr>
              <p:nvPr/>
            </p:nvSpPr>
            <p:spPr>
              <a:xfrm>
                <a:off x="0" y="1409894"/>
                <a:ext cx="3898426" cy="4193902"/>
              </a:xfrm>
              <a:prstGeom prst="rect">
                <a:avLst/>
              </a:prstGeom>
              <a:blipFill rotWithShape="1">
                <a:blip r:embed="rId5"/>
                <a:stretch>
                  <a:fillRect l="-1406" t="-727" r="-625"/>
                </a:stretch>
              </a:blipFill>
            </p:spPr>
            <p:txBody>
              <a:bodyPr/>
              <a:lstStyle/>
              <a:p>
                <a:r>
                  <a:rPr lang="en-US">
                    <a:noFill/>
                  </a:rPr>
                  <a:t> </a:t>
                </a:r>
              </a:p>
            </p:txBody>
          </p:sp>
        </mc:Fallback>
      </mc:AlternateContent>
      <p:sp>
        <p:nvSpPr>
          <p:cNvPr id="3" name="Title 2"/>
          <p:cNvSpPr>
            <a:spLocks noGrp="1"/>
          </p:cNvSpPr>
          <p:nvPr>
            <p:ph type="title" idx="4294967295"/>
          </p:nvPr>
        </p:nvSpPr>
        <p:spPr>
          <a:xfrm>
            <a:off x="0" y="-152400"/>
            <a:ext cx="9144000" cy="1096962"/>
          </a:xfrm>
        </p:spPr>
        <p:txBody>
          <a:bodyPr>
            <a:normAutofit/>
          </a:bodyPr>
          <a:lstStyle/>
          <a:p>
            <a:r>
              <a:rPr lang="en-US" dirty="0"/>
              <a:t>Quadratic </a:t>
            </a:r>
            <a:r>
              <a:rPr lang="en-US" baseline="0" dirty="0"/>
              <a:t>NPZ </a:t>
            </a:r>
            <a:r>
              <a:rPr lang="en-US" dirty="0"/>
              <a:t>model integration</a:t>
            </a:r>
          </a:p>
        </p:txBody>
      </p:sp>
      <p:pic>
        <p:nvPicPr>
          <p:cNvPr id="5" name="qnpzd-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89429" y="1836740"/>
            <a:ext cx="4854575" cy="3649663"/>
          </a:xfrm>
          <a:prstGeom prst="rect">
            <a:avLst/>
          </a:prstGeom>
        </p:spPr>
      </p:pic>
      <p:sp>
        <p:nvSpPr>
          <p:cNvPr id="6" name="TextBox 5"/>
          <p:cNvSpPr txBox="1"/>
          <p:nvPr/>
        </p:nvSpPr>
        <p:spPr>
          <a:xfrm>
            <a:off x="6096004" y="5638800"/>
            <a:ext cx="1551259" cy="646331"/>
          </a:xfrm>
          <a:prstGeom prst="rect">
            <a:avLst/>
          </a:prstGeom>
          <a:noFill/>
        </p:spPr>
        <p:txBody>
          <a:bodyPr wrap="none" lIns="91370" tIns="45687" rIns="91370" bIns="45687" rtlCol="0">
            <a:spAutoFit/>
          </a:bodyPr>
          <a:lstStyle/>
          <a:p>
            <a:pPr algn="ctr"/>
            <a:r>
              <a:rPr lang="en-US" dirty="0">
                <a:solidFill>
                  <a:srgbClr val="92D050"/>
                </a:solidFill>
              </a:rPr>
              <a:t>Phytoplankton</a:t>
            </a:r>
          </a:p>
          <a:p>
            <a:pPr algn="ctr"/>
            <a:r>
              <a:rPr lang="en-US" dirty="0">
                <a:solidFill>
                  <a:srgbClr val="0070C0"/>
                </a:solidFill>
              </a:rPr>
              <a:t>Zooplankton</a:t>
            </a:r>
          </a:p>
        </p:txBody>
      </p:sp>
      <p:sp>
        <p:nvSpPr>
          <p:cNvPr id="7" name="TextBox 6"/>
          <p:cNvSpPr txBox="1">
            <a:spLocks noChangeAspect="1"/>
          </p:cNvSpPr>
          <p:nvPr/>
        </p:nvSpPr>
        <p:spPr>
          <a:xfrm rot="16200000">
            <a:off x="3600852" y="3688720"/>
            <a:ext cx="1244828" cy="369332"/>
          </a:xfrm>
          <a:prstGeom prst="rect">
            <a:avLst/>
          </a:prstGeom>
          <a:noFill/>
        </p:spPr>
        <p:txBody>
          <a:bodyPr wrap="none" lIns="91370" tIns="45687" rIns="91370" bIns="45687" rtlCol="0">
            <a:spAutoFit/>
          </a:bodyPr>
          <a:lstStyle/>
          <a:p>
            <a:r>
              <a:rPr lang="en-US" dirty="0"/>
              <a:t>Depth (km)</a:t>
            </a:r>
          </a:p>
        </p:txBody>
      </p:sp>
    </p:spTree>
    <p:extLst>
      <p:ext uri="{BB962C8B-B14F-4D97-AF65-F5344CB8AC3E}">
        <p14:creationId xmlns:p14="http://schemas.microsoft.com/office/powerpoint/2010/main" val="1506755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7" y="990600"/>
            <a:ext cx="59340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152400"/>
            <a:ext cx="8229600" cy="1143000"/>
          </a:xfrm>
        </p:spPr>
        <p:txBody>
          <a:bodyPr/>
          <a:lstStyle/>
          <a:p>
            <a:r>
              <a:rPr lang="en-US" dirty="0"/>
              <a:t>Nitrate vs. silicate, upper 200m</a:t>
            </a:r>
          </a:p>
        </p:txBody>
      </p:sp>
      <p:sp>
        <p:nvSpPr>
          <p:cNvPr id="3" name="TextBox 2"/>
          <p:cNvSpPr txBox="1"/>
          <p:nvPr/>
        </p:nvSpPr>
        <p:spPr>
          <a:xfrm>
            <a:off x="6215698" y="6488668"/>
            <a:ext cx="2928302" cy="369332"/>
          </a:xfrm>
          <a:prstGeom prst="rect">
            <a:avLst/>
          </a:prstGeom>
          <a:noFill/>
        </p:spPr>
        <p:txBody>
          <a:bodyPr wrap="none" lIns="91370" tIns="45687" rIns="91370" bIns="45687" rtlCol="0">
            <a:spAutoFit/>
          </a:bodyPr>
          <a:lstStyle/>
          <a:p>
            <a:r>
              <a:rPr lang="en-US" dirty="0" err="1"/>
              <a:t>Dugdale</a:t>
            </a:r>
            <a:r>
              <a:rPr lang="en-US" dirty="0"/>
              <a:t> and Wilkerson, 1998</a:t>
            </a:r>
          </a:p>
        </p:txBody>
      </p:sp>
      <mc:AlternateContent xmlns:mc="http://schemas.openxmlformats.org/markup-compatibility/2006" xmlns:a14="http://schemas.microsoft.com/office/drawing/2010/main">
        <mc:Choice Requires="a14">
          <p:sp>
            <p:nvSpPr>
              <p:cNvPr id="4" name="TextBox 3"/>
              <p:cNvSpPr txBox="1"/>
              <p:nvPr/>
            </p:nvSpPr>
            <p:spPr>
              <a:xfrm>
                <a:off x="6324600" y="3124200"/>
                <a:ext cx="2446632" cy="1384995"/>
              </a:xfrm>
              <a:prstGeom prst="rect">
                <a:avLst/>
              </a:prstGeom>
              <a:noFill/>
            </p:spPr>
            <p:txBody>
              <a:bodyPr wrap="none" rtlCol="0">
                <a:spAutoFit/>
              </a:bodyPr>
              <a:lstStyle/>
              <a:p>
                <a:r>
                  <a:rPr lang="en-US" sz="2800" dirty="0"/>
                  <a:t>K</a:t>
                </a:r>
                <a:r>
                  <a:rPr lang="en-US" sz="2800" baseline="-25000" dirty="0"/>
                  <a:t>NO3</a:t>
                </a:r>
                <a:r>
                  <a:rPr lang="en-US" sz="2800" dirty="0"/>
                  <a:t> </a:t>
                </a:r>
                <a14:m>
                  <m:oMath xmlns:m="http://schemas.openxmlformats.org/officeDocument/2006/math">
                    <m:r>
                      <a:rPr lang="en-US" sz="2800" i="1">
                        <a:latin typeface="Cambria Math"/>
                        <a:ea typeface="Cambria Math"/>
                      </a:rPr>
                      <m:t>≈</m:t>
                    </m:r>
                  </m:oMath>
                </a14:m>
                <a:r>
                  <a:rPr lang="en-US" sz="2800" dirty="0"/>
                  <a:t> 0.1 </a:t>
                </a:r>
                <a:r>
                  <a:rPr lang="el-GR" sz="2800" dirty="0"/>
                  <a:t>μ</a:t>
                </a:r>
                <a:r>
                  <a:rPr lang="en-US" sz="2800" dirty="0"/>
                  <a:t>M</a:t>
                </a:r>
              </a:p>
              <a:p>
                <a:r>
                  <a:rPr lang="en-US" sz="2800" dirty="0" err="1"/>
                  <a:t>K</a:t>
                </a:r>
                <a:r>
                  <a:rPr lang="en-US" sz="2800" baseline="-25000" dirty="0" err="1"/>
                  <a:t>Si</a:t>
                </a:r>
                <a:r>
                  <a:rPr lang="en-US" sz="2800" dirty="0"/>
                  <a:t> </a:t>
                </a:r>
                <a14:m>
                  <m:oMath xmlns:m="http://schemas.openxmlformats.org/officeDocument/2006/math">
                    <m:r>
                      <a:rPr lang="en-US" sz="2800" i="1" smtClean="0">
                        <a:latin typeface="Cambria Math"/>
                        <a:ea typeface="Cambria Math"/>
                      </a:rPr>
                      <m:t>≈</m:t>
                    </m:r>
                  </m:oMath>
                </a14:m>
                <a:r>
                  <a:rPr lang="en-US" sz="2800" dirty="0"/>
                  <a:t> 3 </a:t>
                </a:r>
                <a:r>
                  <a:rPr lang="el-GR" sz="2800" dirty="0"/>
                  <a:t>μ</a:t>
                </a:r>
                <a:r>
                  <a:rPr lang="en-US" sz="2800" dirty="0"/>
                  <a:t>M</a:t>
                </a:r>
              </a:p>
              <a:p>
                <a:r>
                  <a:rPr lang="en-US" sz="2800" dirty="0"/>
                  <a:t>N:Si uptake </a:t>
                </a:r>
                <a14:m>
                  <m:oMath xmlns:m="http://schemas.openxmlformats.org/officeDocument/2006/math">
                    <m:r>
                      <a:rPr lang="en-US" sz="2800" i="1">
                        <a:latin typeface="Cambria Math"/>
                        <a:ea typeface="Cambria Math"/>
                      </a:rPr>
                      <m:t>≈</m:t>
                    </m:r>
                  </m:oMath>
                </a14:m>
                <a:r>
                  <a:rPr lang="en-US" sz="2800" dirty="0"/>
                  <a:t> 1</a:t>
                </a:r>
              </a:p>
            </p:txBody>
          </p:sp>
        </mc:Choice>
        <mc:Fallback xmlns="">
          <p:sp>
            <p:nvSpPr>
              <p:cNvPr id="4" name="TextBox 3"/>
              <p:cNvSpPr txBox="1">
                <a:spLocks noRot="1" noChangeAspect="1" noMove="1" noResize="1" noEditPoints="1" noAdjustHandles="1" noChangeArrowheads="1" noChangeShapeType="1" noTextEdit="1"/>
              </p:cNvSpPr>
              <p:nvPr/>
            </p:nvSpPr>
            <p:spPr>
              <a:xfrm>
                <a:off x="6324600" y="3124200"/>
                <a:ext cx="2446632" cy="1384995"/>
              </a:xfrm>
              <a:prstGeom prst="rect">
                <a:avLst/>
              </a:prstGeom>
              <a:blipFill rotWithShape="1">
                <a:blip r:embed="rId4"/>
                <a:stretch>
                  <a:fillRect l="-5237" t="-3965" r="-3990" b="-11454"/>
                </a:stretch>
              </a:blipFill>
            </p:spPr>
            <p:txBody>
              <a:bodyPr/>
              <a:lstStyle/>
              <a:p>
                <a:r>
                  <a:rPr lang="en-US">
                    <a:noFill/>
                  </a:rPr>
                  <a:t> </a:t>
                </a:r>
              </a:p>
            </p:txBody>
          </p:sp>
        </mc:Fallback>
      </mc:AlternateContent>
    </p:spTree>
    <p:extLst>
      <p:ext uri="{BB962C8B-B14F-4D97-AF65-F5344CB8AC3E}">
        <p14:creationId xmlns:p14="http://schemas.microsoft.com/office/powerpoint/2010/main" val="95761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33607" y="5225626"/>
            <a:ext cx="1134157" cy="990600"/>
            <a:chOff x="1457378" y="4191000"/>
            <a:chExt cx="1134157" cy="990600"/>
          </a:xfrm>
        </p:grpSpPr>
        <p:sp>
          <p:nvSpPr>
            <p:cNvPr id="7" name="Rectangle 6"/>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457378" y="4335227"/>
                  <a:ext cx="113415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𝑁𝑂</m:t>
                            </m:r>
                          </m:e>
                          <m:sub>
                            <m:r>
                              <a:rPr lang="en-US" sz="3600" i="1">
                                <a:latin typeface="Cambria Math"/>
                              </a:rPr>
                              <m:t>3</m:t>
                            </m:r>
                          </m:sub>
                        </m:sSub>
                      </m:oMath>
                    </m:oMathPara>
                  </a14:m>
                  <a:endParaRPr lang="en-US" sz="3600" dirty="0"/>
                </a:p>
              </p:txBody>
            </p:sp>
          </mc:Choice>
          <mc:Fallback xmlns="">
            <p:sp>
              <p:nvSpPr>
                <p:cNvPr id="8" name="TextBox 7"/>
                <p:cNvSpPr txBox="1">
                  <a:spLocks noRot="1" noChangeAspect="1" noMove="1" noResize="1" noEditPoints="1" noAdjustHandles="1" noChangeArrowheads="1" noChangeShapeType="1" noTextEdit="1"/>
                </p:cNvSpPr>
                <p:nvPr/>
              </p:nvSpPr>
              <p:spPr>
                <a:xfrm>
                  <a:off x="1457378" y="4335227"/>
                  <a:ext cx="1134157" cy="646331"/>
                </a:xfrm>
                <a:prstGeom prst="rect">
                  <a:avLst/>
                </a:prstGeom>
                <a:blipFill rotWithShape="1">
                  <a:blip r:embed="rId3"/>
                  <a:stretch>
                    <a:fillRect/>
                  </a:stretch>
                </a:blipFill>
              </p:spPr>
              <p:txBody>
                <a:bodyPr/>
                <a:lstStyle/>
                <a:p>
                  <a:r>
                    <a:rPr lang="en-US">
                      <a:noFill/>
                    </a:rPr>
                    <a:t> </a:t>
                  </a:r>
                </a:p>
              </p:txBody>
            </p:sp>
          </mc:Fallback>
        </mc:AlternateContent>
      </p:grpSp>
      <p:grpSp>
        <p:nvGrpSpPr>
          <p:cNvPr id="9" name="Group 8"/>
          <p:cNvGrpSpPr/>
          <p:nvPr/>
        </p:nvGrpSpPr>
        <p:grpSpPr>
          <a:xfrm>
            <a:off x="4493370" y="5236358"/>
            <a:ext cx="1066800" cy="990600"/>
            <a:chOff x="1524000" y="4191000"/>
            <a:chExt cx="1066800" cy="990600"/>
          </a:xfrm>
        </p:grpSpPr>
        <p:sp>
          <p:nvSpPr>
            <p:cNvPr id="10" name="Rectangle 9"/>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678830" y="4335227"/>
                  <a:ext cx="69307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a:rPr>
                          <m:t>𝑆𝑖</m:t>
                        </m:r>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678830" y="4335227"/>
                  <a:ext cx="693075" cy="646331"/>
                </a:xfrm>
                <a:prstGeom prst="rect">
                  <a:avLst/>
                </a:prstGeom>
                <a:blipFill rotWithShape="1">
                  <a:blip r:embed="rId4"/>
                  <a:stretch>
                    <a:fillRect/>
                  </a:stretch>
                </a:blipFill>
              </p:spPr>
              <p:txBody>
                <a:bodyPr/>
                <a:lstStyle/>
                <a:p>
                  <a:r>
                    <a:rPr lang="en-US">
                      <a:noFill/>
                    </a:rPr>
                    <a:t> </a:t>
                  </a:r>
                </a:p>
              </p:txBody>
            </p:sp>
          </mc:Fallback>
        </mc:AlternateContent>
      </p:grpSp>
      <p:grpSp>
        <p:nvGrpSpPr>
          <p:cNvPr id="12" name="Group 11"/>
          <p:cNvGrpSpPr/>
          <p:nvPr/>
        </p:nvGrpSpPr>
        <p:grpSpPr>
          <a:xfrm>
            <a:off x="3513981" y="1828801"/>
            <a:ext cx="1066800" cy="990600"/>
            <a:chOff x="1524000" y="4191000"/>
            <a:chExt cx="1066800" cy="990600"/>
          </a:xfrm>
        </p:grpSpPr>
        <p:sp>
          <p:nvSpPr>
            <p:cNvPr id="13" name="Rectangle 12"/>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765479" y="4335227"/>
                  <a:ext cx="57426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a:rPr>
                          <m:t>𝑍</m:t>
                        </m:r>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765479" y="4335227"/>
                  <a:ext cx="574260" cy="646331"/>
                </a:xfrm>
                <a:prstGeom prst="rect">
                  <a:avLst/>
                </a:prstGeom>
                <a:blipFill rotWithShape="1">
                  <a:blip r:embed="rId5"/>
                  <a:stretch>
                    <a:fillRect/>
                  </a:stretch>
                </a:blipFill>
              </p:spPr>
              <p:txBody>
                <a:bodyPr/>
                <a:lstStyle/>
                <a:p>
                  <a:r>
                    <a:rPr lang="en-US">
                      <a:noFill/>
                    </a:rPr>
                    <a:t> </a:t>
                  </a:r>
                </a:p>
              </p:txBody>
            </p:sp>
          </mc:Fallback>
        </mc:AlternateContent>
      </p:grpSp>
      <p:grpSp>
        <p:nvGrpSpPr>
          <p:cNvPr id="15" name="Group 14"/>
          <p:cNvGrpSpPr/>
          <p:nvPr/>
        </p:nvGrpSpPr>
        <p:grpSpPr>
          <a:xfrm>
            <a:off x="3419422" y="3581399"/>
            <a:ext cx="1246944" cy="990600"/>
            <a:chOff x="1479117" y="4191000"/>
            <a:chExt cx="1246944" cy="990600"/>
          </a:xfrm>
        </p:grpSpPr>
        <p:sp>
          <p:nvSpPr>
            <p:cNvPr id="16" name="Rectangle 15"/>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1479117" y="4335227"/>
                  <a:ext cx="124694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𝑃</m:t>
                            </m:r>
                          </m:e>
                          <m:sub>
                            <m:r>
                              <a:rPr lang="en-US" sz="3600" i="1">
                                <a:latin typeface="Cambria Math"/>
                              </a:rPr>
                              <m:t>𝑑𝑖𝑎𝑡</m:t>
                            </m:r>
                          </m:sub>
                        </m:sSub>
                      </m:oMath>
                    </m:oMathPara>
                  </a14:m>
                  <a:endParaRPr lang="en-US" sz="3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479117" y="4335227"/>
                  <a:ext cx="1246944" cy="646331"/>
                </a:xfrm>
                <a:prstGeom prst="rect">
                  <a:avLst/>
                </a:prstGeom>
                <a:blipFill rotWithShape="1">
                  <a:blip r:embed="rId6"/>
                  <a:stretch>
                    <a:fillRect/>
                  </a:stretch>
                </a:blipFill>
              </p:spPr>
              <p:txBody>
                <a:bodyPr/>
                <a:lstStyle/>
                <a:p>
                  <a:r>
                    <a:rPr lang="en-US">
                      <a:noFill/>
                    </a:rPr>
                    <a:t> </a:t>
                  </a:r>
                </a:p>
              </p:txBody>
            </p:sp>
          </mc:Fallback>
        </mc:AlternateContent>
      </p:grpSp>
      <p:cxnSp>
        <p:nvCxnSpPr>
          <p:cNvPr id="25" name="Straight Arrow Connector 24"/>
          <p:cNvCxnSpPr>
            <a:endCxn id="10" idx="2"/>
          </p:cNvCxnSpPr>
          <p:nvPr/>
        </p:nvCxnSpPr>
        <p:spPr>
          <a:xfrm flipH="1" flipV="1">
            <a:off x="5026772" y="6226962"/>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731617" y="6203323"/>
            <a:ext cx="1786" cy="546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1250" y="6396341"/>
            <a:ext cx="2366974" cy="461655"/>
          </a:xfrm>
          <a:prstGeom prst="rect">
            <a:avLst/>
          </a:prstGeom>
          <a:noFill/>
        </p:spPr>
        <p:txBody>
          <a:bodyPr wrap="none" lIns="91370" tIns="45687" rIns="91370" bIns="45687" rtlCol="0">
            <a:spAutoFit/>
          </a:bodyPr>
          <a:lstStyle/>
          <a:p>
            <a:r>
              <a:rPr lang="en-US" sz="2400" dirty="0"/>
              <a:t>Upwelling 1 m d</a:t>
            </a:r>
            <a:r>
              <a:rPr lang="en-US" sz="2400" baseline="30000" dirty="0"/>
              <a:t>-1</a:t>
            </a:r>
          </a:p>
        </p:txBody>
      </p:sp>
      <p:cxnSp>
        <p:nvCxnSpPr>
          <p:cNvPr id="33" name="Straight Arrow Connector 32"/>
          <p:cNvCxnSpPr>
            <a:endCxn id="16" idx="2"/>
          </p:cNvCxnSpPr>
          <p:nvPr/>
        </p:nvCxnSpPr>
        <p:spPr>
          <a:xfrm flipH="1" flipV="1">
            <a:off x="3997710" y="4572006"/>
            <a:ext cx="1030851" cy="6536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7" idx="0"/>
            <a:endCxn id="16" idx="2"/>
          </p:cNvCxnSpPr>
          <p:nvPr/>
        </p:nvCxnSpPr>
        <p:spPr>
          <a:xfrm flipV="1">
            <a:off x="2733624" y="4572006"/>
            <a:ext cx="1264083" cy="6536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007769" y="2799876"/>
            <a:ext cx="0" cy="7815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562886" y="2299223"/>
            <a:ext cx="1008399" cy="248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114188" y="1331312"/>
            <a:ext cx="8305" cy="4767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H="1">
            <a:off x="4311577" y="3820193"/>
            <a:ext cx="914400" cy="45720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5400000">
            <a:off x="2843029" y="2081031"/>
            <a:ext cx="914401" cy="40994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5511792" y="361476"/>
            <a:ext cx="2699489" cy="2457924"/>
            <a:chOff x="5758711" y="1428276"/>
            <a:chExt cx="2699489" cy="2457924"/>
          </a:xfrm>
        </p:grpSpPr>
        <p:grpSp>
          <p:nvGrpSpPr>
            <p:cNvPr id="5" name="Group 4"/>
            <p:cNvGrpSpPr/>
            <p:nvPr/>
          </p:nvGrpSpPr>
          <p:grpSpPr>
            <a:xfrm>
              <a:off x="5801114" y="2895600"/>
              <a:ext cx="1151405" cy="990600"/>
              <a:chOff x="1533914" y="4191000"/>
              <a:chExt cx="1151405" cy="990600"/>
            </a:xfrm>
          </p:grpSpPr>
          <p:sp>
            <p:nvSpPr>
              <p:cNvPr id="2" name="Rectangle 1"/>
              <p:cNvSpPr/>
              <p:nvPr/>
            </p:nvSpPr>
            <p:spPr>
              <a:xfrm>
                <a:off x="1551004"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1533914" y="4335227"/>
                    <a:ext cx="115140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𝑁𝐻</m:t>
                              </m:r>
                            </m:e>
                            <m:sub>
                              <m:r>
                                <a:rPr lang="en-US" sz="3600" i="1">
                                  <a:latin typeface="Cambria Math"/>
                                </a:rPr>
                                <m:t>4</m:t>
                              </m:r>
                            </m:sub>
                          </m:sSub>
                        </m:oMath>
                      </m:oMathPara>
                    </a14:m>
                    <a:endParaRPr lang="en-US" sz="3600" dirty="0"/>
                  </a:p>
                </p:txBody>
              </p:sp>
            </mc:Choice>
            <mc:Fallback xmlns="">
              <p:sp>
                <p:nvSpPr>
                  <p:cNvPr id="4" name="TextBox 3"/>
                  <p:cNvSpPr txBox="1">
                    <a:spLocks noRot="1" noChangeAspect="1" noMove="1" noResize="1" noEditPoints="1" noAdjustHandles="1" noChangeArrowheads="1" noChangeShapeType="1" noTextEdit="1"/>
                  </p:cNvSpPr>
                  <p:nvPr/>
                </p:nvSpPr>
                <p:spPr>
                  <a:xfrm>
                    <a:off x="1533914" y="4335227"/>
                    <a:ext cx="1151405" cy="646331"/>
                  </a:xfrm>
                  <a:prstGeom prst="rect">
                    <a:avLst/>
                  </a:prstGeom>
                  <a:blipFill rotWithShape="1">
                    <a:blip r:embed="rId7"/>
                    <a:stretch>
                      <a:fillRect/>
                    </a:stretch>
                  </a:blipFill>
                </p:spPr>
                <p:txBody>
                  <a:bodyPr/>
                  <a:lstStyle/>
                  <a:p>
                    <a:r>
                      <a:rPr lang="en-US">
                        <a:noFill/>
                      </a:rPr>
                      <a:t> </a:t>
                    </a:r>
                  </a:p>
                </p:txBody>
              </p:sp>
            </mc:Fallback>
          </mc:AlternateContent>
        </p:grpSp>
        <p:grpSp>
          <p:nvGrpSpPr>
            <p:cNvPr id="18" name="Group 17"/>
            <p:cNvGrpSpPr/>
            <p:nvPr/>
          </p:nvGrpSpPr>
          <p:grpSpPr>
            <a:xfrm>
              <a:off x="7391400" y="2161938"/>
              <a:ext cx="1066800" cy="990600"/>
              <a:chOff x="1524000" y="4191000"/>
              <a:chExt cx="1066800" cy="990600"/>
            </a:xfrm>
          </p:grpSpPr>
          <p:sp>
            <p:nvSpPr>
              <p:cNvPr id="19" name="Rectangle 18"/>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1616734" y="4335227"/>
                    <a:ext cx="778610" cy="6940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𝑍</m:t>
                              </m:r>
                            </m:e>
                            <m:sub>
                              <m:r>
                                <a:rPr lang="en-US" sz="3600" i="1">
                                  <a:latin typeface="Cambria Math"/>
                                </a:rPr>
                                <m:t>µ</m:t>
                              </m:r>
                            </m:sub>
                          </m:sSub>
                        </m:oMath>
                      </m:oMathPara>
                    </a14:m>
                    <a:endParaRPr lang="en-US"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616734" y="4335227"/>
                    <a:ext cx="778610" cy="694036"/>
                  </a:xfrm>
                  <a:prstGeom prst="rect">
                    <a:avLst/>
                  </a:prstGeom>
                  <a:blipFill rotWithShape="1">
                    <a:blip r:embed="rId8"/>
                    <a:stretch>
                      <a:fillRect/>
                    </a:stretch>
                  </a:blipFill>
                </p:spPr>
                <p:txBody>
                  <a:bodyPr/>
                  <a:lstStyle/>
                  <a:p>
                    <a:r>
                      <a:rPr lang="en-US">
                        <a:noFill/>
                      </a:rPr>
                      <a:t> </a:t>
                    </a:r>
                  </a:p>
                </p:txBody>
              </p:sp>
            </mc:Fallback>
          </mc:AlternateContent>
        </p:grpSp>
        <p:grpSp>
          <p:nvGrpSpPr>
            <p:cNvPr id="21" name="Group 20"/>
            <p:cNvGrpSpPr/>
            <p:nvPr/>
          </p:nvGrpSpPr>
          <p:grpSpPr>
            <a:xfrm>
              <a:off x="5758711" y="1428276"/>
              <a:ext cx="1251689" cy="990600"/>
              <a:chOff x="1469520" y="4191000"/>
              <a:chExt cx="1251689" cy="990600"/>
            </a:xfrm>
          </p:grpSpPr>
          <p:sp>
            <p:nvSpPr>
              <p:cNvPr id="22" name="Rectangle 21"/>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469520" y="4335227"/>
                    <a:ext cx="1251689"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𝑃</m:t>
                              </m:r>
                            </m:e>
                            <m:sub>
                              <m:r>
                                <a:rPr lang="en-US" sz="3600" i="1">
                                  <a:latin typeface="Cambria Math"/>
                                </a:rPr>
                                <m:t>𝑝𝑖𝑐𝑜</m:t>
                              </m:r>
                            </m:sub>
                          </m:sSub>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469520" y="4335227"/>
                    <a:ext cx="1251689" cy="689099"/>
                  </a:xfrm>
                  <a:prstGeom prst="rect">
                    <a:avLst/>
                  </a:prstGeom>
                  <a:blipFill rotWithShape="1">
                    <a:blip r:embed="rId9"/>
                    <a:stretch>
                      <a:fillRect/>
                    </a:stretch>
                  </a:blipFill>
                </p:spPr>
                <p:txBody>
                  <a:bodyPr/>
                  <a:lstStyle/>
                  <a:p>
                    <a:r>
                      <a:rPr lang="en-US">
                        <a:noFill/>
                      </a:rPr>
                      <a:t> </a:t>
                    </a:r>
                  </a:p>
                </p:txBody>
              </p:sp>
            </mc:Fallback>
          </mc:AlternateContent>
        </p:grpSp>
        <p:cxnSp>
          <p:nvCxnSpPr>
            <p:cNvPr id="38" name="Straight Arrow Connector 37"/>
            <p:cNvCxnSpPr/>
            <p:nvPr/>
          </p:nvCxnSpPr>
          <p:spPr>
            <a:xfrm flipH="1">
              <a:off x="6885004" y="2874836"/>
              <a:ext cx="506396" cy="5119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879990" y="1923576"/>
              <a:ext cx="511409" cy="508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667007" y="2667000"/>
            <a:ext cx="797013" cy="369332"/>
          </a:xfrm>
          <a:prstGeom prst="rect">
            <a:avLst/>
          </a:prstGeom>
          <a:noFill/>
        </p:spPr>
        <p:txBody>
          <a:bodyPr wrap="none" lIns="91370" tIns="45687" rIns="91370" bIns="45687" rtlCol="0">
            <a:spAutoFit/>
          </a:bodyPr>
          <a:lstStyle/>
          <a:p>
            <a:r>
              <a:rPr lang="en-US" dirty="0"/>
              <a:t>Export</a:t>
            </a:r>
          </a:p>
        </p:txBody>
      </p:sp>
      <p:sp>
        <p:nvSpPr>
          <p:cNvPr id="47" name="TextBox 46"/>
          <p:cNvSpPr txBox="1"/>
          <p:nvPr/>
        </p:nvSpPr>
        <p:spPr>
          <a:xfrm>
            <a:off x="4613194" y="4419600"/>
            <a:ext cx="797013" cy="369332"/>
          </a:xfrm>
          <a:prstGeom prst="rect">
            <a:avLst/>
          </a:prstGeom>
          <a:noFill/>
        </p:spPr>
        <p:txBody>
          <a:bodyPr wrap="none" lIns="91370" tIns="45687" rIns="91370" bIns="45687" rtlCol="0">
            <a:spAutoFit/>
          </a:bodyPr>
          <a:lstStyle/>
          <a:p>
            <a:r>
              <a:rPr lang="en-US" dirty="0"/>
              <a:t>Export</a:t>
            </a:r>
          </a:p>
        </p:txBody>
      </p:sp>
      <p:sp>
        <p:nvSpPr>
          <p:cNvPr id="3" name="TextBox 2"/>
          <p:cNvSpPr txBox="1"/>
          <p:nvPr/>
        </p:nvSpPr>
        <p:spPr>
          <a:xfrm>
            <a:off x="5029200" y="5934670"/>
            <a:ext cx="2796921" cy="923330"/>
          </a:xfrm>
          <a:prstGeom prst="rect">
            <a:avLst/>
          </a:prstGeom>
          <a:noFill/>
        </p:spPr>
        <p:txBody>
          <a:bodyPr wrap="none" rtlCol="0">
            <a:spAutoFit/>
          </a:bodyPr>
          <a:lstStyle/>
          <a:p>
            <a:pPr algn="ctr"/>
            <a:r>
              <a:rPr lang="en-US" dirty="0">
                <a:solidFill>
                  <a:srgbClr val="0000FF"/>
                </a:solidFill>
              </a:rPr>
              <a:t>Ekman theory</a:t>
            </a:r>
          </a:p>
          <a:p>
            <a:pPr algn="ctr"/>
            <a:r>
              <a:rPr lang="en-US" dirty="0">
                <a:solidFill>
                  <a:srgbClr val="0000FF"/>
                </a:solidFill>
              </a:rPr>
              <a:t>+</a:t>
            </a:r>
          </a:p>
          <a:p>
            <a:pPr algn="ctr"/>
            <a:r>
              <a:rPr lang="en-US" dirty="0">
                <a:solidFill>
                  <a:srgbClr val="0000FF"/>
                </a:solidFill>
              </a:rPr>
              <a:t>observed nutrient gradients</a:t>
            </a:r>
          </a:p>
        </p:txBody>
      </p:sp>
      <p:sp>
        <p:nvSpPr>
          <p:cNvPr id="26" name="TextBox 25"/>
          <p:cNvSpPr txBox="1"/>
          <p:nvPr/>
        </p:nvSpPr>
        <p:spPr>
          <a:xfrm>
            <a:off x="1676400" y="4648200"/>
            <a:ext cx="1678601" cy="369332"/>
          </a:xfrm>
          <a:prstGeom prst="rect">
            <a:avLst/>
          </a:prstGeom>
          <a:noFill/>
        </p:spPr>
        <p:txBody>
          <a:bodyPr wrap="none" rtlCol="0">
            <a:spAutoFit/>
          </a:bodyPr>
          <a:lstStyle/>
          <a:p>
            <a:r>
              <a:rPr lang="en-US" dirty="0"/>
              <a:t> </a:t>
            </a:r>
            <a:r>
              <a:rPr lang="el-GR" dirty="0">
                <a:solidFill>
                  <a:srgbClr val="0000FF"/>
                </a:solidFill>
              </a:rPr>
              <a:t>δ</a:t>
            </a:r>
            <a:r>
              <a:rPr lang="en-US" dirty="0">
                <a:solidFill>
                  <a:srgbClr val="0000FF"/>
                </a:solidFill>
              </a:rPr>
              <a:t> </a:t>
            </a:r>
            <a:r>
              <a:rPr lang="en-US" baseline="30000" dirty="0">
                <a:solidFill>
                  <a:srgbClr val="0000FF"/>
                </a:solidFill>
              </a:rPr>
              <a:t>15</a:t>
            </a:r>
            <a:r>
              <a:rPr lang="en-US" dirty="0">
                <a:solidFill>
                  <a:srgbClr val="0000FF"/>
                </a:solidFill>
              </a:rPr>
              <a:t>NO</a:t>
            </a:r>
            <a:r>
              <a:rPr lang="en-US" baseline="-25000" dirty="0">
                <a:solidFill>
                  <a:srgbClr val="0000FF"/>
                </a:solidFill>
              </a:rPr>
              <a:t>3</a:t>
            </a:r>
            <a:r>
              <a:rPr lang="en-US" dirty="0">
                <a:solidFill>
                  <a:srgbClr val="0000FF"/>
                </a:solidFill>
              </a:rPr>
              <a:t> uptake</a:t>
            </a:r>
          </a:p>
        </p:txBody>
      </p:sp>
      <p:sp>
        <p:nvSpPr>
          <p:cNvPr id="30" name="TextBox 29"/>
          <p:cNvSpPr txBox="1"/>
          <p:nvPr/>
        </p:nvSpPr>
        <p:spPr>
          <a:xfrm>
            <a:off x="609600" y="5449669"/>
            <a:ext cx="1581202" cy="646331"/>
          </a:xfrm>
          <a:prstGeom prst="rect">
            <a:avLst/>
          </a:prstGeom>
          <a:noFill/>
        </p:spPr>
        <p:txBody>
          <a:bodyPr wrap="none" rtlCol="0">
            <a:spAutoFit/>
          </a:bodyPr>
          <a:lstStyle/>
          <a:p>
            <a:pPr algn="ctr"/>
            <a:r>
              <a:rPr lang="en-US" dirty="0">
                <a:solidFill>
                  <a:srgbClr val="0000FF"/>
                </a:solidFill>
              </a:rPr>
              <a:t>Nutrient </a:t>
            </a:r>
          </a:p>
          <a:p>
            <a:pPr algn="ctr"/>
            <a:r>
              <a:rPr lang="en-US" dirty="0">
                <a:solidFill>
                  <a:srgbClr val="0000FF"/>
                </a:solidFill>
              </a:rPr>
              <a:t>concentrations</a:t>
            </a:r>
          </a:p>
        </p:txBody>
      </p:sp>
      <p:grpSp>
        <p:nvGrpSpPr>
          <p:cNvPr id="32" name="Group 31"/>
          <p:cNvGrpSpPr/>
          <p:nvPr/>
        </p:nvGrpSpPr>
        <p:grpSpPr>
          <a:xfrm>
            <a:off x="1981200" y="2895600"/>
            <a:ext cx="4943710" cy="1905000"/>
            <a:chOff x="1981200" y="2895600"/>
            <a:chExt cx="4943710" cy="1905000"/>
          </a:xfrm>
        </p:grpSpPr>
        <p:sp>
          <p:nvSpPr>
            <p:cNvPr id="48" name="TextBox 47"/>
            <p:cNvSpPr txBox="1"/>
            <p:nvPr/>
          </p:nvSpPr>
          <p:spPr>
            <a:xfrm>
              <a:off x="5410200" y="4431268"/>
              <a:ext cx="1514710" cy="369332"/>
            </a:xfrm>
            <a:prstGeom prst="rect">
              <a:avLst/>
            </a:prstGeom>
            <a:noFill/>
          </p:spPr>
          <p:txBody>
            <a:bodyPr wrap="none" rtlCol="0">
              <a:spAutoFit/>
            </a:bodyPr>
            <a:lstStyle/>
            <a:p>
              <a:pPr algn="ctr"/>
              <a:r>
                <a:rPr lang="en-US" dirty="0">
                  <a:solidFill>
                    <a:srgbClr val="0000FF"/>
                  </a:solidFill>
                </a:rPr>
                <a:t>Sediment trap</a:t>
              </a:r>
            </a:p>
          </p:txBody>
        </p:sp>
        <p:sp>
          <p:nvSpPr>
            <p:cNvPr id="50" name="TextBox 49"/>
            <p:cNvSpPr txBox="1"/>
            <p:nvPr/>
          </p:nvSpPr>
          <p:spPr>
            <a:xfrm>
              <a:off x="1981200" y="2895600"/>
              <a:ext cx="1514710" cy="369332"/>
            </a:xfrm>
            <a:prstGeom prst="rect">
              <a:avLst/>
            </a:prstGeom>
            <a:noFill/>
          </p:spPr>
          <p:txBody>
            <a:bodyPr wrap="none" rtlCol="0">
              <a:spAutoFit/>
            </a:bodyPr>
            <a:lstStyle/>
            <a:p>
              <a:pPr algn="ctr"/>
              <a:r>
                <a:rPr lang="en-US" dirty="0">
                  <a:solidFill>
                    <a:srgbClr val="0000FF"/>
                  </a:solidFill>
                </a:rPr>
                <a:t>Sediment trap</a:t>
              </a:r>
            </a:p>
          </p:txBody>
        </p:sp>
      </p:grpSp>
      <p:sp>
        <p:nvSpPr>
          <p:cNvPr id="52" name="TextBox 51"/>
          <p:cNvSpPr txBox="1"/>
          <p:nvPr/>
        </p:nvSpPr>
        <p:spPr>
          <a:xfrm>
            <a:off x="5112" y="0"/>
            <a:ext cx="3804888" cy="461665"/>
          </a:xfrm>
          <a:prstGeom prst="rect">
            <a:avLst/>
          </a:prstGeom>
          <a:noFill/>
        </p:spPr>
        <p:txBody>
          <a:bodyPr wrap="none" rtlCol="0">
            <a:spAutoFit/>
          </a:bodyPr>
          <a:lstStyle/>
          <a:p>
            <a:pPr algn="ctr"/>
            <a:r>
              <a:rPr lang="en-US" sz="2400" dirty="0">
                <a:solidFill>
                  <a:srgbClr val="0000FF"/>
                </a:solidFill>
              </a:rPr>
              <a:t>Total primary production: </a:t>
            </a:r>
            <a:r>
              <a:rPr lang="en-US" sz="2400" baseline="30000" dirty="0">
                <a:solidFill>
                  <a:srgbClr val="0000FF"/>
                </a:solidFill>
              </a:rPr>
              <a:t>14</a:t>
            </a:r>
            <a:r>
              <a:rPr lang="en-US" sz="2400" dirty="0">
                <a:solidFill>
                  <a:srgbClr val="0000FF"/>
                </a:solidFill>
              </a:rPr>
              <a:t>C</a:t>
            </a:r>
          </a:p>
        </p:txBody>
      </p:sp>
      <p:grpSp>
        <p:nvGrpSpPr>
          <p:cNvPr id="31" name="Group 30"/>
          <p:cNvGrpSpPr/>
          <p:nvPr/>
        </p:nvGrpSpPr>
        <p:grpSpPr>
          <a:xfrm>
            <a:off x="1757977" y="11668"/>
            <a:ext cx="5113316" cy="4255532"/>
            <a:chOff x="1757977" y="11668"/>
            <a:chExt cx="5113316" cy="4255532"/>
          </a:xfrm>
        </p:grpSpPr>
        <p:sp>
          <p:nvSpPr>
            <p:cNvPr id="43" name="TextBox 42"/>
            <p:cNvSpPr txBox="1"/>
            <p:nvPr/>
          </p:nvSpPr>
          <p:spPr>
            <a:xfrm>
              <a:off x="1757977" y="3897868"/>
              <a:ext cx="1689693" cy="369332"/>
            </a:xfrm>
            <a:prstGeom prst="rect">
              <a:avLst/>
            </a:prstGeom>
            <a:noFill/>
          </p:spPr>
          <p:txBody>
            <a:bodyPr wrap="none" rtlCol="0">
              <a:spAutoFit/>
            </a:bodyPr>
            <a:lstStyle/>
            <a:p>
              <a:pPr algn="ctr"/>
              <a:r>
                <a:rPr lang="en-US" dirty="0">
                  <a:solidFill>
                    <a:srgbClr val="0000FF"/>
                  </a:solidFill>
                </a:rPr>
                <a:t>Total Chl + HPLC</a:t>
              </a:r>
            </a:p>
          </p:txBody>
        </p:sp>
        <p:sp>
          <p:nvSpPr>
            <p:cNvPr id="53" name="TextBox 52"/>
            <p:cNvSpPr txBox="1"/>
            <p:nvPr/>
          </p:nvSpPr>
          <p:spPr>
            <a:xfrm>
              <a:off x="5181600" y="11668"/>
              <a:ext cx="1689693" cy="369332"/>
            </a:xfrm>
            <a:prstGeom prst="rect">
              <a:avLst/>
            </a:prstGeom>
            <a:noFill/>
          </p:spPr>
          <p:txBody>
            <a:bodyPr wrap="none" rtlCol="0">
              <a:spAutoFit/>
            </a:bodyPr>
            <a:lstStyle/>
            <a:p>
              <a:pPr algn="ctr"/>
              <a:r>
                <a:rPr lang="en-US" dirty="0">
                  <a:solidFill>
                    <a:srgbClr val="0000FF"/>
                  </a:solidFill>
                </a:rPr>
                <a:t>Total Chl + HPLC</a:t>
              </a:r>
            </a:p>
          </p:txBody>
        </p:sp>
      </p:grpSp>
      <mc:AlternateContent xmlns:mc="http://schemas.openxmlformats.org/markup-compatibility/2006" xmlns:a14="http://schemas.microsoft.com/office/drawing/2010/main">
        <mc:Choice Requires="a14">
          <p:sp>
            <p:nvSpPr>
              <p:cNvPr id="49" name="TextBox 48"/>
              <p:cNvSpPr txBox="1"/>
              <p:nvPr/>
            </p:nvSpPr>
            <p:spPr>
              <a:xfrm>
                <a:off x="76200" y="473969"/>
                <a:ext cx="2837507" cy="1050031"/>
              </a:xfrm>
              <a:prstGeom prst="rect">
                <a:avLst/>
              </a:prstGeom>
              <a:noFill/>
            </p:spPr>
            <p:txBody>
              <a:bodyPr wrap="none" rtlCol="0">
                <a:spAutoFit/>
              </a:bodyPr>
              <a:lstStyle/>
              <a:p>
                <a:pPr algn="ctr"/>
                <a:endParaRPr lang="en-US" sz="2400" dirty="0">
                  <a:solidFill>
                    <a:srgbClr val="0000FF"/>
                  </a:solidFill>
                </a:endParaRPr>
              </a:p>
              <a:p>
                <a:pPr algn="ctr"/>
                <a:r>
                  <a:rPr lang="en-US" sz="2400" dirty="0">
                    <a:solidFill>
                      <a:srgbClr val="0000FF"/>
                    </a:solidFill>
                  </a:rPr>
                  <a:t>f-ratio: </a:t>
                </a:r>
                <a14:m>
                  <m:oMath xmlns:m="http://schemas.openxmlformats.org/officeDocument/2006/math">
                    <m:f>
                      <m:fPr>
                        <m:ctrlPr>
                          <a:rPr lang="en-US" sz="2400" i="1" smtClean="0">
                            <a:solidFill>
                              <a:srgbClr val="0000FF"/>
                            </a:solidFill>
                            <a:latin typeface="Cambria Math" panose="02040503050406030204" pitchFamily="18" charset="0"/>
                          </a:rPr>
                        </m:ctrlPr>
                      </m:fPr>
                      <m:num>
                        <m:r>
                          <a:rPr lang="en-US" sz="2400" i="1" smtClean="0">
                            <a:solidFill>
                              <a:srgbClr val="0000FF"/>
                            </a:solidFill>
                            <a:latin typeface="Cambria Math"/>
                            <a:ea typeface="Cambria Math"/>
                          </a:rPr>
                          <m:t>𝜇</m:t>
                        </m:r>
                        <m:r>
                          <a:rPr lang="en-US" sz="2400" b="0" i="1" smtClean="0">
                            <a:solidFill>
                              <a:srgbClr val="0000FF"/>
                            </a:solidFill>
                            <a:latin typeface="Cambria Math"/>
                            <a:ea typeface="Cambria Math"/>
                          </a:rPr>
                          <m:t>(</m:t>
                        </m:r>
                        <m:r>
                          <a:rPr lang="en-US" sz="2400" b="0" i="1" smtClean="0">
                            <a:solidFill>
                              <a:srgbClr val="0000FF"/>
                            </a:solidFill>
                            <a:latin typeface="Cambria Math"/>
                            <a:ea typeface="Cambria Math"/>
                          </a:rPr>
                          <m:t>𝑁</m:t>
                        </m:r>
                        <m:sSub>
                          <m:sSubPr>
                            <m:ctrlPr>
                              <a:rPr lang="en-US" sz="2400" b="0" i="1" smtClean="0">
                                <a:solidFill>
                                  <a:srgbClr val="0000FF"/>
                                </a:solidFill>
                                <a:latin typeface="Cambria Math" panose="02040503050406030204" pitchFamily="18" charset="0"/>
                                <a:ea typeface="Cambria Math"/>
                              </a:rPr>
                            </m:ctrlPr>
                          </m:sSubPr>
                          <m:e>
                            <m:r>
                              <a:rPr lang="en-US" sz="2400" b="0" i="1" smtClean="0">
                                <a:solidFill>
                                  <a:srgbClr val="0000FF"/>
                                </a:solidFill>
                                <a:latin typeface="Cambria Math"/>
                                <a:ea typeface="Cambria Math"/>
                              </a:rPr>
                              <m:t>𝑂</m:t>
                            </m:r>
                          </m:e>
                          <m:sub>
                            <m:r>
                              <a:rPr lang="en-US" sz="2400" b="0" i="1" smtClean="0">
                                <a:solidFill>
                                  <a:srgbClr val="0000FF"/>
                                </a:solidFill>
                                <a:latin typeface="Cambria Math"/>
                                <a:ea typeface="Cambria Math"/>
                              </a:rPr>
                              <m:t>3</m:t>
                            </m:r>
                          </m:sub>
                        </m:sSub>
                        <m:r>
                          <a:rPr lang="en-US" sz="2400" b="0" i="1" smtClean="0">
                            <a:solidFill>
                              <a:srgbClr val="0000FF"/>
                            </a:solidFill>
                            <a:latin typeface="Cambria Math"/>
                            <a:ea typeface="Cambria Math"/>
                          </a:rPr>
                          <m:t>)</m:t>
                        </m:r>
                      </m:num>
                      <m:den>
                        <m:r>
                          <a:rPr lang="en-US" sz="2400" i="1">
                            <a:solidFill>
                              <a:srgbClr val="0000FF"/>
                            </a:solidFill>
                            <a:latin typeface="Cambria Math"/>
                            <a:ea typeface="Cambria Math"/>
                          </a:rPr>
                          <m:t>𝜇</m:t>
                        </m:r>
                        <m:d>
                          <m:dPr>
                            <m:ctrlPr>
                              <a:rPr lang="en-US" sz="2400" i="1">
                                <a:solidFill>
                                  <a:srgbClr val="0000FF"/>
                                </a:solidFill>
                                <a:latin typeface="Cambria Math" panose="02040503050406030204" pitchFamily="18" charset="0"/>
                                <a:ea typeface="Cambria Math"/>
                              </a:rPr>
                            </m:ctrlPr>
                          </m:dPr>
                          <m:e>
                            <m:r>
                              <a:rPr lang="en-US" sz="2400" i="1">
                                <a:solidFill>
                                  <a:srgbClr val="0000FF"/>
                                </a:solidFill>
                                <a:latin typeface="Cambria Math"/>
                                <a:ea typeface="Cambria Math"/>
                              </a:rPr>
                              <m:t>𝑁</m:t>
                            </m:r>
                            <m:sSub>
                              <m:sSubPr>
                                <m:ctrlPr>
                                  <a:rPr lang="en-US" sz="2400" i="1">
                                    <a:solidFill>
                                      <a:srgbClr val="0000FF"/>
                                    </a:solidFill>
                                    <a:latin typeface="Cambria Math" panose="02040503050406030204" pitchFamily="18" charset="0"/>
                                    <a:ea typeface="Cambria Math"/>
                                  </a:rPr>
                                </m:ctrlPr>
                              </m:sSubPr>
                              <m:e>
                                <m:r>
                                  <a:rPr lang="en-US" sz="2400" i="1">
                                    <a:solidFill>
                                      <a:srgbClr val="0000FF"/>
                                    </a:solidFill>
                                    <a:latin typeface="Cambria Math"/>
                                    <a:ea typeface="Cambria Math"/>
                                  </a:rPr>
                                  <m:t>𝑂</m:t>
                                </m:r>
                              </m:e>
                              <m:sub>
                                <m:r>
                                  <a:rPr lang="en-US" sz="2400" i="1">
                                    <a:solidFill>
                                      <a:srgbClr val="0000FF"/>
                                    </a:solidFill>
                                    <a:latin typeface="Cambria Math"/>
                                    <a:ea typeface="Cambria Math"/>
                                  </a:rPr>
                                  <m:t>3</m:t>
                                </m:r>
                              </m:sub>
                            </m:sSub>
                          </m:e>
                        </m:d>
                        <m:r>
                          <a:rPr lang="en-US" sz="2400" b="0" i="1" smtClean="0">
                            <a:solidFill>
                              <a:srgbClr val="0000FF"/>
                            </a:solidFill>
                            <a:latin typeface="Cambria Math"/>
                            <a:ea typeface="Cambria Math"/>
                          </a:rPr>
                          <m:t>+</m:t>
                        </m:r>
                        <m:r>
                          <a:rPr lang="en-US" sz="2400" i="1">
                            <a:solidFill>
                              <a:srgbClr val="0000FF"/>
                            </a:solidFill>
                            <a:latin typeface="Cambria Math"/>
                            <a:ea typeface="Cambria Math"/>
                          </a:rPr>
                          <m:t>𝜇</m:t>
                        </m:r>
                        <m:r>
                          <a:rPr lang="en-US" sz="2400" i="1">
                            <a:solidFill>
                              <a:srgbClr val="0000FF"/>
                            </a:solidFill>
                            <a:latin typeface="Cambria Math"/>
                            <a:ea typeface="Cambria Math"/>
                          </a:rPr>
                          <m:t>(</m:t>
                        </m:r>
                        <m:r>
                          <a:rPr lang="en-US" sz="2400" i="1">
                            <a:solidFill>
                              <a:srgbClr val="0000FF"/>
                            </a:solidFill>
                            <a:latin typeface="Cambria Math"/>
                            <a:ea typeface="Cambria Math"/>
                          </a:rPr>
                          <m:t>𝑁</m:t>
                        </m:r>
                        <m:sSub>
                          <m:sSubPr>
                            <m:ctrlPr>
                              <a:rPr lang="en-US" sz="2400" i="1" smtClean="0">
                                <a:solidFill>
                                  <a:srgbClr val="0000FF"/>
                                </a:solidFill>
                                <a:latin typeface="Cambria Math" panose="02040503050406030204" pitchFamily="18" charset="0"/>
                                <a:ea typeface="Cambria Math"/>
                              </a:rPr>
                            </m:ctrlPr>
                          </m:sSubPr>
                          <m:e>
                            <m:r>
                              <a:rPr lang="en-US" sz="2400" b="0" i="1" smtClean="0">
                                <a:solidFill>
                                  <a:srgbClr val="0000FF"/>
                                </a:solidFill>
                                <a:latin typeface="Cambria Math"/>
                                <a:ea typeface="Cambria Math"/>
                              </a:rPr>
                              <m:t>𝐻</m:t>
                            </m:r>
                          </m:e>
                          <m:sub>
                            <m:r>
                              <a:rPr lang="en-US" sz="2400" b="0" i="1" smtClean="0">
                                <a:solidFill>
                                  <a:srgbClr val="0000FF"/>
                                </a:solidFill>
                                <a:latin typeface="Cambria Math"/>
                                <a:ea typeface="Cambria Math"/>
                              </a:rPr>
                              <m:t>4</m:t>
                            </m:r>
                          </m:sub>
                        </m:sSub>
                        <m:r>
                          <a:rPr lang="en-US" sz="2400" i="1">
                            <a:solidFill>
                              <a:srgbClr val="0000FF"/>
                            </a:solidFill>
                            <a:latin typeface="Cambria Math"/>
                            <a:ea typeface="Cambria Math"/>
                          </a:rPr>
                          <m:t>)</m:t>
                        </m:r>
                      </m:den>
                    </m:f>
                  </m:oMath>
                </a14:m>
                <a:endParaRPr lang="en-US" dirty="0">
                  <a:solidFill>
                    <a:srgbClr val="0000FF"/>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6200" y="473969"/>
                <a:ext cx="2837507" cy="1050031"/>
              </a:xfrm>
              <a:prstGeom prst="rect">
                <a:avLst/>
              </a:prstGeom>
              <a:blipFill rotWithShape="1">
                <a:blip r:embed="rId10"/>
                <a:stretch>
                  <a:fillRect l="-3011" b="-581"/>
                </a:stretch>
              </a:blipFill>
            </p:spPr>
            <p:txBody>
              <a:bodyPr/>
              <a:lstStyle/>
              <a:p>
                <a:r>
                  <a:rPr lang="en-US">
                    <a:noFill/>
                  </a:rPr>
                  <a:t> </a:t>
                </a:r>
              </a:p>
            </p:txBody>
          </p:sp>
        </mc:Fallback>
      </mc:AlternateContent>
      <p:sp>
        <p:nvSpPr>
          <p:cNvPr id="51" name="TextBox 50"/>
          <p:cNvSpPr txBox="1"/>
          <p:nvPr/>
        </p:nvSpPr>
        <p:spPr>
          <a:xfrm>
            <a:off x="4038600" y="1066800"/>
            <a:ext cx="2047292" cy="646331"/>
          </a:xfrm>
          <a:prstGeom prst="rect">
            <a:avLst/>
          </a:prstGeom>
          <a:noFill/>
        </p:spPr>
        <p:txBody>
          <a:bodyPr wrap="none" rtlCol="0">
            <a:spAutoFit/>
          </a:bodyPr>
          <a:lstStyle/>
          <a:p>
            <a:r>
              <a:rPr lang="en-US" dirty="0">
                <a:solidFill>
                  <a:srgbClr val="0000FF"/>
                </a:solidFill>
              </a:rPr>
              <a:t>Infer from </a:t>
            </a:r>
            <a:r>
              <a:rPr lang="en-US" baseline="30000" dirty="0">
                <a:solidFill>
                  <a:srgbClr val="0000FF"/>
                </a:solidFill>
              </a:rPr>
              <a:t>14</a:t>
            </a:r>
            <a:r>
              <a:rPr lang="en-US" dirty="0">
                <a:solidFill>
                  <a:srgbClr val="0000FF"/>
                </a:solidFill>
              </a:rPr>
              <a:t>C </a:t>
            </a:r>
          </a:p>
          <a:p>
            <a:r>
              <a:rPr lang="en-US" dirty="0">
                <a:solidFill>
                  <a:srgbClr val="0000FF"/>
                </a:solidFill>
              </a:rPr>
              <a:t>and  </a:t>
            </a:r>
            <a:r>
              <a:rPr lang="el-GR" dirty="0">
                <a:solidFill>
                  <a:srgbClr val="0000FF"/>
                </a:solidFill>
              </a:rPr>
              <a:t>δ</a:t>
            </a:r>
            <a:r>
              <a:rPr lang="en-US" dirty="0">
                <a:solidFill>
                  <a:srgbClr val="0000FF"/>
                </a:solidFill>
              </a:rPr>
              <a:t> </a:t>
            </a:r>
            <a:r>
              <a:rPr lang="en-US" baseline="30000" dirty="0">
                <a:solidFill>
                  <a:srgbClr val="0000FF"/>
                </a:solidFill>
              </a:rPr>
              <a:t>15</a:t>
            </a:r>
            <a:r>
              <a:rPr lang="en-US" dirty="0">
                <a:solidFill>
                  <a:srgbClr val="0000FF"/>
                </a:solidFill>
              </a:rPr>
              <a:t>NO</a:t>
            </a:r>
            <a:r>
              <a:rPr lang="en-US" baseline="-25000" dirty="0">
                <a:solidFill>
                  <a:srgbClr val="0000FF"/>
                </a:solidFill>
              </a:rPr>
              <a:t>3</a:t>
            </a:r>
            <a:r>
              <a:rPr lang="en-US" dirty="0">
                <a:solidFill>
                  <a:srgbClr val="0000FF"/>
                </a:solidFill>
              </a:rPr>
              <a:t> uptake</a:t>
            </a:r>
          </a:p>
        </p:txBody>
      </p:sp>
    </p:spTree>
    <p:extLst>
      <p:ext uri="{BB962C8B-B14F-4D97-AF65-F5344CB8AC3E}">
        <p14:creationId xmlns:p14="http://schemas.microsoft.com/office/powerpoint/2010/main" val="3933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30" grpId="0"/>
      <p:bldP spid="52" grpId="0"/>
      <p:bldP spid="49"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33491"/>
            <a:ext cx="42291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12" y="3190891"/>
            <a:ext cx="41433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2" y="2228850"/>
            <a:ext cx="40576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7" y="6477016"/>
            <a:ext cx="18002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Rectangle 6"/>
          <p:cNvSpPr>
            <a:spLocks noGrp="1" noChangeArrowheads="1"/>
          </p:cNvSpPr>
          <p:nvPr>
            <p:ph type="title" idx="4294967295"/>
          </p:nvPr>
        </p:nvSpPr>
        <p:spPr>
          <a:xfrm>
            <a:off x="0" y="0"/>
            <a:ext cx="9144000" cy="1143000"/>
          </a:xfrm>
        </p:spPr>
        <p:txBody>
          <a:bodyPr/>
          <a:lstStyle/>
          <a:p>
            <a:r>
              <a:rPr lang="en-US" sz="4000" dirty="0"/>
              <a:t>A model of the HNLC condition</a:t>
            </a:r>
          </a:p>
        </p:txBody>
      </p:sp>
      <p:sp>
        <p:nvSpPr>
          <p:cNvPr id="37895" name="Text Box 7"/>
          <p:cNvSpPr txBox="1">
            <a:spLocks noChangeArrowheads="1"/>
          </p:cNvSpPr>
          <p:nvPr/>
        </p:nvSpPr>
        <p:spPr bwMode="auto">
          <a:xfrm>
            <a:off x="5356010" y="954104"/>
            <a:ext cx="3337368" cy="120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7" rIns="91370" bIns="45687">
            <a:spAutoFit/>
          </a:bodyPr>
          <a:lstStyle/>
          <a:p>
            <a:pPr algn="ctr" fontAlgn="base">
              <a:spcBef>
                <a:spcPct val="0"/>
              </a:spcBef>
              <a:spcAft>
                <a:spcPct val="0"/>
              </a:spcAft>
            </a:pPr>
            <a:r>
              <a:rPr lang="en-US" sz="2400">
                <a:solidFill>
                  <a:srgbClr val="000000"/>
                </a:solidFill>
              </a:rPr>
              <a:t>Simultaneous</a:t>
            </a:r>
          </a:p>
          <a:p>
            <a:pPr algn="ctr" fontAlgn="base">
              <a:spcBef>
                <a:spcPct val="0"/>
              </a:spcBef>
              <a:spcAft>
                <a:spcPct val="0"/>
              </a:spcAft>
            </a:pPr>
            <a:r>
              <a:rPr lang="en-US" sz="2400">
                <a:solidFill>
                  <a:srgbClr val="000000"/>
                </a:solidFill>
              </a:rPr>
              <a:t>top down and bottom-up</a:t>
            </a:r>
          </a:p>
          <a:p>
            <a:pPr algn="ctr" fontAlgn="base">
              <a:spcBef>
                <a:spcPct val="0"/>
              </a:spcBef>
              <a:spcAft>
                <a:spcPct val="0"/>
              </a:spcAft>
            </a:pPr>
            <a:r>
              <a:rPr lang="en-US" sz="2400">
                <a:solidFill>
                  <a:srgbClr val="000000"/>
                </a:solidFill>
              </a:rPr>
              <a:t>controls</a:t>
            </a:r>
          </a:p>
        </p:txBody>
      </p:sp>
    </p:spTree>
    <p:extLst>
      <p:ext uri="{BB962C8B-B14F-4D97-AF65-F5344CB8AC3E}">
        <p14:creationId xmlns:p14="http://schemas.microsoft.com/office/powerpoint/2010/main" val="625160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28194" cy="6858000"/>
          </a:xfrm>
          <a:prstGeom prst="rect">
            <a:avLst/>
          </a:prstGeom>
        </p:spPr>
      </p:pic>
      <p:sp>
        <p:nvSpPr>
          <p:cNvPr id="2" name="Title 1"/>
          <p:cNvSpPr>
            <a:spLocks noGrp="1"/>
          </p:cNvSpPr>
          <p:nvPr>
            <p:ph type="title" idx="4294967295"/>
          </p:nvPr>
        </p:nvSpPr>
        <p:spPr>
          <a:xfrm>
            <a:off x="5181600" y="0"/>
            <a:ext cx="3962400" cy="2438400"/>
          </a:xfrm>
          <a:solidFill>
            <a:schemeClr val="bg1"/>
          </a:solidFill>
        </p:spPr>
        <p:txBody>
          <a:bodyPr>
            <a:noAutofit/>
          </a:bodyPr>
          <a:lstStyle/>
          <a:p>
            <a:r>
              <a:rPr lang="en-US" sz="3200" dirty="0"/>
              <a:t>Example application of NPZ models: </a:t>
            </a:r>
            <a:br>
              <a:rPr lang="en-US" sz="3200" dirty="0"/>
            </a:br>
            <a:r>
              <a:rPr lang="en-US" sz="3200" dirty="0"/>
              <a:t>Warm Core Rings </a:t>
            </a:r>
            <a:br>
              <a:rPr lang="en-US" sz="3200" dirty="0"/>
            </a:br>
            <a:r>
              <a:rPr lang="en-US" sz="3200" dirty="0"/>
              <a:t>of the Gulf Stream</a:t>
            </a:r>
          </a:p>
        </p:txBody>
      </p:sp>
    </p:spTree>
    <p:extLst>
      <p:ext uri="{BB962C8B-B14F-4D97-AF65-F5344CB8AC3E}">
        <p14:creationId xmlns:p14="http://schemas.microsoft.com/office/powerpoint/2010/main" val="173303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 y="1463668"/>
            <a:ext cx="7589520" cy="475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16662" y="6488668"/>
            <a:ext cx="4327338" cy="369332"/>
          </a:xfrm>
          <a:prstGeom prst="rect">
            <a:avLst/>
          </a:prstGeom>
          <a:noFill/>
        </p:spPr>
        <p:txBody>
          <a:bodyPr wrap="none" rtlCol="0">
            <a:spAutoFit/>
          </a:bodyPr>
          <a:lstStyle/>
          <a:p>
            <a:r>
              <a:rPr lang="en-US" dirty="0">
                <a:solidFill>
                  <a:prstClr val="black"/>
                </a:solidFill>
              </a:rPr>
              <a:t>Warm Core Ring Executive Committee, 1982</a:t>
            </a:r>
          </a:p>
        </p:txBody>
      </p:sp>
      <p:sp>
        <p:nvSpPr>
          <p:cNvPr id="3" name="Title 2"/>
          <p:cNvSpPr>
            <a:spLocks noGrp="1"/>
          </p:cNvSpPr>
          <p:nvPr>
            <p:ph type="title" idx="4294967295"/>
          </p:nvPr>
        </p:nvSpPr>
        <p:spPr>
          <a:xfrm>
            <a:off x="457200" y="152400"/>
            <a:ext cx="8229600" cy="1143000"/>
          </a:xfrm>
        </p:spPr>
        <p:txBody>
          <a:bodyPr/>
          <a:lstStyle/>
          <a:p>
            <a:r>
              <a:rPr lang="en-US" dirty="0"/>
              <a:t>Warm Core</a:t>
            </a:r>
            <a:r>
              <a:rPr lang="en-US" baseline="0" dirty="0"/>
              <a:t> Ring Formation</a:t>
            </a:r>
            <a:endParaRPr lang="en-US" dirty="0"/>
          </a:p>
        </p:txBody>
      </p:sp>
    </p:spTree>
    <p:extLst>
      <p:ext uri="{BB962C8B-B14F-4D97-AF65-F5344CB8AC3E}">
        <p14:creationId xmlns:p14="http://schemas.microsoft.com/office/powerpoint/2010/main" val="132895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785" t="8120" r="4900" b="16899"/>
          <a:stretch/>
        </p:blipFill>
        <p:spPr>
          <a:xfrm>
            <a:off x="0" y="2438400"/>
            <a:ext cx="4572000" cy="341454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269" r="3913" b="15466"/>
          <a:stretch/>
        </p:blipFill>
        <p:spPr>
          <a:xfrm>
            <a:off x="4572000" y="2438400"/>
            <a:ext cx="4572000" cy="3277389"/>
          </a:xfrm>
          <a:prstGeom prst="rect">
            <a:avLst/>
          </a:prstGeom>
        </p:spPr>
      </p:pic>
      <p:sp>
        <p:nvSpPr>
          <p:cNvPr id="4" name="Title 3"/>
          <p:cNvSpPr>
            <a:spLocks noGrp="1"/>
          </p:cNvSpPr>
          <p:nvPr>
            <p:ph type="title" idx="4294967295"/>
          </p:nvPr>
        </p:nvSpPr>
        <p:spPr>
          <a:xfrm>
            <a:off x="457200" y="533400"/>
            <a:ext cx="8229600" cy="1143000"/>
          </a:xfrm>
        </p:spPr>
        <p:txBody>
          <a:bodyPr>
            <a:normAutofit fontScale="90000"/>
          </a:bodyPr>
          <a:lstStyle/>
          <a:p>
            <a:r>
              <a:rPr lang="en-US" dirty="0"/>
              <a:t>S</a:t>
            </a:r>
            <a:r>
              <a:rPr lang="en-US" baseline="0" dirty="0"/>
              <a:t>atellite-based climatology of </a:t>
            </a:r>
            <a:br>
              <a:rPr lang="en-US" baseline="0" dirty="0"/>
            </a:br>
            <a:r>
              <a:rPr lang="en-US" baseline="0" dirty="0"/>
              <a:t>Warm Core Rings 1974-1983</a:t>
            </a:r>
            <a:br>
              <a:rPr lang="en-US" baseline="0" dirty="0"/>
            </a:br>
            <a:r>
              <a:rPr lang="en-US" sz="3100" dirty="0"/>
              <a:t>Brown et al. (1986)</a:t>
            </a:r>
          </a:p>
        </p:txBody>
      </p:sp>
      <p:sp>
        <p:nvSpPr>
          <p:cNvPr id="5" name="TextBox 4"/>
          <p:cNvSpPr txBox="1"/>
          <p:nvPr/>
        </p:nvSpPr>
        <p:spPr>
          <a:xfrm>
            <a:off x="762000" y="5791200"/>
            <a:ext cx="8356327" cy="584775"/>
          </a:xfrm>
          <a:prstGeom prst="rect">
            <a:avLst/>
          </a:prstGeom>
          <a:noFill/>
        </p:spPr>
        <p:txBody>
          <a:bodyPr wrap="none" rtlCol="0">
            <a:spAutoFit/>
          </a:bodyPr>
          <a:lstStyle/>
          <a:p>
            <a:r>
              <a:rPr lang="en-US" sz="3200" dirty="0">
                <a:solidFill>
                  <a:prstClr val="black"/>
                </a:solidFill>
              </a:rPr>
              <a:t>Observed locations              Example trajectories</a:t>
            </a:r>
          </a:p>
        </p:txBody>
      </p:sp>
      <p:sp>
        <p:nvSpPr>
          <p:cNvPr id="6" name="TextBox 5"/>
          <p:cNvSpPr txBox="1"/>
          <p:nvPr/>
        </p:nvSpPr>
        <p:spPr>
          <a:xfrm>
            <a:off x="6705600" y="1676400"/>
            <a:ext cx="2438400" cy="830997"/>
          </a:xfrm>
          <a:prstGeom prst="rect">
            <a:avLst/>
          </a:prstGeom>
          <a:noFill/>
        </p:spPr>
        <p:txBody>
          <a:bodyPr wrap="square" rtlCol="0">
            <a:spAutoFit/>
          </a:bodyPr>
          <a:lstStyle/>
          <a:p>
            <a:pPr algn="r"/>
            <a:r>
              <a:rPr lang="en-US" sz="1600" dirty="0">
                <a:solidFill>
                  <a:prstClr val="black"/>
                </a:solidFill>
              </a:rPr>
              <a:t>Estimates of the mean north wall of the Gulf Stream</a:t>
            </a:r>
          </a:p>
        </p:txBody>
      </p:sp>
      <p:cxnSp>
        <p:nvCxnSpPr>
          <p:cNvPr id="8" name="Straight Arrow Connector 7"/>
          <p:cNvCxnSpPr/>
          <p:nvPr/>
        </p:nvCxnSpPr>
        <p:spPr>
          <a:xfrm flipH="1">
            <a:off x="8610600" y="2438400"/>
            <a:ext cx="15240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901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488668"/>
            <a:ext cx="3257430" cy="369332"/>
          </a:xfrm>
          <a:prstGeom prst="rect">
            <a:avLst/>
          </a:prstGeom>
          <a:noFill/>
        </p:spPr>
        <p:txBody>
          <a:bodyPr wrap="none" rtlCol="0">
            <a:spAutoFit/>
          </a:bodyPr>
          <a:lstStyle/>
          <a:p>
            <a:r>
              <a:rPr lang="en-US" dirty="0">
                <a:solidFill>
                  <a:prstClr val="black"/>
                </a:solidFill>
              </a:rPr>
              <a:t>Garcia-</a:t>
            </a:r>
            <a:r>
              <a:rPr lang="en-US" dirty="0" err="1">
                <a:solidFill>
                  <a:prstClr val="black"/>
                </a:solidFill>
              </a:rPr>
              <a:t>Moliner</a:t>
            </a:r>
            <a:r>
              <a:rPr lang="en-US" dirty="0">
                <a:solidFill>
                  <a:prstClr val="black"/>
                </a:solidFill>
              </a:rPr>
              <a:t> and Yoder, 1994</a:t>
            </a:r>
          </a:p>
        </p:txBody>
      </p:sp>
      <p:sp>
        <p:nvSpPr>
          <p:cNvPr id="3" name="Title 2"/>
          <p:cNvSpPr>
            <a:spLocks noGrp="1"/>
          </p:cNvSpPr>
          <p:nvPr>
            <p:ph type="title" idx="4294967295"/>
          </p:nvPr>
        </p:nvSpPr>
        <p:spPr>
          <a:xfrm>
            <a:off x="228600" y="545068"/>
            <a:ext cx="3962400" cy="5322332"/>
          </a:xfrm>
        </p:spPr>
        <p:txBody>
          <a:bodyPr/>
          <a:lstStyle/>
          <a:p>
            <a:r>
              <a:rPr lang="en-US" dirty="0"/>
              <a:t>Chlorophyll time-series of WCR82B</a:t>
            </a:r>
          </a:p>
        </p:txBody>
      </p:sp>
      <p:grpSp>
        <p:nvGrpSpPr>
          <p:cNvPr id="5" name="Group 4"/>
          <p:cNvGrpSpPr/>
          <p:nvPr/>
        </p:nvGrpSpPr>
        <p:grpSpPr>
          <a:xfrm>
            <a:off x="4173666" y="0"/>
            <a:ext cx="4360734" cy="6858000"/>
            <a:chOff x="4173666" y="0"/>
            <a:chExt cx="4360734"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66" y="0"/>
              <a:ext cx="43607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76200"/>
              <a:ext cx="795411" cy="369332"/>
            </a:xfrm>
            <a:prstGeom prst="rect">
              <a:avLst/>
            </a:prstGeom>
            <a:solidFill>
              <a:schemeClr val="bg1"/>
            </a:solidFill>
          </p:spPr>
          <p:txBody>
            <a:bodyPr wrap="none" rtlCol="0">
              <a:spAutoFit/>
            </a:bodyPr>
            <a:lstStyle/>
            <a:p>
              <a:r>
                <a:rPr lang="en-US" dirty="0">
                  <a:solidFill>
                    <a:prstClr val="black"/>
                  </a:solidFill>
                </a:rPr>
                <a:t>April 1</a:t>
              </a:r>
            </a:p>
          </p:txBody>
        </p:sp>
        <p:sp>
          <p:nvSpPr>
            <p:cNvPr id="7" name="TextBox 6"/>
            <p:cNvSpPr txBox="1"/>
            <p:nvPr/>
          </p:nvSpPr>
          <p:spPr>
            <a:xfrm>
              <a:off x="7162800" y="76200"/>
              <a:ext cx="912429" cy="369332"/>
            </a:xfrm>
            <a:prstGeom prst="rect">
              <a:avLst/>
            </a:prstGeom>
            <a:solidFill>
              <a:schemeClr val="bg1"/>
            </a:solidFill>
          </p:spPr>
          <p:txBody>
            <a:bodyPr wrap="none" rtlCol="0">
              <a:spAutoFit/>
            </a:bodyPr>
            <a:lstStyle/>
            <a:p>
              <a:r>
                <a:rPr lang="en-US" dirty="0">
                  <a:solidFill>
                    <a:prstClr val="black"/>
                  </a:solidFill>
                </a:rPr>
                <a:t>April 15</a:t>
              </a:r>
            </a:p>
          </p:txBody>
        </p:sp>
        <p:sp>
          <p:nvSpPr>
            <p:cNvPr id="8" name="TextBox 7"/>
            <p:cNvSpPr txBox="1"/>
            <p:nvPr/>
          </p:nvSpPr>
          <p:spPr>
            <a:xfrm>
              <a:off x="4925780" y="2438400"/>
              <a:ext cx="912429" cy="369332"/>
            </a:xfrm>
            <a:prstGeom prst="rect">
              <a:avLst/>
            </a:prstGeom>
            <a:solidFill>
              <a:schemeClr val="bg1"/>
            </a:solidFill>
          </p:spPr>
          <p:txBody>
            <a:bodyPr wrap="none" rtlCol="0">
              <a:spAutoFit/>
            </a:bodyPr>
            <a:lstStyle/>
            <a:p>
              <a:r>
                <a:rPr lang="en-US" dirty="0">
                  <a:solidFill>
                    <a:prstClr val="black"/>
                  </a:solidFill>
                </a:rPr>
                <a:t>April 19</a:t>
              </a:r>
            </a:p>
          </p:txBody>
        </p:sp>
        <p:sp>
          <p:nvSpPr>
            <p:cNvPr id="9" name="TextBox 8"/>
            <p:cNvSpPr txBox="1"/>
            <p:nvPr/>
          </p:nvSpPr>
          <p:spPr>
            <a:xfrm>
              <a:off x="7154784" y="2438400"/>
              <a:ext cx="912429" cy="369332"/>
            </a:xfrm>
            <a:prstGeom prst="rect">
              <a:avLst/>
            </a:prstGeom>
            <a:solidFill>
              <a:schemeClr val="bg1"/>
            </a:solidFill>
          </p:spPr>
          <p:txBody>
            <a:bodyPr wrap="none" rtlCol="0">
              <a:spAutoFit/>
            </a:bodyPr>
            <a:lstStyle/>
            <a:p>
              <a:r>
                <a:rPr lang="en-US" dirty="0">
                  <a:solidFill>
                    <a:prstClr val="black"/>
                  </a:solidFill>
                </a:rPr>
                <a:t>April 24</a:t>
              </a:r>
            </a:p>
          </p:txBody>
        </p:sp>
        <p:sp>
          <p:nvSpPr>
            <p:cNvPr id="10" name="TextBox 9"/>
            <p:cNvSpPr txBox="1"/>
            <p:nvPr/>
          </p:nvSpPr>
          <p:spPr>
            <a:xfrm>
              <a:off x="4883846" y="4740499"/>
              <a:ext cx="879280" cy="369332"/>
            </a:xfrm>
            <a:prstGeom prst="rect">
              <a:avLst/>
            </a:prstGeom>
            <a:solidFill>
              <a:schemeClr val="bg1"/>
            </a:solidFill>
          </p:spPr>
          <p:txBody>
            <a:bodyPr wrap="none" rtlCol="0">
              <a:spAutoFit/>
            </a:bodyPr>
            <a:lstStyle/>
            <a:p>
              <a:r>
                <a:rPr lang="en-US" dirty="0">
                  <a:solidFill>
                    <a:prstClr val="black"/>
                  </a:solidFill>
                </a:rPr>
                <a:t>May 16</a:t>
              </a:r>
            </a:p>
          </p:txBody>
        </p:sp>
        <p:sp>
          <p:nvSpPr>
            <p:cNvPr id="11" name="TextBox 10"/>
            <p:cNvSpPr txBox="1"/>
            <p:nvPr/>
          </p:nvSpPr>
          <p:spPr>
            <a:xfrm>
              <a:off x="7162800" y="4724400"/>
              <a:ext cx="787395" cy="369332"/>
            </a:xfrm>
            <a:prstGeom prst="rect">
              <a:avLst/>
            </a:prstGeom>
            <a:solidFill>
              <a:schemeClr val="bg1"/>
            </a:solidFill>
          </p:spPr>
          <p:txBody>
            <a:bodyPr wrap="none" rtlCol="0">
              <a:spAutoFit/>
            </a:bodyPr>
            <a:lstStyle/>
            <a:p>
              <a:r>
                <a:rPr lang="en-US" dirty="0">
                  <a:solidFill>
                    <a:prstClr val="black"/>
                  </a:solidFill>
                </a:rPr>
                <a:t>June 9</a:t>
              </a:r>
            </a:p>
          </p:txBody>
        </p:sp>
      </p:grpSp>
    </p:spTree>
    <p:extLst>
      <p:ext uri="{BB962C8B-B14F-4D97-AF65-F5344CB8AC3E}">
        <p14:creationId xmlns:p14="http://schemas.microsoft.com/office/powerpoint/2010/main" val="1494954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13"/>
          <a:stretch/>
        </p:blipFill>
        <p:spPr bwMode="auto">
          <a:xfrm>
            <a:off x="228600" y="738389"/>
            <a:ext cx="7261203"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85939" y="6019800"/>
            <a:ext cx="4238661" cy="523220"/>
          </a:xfrm>
          <a:prstGeom prst="rect">
            <a:avLst/>
          </a:prstGeom>
          <a:noFill/>
        </p:spPr>
        <p:txBody>
          <a:bodyPr wrap="none" rtlCol="0">
            <a:spAutoFit/>
          </a:bodyPr>
          <a:lstStyle/>
          <a:p>
            <a:r>
              <a:rPr lang="en-US" sz="2800" dirty="0">
                <a:solidFill>
                  <a:prstClr val="black"/>
                </a:solidFill>
              </a:rPr>
              <a:t>April                                June</a:t>
            </a:r>
            <a:endParaRPr lang="en-US" dirty="0">
              <a:solidFill>
                <a:prstClr val="black"/>
              </a:solidFill>
            </a:endParaRPr>
          </a:p>
        </p:txBody>
      </p:sp>
      <p:sp>
        <p:nvSpPr>
          <p:cNvPr id="3" name="Title 2"/>
          <p:cNvSpPr>
            <a:spLocks noGrp="1"/>
          </p:cNvSpPr>
          <p:nvPr>
            <p:ph type="title" idx="4294967295"/>
          </p:nvPr>
        </p:nvSpPr>
        <p:spPr>
          <a:xfrm>
            <a:off x="457200" y="-304800"/>
            <a:ext cx="8229600" cy="1143000"/>
          </a:xfrm>
        </p:spPr>
        <p:txBody>
          <a:bodyPr/>
          <a:lstStyle/>
          <a:p>
            <a:r>
              <a:rPr lang="en-US" dirty="0"/>
              <a:t>WCR82 Cross Sections</a:t>
            </a:r>
          </a:p>
        </p:txBody>
      </p:sp>
      <p:sp>
        <p:nvSpPr>
          <p:cNvPr id="4" name="TextBox 3"/>
          <p:cNvSpPr txBox="1"/>
          <p:nvPr/>
        </p:nvSpPr>
        <p:spPr>
          <a:xfrm>
            <a:off x="6553200" y="6477000"/>
            <a:ext cx="2616101" cy="369332"/>
          </a:xfrm>
          <a:prstGeom prst="rect">
            <a:avLst/>
          </a:prstGeom>
          <a:noFill/>
        </p:spPr>
        <p:txBody>
          <a:bodyPr wrap="none" rtlCol="0">
            <a:spAutoFit/>
          </a:bodyPr>
          <a:lstStyle/>
          <a:p>
            <a:r>
              <a:rPr lang="en-US" dirty="0">
                <a:solidFill>
                  <a:prstClr val="black"/>
                </a:solidFill>
              </a:rPr>
              <a:t>Joyce and Kennelly (1985)</a:t>
            </a:r>
          </a:p>
        </p:txBody>
      </p:sp>
      <p:cxnSp>
        <p:nvCxnSpPr>
          <p:cNvPr id="6" name="Straight Connector 5"/>
          <p:cNvCxnSpPr/>
          <p:nvPr/>
        </p:nvCxnSpPr>
        <p:spPr>
          <a:xfrm>
            <a:off x="990600" y="3182112"/>
            <a:ext cx="62610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3048000"/>
            <a:ext cx="6261050" cy="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15200" y="2685871"/>
            <a:ext cx="1905000" cy="1200329"/>
          </a:xfrm>
          <a:prstGeom prst="rect">
            <a:avLst/>
          </a:prstGeom>
          <a:noFill/>
        </p:spPr>
        <p:txBody>
          <a:bodyPr wrap="square" rtlCol="0">
            <a:spAutoFit/>
          </a:bodyPr>
          <a:lstStyle/>
          <a:p>
            <a:r>
              <a:rPr lang="en-US" dirty="0">
                <a:solidFill>
                  <a:prstClr val="black"/>
                </a:solidFill>
              </a:rPr>
              <a:t>50 m upward displacement of 10°C isotherm in 60 days</a:t>
            </a:r>
          </a:p>
        </p:txBody>
      </p:sp>
    </p:spTree>
    <p:extLst>
      <p:ext uri="{BB962C8B-B14F-4D97-AF65-F5344CB8AC3E}">
        <p14:creationId xmlns:p14="http://schemas.microsoft.com/office/powerpoint/2010/main" val="23934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90600" y="2667000"/>
            <a:ext cx="7391400"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004552" y="2665927"/>
            <a:ext cx="7302321" cy="3155333"/>
          </a:xfrm>
          <a:custGeom>
            <a:avLst/>
            <a:gdLst>
              <a:gd name="connsiteX0" fmla="*/ 0 w 7302321"/>
              <a:gd name="connsiteY0" fmla="*/ 0 h 3155333"/>
              <a:gd name="connsiteX1" fmla="*/ 3657600 w 7302321"/>
              <a:gd name="connsiteY1" fmla="*/ 3155324 h 3155333"/>
              <a:gd name="connsiteX2" fmla="*/ 7302321 w 7302321"/>
              <a:gd name="connsiteY2" fmla="*/ 38636 h 3155333"/>
            </a:gdLst>
            <a:ahLst/>
            <a:cxnLst>
              <a:cxn ang="0">
                <a:pos x="connsiteX0" y="connsiteY0"/>
              </a:cxn>
              <a:cxn ang="0">
                <a:pos x="connsiteX1" y="connsiteY1"/>
              </a:cxn>
              <a:cxn ang="0">
                <a:pos x="connsiteX2" y="connsiteY2"/>
              </a:cxn>
            </a:cxnLst>
            <a:rect l="l" t="t" r="r" b="b"/>
            <a:pathLst>
              <a:path w="7302321" h="3155333">
                <a:moveTo>
                  <a:pt x="0" y="0"/>
                </a:moveTo>
                <a:cubicBezTo>
                  <a:pt x="1220273" y="1574442"/>
                  <a:pt x="2440547" y="3148885"/>
                  <a:pt x="3657600" y="3155324"/>
                </a:cubicBezTo>
                <a:cubicBezTo>
                  <a:pt x="4874653" y="3161763"/>
                  <a:pt x="7302321" y="38636"/>
                  <a:pt x="7302321" y="386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1030310" y="2665927"/>
            <a:ext cx="7289442" cy="2058473"/>
          </a:xfrm>
          <a:custGeom>
            <a:avLst/>
            <a:gdLst>
              <a:gd name="connsiteX0" fmla="*/ 0 w 7289442"/>
              <a:gd name="connsiteY0" fmla="*/ 0 h 2331078"/>
              <a:gd name="connsiteX1" fmla="*/ 3618963 w 7289442"/>
              <a:gd name="connsiteY1" fmla="*/ 2331076 h 2331078"/>
              <a:gd name="connsiteX2" fmla="*/ 7289442 w 7289442"/>
              <a:gd name="connsiteY2" fmla="*/ 12879 h 2331078"/>
            </a:gdLst>
            <a:ahLst/>
            <a:cxnLst>
              <a:cxn ang="0">
                <a:pos x="connsiteX0" y="connsiteY0"/>
              </a:cxn>
              <a:cxn ang="0">
                <a:pos x="connsiteX1" y="connsiteY1"/>
              </a:cxn>
              <a:cxn ang="0">
                <a:pos x="connsiteX2" y="connsiteY2"/>
              </a:cxn>
            </a:cxnLst>
            <a:rect l="l" t="t" r="r" b="b"/>
            <a:pathLst>
              <a:path w="7289442" h="2331078">
                <a:moveTo>
                  <a:pt x="0" y="0"/>
                </a:moveTo>
                <a:cubicBezTo>
                  <a:pt x="1202028" y="1164465"/>
                  <a:pt x="2404056" y="2328930"/>
                  <a:pt x="3618963" y="2331076"/>
                </a:cubicBezTo>
                <a:cubicBezTo>
                  <a:pt x="4833870" y="2333222"/>
                  <a:pt x="6061656" y="1173050"/>
                  <a:pt x="7289442" y="12879"/>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004552" y="2665927"/>
            <a:ext cx="7302321" cy="1107589"/>
          </a:xfrm>
          <a:custGeom>
            <a:avLst/>
            <a:gdLst>
              <a:gd name="connsiteX0" fmla="*/ 0 w 7302321"/>
              <a:gd name="connsiteY0" fmla="*/ 0 h 1107589"/>
              <a:gd name="connsiteX1" fmla="*/ 3644721 w 7302321"/>
              <a:gd name="connsiteY1" fmla="*/ 1107583 h 1107589"/>
              <a:gd name="connsiteX2" fmla="*/ 7302321 w 7302321"/>
              <a:gd name="connsiteY2" fmla="*/ 12879 h 1107589"/>
            </a:gdLst>
            <a:ahLst/>
            <a:cxnLst>
              <a:cxn ang="0">
                <a:pos x="connsiteX0" y="connsiteY0"/>
              </a:cxn>
              <a:cxn ang="0">
                <a:pos x="connsiteX1" y="connsiteY1"/>
              </a:cxn>
              <a:cxn ang="0">
                <a:pos x="connsiteX2" y="connsiteY2"/>
              </a:cxn>
            </a:cxnLst>
            <a:rect l="l" t="t" r="r" b="b"/>
            <a:pathLst>
              <a:path w="7302321" h="1107589">
                <a:moveTo>
                  <a:pt x="0" y="0"/>
                </a:moveTo>
                <a:cubicBezTo>
                  <a:pt x="1213834" y="552718"/>
                  <a:pt x="2427668" y="1105437"/>
                  <a:pt x="3644721" y="1107583"/>
                </a:cubicBezTo>
                <a:cubicBezTo>
                  <a:pt x="4861774" y="1109729"/>
                  <a:pt x="6082047" y="561304"/>
                  <a:pt x="7302321" y="12879"/>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a:endCxn id="11" idx="0"/>
          </p:cNvCxnSpPr>
          <p:nvPr/>
        </p:nvCxnSpPr>
        <p:spPr>
          <a:xfrm flipV="1">
            <a:off x="228600" y="2665927"/>
            <a:ext cx="775952" cy="107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91848" y="2664854"/>
            <a:ext cx="775952" cy="1073"/>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114800" y="4724400"/>
            <a:ext cx="1120820" cy="1096851"/>
            <a:chOff x="4114800" y="4724400"/>
            <a:chExt cx="1120820" cy="1096851"/>
          </a:xfrm>
        </p:grpSpPr>
        <p:cxnSp>
          <p:nvCxnSpPr>
            <p:cNvPr id="18" name="Straight Arrow Connector 17"/>
            <p:cNvCxnSpPr>
              <a:stCxn id="9" idx="1"/>
            </p:cNvCxnSpPr>
            <p:nvPr/>
          </p:nvCxnSpPr>
          <p:spPr>
            <a:xfrm flipH="1" flipV="1">
              <a:off x="4655712" y="5029200"/>
              <a:ext cx="6440" cy="7920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4800" y="4724400"/>
              <a:ext cx="1120820" cy="369332"/>
            </a:xfrm>
            <a:prstGeom prst="rect">
              <a:avLst/>
            </a:prstGeom>
            <a:noFill/>
          </p:spPr>
          <p:txBody>
            <a:bodyPr wrap="none" rtlCol="0">
              <a:spAutoFit/>
            </a:bodyPr>
            <a:lstStyle/>
            <a:p>
              <a:r>
                <a:rPr lang="en-US" dirty="0">
                  <a:solidFill>
                    <a:prstClr val="black"/>
                  </a:solidFill>
                </a:rPr>
                <a:t>Upwelling</a:t>
              </a:r>
            </a:p>
          </p:txBody>
        </p:sp>
      </p:grpSp>
      <p:sp>
        <p:nvSpPr>
          <p:cNvPr id="20" name="Title 19"/>
          <p:cNvSpPr>
            <a:spLocks noGrp="1"/>
          </p:cNvSpPr>
          <p:nvPr>
            <p:ph type="title" idx="4294967295"/>
          </p:nvPr>
        </p:nvSpPr>
        <p:spPr>
          <a:xfrm>
            <a:off x="457200" y="457200"/>
            <a:ext cx="8229600" cy="1143000"/>
          </a:xfrm>
        </p:spPr>
        <p:txBody>
          <a:bodyPr>
            <a:normAutofit fontScale="90000"/>
          </a:bodyPr>
          <a:lstStyle/>
          <a:p>
            <a:r>
              <a:rPr lang="en-US" dirty="0"/>
              <a:t>Frictional</a:t>
            </a:r>
            <a:r>
              <a:rPr lang="en-US" baseline="0" dirty="0"/>
              <a:t> decay of a Warm Core Ring</a:t>
            </a:r>
            <a:endParaRPr lang="en-US" dirty="0"/>
          </a:p>
        </p:txBody>
      </p:sp>
      <p:cxnSp>
        <p:nvCxnSpPr>
          <p:cNvPr id="23" name="Straight Arrow Connector 22"/>
          <p:cNvCxnSpPr/>
          <p:nvPr/>
        </p:nvCxnSpPr>
        <p:spPr>
          <a:xfrm>
            <a:off x="457200" y="6248400"/>
            <a:ext cx="9144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7200" y="5334000"/>
            <a:ext cx="0" cy="914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95400" y="5943600"/>
            <a:ext cx="340158" cy="523220"/>
          </a:xfrm>
          <a:prstGeom prst="rect">
            <a:avLst/>
          </a:prstGeom>
          <a:noFill/>
        </p:spPr>
        <p:txBody>
          <a:bodyPr wrap="none" rtlCol="0">
            <a:spAutoFit/>
          </a:bodyPr>
          <a:lstStyle/>
          <a:p>
            <a:r>
              <a:rPr lang="en-US" sz="2800" dirty="0">
                <a:solidFill>
                  <a:prstClr val="black"/>
                </a:solidFill>
              </a:rPr>
              <a:t>x</a:t>
            </a:r>
          </a:p>
        </p:txBody>
      </p:sp>
      <p:sp>
        <p:nvSpPr>
          <p:cNvPr id="30" name="TextBox 29"/>
          <p:cNvSpPr txBox="1"/>
          <p:nvPr/>
        </p:nvSpPr>
        <p:spPr>
          <a:xfrm>
            <a:off x="304800" y="4876800"/>
            <a:ext cx="325730" cy="523220"/>
          </a:xfrm>
          <a:prstGeom prst="rect">
            <a:avLst/>
          </a:prstGeom>
          <a:noFill/>
        </p:spPr>
        <p:txBody>
          <a:bodyPr wrap="none" rtlCol="0">
            <a:spAutoFit/>
          </a:bodyPr>
          <a:lstStyle/>
          <a:p>
            <a:r>
              <a:rPr lang="en-US" sz="2800" dirty="0">
                <a:solidFill>
                  <a:prstClr val="black"/>
                </a:solidFill>
              </a:rPr>
              <a:t>z</a:t>
            </a:r>
          </a:p>
        </p:txBody>
      </p:sp>
      <p:grpSp>
        <p:nvGrpSpPr>
          <p:cNvPr id="33" name="Group 32"/>
          <p:cNvGrpSpPr/>
          <p:nvPr/>
        </p:nvGrpSpPr>
        <p:grpSpPr>
          <a:xfrm>
            <a:off x="4662152" y="2664854"/>
            <a:ext cx="4089996" cy="3540356"/>
            <a:chOff x="4662152" y="2664854"/>
            <a:chExt cx="4089996" cy="3540356"/>
          </a:xfrm>
        </p:grpSpPr>
        <p:sp>
          <p:nvSpPr>
            <p:cNvPr id="31" name="Rectangle 30"/>
            <p:cNvSpPr/>
            <p:nvPr/>
          </p:nvSpPr>
          <p:spPr>
            <a:xfrm>
              <a:off x="4662152" y="2664854"/>
              <a:ext cx="4017672" cy="354035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6781800" y="5791200"/>
              <a:ext cx="1970348" cy="369332"/>
            </a:xfrm>
            <a:prstGeom prst="rect">
              <a:avLst/>
            </a:prstGeom>
            <a:noFill/>
          </p:spPr>
          <p:txBody>
            <a:bodyPr wrap="none" rtlCol="0">
              <a:spAutoFit/>
            </a:bodyPr>
            <a:lstStyle/>
            <a:p>
              <a:r>
                <a:rPr lang="en-US" dirty="0">
                  <a:solidFill>
                    <a:prstClr val="black"/>
                  </a:solidFill>
                </a:rPr>
                <a:t>Franks et al. (1986)</a:t>
              </a:r>
            </a:p>
          </p:txBody>
        </p:sp>
      </p:grpSp>
      <p:sp>
        <p:nvSpPr>
          <p:cNvPr id="34" name="TextBox 33"/>
          <p:cNvSpPr txBox="1"/>
          <p:nvPr/>
        </p:nvSpPr>
        <p:spPr>
          <a:xfrm>
            <a:off x="153282" y="2514600"/>
            <a:ext cx="532518" cy="584775"/>
          </a:xfrm>
          <a:prstGeom prst="rect">
            <a:avLst/>
          </a:prstGeom>
          <a:noFill/>
        </p:spPr>
        <p:txBody>
          <a:bodyPr wrap="none" rtlCol="0">
            <a:spAutoFit/>
          </a:bodyPr>
          <a:lstStyle/>
          <a:p>
            <a:r>
              <a:rPr lang="el-GR" sz="3200" i="1" dirty="0">
                <a:solidFill>
                  <a:prstClr val="black"/>
                </a:solidFill>
              </a:rPr>
              <a:t>ρ</a:t>
            </a:r>
            <a:r>
              <a:rPr lang="en-US" sz="3200" i="1" baseline="-25000" dirty="0">
                <a:solidFill>
                  <a:prstClr val="black"/>
                </a:solidFill>
              </a:rPr>
              <a:t>0</a:t>
            </a:r>
          </a:p>
        </p:txBody>
      </p:sp>
      <p:grpSp>
        <p:nvGrpSpPr>
          <p:cNvPr id="5" name="Group 4"/>
          <p:cNvGrpSpPr/>
          <p:nvPr/>
        </p:nvGrpSpPr>
        <p:grpSpPr>
          <a:xfrm>
            <a:off x="76200" y="3653135"/>
            <a:ext cx="8991600" cy="461665"/>
            <a:chOff x="76200" y="3653135"/>
            <a:chExt cx="8991600" cy="461665"/>
          </a:xfrm>
        </p:grpSpPr>
        <p:cxnSp>
          <p:nvCxnSpPr>
            <p:cNvPr id="36" name="Straight Connector 35"/>
            <p:cNvCxnSpPr/>
            <p:nvPr/>
          </p:nvCxnSpPr>
          <p:spPr>
            <a:xfrm flipV="1">
              <a:off x="228600" y="3962400"/>
              <a:ext cx="8839200" cy="7620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200" y="3653135"/>
              <a:ext cx="809837" cy="461665"/>
            </a:xfrm>
            <a:prstGeom prst="rect">
              <a:avLst/>
            </a:prstGeom>
            <a:noFill/>
          </p:spPr>
          <p:txBody>
            <a:bodyPr wrap="none" rtlCol="0">
              <a:spAutoFit/>
            </a:bodyPr>
            <a:lstStyle/>
            <a:p>
              <a:r>
                <a:rPr lang="en-US" sz="2400" dirty="0">
                  <a:solidFill>
                    <a:prstClr val="black"/>
                  </a:solidFill>
                </a:rPr>
                <a:t>1% I</a:t>
              </a:r>
              <a:r>
                <a:rPr lang="en-US" sz="2400" baseline="-25000" dirty="0">
                  <a:solidFill>
                    <a:prstClr val="black"/>
                  </a:solidFill>
                </a:rPr>
                <a:t>0</a:t>
              </a:r>
            </a:p>
          </p:txBody>
        </p:sp>
      </p:grpSp>
      <p:sp>
        <p:nvSpPr>
          <p:cNvPr id="2" name="Flowchart: Summing Junction 1"/>
          <p:cNvSpPr>
            <a:spLocks noChangeAspect="1"/>
          </p:cNvSpPr>
          <p:nvPr/>
        </p:nvSpPr>
        <p:spPr>
          <a:xfrm>
            <a:off x="2529840" y="4191000"/>
            <a:ext cx="365760" cy="365760"/>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a:spLocks noChangeAspect="1"/>
          </p:cNvSpPr>
          <p:nvPr/>
        </p:nvSpPr>
        <p:spPr>
          <a:xfrm>
            <a:off x="6339840" y="41910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6477000" y="4328160"/>
            <a:ext cx="91440" cy="9144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5204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F40715-9010-4FEE-BB6A-70212D3F4098}"/>
              </a:ext>
            </a:extLst>
          </p:cNvPr>
          <p:cNvSpPr txBox="1"/>
          <p:nvPr/>
        </p:nvSpPr>
        <p:spPr>
          <a:xfrm>
            <a:off x="1687043" y="2743200"/>
            <a:ext cx="5769913" cy="523220"/>
          </a:xfrm>
          <a:prstGeom prst="rect">
            <a:avLst/>
          </a:prstGeom>
          <a:noFill/>
        </p:spPr>
        <p:txBody>
          <a:bodyPr wrap="none" rtlCol="0">
            <a:spAutoFit/>
          </a:bodyPr>
          <a:lstStyle/>
          <a:p>
            <a:r>
              <a:rPr lang="en-US" sz="2800" dirty="0"/>
              <a:t>Lecture stopped here, to be continued</a:t>
            </a:r>
          </a:p>
        </p:txBody>
      </p:sp>
    </p:spTree>
    <p:extLst>
      <p:ext uri="{BB962C8B-B14F-4D97-AF65-F5344CB8AC3E}">
        <p14:creationId xmlns:p14="http://schemas.microsoft.com/office/powerpoint/2010/main" val="169839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143000"/>
          </a:xfrm>
        </p:spPr>
        <p:txBody>
          <a:bodyPr/>
          <a:lstStyle/>
          <a:p>
            <a:r>
              <a:rPr lang="en-US" dirty="0"/>
              <a:t>Numerical integration</a:t>
            </a:r>
          </a:p>
        </p:txBody>
      </p:sp>
      <mc:AlternateContent xmlns:mc="http://schemas.openxmlformats.org/markup-compatibility/2006" xmlns:a14="http://schemas.microsoft.com/office/drawing/2010/main">
        <mc:Choice Requires="a14">
          <p:sp>
            <p:nvSpPr>
              <p:cNvPr id="3" name="TextBox 2"/>
              <p:cNvSpPr txBox="1"/>
              <p:nvPr/>
            </p:nvSpPr>
            <p:spPr>
              <a:xfrm>
                <a:off x="381000" y="838200"/>
                <a:ext cx="7239000" cy="812658"/>
              </a:xfrm>
              <a:prstGeom prst="rect">
                <a:avLst/>
              </a:prstGeom>
              <a:noFill/>
            </p:spPr>
            <p:txBody>
              <a:bodyPr wrap="square" rtlCol="0">
                <a:spAutoFit/>
              </a:bodyPr>
              <a:lstStyle/>
              <a:p>
                <a:r>
                  <a:rPr lang="en-US" dirty="0"/>
                  <a:t>Consider the simplest plankton model</a:t>
                </a:r>
              </a:p>
              <a:p>
                <a:r>
                  <a:rPr lang="en-US"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a:rPr>
                          <m:t>𝑑𝑃</m:t>
                        </m:r>
                      </m:num>
                      <m:den>
                        <m:r>
                          <a:rPr lang="en-US" sz="2000" b="0" i="1" smtClean="0">
                            <a:latin typeface="Cambria Math"/>
                          </a:rPr>
                          <m:t>𝑑𝑡</m:t>
                        </m:r>
                      </m:den>
                    </m:f>
                    <m:r>
                      <a:rPr lang="en-US" sz="2000" b="0" i="1" smtClean="0">
                        <a:latin typeface="Cambria Math"/>
                      </a:rPr>
                      <m:t>=</m:t>
                    </m:r>
                    <m:r>
                      <a:rPr lang="en-US" sz="2000" b="0" i="1" smtClean="0">
                        <a:latin typeface="Cambria Math"/>
                        <a:ea typeface="Cambria Math"/>
                      </a:rPr>
                      <m:t>𝛼</m:t>
                    </m:r>
                    <m:r>
                      <a:rPr lang="en-US" sz="2000" b="0" i="1" smtClean="0">
                        <a:latin typeface="Cambria Math"/>
                        <a:ea typeface="Cambria Math"/>
                      </a:rPr>
                      <m:t>𝑃</m:t>
                    </m:r>
                  </m:oMath>
                </a14:m>
                <a:r>
                  <a:rPr lang="en-US" sz="2000" b="0" dirty="0">
                    <a:ea typeface="Cambria Math"/>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381000" y="838200"/>
                <a:ext cx="7239000" cy="812658"/>
              </a:xfrm>
              <a:prstGeom prst="rect">
                <a:avLst/>
              </a:prstGeom>
              <a:blipFill rotWithShape="1">
                <a:blip r:embed="rId3"/>
                <a:stretch>
                  <a:fillRect l="-758" t="-3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81000" y="2525996"/>
                <a:ext cx="4203780" cy="903004"/>
              </a:xfrm>
              <a:prstGeom prst="rect">
                <a:avLst/>
              </a:prstGeom>
              <a:noFill/>
            </p:spPr>
            <p:txBody>
              <a:bodyPr wrap="none" rtlCol="0">
                <a:spAutoFit/>
              </a:bodyPr>
              <a:lstStyle/>
              <a:p>
                <a:r>
                  <a:rPr lang="en-US" dirty="0"/>
                  <a:t>In discrete form the differential equation is</a:t>
                </a:r>
                <a:endParaRPr lang="en-US" i="1" dirty="0">
                  <a:latin typeface="Cambria Math"/>
                </a:endParaRPr>
              </a:p>
              <a:p>
                <a:r>
                  <a:rPr lang="en-US" dirty="0"/>
                  <a:t>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a:ea typeface="Cambria Math"/>
                          </a:rPr>
                          <m:t>∆</m:t>
                        </m:r>
                        <m:r>
                          <a:rPr lang="en-US" sz="2400" b="0" i="1" smtClean="0">
                            <a:latin typeface="Cambria Math"/>
                          </a:rPr>
                          <m:t>𝑃</m:t>
                        </m:r>
                      </m:num>
                      <m:den>
                        <m:r>
                          <a:rPr lang="en-US" sz="2400" i="1" smtClean="0">
                            <a:latin typeface="Cambria Math"/>
                            <a:ea typeface="Cambria Math"/>
                          </a:rPr>
                          <m:t>∆</m:t>
                        </m:r>
                        <m:r>
                          <a:rPr lang="en-US" sz="2400" b="0" i="1" smtClean="0">
                            <a:latin typeface="Cambria Math"/>
                          </a:rPr>
                          <m:t>𝑡</m:t>
                        </m:r>
                      </m:den>
                    </m:f>
                    <m:r>
                      <a:rPr lang="en-US" sz="2400" b="0" i="1" smtClean="0">
                        <a:latin typeface="Cambria Math"/>
                      </a:rPr>
                      <m:t>=</m:t>
                    </m:r>
                    <m:r>
                      <a:rPr lang="en-US" sz="2400" b="0" i="1" smtClean="0">
                        <a:latin typeface="Cambria Math"/>
                        <a:ea typeface="Cambria Math"/>
                      </a:rPr>
                      <m:t>𝛼</m:t>
                    </m:r>
                    <m:r>
                      <a:rPr lang="en-US" sz="2400" b="0" i="1" smtClean="0">
                        <a:latin typeface="Cambria Math"/>
                        <a:ea typeface="Cambria Math"/>
                      </a:rPr>
                      <m:t>𝑃</m:t>
                    </m:r>
                  </m:oMath>
                </a14:m>
                <a:endParaRPr lang="en-US" sz="2400" b="0" dirty="0">
                  <a:ea typeface="Cambria Math"/>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1000" y="2525996"/>
                <a:ext cx="4203780" cy="903004"/>
              </a:xfrm>
              <a:prstGeom prst="rect">
                <a:avLst/>
              </a:prstGeom>
              <a:blipFill rotWithShape="1">
                <a:blip r:embed="rId4"/>
                <a:stretch>
                  <a:fillRect l="-1306" t="-3356" r="-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40469" y="3581400"/>
                <a:ext cx="1769331" cy="646331"/>
              </a:xfrm>
              <a:prstGeom prst="rect">
                <a:avLst/>
              </a:prstGeom>
              <a:noFill/>
            </p:spPr>
            <p:txBody>
              <a:bodyPr wrap="none" rtlCol="0">
                <a:spAutoFit/>
              </a:bodyPr>
              <a:lstStyle/>
              <a:p>
                <a:r>
                  <a:rPr lang="en-US" dirty="0"/>
                  <a:t>Increment</a:t>
                </a:r>
              </a:p>
              <a:p>
                <a:r>
                  <a:rPr lang="en-US" dirty="0">
                    <a:ea typeface="Cambria Math"/>
                  </a:rPr>
                  <a:t>         </a:t>
                </a:r>
                <a14:m>
                  <m:oMath xmlns:m="http://schemas.openxmlformats.org/officeDocument/2006/math">
                    <m:r>
                      <a:rPr lang="en-US" i="1">
                        <a:latin typeface="Cambria Math"/>
                        <a:ea typeface="Cambria Math"/>
                      </a:rPr>
                      <m:t>∆</m:t>
                    </m:r>
                    <m:r>
                      <a:rPr lang="en-US" i="1">
                        <a:latin typeface="Cambria Math"/>
                      </a:rPr>
                      <m:t>𝑃</m:t>
                    </m:r>
                    <m:r>
                      <a:rPr lang="en-US" b="0" i="1" smtClean="0">
                        <a:latin typeface="Cambria Math"/>
                      </a:rPr>
                      <m:t>=</m:t>
                    </m:r>
                    <m:r>
                      <a:rPr lang="en-US" b="0" i="1" smtClean="0">
                        <a:latin typeface="Cambria Math"/>
                        <a:ea typeface="Cambria Math"/>
                      </a:rPr>
                      <m:t>𝛼</m:t>
                    </m:r>
                    <m:r>
                      <a:rPr lang="en-US" b="0" i="1" smtClean="0">
                        <a:latin typeface="Cambria Math"/>
                        <a:ea typeface="Cambria Math"/>
                      </a:rPr>
                      <m:t>𝑃</m:t>
                    </m:r>
                    <m:r>
                      <a:rPr lang="en-US" b="0" i="1" smtClean="0">
                        <a:latin typeface="Cambria Math"/>
                        <a:ea typeface="Cambria Math"/>
                      </a:rPr>
                      <m:t>∆</m:t>
                    </m:r>
                    <m:r>
                      <a:rPr lang="en-US" b="0" i="1" smtClean="0">
                        <a:latin typeface="Cambria Math"/>
                        <a:ea typeface="Cambria Math"/>
                      </a:rPr>
                      <m:t>𝑡</m:t>
                    </m:r>
                  </m:oMath>
                </a14:m>
                <a:endParaRPr lang="en-US" b="0" dirty="0">
                  <a:ea typeface="Cambria Math"/>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0469" y="3581400"/>
                <a:ext cx="1769331" cy="646331"/>
              </a:xfrm>
              <a:prstGeom prst="rect">
                <a:avLst/>
              </a:prstGeom>
              <a:blipFill rotWithShape="1">
                <a:blip r:embed="rId5"/>
                <a:stretch>
                  <a:fillRect l="-2749" t="-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7200" y="4343400"/>
                <a:ext cx="3014095" cy="646331"/>
              </a:xfrm>
              <a:prstGeom prst="rect">
                <a:avLst/>
              </a:prstGeom>
              <a:noFill/>
            </p:spPr>
            <p:txBody>
              <a:bodyPr wrap="none" rtlCol="0">
                <a:spAutoFit/>
              </a:bodyPr>
              <a:lstStyle/>
              <a:p>
                <a:r>
                  <a:rPr lang="en-US" dirty="0"/>
                  <a:t>Time stepping (Forward Euler)</a:t>
                </a:r>
              </a:p>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𝑡</m:t>
                        </m:r>
                        <m:r>
                          <a:rPr lang="en-US" b="0" i="1" smtClean="0">
                            <a:latin typeface="Cambria Math"/>
                          </a:rPr>
                          <m:t>+∆</m:t>
                        </m:r>
                        <m:r>
                          <a:rPr lang="en-US" b="0" i="1" smtClean="0">
                            <a:latin typeface="Cambria Math" panose="02040503050406030204" pitchFamily="18" charset="0"/>
                          </a:rPr>
                          <m:t>𝑡</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𝑡</m:t>
                        </m:r>
                      </m:sub>
                    </m:sSub>
                    <m:r>
                      <a:rPr lang="en-US" b="0" i="1" smtClean="0">
                        <a:latin typeface="Cambria Math"/>
                      </a:rPr>
                      <m:t>+</m:t>
                    </m:r>
                    <m:r>
                      <a:rPr lang="en-US" b="0" i="1" smtClean="0">
                        <a:latin typeface="Cambria Math"/>
                        <a:ea typeface="Cambria Math"/>
                      </a:rPr>
                      <m:t>𝛼</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𝑃</m:t>
                        </m:r>
                      </m:e>
                      <m:sub>
                        <m:r>
                          <a:rPr lang="en-US" b="0" i="1" smtClean="0">
                            <a:latin typeface="Cambria Math"/>
                            <a:ea typeface="Cambria Math"/>
                          </a:rPr>
                          <m:t>𝑡</m:t>
                        </m:r>
                      </m:sub>
                    </m:sSub>
                    <m:r>
                      <a:rPr lang="en-US" b="0" i="1" smtClean="0">
                        <a:latin typeface="Cambria Math"/>
                        <a:ea typeface="Cambria Math"/>
                      </a:rPr>
                      <m:t>∆</m:t>
                    </m:r>
                    <m:r>
                      <a:rPr lang="en-US" b="0" i="1" smtClean="0">
                        <a:latin typeface="Cambria Math"/>
                        <a:ea typeface="Cambria Math"/>
                      </a:rPr>
                      <m:t>𝑡</m:t>
                    </m:r>
                  </m:oMath>
                </a14:m>
                <a:endParaRPr lang="en-US" b="0" dirty="0">
                  <a:ea typeface="Cambria Math"/>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4343400"/>
                <a:ext cx="3014095" cy="646331"/>
              </a:xfrm>
              <a:prstGeom prst="rect">
                <a:avLst/>
              </a:prstGeom>
              <a:blipFill>
                <a:blip r:embed="rId6"/>
                <a:stretch>
                  <a:fillRect l="-1619" t="-5660" r="-1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81000" y="1715869"/>
                <a:ext cx="2377126" cy="646331"/>
              </a:xfrm>
              <a:prstGeom prst="rect">
                <a:avLst/>
              </a:prstGeom>
              <a:noFill/>
            </p:spPr>
            <p:txBody>
              <a:bodyPr wrap="none" rtlCol="0">
                <a:spAutoFit/>
              </a:bodyPr>
              <a:lstStyle/>
              <a:p>
                <a:r>
                  <a:rPr lang="en-US" dirty="0">
                    <a:ea typeface="Cambria Math"/>
                  </a:rPr>
                  <a:t>The analytic solution is </a:t>
                </a:r>
              </a:p>
              <a:p>
                <a:pPr/>
                <a14:m>
                  <m:oMathPara xmlns:m="http://schemas.openxmlformats.org/officeDocument/2006/math">
                    <m:oMathParaPr>
                      <m:jc m:val="centerGroup"/>
                    </m:oMathParaPr>
                    <m:oMath xmlns:m="http://schemas.openxmlformats.org/officeDocument/2006/math">
                      <m:r>
                        <a:rPr lang="en-US" i="1">
                          <a:latin typeface="Cambria Math"/>
                          <a:ea typeface="Cambria Math"/>
                        </a:rPr>
                        <m:t>𝑃</m:t>
                      </m:r>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𝑃</m:t>
                          </m:r>
                        </m:e>
                        <m:sub>
                          <m:r>
                            <a:rPr lang="en-US" i="1">
                              <a:latin typeface="Cambria Math"/>
                              <a:ea typeface="Cambria Math"/>
                            </a:rPr>
                            <m:t>0</m:t>
                          </m:r>
                        </m:sub>
                      </m:sSub>
                      <m:sSup>
                        <m:sSupPr>
                          <m:ctrlPr>
                            <a:rPr lang="en-US" i="1">
                              <a:latin typeface="Cambria Math" panose="02040503050406030204" pitchFamily="18" charset="0"/>
                              <a:ea typeface="Cambria Math"/>
                            </a:rPr>
                          </m:ctrlPr>
                        </m:sSupPr>
                        <m:e>
                          <m:r>
                            <a:rPr lang="en-US" i="1">
                              <a:latin typeface="Cambria Math"/>
                              <a:ea typeface="Cambria Math"/>
                            </a:rPr>
                            <m:t>𝑒</m:t>
                          </m:r>
                        </m:e>
                        <m:sup>
                          <m:r>
                            <a:rPr lang="en-US" i="1">
                              <a:latin typeface="Cambria Math"/>
                              <a:ea typeface="Cambria Math"/>
                            </a:rPr>
                            <m:t>𝛼</m:t>
                          </m:r>
                          <m:r>
                            <a:rPr lang="en-US" i="1">
                              <a:latin typeface="Cambria Math"/>
                              <a:ea typeface="Cambria Math"/>
                            </a:rPr>
                            <m:t>𝑡</m:t>
                          </m:r>
                        </m:sup>
                      </m:sSup>
                    </m:oMath>
                  </m:oMathPara>
                </a14:m>
                <a:endParaRPr lang="en-US" dirty="0">
                  <a:ea typeface="Cambria Math"/>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81000" y="1715869"/>
                <a:ext cx="2377126" cy="646331"/>
              </a:xfrm>
              <a:prstGeom prst="rect">
                <a:avLst/>
              </a:prstGeom>
              <a:blipFill rotWithShape="1">
                <a:blip r:embed="rId7"/>
                <a:stretch>
                  <a:fillRect l="-2314" t="-4673" r="-1285"/>
                </a:stretch>
              </a:blipFill>
            </p:spPr>
            <p:txBody>
              <a:bodyPr/>
              <a:lstStyle/>
              <a:p>
                <a:r>
                  <a:rPr lang="en-US">
                    <a:noFill/>
                  </a:rPr>
                  <a:t> </a:t>
                </a:r>
              </a:p>
            </p:txBody>
          </p:sp>
        </mc:Fallback>
      </mc:AlternateContent>
      <p:grpSp>
        <p:nvGrpSpPr>
          <p:cNvPr id="17" name="Group 16"/>
          <p:cNvGrpSpPr/>
          <p:nvPr/>
        </p:nvGrpSpPr>
        <p:grpSpPr>
          <a:xfrm>
            <a:off x="457200" y="2819400"/>
            <a:ext cx="8610600" cy="3962400"/>
            <a:chOff x="457200" y="2819400"/>
            <a:chExt cx="8610600" cy="3962400"/>
          </a:xfrm>
        </p:grpSpPr>
        <p:grpSp>
          <p:nvGrpSpPr>
            <p:cNvPr id="16" name="Group 15"/>
            <p:cNvGrpSpPr/>
            <p:nvPr/>
          </p:nvGrpSpPr>
          <p:grpSpPr>
            <a:xfrm>
              <a:off x="457200" y="2819400"/>
              <a:ext cx="8610600" cy="3962400"/>
              <a:chOff x="457200" y="2819400"/>
              <a:chExt cx="8610600" cy="3962400"/>
            </a:xfrm>
          </p:grpSpPr>
          <mc:AlternateContent xmlns:mc="http://schemas.openxmlformats.org/markup-compatibility/2006" xmlns:a14="http://schemas.microsoft.com/office/drawing/2010/main">
            <mc:Choice Requires="a14">
              <p:sp>
                <p:nvSpPr>
                  <p:cNvPr id="7" name="TextBox 6"/>
                  <p:cNvSpPr txBox="1"/>
                  <p:nvPr/>
                </p:nvSpPr>
                <p:spPr>
                  <a:xfrm>
                    <a:off x="457200" y="5248870"/>
                    <a:ext cx="1841979" cy="923330"/>
                  </a:xfrm>
                  <a:prstGeom prst="rect">
                    <a:avLst/>
                  </a:prstGeom>
                  <a:noFill/>
                </p:spPr>
                <p:txBody>
                  <a:bodyPr wrap="none" rtlCol="0">
                    <a:spAutoFit/>
                  </a:bodyPr>
                  <a:lstStyle/>
                  <a:p>
                    <a:r>
                      <a:rPr lang="en-US" dirty="0"/>
                      <a:t>For example, take</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0</m:t>
                              </m:r>
                            </m:sub>
                          </m:sSub>
                          <m:r>
                            <a:rPr lang="en-US" b="0" i="1" smtClean="0">
                              <a:latin typeface="Cambria Math"/>
                            </a:rPr>
                            <m:t>=1.0</m:t>
                          </m:r>
                        </m:oMath>
                      </m:oMathPara>
                    </a14:m>
                    <a:endParaRPr lang="en-US" b="0" dirty="0"/>
                  </a:p>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𝛼</m:t>
                          </m:r>
                          <m:r>
                            <a:rPr lang="en-US" i="1">
                              <a:latin typeface="Cambria Math"/>
                            </a:rPr>
                            <m:t>=1.0</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57200" y="5248870"/>
                    <a:ext cx="1841979" cy="923330"/>
                  </a:xfrm>
                  <a:prstGeom prst="rect">
                    <a:avLst/>
                  </a:prstGeom>
                  <a:blipFill rotWithShape="1">
                    <a:blip r:embed="rId8"/>
                    <a:stretch>
                      <a:fillRect l="-2649" t="-3289" r="-2318"/>
                    </a:stretch>
                  </a:blipFill>
                </p:spPr>
                <p:txBody>
                  <a:bodyPr/>
                  <a:lstStyle/>
                  <a:p>
                    <a:r>
                      <a:rPr lang="en-US">
                        <a:noFill/>
                      </a:rPr>
                      <a:t> </a:t>
                    </a:r>
                  </a:p>
                </p:txBody>
              </p:sp>
            </mc:Fallback>
          </mc:AlternateContent>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0" y="2819400"/>
                <a:ext cx="5120640" cy="3840480"/>
              </a:xfrm>
              <a:prstGeom prst="rect">
                <a:avLst/>
              </a:prstGeom>
            </p:spPr>
          </p:pic>
          <p:sp>
            <p:nvSpPr>
              <p:cNvPr id="10" name="TextBox 9"/>
              <p:cNvSpPr txBox="1"/>
              <p:nvPr/>
            </p:nvSpPr>
            <p:spPr>
              <a:xfrm>
                <a:off x="3887712" y="4419600"/>
                <a:ext cx="303288" cy="369332"/>
              </a:xfrm>
              <a:prstGeom prst="rect">
                <a:avLst/>
              </a:prstGeom>
              <a:noFill/>
            </p:spPr>
            <p:txBody>
              <a:bodyPr wrap="none" rtlCol="0">
                <a:spAutoFit/>
              </a:bodyPr>
              <a:lstStyle/>
              <a:p>
                <a:r>
                  <a:rPr lang="en-US" dirty="0"/>
                  <a:t>P</a:t>
                </a:r>
              </a:p>
            </p:txBody>
          </p:sp>
          <p:sp>
            <p:nvSpPr>
              <p:cNvPr id="11" name="TextBox 10"/>
              <p:cNvSpPr txBox="1"/>
              <p:nvPr/>
            </p:nvSpPr>
            <p:spPr>
              <a:xfrm>
                <a:off x="6360863" y="6412468"/>
                <a:ext cx="649537" cy="369332"/>
              </a:xfrm>
              <a:prstGeom prst="rect">
                <a:avLst/>
              </a:prstGeom>
              <a:noFill/>
            </p:spPr>
            <p:txBody>
              <a:bodyPr wrap="none" rtlCol="0">
                <a:spAutoFit/>
              </a:bodyPr>
              <a:lstStyle/>
              <a:p>
                <a:r>
                  <a:rPr lang="en-US" dirty="0"/>
                  <a:t>Time</a:t>
                </a:r>
              </a:p>
            </p:txBody>
          </p:sp>
          <p:sp>
            <p:nvSpPr>
              <p:cNvPr id="13" name="TextBox 12"/>
              <p:cNvSpPr txBox="1"/>
              <p:nvPr/>
            </p:nvSpPr>
            <p:spPr>
              <a:xfrm>
                <a:off x="7659583" y="5802868"/>
                <a:ext cx="798617" cy="369332"/>
              </a:xfrm>
              <a:prstGeom prst="rect">
                <a:avLst/>
              </a:prstGeom>
              <a:noFill/>
            </p:spPr>
            <p:txBody>
              <a:bodyPr wrap="none" rtlCol="0">
                <a:spAutoFit/>
              </a:bodyPr>
              <a:lstStyle/>
              <a:p>
                <a:r>
                  <a:rPr lang="en-US" dirty="0" err="1"/>
                  <a:t>Δt</a:t>
                </a:r>
                <a:r>
                  <a:rPr lang="en-US" dirty="0"/>
                  <a:t>=1.0</a:t>
                </a:r>
              </a:p>
            </p:txBody>
          </p:sp>
          <p:sp>
            <p:nvSpPr>
              <p:cNvPr id="14" name="TextBox 13"/>
              <p:cNvSpPr txBox="1"/>
              <p:nvPr/>
            </p:nvSpPr>
            <p:spPr>
              <a:xfrm>
                <a:off x="8153400" y="5029200"/>
                <a:ext cx="798617" cy="369332"/>
              </a:xfrm>
              <a:prstGeom prst="rect">
                <a:avLst/>
              </a:prstGeom>
              <a:noFill/>
            </p:spPr>
            <p:txBody>
              <a:bodyPr wrap="none" rtlCol="0">
                <a:spAutoFit/>
              </a:bodyPr>
              <a:lstStyle/>
              <a:p>
                <a:r>
                  <a:rPr lang="en-US" dirty="0" err="1"/>
                  <a:t>Δt</a:t>
                </a:r>
                <a:r>
                  <a:rPr lang="en-US" dirty="0"/>
                  <a:t>=0.5</a:t>
                </a:r>
              </a:p>
            </p:txBody>
          </p:sp>
          <p:sp>
            <p:nvSpPr>
              <p:cNvPr id="15" name="TextBox 14"/>
              <p:cNvSpPr txBox="1"/>
              <p:nvPr/>
            </p:nvSpPr>
            <p:spPr>
              <a:xfrm>
                <a:off x="8269183" y="4038600"/>
                <a:ext cx="798617" cy="369332"/>
              </a:xfrm>
              <a:prstGeom prst="rect">
                <a:avLst/>
              </a:prstGeom>
              <a:noFill/>
            </p:spPr>
            <p:txBody>
              <a:bodyPr wrap="none" rtlCol="0">
                <a:spAutoFit/>
              </a:bodyPr>
              <a:lstStyle/>
              <a:p>
                <a:r>
                  <a:rPr lang="en-US" dirty="0" err="1"/>
                  <a:t>Δt</a:t>
                </a:r>
                <a:r>
                  <a:rPr lang="en-US" dirty="0"/>
                  <a:t>=0.1</a:t>
                </a:r>
              </a:p>
            </p:txBody>
          </p:sp>
        </p:grpSp>
        <p:sp>
          <p:nvSpPr>
            <p:cNvPr id="12" name="TextBox 11"/>
            <p:cNvSpPr txBox="1"/>
            <p:nvPr/>
          </p:nvSpPr>
          <p:spPr>
            <a:xfrm>
              <a:off x="6633252" y="3200400"/>
              <a:ext cx="1748748" cy="369332"/>
            </a:xfrm>
            <a:prstGeom prst="rect">
              <a:avLst/>
            </a:prstGeom>
            <a:noFill/>
          </p:spPr>
          <p:txBody>
            <a:bodyPr wrap="none" rtlCol="0">
              <a:spAutoFit/>
            </a:bodyPr>
            <a:lstStyle/>
            <a:p>
              <a:r>
                <a:rPr lang="en-US" dirty="0"/>
                <a:t>Analytic solution</a:t>
              </a:r>
            </a:p>
          </p:txBody>
        </p:sp>
      </p:grpSp>
      <p:sp>
        <p:nvSpPr>
          <p:cNvPr id="18" name="TextBox 17"/>
          <p:cNvSpPr txBox="1"/>
          <p:nvPr/>
        </p:nvSpPr>
        <p:spPr>
          <a:xfrm>
            <a:off x="5028899" y="2048470"/>
            <a:ext cx="4115101" cy="923330"/>
          </a:xfrm>
          <a:prstGeom prst="rect">
            <a:avLst/>
          </a:prstGeom>
          <a:noFill/>
        </p:spPr>
        <p:txBody>
          <a:bodyPr wrap="square" rtlCol="0">
            <a:spAutoFit/>
          </a:bodyPr>
          <a:lstStyle/>
          <a:p>
            <a:r>
              <a:rPr lang="en-US" dirty="0"/>
              <a:t>Undershoot: Forward Euler  time stepping systematically underestimates  </a:t>
            </a:r>
            <a:r>
              <a:rPr lang="en-US" dirty="0" err="1"/>
              <a:t>dP</a:t>
            </a:r>
            <a:r>
              <a:rPr lang="en-US" dirty="0"/>
              <a:t>/</a:t>
            </a:r>
            <a:r>
              <a:rPr lang="en-US" dirty="0" err="1"/>
              <a:t>dt</a:t>
            </a:r>
            <a:r>
              <a:rPr lang="en-US" dirty="0"/>
              <a:t>, which increases with time.</a:t>
            </a:r>
          </a:p>
        </p:txBody>
      </p:sp>
    </p:spTree>
    <p:extLst>
      <p:ext uri="{BB962C8B-B14F-4D97-AF65-F5344CB8AC3E}">
        <p14:creationId xmlns:p14="http://schemas.microsoft.com/office/powerpoint/2010/main" val="39773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8" b="17754"/>
          <a:stretch/>
        </p:blipFill>
        <p:spPr bwMode="auto">
          <a:xfrm>
            <a:off x="1753654" y="1752600"/>
            <a:ext cx="464714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867400"/>
            <a:ext cx="5453149"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6400800"/>
            <a:ext cx="553212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76200"/>
            <a:ext cx="9144000" cy="1371600"/>
          </a:xfrm>
        </p:spPr>
        <p:txBody>
          <a:bodyPr>
            <a:normAutofit fontScale="90000"/>
          </a:bodyPr>
          <a:lstStyle/>
          <a:p>
            <a:r>
              <a:rPr lang="en-US" sz="3600" dirty="0"/>
              <a:t>Simulating WCR frictional </a:t>
            </a:r>
            <a:r>
              <a:rPr lang="en-US" sz="3600" dirty="0" err="1"/>
              <a:t>spindown</a:t>
            </a:r>
            <a:r>
              <a:rPr lang="en-US" sz="3600" dirty="0"/>
              <a:t>:</a:t>
            </a:r>
            <a:br>
              <a:rPr lang="en-US" sz="3600" dirty="0"/>
            </a:br>
            <a:r>
              <a:rPr lang="en-US" sz="3600" dirty="0" err="1"/>
              <a:t>ageostrophic</a:t>
            </a:r>
            <a:r>
              <a:rPr lang="en-US" sz="3600" dirty="0"/>
              <a:t> secondary circulation</a:t>
            </a:r>
            <a:br>
              <a:rPr lang="en-US" dirty="0"/>
            </a:br>
            <a:endParaRPr lang="en-US" sz="3100" dirty="0"/>
          </a:p>
        </p:txBody>
      </p:sp>
      <p:sp>
        <p:nvSpPr>
          <p:cNvPr id="6" name="TextBox 5"/>
          <p:cNvSpPr txBox="1"/>
          <p:nvPr/>
        </p:nvSpPr>
        <p:spPr>
          <a:xfrm>
            <a:off x="0" y="6477000"/>
            <a:ext cx="1917448" cy="369332"/>
          </a:xfrm>
          <a:prstGeom prst="rect">
            <a:avLst/>
          </a:prstGeom>
          <a:noFill/>
        </p:spPr>
        <p:txBody>
          <a:bodyPr wrap="none" rtlCol="0">
            <a:spAutoFit/>
          </a:bodyPr>
          <a:lstStyle/>
          <a:p>
            <a:r>
              <a:rPr lang="en-US" dirty="0">
                <a:solidFill>
                  <a:prstClr val="black"/>
                </a:solidFill>
              </a:rPr>
              <a:t>Franks et al.(1986)</a:t>
            </a:r>
          </a:p>
        </p:txBody>
      </p:sp>
      <p:sp>
        <p:nvSpPr>
          <p:cNvPr id="3" name="TextBox 2"/>
          <p:cNvSpPr txBox="1"/>
          <p:nvPr/>
        </p:nvSpPr>
        <p:spPr>
          <a:xfrm>
            <a:off x="2209800" y="1504890"/>
            <a:ext cx="3635867" cy="400110"/>
          </a:xfrm>
          <a:prstGeom prst="rect">
            <a:avLst/>
          </a:prstGeom>
          <a:noFill/>
        </p:spPr>
        <p:txBody>
          <a:bodyPr wrap="none" rtlCol="0">
            <a:spAutoFit/>
          </a:bodyPr>
          <a:lstStyle/>
          <a:p>
            <a:r>
              <a:rPr lang="en-US" sz="2000" dirty="0">
                <a:solidFill>
                  <a:prstClr val="black"/>
                </a:solidFill>
              </a:rPr>
              <a:t>Radial </a:t>
            </a:r>
            <a:r>
              <a:rPr lang="en-US" sz="2000" dirty="0" err="1">
                <a:solidFill>
                  <a:prstClr val="black"/>
                </a:solidFill>
              </a:rPr>
              <a:t>Streamfunction</a:t>
            </a:r>
            <a:r>
              <a:rPr lang="en-US" sz="2000" dirty="0">
                <a:solidFill>
                  <a:prstClr val="black"/>
                </a:solidFill>
              </a:rPr>
              <a:t>  </a:t>
            </a:r>
            <a:r>
              <a:rPr lang="el-GR" sz="2000" i="1" dirty="0">
                <a:solidFill>
                  <a:prstClr val="black"/>
                </a:solidFill>
              </a:rPr>
              <a:t>ψ</a:t>
            </a:r>
            <a:r>
              <a:rPr lang="en-US" sz="2000" dirty="0">
                <a:solidFill>
                  <a:prstClr val="black"/>
                </a:solidFill>
              </a:rPr>
              <a:t>        F(z)</a:t>
            </a:r>
          </a:p>
        </p:txBody>
      </p:sp>
    </p:spTree>
    <p:extLst>
      <p:ext uri="{BB962C8B-B14F-4D97-AF65-F5344CB8AC3E}">
        <p14:creationId xmlns:p14="http://schemas.microsoft.com/office/powerpoint/2010/main" val="3640903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1125"/>
            <a:ext cx="9144000" cy="4886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152400"/>
            <a:ext cx="8229600" cy="1143000"/>
          </a:xfrm>
        </p:spPr>
        <p:txBody>
          <a:bodyPr/>
          <a:lstStyle/>
          <a:p>
            <a:r>
              <a:rPr lang="en-US" dirty="0"/>
              <a:t>Results of the physical simulation</a:t>
            </a:r>
          </a:p>
        </p:txBody>
      </p:sp>
    </p:spTree>
    <p:extLst>
      <p:ext uri="{BB962C8B-B14F-4D97-AF65-F5344CB8AC3E}">
        <p14:creationId xmlns:p14="http://schemas.microsoft.com/office/powerpoint/2010/main" val="3066715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7670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680" y="0"/>
            <a:ext cx="4846320" cy="382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86" y="5562600"/>
            <a:ext cx="8909914" cy="53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6400800"/>
            <a:ext cx="290146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419600"/>
            <a:ext cx="773842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553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41"/>
          <a:stretch/>
        </p:blipFill>
        <p:spPr bwMode="auto">
          <a:xfrm>
            <a:off x="0" y="1387475"/>
            <a:ext cx="9144000" cy="471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152400"/>
            <a:ext cx="8229600" cy="1143000"/>
          </a:xfrm>
        </p:spPr>
        <p:txBody>
          <a:bodyPr/>
          <a:lstStyle/>
          <a:p>
            <a:r>
              <a:rPr lang="en-US" dirty="0"/>
              <a:t>Simulated nutrient concentration</a:t>
            </a:r>
          </a:p>
        </p:txBody>
      </p:sp>
    </p:spTree>
    <p:extLst>
      <p:ext uri="{BB962C8B-B14F-4D97-AF65-F5344CB8AC3E}">
        <p14:creationId xmlns:p14="http://schemas.microsoft.com/office/powerpoint/2010/main" val="3566172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5250"/>
            <a:ext cx="9144000" cy="491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0"/>
            <a:ext cx="9144000" cy="1090612"/>
          </a:xfrm>
        </p:spPr>
        <p:txBody>
          <a:bodyPr>
            <a:normAutofit fontScale="90000"/>
          </a:bodyPr>
          <a:lstStyle/>
          <a:p>
            <a:r>
              <a:rPr lang="en-US" dirty="0"/>
              <a:t>Simulated</a:t>
            </a:r>
            <a:r>
              <a:rPr lang="en-US" baseline="0" dirty="0"/>
              <a:t> phytoplankton concentration</a:t>
            </a:r>
            <a:endParaRPr lang="en-US" dirty="0"/>
          </a:p>
        </p:txBody>
      </p:sp>
    </p:spTree>
    <p:extLst>
      <p:ext uri="{BB962C8B-B14F-4D97-AF65-F5344CB8AC3E}">
        <p14:creationId xmlns:p14="http://schemas.microsoft.com/office/powerpoint/2010/main" val="3767735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00" t="15021"/>
          <a:stretch/>
        </p:blipFill>
        <p:spPr bwMode="auto">
          <a:xfrm>
            <a:off x="5867400" y="2286000"/>
            <a:ext cx="3200400" cy="301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80988"/>
            <a:ext cx="9144000" cy="1090612"/>
          </a:xfrm>
        </p:spPr>
        <p:txBody>
          <a:bodyPr>
            <a:normAutofit fontScale="90000"/>
          </a:bodyPr>
          <a:lstStyle/>
          <a:p>
            <a:r>
              <a:rPr lang="en-US" dirty="0"/>
              <a:t>Why is the eddy-induced upwelling almost invisible in the nutrient field?</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00" t="11823" b="2042"/>
          <a:stretch/>
        </p:blipFill>
        <p:spPr bwMode="auto">
          <a:xfrm>
            <a:off x="2895600" y="2286000"/>
            <a:ext cx="3200400" cy="299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378" t="288" r="30695" b="17754"/>
          <a:stretch/>
        </p:blipFill>
        <p:spPr bwMode="auto">
          <a:xfrm>
            <a:off x="228600" y="2296375"/>
            <a:ext cx="2743200" cy="379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1905000"/>
            <a:ext cx="7831631" cy="400110"/>
          </a:xfrm>
          <a:prstGeom prst="rect">
            <a:avLst/>
          </a:prstGeom>
          <a:noFill/>
        </p:spPr>
        <p:txBody>
          <a:bodyPr wrap="none" rtlCol="0">
            <a:spAutoFit/>
          </a:bodyPr>
          <a:lstStyle/>
          <a:p>
            <a:r>
              <a:rPr lang="en-US" sz="2000" dirty="0">
                <a:solidFill>
                  <a:prstClr val="black"/>
                </a:solidFill>
              </a:rPr>
              <a:t>Radial </a:t>
            </a:r>
            <a:r>
              <a:rPr lang="en-US" sz="2000" dirty="0" err="1">
                <a:solidFill>
                  <a:prstClr val="black"/>
                </a:solidFill>
              </a:rPr>
              <a:t>Streamfunction</a:t>
            </a:r>
            <a:r>
              <a:rPr lang="en-US" sz="2000" dirty="0">
                <a:solidFill>
                  <a:prstClr val="black"/>
                </a:solidFill>
              </a:rPr>
              <a:t>                    Nutrients                             Phytoplankton</a:t>
            </a:r>
          </a:p>
        </p:txBody>
      </p:sp>
    </p:spTree>
    <p:extLst>
      <p:ext uri="{BB962C8B-B14F-4D97-AF65-F5344CB8AC3E}">
        <p14:creationId xmlns:p14="http://schemas.microsoft.com/office/powerpoint/2010/main" val="1270520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28588"/>
            <a:ext cx="5905500"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1112838"/>
            <a:ext cx="2971800" cy="4525962"/>
          </a:xfrm>
        </p:spPr>
        <p:txBody>
          <a:bodyPr>
            <a:normAutofit/>
          </a:bodyPr>
          <a:lstStyle/>
          <a:p>
            <a:r>
              <a:rPr lang="en-US" dirty="0"/>
              <a:t>Sensitivity to the prescribed</a:t>
            </a:r>
            <a:r>
              <a:rPr lang="en-US" baseline="0" dirty="0"/>
              <a:t> upwelling velocity</a:t>
            </a:r>
            <a:endParaRPr lang="en-US" dirty="0"/>
          </a:p>
        </p:txBody>
      </p:sp>
    </p:spTree>
    <p:extLst>
      <p:ext uri="{BB962C8B-B14F-4D97-AF65-F5344CB8AC3E}">
        <p14:creationId xmlns:p14="http://schemas.microsoft.com/office/powerpoint/2010/main" val="189968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846320" cy="476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457200" y="0"/>
            <a:ext cx="8229600" cy="1143000"/>
          </a:xfrm>
        </p:spPr>
        <p:txBody>
          <a:bodyPr>
            <a:normAutofit fontScale="90000"/>
          </a:bodyPr>
          <a:lstStyle/>
          <a:p>
            <a:r>
              <a:rPr lang="en-US" dirty="0"/>
              <a:t>Comparing with observations: simulated chlorophyll concentration</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00" t="15021" r="1556"/>
          <a:stretch/>
        </p:blipFill>
        <p:spPr bwMode="auto">
          <a:xfrm>
            <a:off x="0" y="1981200"/>
            <a:ext cx="4425043" cy="431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95400" y="1676400"/>
            <a:ext cx="2398413" cy="369332"/>
          </a:xfrm>
          <a:prstGeom prst="rect">
            <a:avLst/>
          </a:prstGeom>
          <a:noFill/>
        </p:spPr>
        <p:txBody>
          <a:bodyPr wrap="none" rtlCol="0">
            <a:spAutoFit/>
          </a:bodyPr>
          <a:lstStyle/>
          <a:p>
            <a:r>
              <a:rPr lang="en-US" dirty="0">
                <a:solidFill>
                  <a:prstClr val="black"/>
                </a:solidFill>
              </a:rPr>
              <a:t>Phytoplankton nitrogen</a:t>
            </a:r>
          </a:p>
        </p:txBody>
      </p:sp>
    </p:spTree>
    <p:extLst>
      <p:ext uri="{BB962C8B-B14F-4D97-AF65-F5344CB8AC3E}">
        <p14:creationId xmlns:p14="http://schemas.microsoft.com/office/powerpoint/2010/main" val="270370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4579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28600"/>
            <a:ext cx="9144000" cy="1096962"/>
          </a:xfrm>
        </p:spPr>
        <p:txBody>
          <a:bodyPr>
            <a:normAutofit/>
          </a:bodyPr>
          <a:lstStyle/>
          <a:p>
            <a:r>
              <a:rPr lang="en-US" dirty="0"/>
              <a:t>Chlorophyll observations from WCR82B</a:t>
            </a:r>
          </a:p>
        </p:txBody>
      </p:sp>
      <p:sp>
        <p:nvSpPr>
          <p:cNvPr id="3" name="TextBox 2"/>
          <p:cNvSpPr txBox="1"/>
          <p:nvPr/>
        </p:nvSpPr>
        <p:spPr>
          <a:xfrm>
            <a:off x="6767452" y="4191000"/>
            <a:ext cx="2376548" cy="369332"/>
          </a:xfrm>
          <a:prstGeom prst="rect">
            <a:avLst/>
          </a:prstGeom>
          <a:noFill/>
        </p:spPr>
        <p:txBody>
          <a:bodyPr wrap="none" rtlCol="0">
            <a:spAutoFit/>
          </a:bodyPr>
          <a:lstStyle/>
          <a:p>
            <a:r>
              <a:rPr lang="en-US" dirty="0">
                <a:solidFill>
                  <a:prstClr val="black"/>
                </a:solidFill>
              </a:rPr>
              <a:t>Smith and Baker (1985)</a:t>
            </a:r>
          </a:p>
        </p:txBody>
      </p:sp>
      <p:sp>
        <p:nvSpPr>
          <p:cNvPr id="4" name="TextBox 3"/>
          <p:cNvSpPr txBox="1"/>
          <p:nvPr/>
        </p:nvSpPr>
        <p:spPr>
          <a:xfrm>
            <a:off x="6096000" y="6488668"/>
            <a:ext cx="2779031" cy="369332"/>
          </a:xfrm>
          <a:prstGeom prst="rect">
            <a:avLst/>
          </a:prstGeom>
          <a:noFill/>
        </p:spPr>
        <p:txBody>
          <a:bodyPr wrap="none" rtlCol="0">
            <a:spAutoFit/>
          </a:bodyPr>
          <a:lstStyle/>
          <a:p>
            <a:r>
              <a:rPr lang="en-US" dirty="0" err="1">
                <a:solidFill>
                  <a:prstClr val="black"/>
                </a:solidFill>
              </a:rPr>
              <a:t>Yentsch</a:t>
            </a:r>
            <a:r>
              <a:rPr lang="en-US" dirty="0">
                <a:solidFill>
                  <a:prstClr val="black"/>
                </a:solidFill>
              </a:rPr>
              <a:t> and </a:t>
            </a:r>
            <a:r>
              <a:rPr lang="en-US" dirty="0" err="1">
                <a:solidFill>
                  <a:prstClr val="black"/>
                </a:solidFill>
              </a:rPr>
              <a:t>Phinney</a:t>
            </a:r>
            <a:r>
              <a:rPr lang="en-US" dirty="0">
                <a:solidFill>
                  <a:prstClr val="black"/>
                </a:solidFill>
              </a:rPr>
              <a:t> (1985)</a:t>
            </a:r>
          </a:p>
        </p:txBody>
      </p:sp>
    </p:spTree>
    <p:extLst>
      <p:ext uri="{BB962C8B-B14F-4D97-AF65-F5344CB8AC3E}">
        <p14:creationId xmlns:p14="http://schemas.microsoft.com/office/powerpoint/2010/main" val="1307533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488668"/>
            <a:ext cx="3257430" cy="369332"/>
          </a:xfrm>
          <a:prstGeom prst="rect">
            <a:avLst/>
          </a:prstGeom>
          <a:noFill/>
        </p:spPr>
        <p:txBody>
          <a:bodyPr wrap="none" rtlCol="0">
            <a:spAutoFit/>
          </a:bodyPr>
          <a:lstStyle/>
          <a:p>
            <a:r>
              <a:rPr lang="en-US" dirty="0">
                <a:solidFill>
                  <a:prstClr val="black"/>
                </a:solidFill>
              </a:rPr>
              <a:t>Garcia-</a:t>
            </a:r>
            <a:r>
              <a:rPr lang="en-US" dirty="0" err="1">
                <a:solidFill>
                  <a:prstClr val="black"/>
                </a:solidFill>
              </a:rPr>
              <a:t>Moliner</a:t>
            </a:r>
            <a:r>
              <a:rPr lang="en-US" dirty="0">
                <a:solidFill>
                  <a:prstClr val="black"/>
                </a:solidFill>
              </a:rPr>
              <a:t> and Yoder, 1994</a:t>
            </a:r>
          </a:p>
        </p:txBody>
      </p:sp>
      <p:sp>
        <p:nvSpPr>
          <p:cNvPr id="3" name="Title 2"/>
          <p:cNvSpPr>
            <a:spLocks noGrp="1"/>
          </p:cNvSpPr>
          <p:nvPr>
            <p:ph type="title" idx="4294967295"/>
          </p:nvPr>
        </p:nvSpPr>
        <p:spPr>
          <a:xfrm>
            <a:off x="228600" y="545068"/>
            <a:ext cx="3962400" cy="5322332"/>
          </a:xfrm>
        </p:spPr>
        <p:txBody>
          <a:bodyPr/>
          <a:lstStyle/>
          <a:p>
            <a:r>
              <a:rPr lang="en-US" dirty="0"/>
              <a:t>Chlorophyll time-series of WCR82B</a:t>
            </a:r>
          </a:p>
        </p:txBody>
      </p:sp>
      <p:grpSp>
        <p:nvGrpSpPr>
          <p:cNvPr id="5" name="Group 4"/>
          <p:cNvGrpSpPr/>
          <p:nvPr/>
        </p:nvGrpSpPr>
        <p:grpSpPr>
          <a:xfrm>
            <a:off x="4173666" y="0"/>
            <a:ext cx="4360734" cy="6858000"/>
            <a:chOff x="4173666" y="0"/>
            <a:chExt cx="4360734"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66" y="0"/>
              <a:ext cx="43607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76200"/>
              <a:ext cx="795411" cy="369332"/>
            </a:xfrm>
            <a:prstGeom prst="rect">
              <a:avLst/>
            </a:prstGeom>
            <a:solidFill>
              <a:schemeClr val="bg1"/>
            </a:solidFill>
          </p:spPr>
          <p:txBody>
            <a:bodyPr wrap="none" rtlCol="0">
              <a:spAutoFit/>
            </a:bodyPr>
            <a:lstStyle/>
            <a:p>
              <a:r>
                <a:rPr lang="en-US" dirty="0">
                  <a:solidFill>
                    <a:prstClr val="black"/>
                  </a:solidFill>
                </a:rPr>
                <a:t>April 1</a:t>
              </a:r>
            </a:p>
          </p:txBody>
        </p:sp>
        <p:sp>
          <p:nvSpPr>
            <p:cNvPr id="7" name="TextBox 6"/>
            <p:cNvSpPr txBox="1"/>
            <p:nvPr/>
          </p:nvSpPr>
          <p:spPr>
            <a:xfrm>
              <a:off x="7162800" y="76200"/>
              <a:ext cx="912429" cy="369332"/>
            </a:xfrm>
            <a:prstGeom prst="rect">
              <a:avLst/>
            </a:prstGeom>
            <a:solidFill>
              <a:schemeClr val="bg1"/>
            </a:solidFill>
          </p:spPr>
          <p:txBody>
            <a:bodyPr wrap="none" rtlCol="0">
              <a:spAutoFit/>
            </a:bodyPr>
            <a:lstStyle/>
            <a:p>
              <a:r>
                <a:rPr lang="en-US" dirty="0">
                  <a:solidFill>
                    <a:prstClr val="black"/>
                  </a:solidFill>
                </a:rPr>
                <a:t>April 15</a:t>
              </a:r>
            </a:p>
          </p:txBody>
        </p:sp>
        <p:sp>
          <p:nvSpPr>
            <p:cNvPr id="8" name="TextBox 7"/>
            <p:cNvSpPr txBox="1"/>
            <p:nvPr/>
          </p:nvSpPr>
          <p:spPr>
            <a:xfrm>
              <a:off x="4925780" y="2438400"/>
              <a:ext cx="912429" cy="369332"/>
            </a:xfrm>
            <a:prstGeom prst="rect">
              <a:avLst/>
            </a:prstGeom>
            <a:solidFill>
              <a:schemeClr val="bg1"/>
            </a:solidFill>
          </p:spPr>
          <p:txBody>
            <a:bodyPr wrap="none" rtlCol="0">
              <a:spAutoFit/>
            </a:bodyPr>
            <a:lstStyle/>
            <a:p>
              <a:r>
                <a:rPr lang="en-US" dirty="0">
                  <a:solidFill>
                    <a:prstClr val="black"/>
                  </a:solidFill>
                </a:rPr>
                <a:t>April 19</a:t>
              </a:r>
            </a:p>
          </p:txBody>
        </p:sp>
        <p:sp>
          <p:nvSpPr>
            <p:cNvPr id="9" name="TextBox 8"/>
            <p:cNvSpPr txBox="1"/>
            <p:nvPr/>
          </p:nvSpPr>
          <p:spPr>
            <a:xfrm>
              <a:off x="7154784" y="2438400"/>
              <a:ext cx="912429" cy="369332"/>
            </a:xfrm>
            <a:prstGeom prst="rect">
              <a:avLst/>
            </a:prstGeom>
            <a:solidFill>
              <a:schemeClr val="bg1"/>
            </a:solidFill>
          </p:spPr>
          <p:txBody>
            <a:bodyPr wrap="none" rtlCol="0">
              <a:spAutoFit/>
            </a:bodyPr>
            <a:lstStyle/>
            <a:p>
              <a:r>
                <a:rPr lang="en-US" dirty="0">
                  <a:solidFill>
                    <a:prstClr val="black"/>
                  </a:solidFill>
                </a:rPr>
                <a:t>April 24</a:t>
              </a:r>
            </a:p>
          </p:txBody>
        </p:sp>
        <p:sp>
          <p:nvSpPr>
            <p:cNvPr id="10" name="TextBox 9"/>
            <p:cNvSpPr txBox="1"/>
            <p:nvPr/>
          </p:nvSpPr>
          <p:spPr>
            <a:xfrm>
              <a:off x="4883846" y="4740499"/>
              <a:ext cx="879280" cy="369332"/>
            </a:xfrm>
            <a:prstGeom prst="rect">
              <a:avLst/>
            </a:prstGeom>
            <a:solidFill>
              <a:schemeClr val="bg1"/>
            </a:solidFill>
          </p:spPr>
          <p:txBody>
            <a:bodyPr wrap="none" rtlCol="0">
              <a:spAutoFit/>
            </a:bodyPr>
            <a:lstStyle/>
            <a:p>
              <a:r>
                <a:rPr lang="en-US" dirty="0">
                  <a:solidFill>
                    <a:prstClr val="black"/>
                  </a:solidFill>
                </a:rPr>
                <a:t>May 16</a:t>
              </a:r>
            </a:p>
          </p:txBody>
        </p:sp>
        <p:sp>
          <p:nvSpPr>
            <p:cNvPr id="11" name="TextBox 10"/>
            <p:cNvSpPr txBox="1"/>
            <p:nvPr/>
          </p:nvSpPr>
          <p:spPr>
            <a:xfrm>
              <a:off x="7162800" y="4724400"/>
              <a:ext cx="787395" cy="369332"/>
            </a:xfrm>
            <a:prstGeom prst="rect">
              <a:avLst/>
            </a:prstGeom>
            <a:solidFill>
              <a:schemeClr val="bg1"/>
            </a:solidFill>
          </p:spPr>
          <p:txBody>
            <a:bodyPr wrap="none" rtlCol="0">
              <a:spAutoFit/>
            </a:bodyPr>
            <a:lstStyle/>
            <a:p>
              <a:r>
                <a:rPr lang="en-US" dirty="0">
                  <a:solidFill>
                    <a:prstClr val="black"/>
                  </a:solidFill>
                </a:rPr>
                <a:t>June 9</a:t>
              </a:r>
            </a:p>
          </p:txBody>
        </p:sp>
      </p:grpSp>
    </p:spTree>
    <p:extLst>
      <p:ext uri="{BB962C8B-B14F-4D97-AF65-F5344CB8AC3E}">
        <p14:creationId xmlns:p14="http://schemas.microsoft.com/office/powerpoint/2010/main" val="241688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a:t>Higher order time-stepping</a:t>
            </a:r>
          </a:p>
        </p:txBody>
      </p:sp>
      <p:grpSp>
        <p:nvGrpSpPr>
          <p:cNvPr id="9" name="Group 8"/>
          <p:cNvGrpSpPr/>
          <p:nvPr/>
        </p:nvGrpSpPr>
        <p:grpSpPr>
          <a:xfrm>
            <a:off x="838200" y="1219200"/>
            <a:ext cx="8305800" cy="2103120"/>
            <a:chOff x="838200" y="1219200"/>
            <a:chExt cx="8305800" cy="2103120"/>
          </a:xfrm>
        </p:grpSpPr>
        <p:sp>
          <p:nvSpPr>
            <p:cNvPr id="3" name="TextBox 2"/>
            <p:cNvSpPr txBox="1"/>
            <p:nvPr/>
          </p:nvSpPr>
          <p:spPr>
            <a:xfrm>
              <a:off x="838200" y="1752600"/>
              <a:ext cx="2474139" cy="584775"/>
            </a:xfrm>
            <a:prstGeom prst="rect">
              <a:avLst/>
            </a:prstGeom>
            <a:noFill/>
          </p:spPr>
          <p:txBody>
            <a:bodyPr wrap="none" rtlCol="0">
              <a:spAutoFit/>
            </a:bodyPr>
            <a:lstStyle/>
            <a:p>
              <a:r>
                <a:rPr lang="en-US" sz="3200" dirty="0"/>
                <a:t>Leap-frogging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6885"/>
            <a:stretch/>
          </p:blipFill>
          <p:spPr>
            <a:xfrm>
              <a:off x="3702655" y="1219200"/>
              <a:ext cx="5441345" cy="2103120"/>
            </a:xfrm>
            <a:prstGeom prst="rect">
              <a:avLst/>
            </a:prstGeom>
          </p:spPr>
        </p:pic>
      </p:grpSp>
      <p:sp>
        <p:nvSpPr>
          <p:cNvPr id="6" name="TextBox 5"/>
          <p:cNvSpPr txBox="1"/>
          <p:nvPr/>
        </p:nvSpPr>
        <p:spPr>
          <a:xfrm>
            <a:off x="5943600" y="6488668"/>
            <a:ext cx="3199530" cy="369332"/>
          </a:xfrm>
          <a:prstGeom prst="rect">
            <a:avLst/>
          </a:prstGeom>
          <a:noFill/>
        </p:spPr>
        <p:txBody>
          <a:bodyPr wrap="none" rtlCol="0">
            <a:spAutoFit/>
          </a:bodyPr>
          <a:lstStyle/>
          <a:p>
            <a:r>
              <a:rPr lang="en-US" dirty="0"/>
              <a:t>http://rainman.astro.illinois.edu</a:t>
            </a:r>
          </a:p>
        </p:txBody>
      </p:sp>
      <p:grpSp>
        <p:nvGrpSpPr>
          <p:cNvPr id="12" name="Group 11"/>
          <p:cNvGrpSpPr/>
          <p:nvPr/>
        </p:nvGrpSpPr>
        <p:grpSpPr>
          <a:xfrm>
            <a:off x="879483" y="3512845"/>
            <a:ext cx="6877677" cy="3040355"/>
            <a:chOff x="879483" y="3512845"/>
            <a:chExt cx="6877677" cy="3040355"/>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1422" r="50000" b="11536"/>
            <a:stretch/>
          </p:blipFill>
          <p:spPr>
            <a:xfrm>
              <a:off x="3733800" y="3512845"/>
              <a:ext cx="4023360" cy="3040355"/>
            </a:xfrm>
            <a:prstGeom prst="rect">
              <a:avLst/>
            </a:prstGeom>
          </p:spPr>
        </p:pic>
        <p:sp>
          <p:nvSpPr>
            <p:cNvPr id="11" name="TextBox 10"/>
            <p:cNvSpPr txBox="1"/>
            <p:nvPr/>
          </p:nvSpPr>
          <p:spPr>
            <a:xfrm>
              <a:off x="879483" y="4520625"/>
              <a:ext cx="2244717" cy="584775"/>
            </a:xfrm>
            <a:prstGeom prst="rect">
              <a:avLst/>
            </a:prstGeom>
            <a:noFill/>
          </p:spPr>
          <p:txBody>
            <a:bodyPr wrap="none" rtlCol="0">
              <a:spAutoFit/>
            </a:bodyPr>
            <a:lstStyle/>
            <a:p>
              <a:r>
                <a:rPr lang="en-US" sz="3200" dirty="0" err="1"/>
                <a:t>Runge-Kutta</a:t>
              </a:r>
              <a:endParaRPr lang="en-US" sz="3200" dirty="0"/>
            </a:p>
          </p:txBody>
        </p:sp>
      </p:grpSp>
      <mc:AlternateContent xmlns:mc="http://schemas.openxmlformats.org/markup-compatibility/2006" xmlns:a14="http://schemas.microsoft.com/office/drawing/2010/main">
        <mc:Choice Requires="a14">
          <p:sp>
            <p:nvSpPr>
              <p:cNvPr id="10" name="TextBox 9"/>
              <p:cNvSpPr txBox="1"/>
              <p:nvPr/>
            </p:nvSpPr>
            <p:spPr>
              <a:xfrm>
                <a:off x="304800" y="6096000"/>
                <a:ext cx="3812069"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𝑡</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𝑡</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6</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𝑘</m:t>
                              </m:r>
                            </m:e>
                            <m:sub>
                              <m:r>
                                <a:rPr lang="en-US" b="0" i="1" smtClean="0">
                                  <a:latin typeface="Cambria Math"/>
                                </a:rPr>
                                <m:t>1</m:t>
                              </m:r>
                            </m:sub>
                          </m:sSub>
                          <m:r>
                            <a:rPr lang="en-US" b="0" i="1" smtClean="0">
                              <a:latin typeface="Cambria Math"/>
                            </a:rPr>
                            <m:t>+2</m:t>
                          </m:r>
                          <m:sSub>
                            <m:sSubPr>
                              <m:ctrlPr>
                                <a:rPr lang="en-US" i="1">
                                  <a:latin typeface="Cambria Math" panose="02040503050406030204" pitchFamily="18" charset="0"/>
                                </a:rPr>
                              </m:ctrlPr>
                            </m:sSubPr>
                            <m:e>
                              <m:r>
                                <a:rPr lang="en-US" i="1">
                                  <a:latin typeface="Cambria Math"/>
                                </a:rPr>
                                <m:t>𝑘</m:t>
                              </m:r>
                            </m:e>
                            <m:sub>
                              <m:r>
                                <a:rPr lang="en-US" b="0" i="1" smtClean="0">
                                  <a:latin typeface="Cambria Math"/>
                                </a:rPr>
                                <m:t>2</m:t>
                              </m:r>
                            </m:sub>
                          </m:sSub>
                          <m:r>
                            <a:rPr lang="en-US" b="0" i="1" smtClean="0">
                              <a:latin typeface="Cambria Math"/>
                            </a:rPr>
                            <m:t>+2</m:t>
                          </m:r>
                          <m:sSub>
                            <m:sSubPr>
                              <m:ctrlPr>
                                <a:rPr lang="en-US" i="1">
                                  <a:latin typeface="Cambria Math" panose="02040503050406030204" pitchFamily="18" charset="0"/>
                                </a:rPr>
                              </m:ctrlPr>
                            </m:sSubPr>
                            <m:e>
                              <m:r>
                                <a:rPr lang="en-US" i="1">
                                  <a:latin typeface="Cambria Math"/>
                                </a:rPr>
                                <m:t>𝑘</m:t>
                              </m:r>
                            </m:e>
                            <m:sub>
                              <m:r>
                                <a:rPr lang="en-US" b="0" i="1" smtClean="0">
                                  <a:latin typeface="Cambria Math"/>
                                </a:rPr>
                                <m:t>3</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𝑘</m:t>
                              </m:r>
                            </m:e>
                            <m:sub>
                              <m:r>
                                <a:rPr lang="en-US" b="0" i="1" smtClean="0">
                                  <a:latin typeface="Cambria Math"/>
                                </a:rPr>
                                <m:t>4</m:t>
                              </m:r>
                            </m:sub>
                          </m:sSub>
                        </m:e>
                      </m:d>
                    </m:oMath>
                  </m:oMathPara>
                </a14:m>
                <a:endParaRPr lang="en-US" b="0" dirty="0">
                  <a:ea typeface="Cambria Math"/>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04800" y="6096000"/>
                <a:ext cx="3812069" cy="612732"/>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4731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a:t>Spatial derivatives</a:t>
            </a:r>
          </a:p>
        </p:txBody>
      </p:sp>
      <p:sp>
        <p:nvSpPr>
          <p:cNvPr id="3" name="TextBox 2"/>
          <p:cNvSpPr txBox="1"/>
          <p:nvPr/>
        </p:nvSpPr>
        <p:spPr>
          <a:xfrm>
            <a:off x="201976" y="1295400"/>
            <a:ext cx="3074624" cy="523220"/>
          </a:xfrm>
          <a:prstGeom prst="rect">
            <a:avLst/>
          </a:prstGeom>
          <a:noFill/>
        </p:spPr>
        <p:txBody>
          <a:bodyPr wrap="none" rtlCol="0">
            <a:spAutoFit/>
          </a:bodyPr>
          <a:lstStyle/>
          <a:p>
            <a:r>
              <a:rPr lang="en-US" sz="2800" dirty="0"/>
              <a:t>Centered difference</a:t>
            </a:r>
          </a:p>
        </p:txBody>
      </p:sp>
      <p:cxnSp>
        <p:nvCxnSpPr>
          <p:cNvPr id="5" name="Straight Connector 4"/>
          <p:cNvCxnSpPr/>
          <p:nvPr/>
        </p:nvCxnSpPr>
        <p:spPr>
          <a:xfrm>
            <a:off x="4191000" y="21336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038600" y="2057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11142" y="2057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394294" y="20574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863542" y="21336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62600" y="1524000"/>
            <a:ext cx="466794" cy="461665"/>
          </a:xfrm>
          <a:prstGeom prst="rect">
            <a:avLst/>
          </a:prstGeom>
          <a:noFill/>
        </p:spPr>
        <p:txBody>
          <a:bodyPr wrap="none" rtlCol="0">
            <a:spAutoFit/>
          </a:bodyPr>
          <a:lstStyle/>
          <a:p>
            <a:r>
              <a:rPr lang="en-US" sz="2400" i="1" dirty="0" err="1">
                <a:latin typeface="Cambria Math" panose="02040503050406030204" pitchFamily="18" charset="0"/>
                <a:ea typeface="Cambria Math" panose="02040503050406030204" pitchFamily="18" charset="0"/>
              </a:rPr>
              <a:t>P</a:t>
            </a:r>
            <a:r>
              <a:rPr lang="en-US" sz="2400" i="1" baseline="-25000" dirty="0" err="1">
                <a:latin typeface="Cambria Math" panose="02040503050406030204" pitchFamily="18" charset="0"/>
                <a:ea typeface="Cambria Math" panose="02040503050406030204" pitchFamily="18" charset="0"/>
              </a:rPr>
              <a:t>k</a:t>
            </a:r>
            <a:endParaRPr lang="en-US" sz="2400" i="1" dirty="0">
              <a:latin typeface="Cambria Math" panose="02040503050406030204" pitchFamily="18" charset="0"/>
              <a:ea typeface="Cambria Math" panose="02040503050406030204" pitchFamily="18" charset="0"/>
            </a:endParaRPr>
          </a:p>
        </p:txBody>
      </p:sp>
      <p:sp>
        <p:nvSpPr>
          <p:cNvPr id="13" name="TextBox 12"/>
          <p:cNvSpPr txBox="1"/>
          <p:nvPr/>
        </p:nvSpPr>
        <p:spPr>
          <a:xfrm>
            <a:off x="7114104" y="1519535"/>
            <a:ext cx="734496" cy="461665"/>
          </a:xfrm>
          <a:prstGeom prst="rect">
            <a:avLst/>
          </a:prstGeom>
          <a:noFill/>
        </p:spPr>
        <p:txBody>
          <a:bodyPr wrap="none" rtlCol="0">
            <a:spAutoFit/>
          </a:bodyPr>
          <a:lstStyle/>
          <a:p>
            <a:r>
              <a:rPr lang="en-US" sz="2400" i="1" dirty="0">
                <a:latin typeface="Cambria Math" panose="02040503050406030204" pitchFamily="18" charset="0"/>
                <a:ea typeface="Cambria Math" panose="02040503050406030204" pitchFamily="18" charset="0"/>
              </a:rPr>
              <a:t>P</a:t>
            </a:r>
            <a:r>
              <a:rPr lang="en-US" sz="2400" i="1" baseline="-25000" dirty="0">
                <a:latin typeface="Cambria Math" panose="02040503050406030204" pitchFamily="18" charset="0"/>
                <a:ea typeface="Cambria Math" panose="02040503050406030204" pitchFamily="18" charset="0"/>
              </a:rPr>
              <a:t>k+1</a:t>
            </a:r>
            <a:endParaRPr lang="en-US" sz="2400" i="1" dirty="0">
              <a:latin typeface="Cambria Math" panose="02040503050406030204" pitchFamily="18" charset="0"/>
              <a:ea typeface="Cambria Math" panose="02040503050406030204" pitchFamily="18" charset="0"/>
            </a:endParaRPr>
          </a:p>
        </p:txBody>
      </p:sp>
      <p:sp>
        <p:nvSpPr>
          <p:cNvPr id="14" name="TextBox 13"/>
          <p:cNvSpPr txBox="1"/>
          <p:nvPr/>
        </p:nvSpPr>
        <p:spPr>
          <a:xfrm>
            <a:off x="3761304" y="1519535"/>
            <a:ext cx="649537" cy="461665"/>
          </a:xfrm>
          <a:prstGeom prst="rect">
            <a:avLst/>
          </a:prstGeom>
          <a:noFill/>
        </p:spPr>
        <p:txBody>
          <a:bodyPr wrap="none" rtlCol="0">
            <a:spAutoFit/>
          </a:bodyPr>
          <a:lstStyle/>
          <a:p>
            <a:r>
              <a:rPr lang="en-US" sz="2400" i="1" dirty="0">
                <a:latin typeface="Cambria Math" panose="02040503050406030204" pitchFamily="18" charset="0"/>
                <a:ea typeface="Cambria Math" panose="02040503050406030204" pitchFamily="18" charset="0"/>
              </a:rPr>
              <a:t>P</a:t>
            </a:r>
            <a:r>
              <a:rPr lang="en-US" sz="2400" i="1" baseline="-25000" dirty="0">
                <a:latin typeface="Cambria Math" panose="02040503050406030204" pitchFamily="18" charset="0"/>
                <a:ea typeface="Cambria Math" panose="02040503050406030204" pitchFamily="18" charset="0"/>
              </a:rPr>
              <a:t>k-1</a:t>
            </a:r>
            <a:endParaRPr lang="en-US" sz="2400" i="1" dirty="0">
              <a:latin typeface="Cambria Math" panose="02040503050406030204" pitchFamily="18" charset="0"/>
              <a:ea typeface="Cambria Math" panose="02040503050406030204" pitchFamily="18" charset="0"/>
            </a:endParaRPr>
          </a:p>
        </p:txBody>
      </p:sp>
      <p:grpSp>
        <p:nvGrpSpPr>
          <p:cNvPr id="20" name="Group 19"/>
          <p:cNvGrpSpPr/>
          <p:nvPr/>
        </p:nvGrpSpPr>
        <p:grpSpPr>
          <a:xfrm>
            <a:off x="4081911" y="2011680"/>
            <a:ext cx="1785489" cy="1036320"/>
            <a:chOff x="4081911" y="2011680"/>
            <a:chExt cx="1785489" cy="1036320"/>
          </a:xfrm>
        </p:grpSpPr>
        <p:sp>
          <p:nvSpPr>
            <p:cNvPr id="15" name="Multiply 14"/>
            <p:cNvSpPr>
              <a:spLocks noChangeAspect="1"/>
            </p:cNvSpPr>
            <p:nvPr/>
          </p:nvSpPr>
          <p:spPr>
            <a:xfrm>
              <a:off x="4831080" y="2011680"/>
              <a:ext cx="274320" cy="274320"/>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4081911" y="2429754"/>
                  <a:ext cx="1785489"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a:rPr>
                              <m:t>𝑑𝑃</m:t>
                            </m:r>
                          </m:num>
                          <m:den>
                            <m:r>
                              <a:rPr lang="en-US" b="0" i="1" smtClean="0">
                                <a:latin typeface="Cambria Math"/>
                              </a:rPr>
                              <m:t>𝑑𝑥</m:t>
                            </m:r>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r>
                                  <a:rPr lang="en-US" b="0" i="1" smtClean="0">
                                    <a:latin typeface="Cambria Math"/>
                                  </a:rPr>
                                  <m:t>−1</m:t>
                                </m:r>
                              </m:sub>
                            </m:sSub>
                          </m:num>
                          <m:den>
                            <m:r>
                              <a:rPr lang="en-US" b="0" i="1" smtClean="0">
                                <a:latin typeface="Cambria Math"/>
                                <a:ea typeface="Cambria Math"/>
                              </a:rPr>
                              <m:t>∆</m:t>
                            </m:r>
                            <m:r>
                              <a:rPr lang="en-US" b="0" i="1" smtClean="0">
                                <a:latin typeface="Cambria Math"/>
                                <a:ea typeface="Cambria Math"/>
                              </a:rPr>
                              <m:t>𝑥</m:t>
                            </m:r>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081911" y="2429754"/>
                  <a:ext cx="1785489" cy="618246"/>
                </a:xfrm>
                <a:prstGeom prst="rect">
                  <a:avLst/>
                </a:prstGeom>
                <a:blipFill rotWithShape="1">
                  <a:blip r:embed="rId3"/>
                  <a:stretch>
                    <a:fillRect/>
                  </a:stretch>
                </a:blipFill>
              </p:spPr>
              <p:txBody>
                <a:bodyPr/>
                <a:lstStyle/>
                <a:p>
                  <a:r>
                    <a:rPr lang="en-US">
                      <a:noFill/>
                    </a:rPr>
                    <a:t> </a:t>
                  </a:r>
                </a:p>
              </p:txBody>
            </p:sp>
          </mc:Fallback>
        </mc:AlternateContent>
      </p:grpSp>
      <p:grpSp>
        <p:nvGrpSpPr>
          <p:cNvPr id="21" name="Group 20"/>
          <p:cNvGrpSpPr/>
          <p:nvPr/>
        </p:nvGrpSpPr>
        <p:grpSpPr>
          <a:xfrm>
            <a:off x="6444111" y="2011680"/>
            <a:ext cx="1785489" cy="968766"/>
            <a:chOff x="6444111" y="2011680"/>
            <a:chExt cx="1785489" cy="968766"/>
          </a:xfrm>
        </p:grpSpPr>
        <p:sp>
          <p:nvSpPr>
            <p:cNvPr id="16" name="Multiply 15"/>
            <p:cNvSpPr>
              <a:spLocks noChangeAspect="1"/>
            </p:cNvSpPr>
            <p:nvPr/>
          </p:nvSpPr>
          <p:spPr>
            <a:xfrm>
              <a:off x="6553200" y="2011680"/>
              <a:ext cx="274320" cy="274320"/>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6444111" y="2362200"/>
                  <a:ext cx="1785489"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a:rPr>
                              <m:t>𝑑𝑃</m:t>
                            </m:r>
                          </m:num>
                          <m:den>
                            <m:r>
                              <a:rPr lang="en-US" b="0" i="1" smtClean="0">
                                <a:latin typeface="Cambria Math"/>
                              </a:rPr>
                              <m:t>𝑑𝑥</m:t>
                            </m:r>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sub>
                            </m:sSub>
                          </m:num>
                          <m:den>
                            <m:r>
                              <a:rPr lang="en-US" b="0" i="1" smtClean="0">
                                <a:latin typeface="Cambria Math"/>
                                <a:ea typeface="Cambria Math"/>
                              </a:rPr>
                              <m:t>∆</m:t>
                            </m:r>
                            <m:r>
                              <a:rPr lang="en-US" b="0" i="1" smtClean="0">
                                <a:latin typeface="Cambria Math"/>
                                <a:ea typeface="Cambria Math"/>
                              </a:rPr>
                              <m:t>𝑥</m:t>
                            </m:r>
                          </m:den>
                        </m:f>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444111" y="2362200"/>
                  <a:ext cx="1785489" cy="618246"/>
                </a:xfrm>
                <a:prstGeom prst="rect">
                  <a:avLst/>
                </a:prstGeom>
                <a:blipFill rotWithShape="1">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p:cNvSpPr txBox="1"/>
              <p:nvPr/>
            </p:nvSpPr>
            <p:spPr>
              <a:xfrm>
                <a:off x="4628902" y="4876800"/>
                <a:ext cx="2758640" cy="664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𝑑</m:t>
                              </m:r>
                            </m:e>
                            <m:sup>
                              <m:r>
                                <a:rPr lang="en-US" b="0" i="1" smtClean="0">
                                  <a:latin typeface="Cambria Math"/>
                                </a:rPr>
                                <m:t>2</m:t>
                              </m:r>
                            </m:sup>
                          </m:sSup>
                          <m:r>
                            <a:rPr lang="en-US" b="0" i="1" smtClean="0">
                              <a:latin typeface="Cambria Math"/>
                            </a:rPr>
                            <m:t>𝑃</m:t>
                          </m:r>
                        </m:num>
                        <m:den>
                          <m:r>
                            <a:rPr lang="en-US" b="0" i="1" smtClean="0">
                              <a:latin typeface="Cambria Math"/>
                            </a:rPr>
                            <m:t>𝑑</m:t>
                          </m:r>
                          <m:sSup>
                            <m:sSupPr>
                              <m:ctrlPr>
                                <a:rPr lang="en-US" b="0" i="1" smtClean="0">
                                  <a:latin typeface="Cambria Math" panose="02040503050406030204" pitchFamily="18" charset="0"/>
                                </a:rPr>
                              </m:ctrlPr>
                            </m:sSupPr>
                            <m:e>
                              <m:r>
                                <a:rPr lang="en-US" b="0" i="1" smtClean="0">
                                  <a:latin typeface="Cambria Math"/>
                                </a:rPr>
                                <m:t>𝑥</m:t>
                              </m:r>
                            </m:e>
                            <m:sup>
                              <m:r>
                                <a:rPr lang="en-US" b="0" i="1" smtClean="0">
                                  <a:latin typeface="Cambria Math"/>
                                </a:rPr>
                                <m:t>2</m:t>
                              </m:r>
                            </m:sup>
                          </m:sSup>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sub>
                              </m:sSub>
                              <m:r>
                                <a:rPr lang="en-US" b="0" i="1" smtClean="0">
                                  <a:latin typeface="Cambria Math"/>
                                </a:rPr>
                                <m:t>+</m:t>
                              </m:r>
                              <m:r>
                                <a:rPr lang="en-US" b="0" i="1" smtClean="0">
                                  <a:latin typeface="Cambria Math"/>
                                </a:rPr>
                                <m:t>𝑃</m:t>
                              </m:r>
                            </m:e>
                            <m:sub>
                              <m:r>
                                <a:rPr lang="en-US" b="0" i="1" smtClean="0">
                                  <a:latin typeface="Cambria Math"/>
                                </a:rPr>
                                <m:t>𝑘</m:t>
                              </m:r>
                              <m:r>
                                <a:rPr lang="en-US" b="0" i="1" smtClean="0">
                                  <a:latin typeface="Cambria Math"/>
                                </a:rPr>
                                <m:t>−1</m:t>
                              </m:r>
                            </m:sub>
                          </m:sSub>
                        </m:num>
                        <m:den>
                          <m:r>
                            <a:rPr lang="en-US" b="0" i="1" smtClean="0">
                              <a:latin typeface="Cambria Math"/>
                              <a:ea typeface="Cambria Math"/>
                            </a:rPr>
                            <m:t>∆</m:t>
                          </m:r>
                          <m:sSup>
                            <m:sSupPr>
                              <m:ctrlPr>
                                <a:rPr lang="en-US" b="0" i="1" smtClean="0">
                                  <a:latin typeface="Cambria Math" panose="02040503050406030204" pitchFamily="18" charset="0"/>
                                  <a:ea typeface="Cambria Math"/>
                                </a:rPr>
                              </m:ctrlPr>
                            </m:sSupPr>
                            <m:e>
                              <m:r>
                                <a:rPr lang="en-US" b="0" i="1" smtClean="0">
                                  <a:latin typeface="Cambria Math"/>
                                  <a:ea typeface="Cambria Math"/>
                                </a:rPr>
                                <m:t>𝑥</m:t>
                              </m:r>
                            </m:e>
                            <m:sup>
                              <m:r>
                                <a:rPr lang="en-US" b="0" i="1" smtClean="0">
                                  <a:latin typeface="Cambria Math"/>
                                  <a:ea typeface="Cambria Math"/>
                                </a:rPr>
                                <m:t>2</m:t>
                              </m:r>
                            </m:sup>
                          </m:sSup>
                        </m:den>
                      </m:f>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628902" y="4876800"/>
                <a:ext cx="2758640" cy="66499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556702" y="3476235"/>
                <a:ext cx="2903039" cy="9641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𝑑</m:t>
                              </m:r>
                            </m:e>
                            <m:sup>
                              <m:r>
                                <a:rPr lang="en-US" b="0" i="1" smtClean="0">
                                  <a:latin typeface="Cambria Math"/>
                                </a:rPr>
                                <m:t>2</m:t>
                              </m:r>
                            </m:sup>
                          </m:sSup>
                          <m:r>
                            <a:rPr lang="en-US" b="0" i="1" smtClean="0">
                              <a:latin typeface="Cambria Math"/>
                            </a:rPr>
                            <m:t>𝑃</m:t>
                          </m:r>
                        </m:num>
                        <m:den>
                          <m:r>
                            <a:rPr lang="en-US" b="0" i="1" smtClean="0">
                              <a:latin typeface="Cambria Math"/>
                            </a:rPr>
                            <m:t>𝑑</m:t>
                          </m:r>
                          <m:sSup>
                            <m:sSupPr>
                              <m:ctrlPr>
                                <a:rPr lang="en-US" b="0" i="1" smtClean="0">
                                  <a:latin typeface="Cambria Math" panose="02040503050406030204" pitchFamily="18" charset="0"/>
                                </a:rPr>
                              </m:ctrlPr>
                            </m:sSupPr>
                            <m:e>
                              <m:r>
                                <a:rPr lang="en-US" b="0" i="1" smtClean="0">
                                  <a:latin typeface="Cambria Math"/>
                                </a:rPr>
                                <m:t>𝑥</m:t>
                              </m:r>
                            </m:e>
                            <m:sup>
                              <m:r>
                                <a:rPr lang="en-US" b="0" i="1" smtClean="0">
                                  <a:latin typeface="Cambria Math"/>
                                </a:rPr>
                                <m:t>2</m:t>
                              </m:r>
                            </m:sup>
                          </m:sSup>
                        </m:den>
                      </m:f>
                      <m:r>
                        <a:rPr lang="en-US" b="0" i="1" smtClean="0">
                          <a:latin typeface="Cambria Math"/>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𝑑𝑃</m:t>
                                      </m:r>
                                    </m:num>
                                    <m:den>
                                      <m:r>
                                        <a:rPr lang="en-US" i="1">
                                          <a:latin typeface="Cambria Math"/>
                                        </a:rPr>
                                        <m:t>𝑑𝑥</m:t>
                                      </m:r>
                                    </m:den>
                                  </m:f>
                                </m:e>
                              </m:d>
                            </m:e>
                            <m:sub>
                              <m:r>
                                <a:rPr lang="en-US" i="1">
                                  <a:latin typeface="Cambria Math"/>
                                </a:rPr>
                                <m:t>𝑘</m:t>
                              </m:r>
                              <m:r>
                                <a:rPr lang="en-US" b="0" i="1" smtClean="0">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sub>
                          </m:sSub>
                          <m:r>
                            <a:rPr lang="en-US" b="0" i="1" smtClean="0">
                              <a:latin typeface="Cambria Math"/>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𝑑𝑃</m:t>
                                      </m:r>
                                    </m:num>
                                    <m:den>
                                      <m:r>
                                        <a:rPr lang="en-US" b="0" i="1" smtClean="0">
                                          <a:latin typeface="Cambria Math"/>
                                        </a:rPr>
                                        <m:t>𝑑𝑥</m:t>
                                      </m:r>
                                    </m:den>
                                  </m:f>
                                </m:e>
                              </m:d>
                            </m:e>
                            <m:sub>
                              <m:r>
                                <a:rPr lang="en-US" b="0" i="1" smtClean="0">
                                  <a:latin typeface="Cambria Math"/>
                                </a:rPr>
                                <m:t>𝑘</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ub>
                          </m:sSub>
                        </m:num>
                        <m:den>
                          <m:r>
                            <a:rPr lang="en-US" b="0" i="1" smtClean="0">
                              <a:latin typeface="Cambria Math"/>
                              <a:ea typeface="Cambria Math"/>
                            </a:rPr>
                            <m:t>∆</m:t>
                          </m:r>
                          <m:r>
                            <a:rPr lang="en-US" b="0" i="1" smtClean="0">
                              <a:latin typeface="Cambria Math"/>
                              <a:ea typeface="Cambria Math"/>
                            </a:rPr>
                            <m:t>𝑥</m:t>
                          </m:r>
                        </m:den>
                      </m:f>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4556702" y="3476235"/>
                <a:ext cx="2903039" cy="964175"/>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168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a:t>Spatial derivatives</a:t>
            </a:r>
          </a:p>
        </p:txBody>
      </p:sp>
      <mc:AlternateContent xmlns:mc="http://schemas.openxmlformats.org/markup-compatibility/2006" xmlns:a14="http://schemas.microsoft.com/office/drawing/2010/main">
        <mc:Choice Requires="a14">
          <p:sp>
            <p:nvSpPr>
              <p:cNvPr id="3" name="TextBox 2"/>
              <p:cNvSpPr txBox="1"/>
              <p:nvPr/>
            </p:nvSpPr>
            <p:spPr>
              <a:xfrm>
                <a:off x="201976" y="1115913"/>
                <a:ext cx="5679953" cy="712887"/>
              </a:xfrm>
              <a:prstGeom prst="rect">
                <a:avLst/>
              </a:prstGeom>
              <a:noFill/>
            </p:spPr>
            <p:txBody>
              <a:bodyPr wrap="none" rtlCol="0">
                <a:spAutoFit/>
              </a:bodyPr>
              <a:lstStyle/>
              <a:p>
                <a:r>
                  <a:rPr lang="en-US" sz="2800" dirty="0"/>
                  <a:t>Upwind difference for advection: </a:t>
                </a:r>
                <a14:m>
                  <m:oMath xmlns:m="http://schemas.openxmlformats.org/officeDocument/2006/math">
                    <m:r>
                      <a:rPr lang="en-US" sz="2800" b="0" i="1" smtClean="0">
                        <a:latin typeface="Cambria Math"/>
                      </a:rPr>
                      <m:t>𝑢</m:t>
                    </m:r>
                    <m:f>
                      <m:fPr>
                        <m:ctrlPr>
                          <a:rPr lang="en-US" sz="2800" b="0" i="1" smtClean="0">
                            <a:latin typeface="Cambria Math" panose="02040503050406030204" pitchFamily="18" charset="0"/>
                          </a:rPr>
                        </m:ctrlPr>
                      </m:fPr>
                      <m:num>
                        <m:r>
                          <a:rPr lang="en-US" sz="2800" b="0" i="1" smtClean="0">
                            <a:latin typeface="Cambria Math"/>
                          </a:rPr>
                          <m:t>𝑑𝑃</m:t>
                        </m:r>
                      </m:num>
                      <m:den>
                        <m:r>
                          <a:rPr lang="en-US" sz="2800" b="0" i="1" smtClean="0">
                            <a:latin typeface="Cambria Math"/>
                          </a:rPr>
                          <m:t>𝑑𝑥</m:t>
                        </m:r>
                      </m:den>
                    </m:f>
                  </m:oMath>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01976" y="1115913"/>
                <a:ext cx="5679953" cy="712887"/>
              </a:xfrm>
              <a:prstGeom prst="rect">
                <a:avLst/>
              </a:prstGeom>
              <a:blipFill rotWithShape="1">
                <a:blip r:embed="rId3"/>
                <a:stretch>
                  <a:fillRect l="-2146" b="-11111"/>
                </a:stretch>
              </a:blipFill>
            </p:spPr>
            <p:txBody>
              <a:bodyPr/>
              <a:lstStyle/>
              <a:p>
                <a:r>
                  <a:rPr lang="en-US">
                    <a:noFill/>
                  </a:rPr>
                  <a:t> </a:t>
                </a:r>
              </a:p>
            </p:txBody>
          </p:sp>
        </mc:Fallback>
      </mc:AlternateContent>
      <p:cxnSp>
        <p:nvCxnSpPr>
          <p:cNvPr id="5" name="Straight Connector 4"/>
          <p:cNvCxnSpPr/>
          <p:nvPr/>
        </p:nvCxnSpPr>
        <p:spPr>
          <a:xfrm>
            <a:off x="4191000" y="28194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038600" y="2743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11142" y="2743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394294" y="2743200"/>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863542" y="28194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62600" y="2209800"/>
            <a:ext cx="466794" cy="461665"/>
          </a:xfrm>
          <a:prstGeom prst="rect">
            <a:avLst/>
          </a:prstGeom>
          <a:noFill/>
        </p:spPr>
        <p:txBody>
          <a:bodyPr wrap="none" rtlCol="0">
            <a:spAutoFit/>
          </a:bodyPr>
          <a:lstStyle/>
          <a:p>
            <a:r>
              <a:rPr lang="en-US" sz="2400" i="1" dirty="0" err="1">
                <a:latin typeface="Cambria Math" panose="02040503050406030204" pitchFamily="18" charset="0"/>
                <a:ea typeface="Cambria Math" panose="02040503050406030204" pitchFamily="18" charset="0"/>
              </a:rPr>
              <a:t>P</a:t>
            </a:r>
            <a:r>
              <a:rPr lang="en-US" sz="2400" i="1" baseline="-25000" dirty="0" err="1">
                <a:latin typeface="Cambria Math" panose="02040503050406030204" pitchFamily="18" charset="0"/>
                <a:ea typeface="Cambria Math" panose="02040503050406030204" pitchFamily="18" charset="0"/>
              </a:rPr>
              <a:t>k</a:t>
            </a:r>
            <a:endParaRPr lang="en-US" sz="2400" i="1" dirty="0">
              <a:latin typeface="Cambria Math" panose="02040503050406030204" pitchFamily="18" charset="0"/>
              <a:ea typeface="Cambria Math" panose="02040503050406030204" pitchFamily="18" charset="0"/>
            </a:endParaRPr>
          </a:p>
        </p:txBody>
      </p:sp>
      <p:sp>
        <p:nvSpPr>
          <p:cNvPr id="13" name="TextBox 12"/>
          <p:cNvSpPr txBox="1"/>
          <p:nvPr/>
        </p:nvSpPr>
        <p:spPr>
          <a:xfrm>
            <a:off x="7114104" y="2205335"/>
            <a:ext cx="734496" cy="461665"/>
          </a:xfrm>
          <a:prstGeom prst="rect">
            <a:avLst/>
          </a:prstGeom>
          <a:noFill/>
        </p:spPr>
        <p:txBody>
          <a:bodyPr wrap="none" rtlCol="0">
            <a:spAutoFit/>
          </a:bodyPr>
          <a:lstStyle/>
          <a:p>
            <a:r>
              <a:rPr lang="en-US" sz="2400" i="1" dirty="0">
                <a:latin typeface="Cambria Math" panose="02040503050406030204" pitchFamily="18" charset="0"/>
                <a:ea typeface="Cambria Math" panose="02040503050406030204" pitchFamily="18" charset="0"/>
              </a:rPr>
              <a:t>P</a:t>
            </a:r>
            <a:r>
              <a:rPr lang="en-US" sz="2400" i="1" baseline="-25000" dirty="0">
                <a:latin typeface="Cambria Math" panose="02040503050406030204" pitchFamily="18" charset="0"/>
                <a:ea typeface="Cambria Math" panose="02040503050406030204" pitchFamily="18" charset="0"/>
              </a:rPr>
              <a:t>k+1</a:t>
            </a:r>
            <a:endParaRPr lang="en-US" sz="2400" i="1" dirty="0">
              <a:latin typeface="Cambria Math" panose="02040503050406030204" pitchFamily="18" charset="0"/>
              <a:ea typeface="Cambria Math" panose="02040503050406030204" pitchFamily="18" charset="0"/>
            </a:endParaRPr>
          </a:p>
        </p:txBody>
      </p:sp>
      <p:sp>
        <p:nvSpPr>
          <p:cNvPr id="14" name="TextBox 13"/>
          <p:cNvSpPr txBox="1"/>
          <p:nvPr/>
        </p:nvSpPr>
        <p:spPr>
          <a:xfrm>
            <a:off x="3761304" y="2205335"/>
            <a:ext cx="649537" cy="461665"/>
          </a:xfrm>
          <a:prstGeom prst="rect">
            <a:avLst/>
          </a:prstGeom>
          <a:noFill/>
        </p:spPr>
        <p:txBody>
          <a:bodyPr wrap="none" rtlCol="0">
            <a:spAutoFit/>
          </a:bodyPr>
          <a:lstStyle/>
          <a:p>
            <a:r>
              <a:rPr lang="en-US" sz="2400" i="1" dirty="0">
                <a:latin typeface="Cambria Math" panose="02040503050406030204" pitchFamily="18" charset="0"/>
                <a:ea typeface="Cambria Math" panose="02040503050406030204" pitchFamily="18" charset="0"/>
              </a:rPr>
              <a:t>P</a:t>
            </a:r>
            <a:r>
              <a:rPr lang="en-US" sz="2400" i="1" baseline="-25000" dirty="0">
                <a:latin typeface="Cambria Math" panose="02040503050406030204" pitchFamily="18" charset="0"/>
                <a:ea typeface="Cambria Math" panose="02040503050406030204" pitchFamily="18" charset="0"/>
              </a:rPr>
              <a:t>k-1</a:t>
            </a:r>
            <a:endParaRPr lang="en-US" sz="2400" i="1" dirty="0">
              <a:latin typeface="Cambria Math" panose="02040503050406030204" pitchFamily="18" charset="0"/>
              <a:ea typeface="Cambria Math" panose="02040503050406030204" pitchFamily="18" charset="0"/>
            </a:endParaRPr>
          </a:p>
        </p:txBody>
      </p:sp>
      <p:grpSp>
        <p:nvGrpSpPr>
          <p:cNvPr id="4" name="Group 3"/>
          <p:cNvGrpSpPr/>
          <p:nvPr/>
        </p:nvGrpSpPr>
        <p:grpSpPr>
          <a:xfrm>
            <a:off x="2971800" y="2667000"/>
            <a:ext cx="3241272" cy="1246531"/>
            <a:chOff x="2971800" y="2011680"/>
            <a:chExt cx="3241272" cy="1246531"/>
          </a:xfrm>
        </p:grpSpPr>
        <p:sp>
          <p:nvSpPr>
            <p:cNvPr id="15" name="Multiply 14"/>
            <p:cNvSpPr>
              <a:spLocks noChangeAspect="1"/>
            </p:cNvSpPr>
            <p:nvPr/>
          </p:nvSpPr>
          <p:spPr>
            <a:xfrm>
              <a:off x="4831080" y="2011680"/>
              <a:ext cx="274320" cy="274320"/>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2971800" y="2505954"/>
                  <a:ext cx="3241272" cy="7522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𝑢</m:t>
                        </m:r>
                        <m:r>
                          <a:rPr lang="en-US" b="0" i="1" smtClean="0">
                            <a:latin typeface="Cambria Math"/>
                          </a:rPr>
                          <m:t>&gt;0; </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a:rPr>
                                  <m:t>𝑢</m:t>
                                </m:r>
                                <m:f>
                                  <m:fPr>
                                    <m:ctrlPr>
                                      <a:rPr lang="en-US" b="0" i="1" smtClean="0">
                                        <a:latin typeface="Cambria Math" panose="02040503050406030204" pitchFamily="18" charset="0"/>
                                      </a:rPr>
                                    </m:ctrlPr>
                                  </m:fPr>
                                  <m:num>
                                    <m:r>
                                      <a:rPr lang="en-US" b="0" i="1" smtClean="0">
                                        <a:latin typeface="Cambria Math"/>
                                      </a:rPr>
                                      <m:t>𝑑𝑃</m:t>
                                    </m:r>
                                  </m:num>
                                  <m:den>
                                    <m:r>
                                      <a:rPr lang="en-US" b="0" i="1" smtClean="0">
                                        <a:latin typeface="Cambria Math"/>
                                      </a:rPr>
                                      <m:t>𝑑𝑥</m:t>
                                    </m:r>
                                  </m:den>
                                </m:f>
                              </m:e>
                            </m:d>
                          </m:e>
                          <m:sub>
                            <m:r>
                              <a:rPr lang="en-US" b="0" i="1" smtClean="0">
                                <a:latin typeface="Cambria Math"/>
                              </a:rPr>
                              <m:t>𝑘</m:t>
                            </m:r>
                          </m:sub>
                        </m:sSub>
                        <m:r>
                          <a:rPr lang="en-US" b="0" i="1" smtClean="0">
                            <a:latin typeface="Cambria Math"/>
                          </a:rPr>
                          <m:t>=</m:t>
                        </m:r>
                        <m:r>
                          <a:rPr lang="en-US" b="0" i="1" smtClean="0">
                            <a:latin typeface="Cambria Math"/>
                          </a:rPr>
                          <m:t>𝑢</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r>
                                  <a:rPr lang="en-US" b="0" i="1" smtClean="0">
                                    <a:latin typeface="Cambria Math"/>
                                  </a:rPr>
                                  <m:t>−1</m:t>
                                </m:r>
                              </m:sub>
                            </m:sSub>
                          </m:num>
                          <m:den>
                            <m:r>
                              <a:rPr lang="en-US" b="0" i="1" smtClean="0">
                                <a:latin typeface="Cambria Math"/>
                                <a:ea typeface="Cambria Math"/>
                              </a:rPr>
                              <m:t>∆</m:t>
                            </m:r>
                            <m:r>
                              <a:rPr lang="en-US" b="0" i="1" smtClean="0">
                                <a:latin typeface="Cambria Math"/>
                                <a:ea typeface="Cambria Math"/>
                              </a:rPr>
                              <m:t>𝑥</m:t>
                            </m:r>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971800" y="2505954"/>
                  <a:ext cx="3241272" cy="752257"/>
                </a:xfrm>
                <a:prstGeom prst="rect">
                  <a:avLst/>
                </a:prstGeom>
                <a:blipFill rotWithShape="1">
                  <a:blip r:embed="rId4"/>
                  <a:stretch>
                    <a:fillRect/>
                  </a:stretch>
                </a:blipFill>
              </p:spPr>
              <p:txBody>
                <a:bodyPr/>
                <a:lstStyle/>
                <a:p>
                  <a:r>
                    <a:rPr lang="en-US">
                      <a:noFill/>
                    </a:rPr>
                    <a:t> </a:t>
                  </a:r>
                </a:p>
              </p:txBody>
            </p:sp>
          </mc:Fallback>
        </mc:AlternateContent>
      </p:grpSp>
      <p:grpSp>
        <p:nvGrpSpPr>
          <p:cNvPr id="9" name="Group 8"/>
          <p:cNvGrpSpPr/>
          <p:nvPr/>
        </p:nvGrpSpPr>
        <p:grpSpPr>
          <a:xfrm>
            <a:off x="5638800" y="2667000"/>
            <a:ext cx="3189976" cy="2017177"/>
            <a:chOff x="5638800" y="2011680"/>
            <a:chExt cx="3189976" cy="2017177"/>
          </a:xfrm>
        </p:grpSpPr>
        <p:sp>
          <p:nvSpPr>
            <p:cNvPr id="16" name="Multiply 15"/>
            <p:cNvSpPr>
              <a:spLocks noChangeAspect="1"/>
            </p:cNvSpPr>
            <p:nvPr/>
          </p:nvSpPr>
          <p:spPr>
            <a:xfrm>
              <a:off x="6553200" y="2011680"/>
              <a:ext cx="274320" cy="274320"/>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5638800" y="3276600"/>
                  <a:ext cx="3189976" cy="7522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𝑢</m:t>
                        </m:r>
                        <m:r>
                          <a:rPr lang="en-US" b="0" i="1" smtClean="0">
                            <a:latin typeface="Cambria Math"/>
                          </a:rPr>
                          <m:t>&lt;0;</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r>
                                  <a:rPr lang="en-US" i="1">
                                    <a:latin typeface="Cambria Math"/>
                                  </a:rPr>
                                  <m:t>𝑢</m:t>
                                </m:r>
                                <m:f>
                                  <m:fPr>
                                    <m:ctrlPr>
                                      <a:rPr lang="en-US" i="1">
                                        <a:latin typeface="Cambria Math" panose="02040503050406030204" pitchFamily="18" charset="0"/>
                                      </a:rPr>
                                    </m:ctrlPr>
                                  </m:fPr>
                                  <m:num>
                                    <m:r>
                                      <a:rPr lang="en-US" i="1">
                                        <a:latin typeface="Cambria Math"/>
                                      </a:rPr>
                                      <m:t>𝑑𝑃</m:t>
                                    </m:r>
                                  </m:num>
                                  <m:den>
                                    <m:r>
                                      <a:rPr lang="en-US" i="1">
                                        <a:latin typeface="Cambria Math"/>
                                      </a:rPr>
                                      <m:t>𝑑𝑥</m:t>
                                    </m:r>
                                  </m:den>
                                </m:f>
                              </m:e>
                            </m:d>
                          </m:e>
                          <m:sub>
                            <m:r>
                              <a:rPr lang="en-US" i="1">
                                <a:latin typeface="Cambria Math"/>
                              </a:rPr>
                              <m:t>𝑘</m:t>
                            </m:r>
                          </m:sub>
                        </m:sSub>
                        <m:r>
                          <a:rPr lang="en-US" b="0" i="1" smtClean="0">
                            <a:latin typeface="Cambria Math"/>
                          </a:rPr>
                          <m:t>=</m:t>
                        </m:r>
                        <m:r>
                          <a:rPr lang="en-US" b="0" i="1" smtClean="0">
                            <a:latin typeface="Cambria Math"/>
                          </a:rPr>
                          <m:t>𝑢</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𝑘</m:t>
                                </m:r>
                              </m:sub>
                            </m:sSub>
                          </m:num>
                          <m:den>
                            <m:r>
                              <a:rPr lang="en-US" b="0" i="1" smtClean="0">
                                <a:latin typeface="Cambria Math"/>
                                <a:ea typeface="Cambria Math"/>
                              </a:rPr>
                              <m:t>∆</m:t>
                            </m:r>
                            <m:r>
                              <a:rPr lang="en-US" b="0" i="1" smtClean="0">
                                <a:latin typeface="Cambria Math"/>
                                <a:ea typeface="Cambria Math"/>
                              </a:rPr>
                              <m:t>𝑥</m:t>
                            </m:r>
                          </m:den>
                        </m:f>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5638800" y="3276600"/>
                  <a:ext cx="3189976" cy="752257"/>
                </a:xfrm>
                <a:prstGeom prst="rect">
                  <a:avLst/>
                </a:prstGeom>
                <a:blipFill rotWithShape="1">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2438400" y="5405735"/>
                <a:ext cx="6582058" cy="461665"/>
              </a:xfrm>
              <a:prstGeom prst="rect">
                <a:avLst/>
              </a:prstGeom>
              <a:noFill/>
            </p:spPr>
            <p:txBody>
              <a:bodyPr wrap="none" rtlCol="0">
                <a:spAutoFit/>
              </a:bodyPr>
              <a:lstStyle/>
              <a:p>
                <a:r>
                  <a:rPr lang="en-US" sz="2400" dirty="0"/>
                  <a:t>Courant-</a:t>
                </a:r>
                <a:r>
                  <a:rPr lang="en-US" sz="2400" dirty="0" err="1"/>
                  <a:t>Friedrichs</a:t>
                </a:r>
                <a:r>
                  <a:rPr lang="en-US" sz="2400" dirty="0"/>
                  <a:t>-</a:t>
                </a:r>
                <a:r>
                  <a:rPr lang="en-US" sz="2400" dirty="0" err="1"/>
                  <a:t>Lewy</a:t>
                </a:r>
                <a:r>
                  <a:rPr lang="en-US" sz="2400" dirty="0"/>
                  <a:t> (CFL) condition: </a:t>
                </a:r>
                <a14:m>
                  <m:oMath xmlns:m="http://schemas.openxmlformats.org/officeDocument/2006/math">
                    <m:r>
                      <a:rPr lang="en-US" sz="2400" i="1">
                        <a:latin typeface="Cambria Math"/>
                      </a:rPr>
                      <m:t>𝑢</m:t>
                    </m:r>
                    <m:r>
                      <a:rPr lang="en-US" sz="2400" i="1">
                        <a:latin typeface="Cambria Math"/>
                        <a:ea typeface="Cambria Math"/>
                      </a:rPr>
                      <m:t>∆</m:t>
                    </m:r>
                    <m:r>
                      <a:rPr lang="en-US" sz="2400" i="1">
                        <a:latin typeface="Cambria Math"/>
                        <a:ea typeface="Cambria Math"/>
                      </a:rPr>
                      <m:t>𝑡</m:t>
                    </m:r>
                    <m:r>
                      <a:rPr lang="en-US" sz="2400" i="1">
                        <a:latin typeface="Cambria Math"/>
                        <a:ea typeface="Cambria Math"/>
                      </a:rPr>
                      <m:t>&lt;∆</m:t>
                    </m:r>
                    <m:r>
                      <a:rPr lang="en-US" sz="2400" i="1">
                        <a:latin typeface="Cambria Math"/>
                        <a:ea typeface="Cambria Math"/>
                      </a:rPr>
                      <m:t>𝑥</m:t>
                    </m:r>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2438400" y="5405735"/>
                <a:ext cx="6582058" cy="461665"/>
              </a:xfrm>
              <a:prstGeom prst="rect">
                <a:avLst/>
              </a:prstGeom>
              <a:blipFill rotWithShape="1">
                <a:blip r:embed="rId6"/>
                <a:stretch>
                  <a:fillRect l="-1389"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7272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a:t>Issues</a:t>
            </a:r>
          </a:p>
        </p:txBody>
      </p:sp>
      <p:sp>
        <p:nvSpPr>
          <p:cNvPr id="3" name="TextBox 2"/>
          <p:cNvSpPr txBox="1"/>
          <p:nvPr/>
        </p:nvSpPr>
        <p:spPr>
          <a:xfrm>
            <a:off x="2209800" y="1600200"/>
            <a:ext cx="4419600" cy="2554545"/>
          </a:xfrm>
          <a:prstGeom prst="rect">
            <a:avLst/>
          </a:prstGeom>
          <a:noFill/>
        </p:spPr>
        <p:txBody>
          <a:bodyPr wrap="square" rtlCol="0">
            <a:spAutoFit/>
          </a:bodyPr>
          <a:lstStyle/>
          <a:p>
            <a:r>
              <a:rPr lang="en-US" sz="3200" dirty="0"/>
              <a:t>Accuracy</a:t>
            </a:r>
          </a:p>
          <a:p>
            <a:endParaRPr lang="en-US" sz="3200" dirty="0"/>
          </a:p>
          <a:p>
            <a:r>
              <a:rPr lang="en-US" sz="3200" dirty="0"/>
              <a:t>Stability</a:t>
            </a:r>
          </a:p>
          <a:p>
            <a:r>
              <a:rPr lang="en-US" sz="3200" dirty="0"/>
              <a:t>	</a:t>
            </a:r>
          </a:p>
          <a:p>
            <a:r>
              <a:rPr lang="en-US" sz="3200" dirty="0"/>
              <a:t>Efficiency</a:t>
            </a:r>
          </a:p>
        </p:txBody>
      </p:sp>
    </p:spTree>
    <p:extLst>
      <p:ext uri="{BB962C8B-B14F-4D97-AF65-F5344CB8AC3E}">
        <p14:creationId xmlns:p14="http://schemas.microsoft.com/office/powerpoint/2010/main" val="353847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08403" y="4956092"/>
            <a:ext cx="1066800" cy="990600"/>
            <a:chOff x="1524000" y="4191000"/>
            <a:chExt cx="1066800" cy="990600"/>
          </a:xfrm>
        </p:grpSpPr>
        <p:sp>
          <p:nvSpPr>
            <p:cNvPr id="7" name="Rectangle 6"/>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750904" y="4363134"/>
                  <a:ext cx="63838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𝑁</m:t>
                        </m:r>
                      </m:oMath>
                    </m:oMathPara>
                  </a14:m>
                  <a:endParaRPr lang="en-US" sz="3600" dirty="0"/>
                </a:p>
              </p:txBody>
            </p:sp>
          </mc:Choice>
          <mc:Fallback xmlns="">
            <p:sp>
              <p:nvSpPr>
                <p:cNvPr id="8" name="TextBox 7"/>
                <p:cNvSpPr txBox="1">
                  <a:spLocks noRot="1" noChangeAspect="1" noMove="1" noResize="1" noEditPoints="1" noAdjustHandles="1" noChangeArrowheads="1" noChangeShapeType="1" noTextEdit="1"/>
                </p:cNvSpPr>
                <p:nvPr/>
              </p:nvSpPr>
              <p:spPr>
                <a:xfrm>
                  <a:off x="1750904" y="4363134"/>
                  <a:ext cx="638380" cy="646331"/>
                </a:xfrm>
                <a:prstGeom prst="rect">
                  <a:avLst/>
                </a:prstGeom>
                <a:blipFill rotWithShape="1">
                  <a:blip r:embed="rId3"/>
                  <a:stretch>
                    <a:fillRect/>
                  </a:stretch>
                </a:blipFill>
              </p:spPr>
              <p:txBody>
                <a:bodyPr/>
                <a:lstStyle/>
                <a:p>
                  <a:r>
                    <a:rPr lang="en-US">
                      <a:noFill/>
                    </a:rPr>
                    <a:t> </a:t>
                  </a:r>
                </a:p>
              </p:txBody>
            </p:sp>
          </mc:Fallback>
        </mc:AlternateContent>
      </p:grpSp>
      <p:grpSp>
        <p:nvGrpSpPr>
          <p:cNvPr id="12" name="Group 11"/>
          <p:cNvGrpSpPr/>
          <p:nvPr/>
        </p:nvGrpSpPr>
        <p:grpSpPr>
          <a:xfrm>
            <a:off x="7702153" y="2304363"/>
            <a:ext cx="1066800" cy="990600"/>
            <a:chOff x="1524000" y="4191000"/>
            <a:chExt cx="1066800" cy="990600"/>
          </a:xfrm>
        </p:grpSpPr>
        <p:sp>
          <p:nvSpPr>
            <p:cNvPr id="13" name="Rectangle 12"/>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765479" y="4335227"/>
                  <a:ext cx="57426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a:rPr>
                          <m:t>𝑍</m:t>
                        </m:r>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765479" y="4335227"/>
                  <a:ext cx="574260" cy="646331"/>
                </a:xfrm>
                <a:prstGeom prst="rect">
                  <a:avLst/>
                </a:prstGeom>
                <a:blipFill rotWithShape="1">
                  <a:blip r:embed="rId5"/>
                  <a:stretch>
                    <a:fillRect/>
                  </a:stretch>
                </a:blipFill>
              </p:spPr>
              <p:txBody>
                <a:bodyPr/>
                <a:lstStyle/>
                <a:p>
                  <a:r>
                    <a:rPr lang="en-US">
                      <a:noFill/>
                    </a:rPr>
                    <a:t> </a:t>
                  </a:r>
                </a:p>
              </p:txBody>
            </p:sp>
          </mc:Fallback>
        </mc:AlternateContent>
      </p:grpSp>
      <p:grpSp>
        <p:nvGrpSpPr>
          <p:cNvPr id="15" name="Group 14"/>
          <p:cNvGrpSpPr/>
          <p:nvPr/>
        </p:nvGrpSpPr>
        <p:grpSpPr>
          <a:xfrm>
            <a:off x="4521415" y="2304364"/>
            <a:ext cx="1066800" cy="990600"/>
            <a:chOff x="1524000" y="4191000"/>
            <a:chExt cx="1066800" cy="990600"/>
          </a:xfrm>
        </p:grpSpPr>
        <p:sp>
          <p:nvSpPr>
            <p:cNvPr id="16" name="Rectangle 15"/>
            <p:cNvSpPr/>
            <p:nvPr/>
          </p:nvSpPr>
          <p:spPr>
            <a:xfrm>
              <a:off x="1524000" y="4191000"/>
              <a:ext cx="10668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1773922" y="4363134"/>
                  <a:ext cx="58708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𝑃</m:t>
                        </m:r>
                      </m:oMath>
                    </m:oMathPara>
                  </a14:m>
                  <a:endParaRPr lang="en-US" sz="3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773922" y="4363134"/>
                  <a:ext cx="587084" cy="646331"/>
                </a:xfrm>
                <a:prstGeom prst="rect">
                  <a:avLst/>
                </a:prstGeom>
                <a:blipFill rotWithShape="1">
                  <a:blip r:embed="rId6"/>
                  <a:stretch>
                    <a:fillRect/>
                  </a:stretch>
                </a:blipFill>
              </p:spPr>
              <p:txBody>
                <a:bodyPr/>
                <a:lstStyle/>
                <a:p>
                  <a:r>
                    <a:rPr lang="en-US">
                      <a:noFill/>
                    </a:rPr>
                    <a:t> </a:t>
                  </a:r>
                </a:p>
              </p:txBody>
            </p:sp>
          </mc:Fallback>
        </mc:AlternateContent>
      </p:grpSp>
      <p:cxnSp>
        <p:nvCxnSpPr>
          <p:cNvPr id="33" name="Straight Arrow Connector 32"/>
          <p:cNvCxnSpPr>
            <a:stCxn id="13" idx="2"/>
          </p:cNvCxnSpPr>
          <p:nvPr/>
        </p:nvCxnSpPr>
        <p:spPr>
          <a:xfrm flipH="1">
            <a:off x="6872717" y="3294963"/>
            <a:ext cx="1362836" cy="166112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2"/>
          </p:cNvCxnSpPr>
          <p:nvPr/>
        </p:nvCxnSpPr>
        <p:spPr>
          <a:xfrm>
            <a:off x="5054815" y="3294964"/>
            <a:ext cx="1392750" cy="1661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6" idx="3"/>
            <a:endCxn id="13" idx="1"/>
          </p:cNvCxnSpPr>
          <p:nvPr/>
        </p:nvCxnSpPr>
        <p:spPr>
          <a:xfrm flipV="1">
            <a:off x="5588215" y="2799663"/>
            <a:ext cx="2113938"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0" y="1677372"/>
                <a:ext cx="4370094" cy="3885228"/>
              </a:xfrm>
              <a:prstGeom prst="rect">
                <a:avLst/>
              </a:prstGeom>
              <a:noFill/>
            </p:spPr>
            <p:txBody>
              <a:bodyPr wrap="none" lIns="91370" tIns="45687" rIns="91370" bIns="45687" rtlCol="0">
                <a:spAutoFit/>
              </a:bodyPr>
              <a:lstStyle/>
              <a:p>
                <a:r>
                  <a:rPr lang="en-US" sz="2800" dirty="0" err="1"/>
                  <a:t>Lotka</a:t>
                </a:r>
                <a:r>
                  <a:rPr lang="en-US" sz="2800" dirty="0"/>
                  <a:t> - </a:t>
                </a:r>
                <a:r>
                  <a:rPr lang="en-US" sz="2800" dirty="0" err="1"/>
                  <a:t>Volterra</a:t>
                </a:r>
                <a:r>
                  <a:rPr lang="en-US" sz="2800" dirty="0"/>
                  <a:t> interactions</a:t>
                </a:r>
              </a:p>
              <a:p>
                <a:endParaRPr lang="en-US" sz="2800" dirty="0"/>
              </a:p>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smtClean="0">
                              <a:latin typeface="Cambria Math"/>
                              <a:ea typeface="Cambria Math"/>
                            </a:rPr>
                            <m:t>𝜕</m:t>
                          </m:r>
                          <m:r>
                            <a:rPr lang="en-US" sz="2800" b="0" i="1" smtClean="0">
                              <a:latin typeface="Cambria Math"/>
                              <a:ea typeface="Cambria Math"/>
                            </a:rPr>
                            <m:t>𝑃</m:t>
                          </m:r>
                        </m:num>
                        <m:den>
                          <m:r>
                            <a:rPr lang="en-US" sz="2800" i="1" smtClean="0">
                              <a:latin typeface="Cambria Math"/>
                              <a:ea typeface="Cambria Math"/>
                            </a:rPr>
                            <m:t>𝜕</m:t>
                          </m:r>
                          <m:r>
                            <a:rPr lang="en-US" sz="2800" b="0" i="1" smtClean="0">
                              <a:latin typeface="Cambria Math"/>
                              <a:ea typeface="Cambria Math"/>
                            </a:rPr>
                            <m:t>𝑡</m:t>
                          </m:r>
                        </m:den>
                      </m:f>
                      <m:r>
                        <a:rPr lang="en-US" sz="2800" i="1" smtClean="0">
                          <a:latin typeface="Cambria Math"/>
                          <a:ea typeface="Cambria Math"/>
                        </a:rPr>
                        <m:t>=</m:t>
                      </m:r>
                      <m:d>
                        <m:dPr>
                          <m:begChr m:val="["/>
                          <m:endChr m:val="]"/>
                          <m:ctrlPr>
                            <a:rPr lang="en-US" sz="2800" i="1" smtClean="0">
                              <a:latin typeface="Cambria Math" panose="02040503050406030204" pitchFamily="18" charset="0"/>
                              <a:ea typeface="Cambria Math"/>
                            </a:rPr>
                          </m:ctrlPr>
                        </m:dPr>
                        <m:e>
                          <m:r>
                            <a:rPr lang="en-US" sz="2800" i="1" smtClean="0">
                              <a:latin typeface="Cambria Math"/>
                              <a:ea typeface="Cambria Math"/>
                            </a:rPr>
                            <m:t>𝜇</m:t>
                          </m:r>
                          <m:r>
                            <a:rPr lang="en-US" sz="2800" b="0" i="1" smtClean="0">
                              <a:latin typeface="Cambria Math"/>
                              <a:ea typeface="Cambria Math"/>
                            </a:rPr>
                            <m:t>𝑁</m:t>
                          </m:r>
                          <m:r>
                            <a:rPr lang="en-US" sz="2800" b="0" i="1" smtClean="0">
                              <a:latin typeface="Cambria Math"/>
                              <a:ea typeface="Cambria Math"/>
                            </a:rPr>
                            <m:t>−</m:t>
                          </m:r>
                          <m:r>
                            <a:rPr lang="en-US" sz="2800" b="0" i="1" smtClean="0">
                              <a:latin typeface="Cambria Math"/>
                              <a:ea typeface="Cambria Math"/>
                            </a:rPr>
                            <m:t>𝑔𝑍</m:t>
                          </m:r>
                          <m:r>
                            <a:rPr lang="en-US" sz="2800" b="0" i="1" smtClean="0">
                              <a:latin typeface="Cambria Math"/>
                              <a:ea typeface="Cambria Math"/>
                            </a:rPr>
                            <m:t>−</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𝑑</m:t>
                              </m:r>
                            </m:e>
                            <m:sub>
                              <m:r>
                                <a:rPr lang="en-US" sz="2800" b="0" i="1" smtClean="0">
                                  <a:latin typeface="Cambria Math"/>
                                  <a:ea typeface="Cambria Math"/>
                                </a:rPr>
                                <m:t>𝑝</m:t>
                              </m:r>
                            </m:sub>
                          </m:sSub>
                        </m:e>
                      </m:d>
                      <m:r>
                        <a:rPr lang="en-US" sz="2800" b="0" i="1" smtClean="0">
                          <a:latin typeface="Cambria Math"/>
                          <a:ea typeface="Cambria Math"/>
                        </a:rPr>
                        <m:t>𝑃</m:t>
                      </m:r>
                    </m:oMath>
                  </m:oMathPara>
                </a14:m>
                <a:endParaRPr lang="en-US" sz="2800" b="0" dirty="0">
                  <a:ea typeface="Cambria Math"/>
                </a:endParaRPr>
              </a:p>
              <a:p>
                <a:endParaRPr lang="en-US" sz="2800" dirty="0"/>
              </a:p>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a:ea typeface="Cambria Math"/>
                            </a:rPr>
                            <m:t>𝜕</m:t>
                          </m:r>
                          <m:r>
                            <a:rPr lang="en-US" sz="2800" b="0" i="1" smtClean="0">
                              <a:latin typeface="Cambria Math"/>
                              <a:ea typeface="Cambria Math"/>
                            </a:rPr>
                            <m:t>𝑍</m:t>
                          </m:r>
                        </m:num>
                        <m:den>
                          <m:r>
                            <a:rPr lang="en-US" sz="2800" i="1">
                              <a:latin typeface="Cambria Math"/>
                              <a:ea typeface="Cambria Math"/>
                            </a:rPr>
                            <m:t>𝜕</m:t>
                          </m:r>
                          <m:r>
                            <a:rPr lang="en-US" sz="2800" i="1">
                              <a:latin typeface="Cambria Math"/>
                              <a:ea typeface="Cambria Math"/>
                            </a:rPr>
                            <m:t>𝑡</m:t>
                          </m:r>
                        </m:den>
                      </m:f>
                      <m:r>
                        <a:rPr lang="en-US" sz="2800" i="1">
                          <a:latin typeface="Cambria Math"/>
                          <a:ea typeface="Cambria Math"/>
                        </a:rPr>
                        <m:t>=</m:t>
                      </m:r>
                      <m:d>
                        <m:dPr>
                          <m:begChr m:val="["/>
                          <m:endChr m:val="]"/>
                          <m:ctrlPr>
                            <a:rPr lang="en-US" sz="2800" i="1">
                              <a:latin typeface="Cambria Math" panose="02040503050406030204" pitchFamily="18" charset="0"/>
                              <a:ea typeface="Cambria Math"/>
                            </a:rPr>
                          </m:ctrlPr>
                        </m:dPr>
                        <m:e>
                          <m:r>
                            <a:rPr lang="en-US" sz="2800" b="0" i="1" smtClean="0">
                              <a:latin typeface="Cambria Math"/>
                              <a:ea typeface="Cambria Math"/>
                            </a:rPr>
                            <m:t>𝑎𝑔𝑃</m:t>
                          </m:r>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𝑑</m:t>
                              </m:r>
                            </m:e>
                            <m:sub>
                              <m:r>
                                <a:rPr lang="en-US" sz="2800" b="0" i="1" smtClean="0">
                                  <a:latin typeface="Cambria Math"/>
                                  <a:ea typeface="Cambria Math"/>
                                </a:rPr>
                                <m:t>𝑧</m:t>
                              </m:r>
                            </m:sub>
                          </m:sSub>
                        </m:e>
                      </m:d>
                      <m:r>
                        <a:rPr lang="en-US" sz="2800" b="0" i="1" smtClean="0">
                          <a:latin typeface="Cambria Math"/>
                          <a:ea typeface="Cambria Math"/>
                        </a:rPr>
                        <m:t>𝑍</m:t>
                      </m:r>
                    </m:oMath>
                  </m:oMathPara>
                </a14:m>
                <a:endParaRPr lang="en-US" sz="2800" dirty="0"/>
              </a:p>
              <a:p>
                <a:endParaRPr lang="en-US" sz="2800" dirty="0"/>
              </a:p>
              <a:p>
                <a:pPr/>
                <a14:m>
                  <m:oMathPara xmlns:m="http://schemas.openxmlformats.org/officeDocument/2006/math">
                    <m:oMathParaPr>
                      <m:jc m:val="centerGroup"/>
                    </m:oMathParaPr>
                    <m:oMath xmlns:m="http://schemas.openxmlformats.org/officeDocument/2006/math">
                      <m:r>
                        <a:rPr lang="en-US" sz="2800" b="0" i="1" smtClean="0">
                          <a:latin typeface="Cambria Math"/>
                        </a:rPr>
                        <m:t>𝑁</m:t>
                      </m:r>
                      <m:r>
                        <a:rPr lang="en-US" sz="2800" b="0" i="1" smtClean="0">
                          <a:latin typeface="Cambria Math"/>
                          <a:ea typeface="Cambria Math"/>
                        </a:rPr>
                        <m:t>=</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𝑁</m:t>
                          </m:r>
                        </m:e>
                        <m:sub>
                          <m:r>
                            <a:rPr lang="en-US" sz="2800" b="0" i="1" smtClean="0">
                              <a:latin typeface="Cambria Math"/>
                              <a:ea typeface="Cambria Math"/>
                            </a:rPr>
                            <m:t>𝑇</m:t>
                          </m:r>
                        </m:sub>
                      </m:sSub>
                      <m:r>
                        <a:rPr lang="en-US" sz="2800" b="0" i="1" smtClean="0">
                          <a:latin typeface="Cambria Math"/>
                          <a:ea typeface="Cambria Math"/>
                        </a:rPr>
                        <m:t>−</m:t>
                      </m:r>
                      <m:r>
                        <a:rPr lang="en-US" sz="2800" b="0" i="1" smtClean="0">
                          <a:latin typeface="Cambria Math"/>
                          <a:ea typeface="Cambria Math"/>
                        </a:rPr>
                        <m:t>𝑃</m:t>
                      </m:r>
                      <m:r>
                        <a:rPr lang="en-US" sz="2800" b="0" i="1" smtClean="0">
                          <a:latin typeface="Cambria Math"/>
                          <a:ea typeface="Cambria Math"/>
                        </a:rPr>
                        <m:t>−</m:t>
                      </m:r>
                      <m:r>
                        <a:rPr lang="en-US" sz="2800" b="0" i="1" smtClean="0">
                          <a:latin typeface="Cambria Math"/>
                          <a:ea typeface="Cambria Math"/>
                        </a:rPr>
                        <m:t>𝑍</m:t>
                      </m:r>
                    </m:oMath>
                  </m:oMathPara>
                </a14:m>
                <a:endParaRPr lang="en-US" sz="2800" dirty="0"/>
              </a:p>
            </p:txBody>
          </p:sp>
        </mc:Choice>
        <mc:Fallback xmlns="">
          <p:sp>
            <p:nvSpPr>
              <p:cNvPr id="48" name="TextBox 47"/>
              <p:cNvSpPr txBox="1">
                <a:spLocks noRot="1" noChangeAspect="1" noMove="1" noResize="1" noEditPoints="1" noAdjustHandles="1" noChangeArrowheads="1" noChangeShapeType="1" noTextEdit="1"/>
              </p:cNvSpPr>
              <p:nvPr/>
            </p:nvSpPr>
            <p:spPr>
              <a:xfrm>
                <a:off x="0" y="1677372"/>
                <a:ext cx="4370094" cy="3885228"/>
              </a:xfrm>
              <a:prstGeom prst="rect">
                <a:avLst/>
              </a:prstGeom>
              <a:blipFill rotWithShape="1">
                <a:blip r:embed="rId7"/>
                <a:stretch>
                  <a:fillRect l="-2929" t="-1411"/>
                </a:stretch>
              </a:blipFill>
            </p:spPr>
            <p:txBody>
              <a:bodyPr/>
              <a:lstStyle/>
              <a:p>
                <a:r>
                  <a:rPr lang="en-US">
                    <a:noFill/>
                  </a:rPr>
                  <a:t> </a:t>
                </a:r>
              </a:p>
            </p:txBody>
          </p:sp>
        </mc:Fallback>
      </mc:AlternateContent>
      <p:sp>
        <p:nvSpPr>
          <p:cNvPr id="32" name="Title 31"/>
          <p:cNvSpPr>
            <a:spLocks noGrp="1"/>
          </p:cNvSpPr>
          <p:nvPr>
            <p:ph type="title" idx="4294967295"/>
          </p:nvPr>
        </p:nvSpPr>
        <p:spPr>
          <a:xfrm>
            <a:off x="457200" y="0"/>
            <a:ext cx="8229600" cy="1143000"/>
          </a:xfrm>
        </p:spPr>
        <p:txBody>
          <a:bodyPr/>
          <a:lstStyle/>
          <a:p>
            <a:r>
              <a:rPr lang="en-US" dirty="0"/>
              <a:t>Quadratic NPZ model</a:t>
            </a:r>
          </a:p>
        </p:txBody>
      </p:sp>
      <mc:AlternateContent xmlns:mc="http://schemas.openxmlformats.org/markup-compatibility/2006" xmlns:a14="http://schemas.microsoft.com/office/drawing/2010/main">
        <mc:Choice Requires="a14">
          <p:sp>
            <p:nvSpPr>
              <p:cNvPr id="36" name="TextBox 35"/>
              <p:cNvSpPr txBox="1"/>
              <p:nvPr/>
            </p:nvSpPr>
            <p:spPr>
              <a:xfrm>
                <a:off x="4881773" y="4050268"/>
                <a:ext cx="6808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𝜇</m:t>
                      </m:r>
                      <m:r>
                        <a:rPr lang="en-US" b="0" i="1" smtClean="0">
                          <a:latin typeface="Cambria Math"/>
                          <a:ea typeface="Cambria Math"/>
                        </a:rPr>
                        <m:t>𝑁𝑃</m:t>
                      </m:r>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4881773" y="4050268"/>
                <a:ext cx="680827" cy="369332"/>
              </a:xfrm>
              <a:prstGeom prst="rect">
                <a:avLst/>
              </a:prstGeom>
              <a:blipFill rotWithShape="1">
                <a:blip r:embed="rId8"/>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447565" y="2407679"/>
                <a:ext cx="7914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𝑎𝑔𝑍𝑃</m:t>
                      </m:r>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447565" y="2407679"/>
                <a:ext cx="791435" cy="369332"/>
              </a:xfrm>
              <a:prstGeom prst="rect">
                <a:avLst/>
              </a:prstGeom>
              <a:blipFill rotWithShape="1">
                <a:blip r:embed="rId9"/>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410200" y="3505200"/>
                <a:ext cx="636328"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a:rPr>
                          </m:ctrlPr>
                        </m:sSubPr>
                        <m:e>
                          <m:r>
                            <a:rPr lang="en-US" b="0" i="1" smtClean="0">
                              <a:latin typeface="Cambria Math"/>
                              <a:ea typeface="Cambria Math"/>
                            </a:rPr>
                            <m:t>𝑑</m:t>
                          </m:r>
                        </m:e>
                        <m:sub>
                          <m:r>
                            <a:rPr lang="en-US" b="0" i="1" smtClean="0">
                              <a:latin typeface="Cambria Math"/>
                              <a:ea typeface="Cambria Math"/>
                            </a:rPr>
                            <m:t>𝑝</m:t>
                          </m:r>
                        </m:sub>
                      </m:sSub>
                      <m:r>
                        <a:rPr lang="en-US" b="0" i="1" smtClean="0">
                          <a:latin typeface="Cambria Math"/>
                          <a:ea typeface="Cambria Math"/>
                        </a:rPr>
                        <m:t>𝑃</m:t>
                      </m:r>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5410200" y="3505200"/>
                <a:ext cx="636328" cy="390748"/>
              </a:xfrm>
              <a:prstGeom prst="rect">
                <a:avLst/>
              </a:prstGeom>
              <a:blipFill rotWithShape="1">
                <a:blip r:embed="rId10"/>
                <a:stretch>
                  <a:fillRect b="-3125"/>
                </a:stretch>
              </a:blipFill>
            </p:spPr>
            <p:txBody>
              <a:bodyPr/>
              <a:lstStyle/>
              <a:p>
                <a:r>
                  <a:rPr lang="en-US">
                    <a:noFill/>
                  </a:rPr>
                  <a:t> </a:t>
                </a:r>
              </a:p>
            </p:txBody>
          </p:sp>
        </mc:Fallback>
      </mc:AlternateContent>
      <p:cxnSp>
        <p:nvCxnSpPr>
          <p:cNvPr id="54" name="Straight Arrow Connector 53"/>
          <p:cNvCxnSpPr/>
          <p:nvPr/>
        </p:nvCxnSpPr>
        <p:spPr>
          <a:xfrm flipH="1" flipV="1">
            <a:off x="4771337" y="3294964"/>
            <a:ext cx="1463970" cy="1661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7543800" y="4124057"/>
                <a:ext cx="6155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a:rPr>
                          </m:ctrlPr>
                        </m:sSubPr>
                        <m:e>
                          <m:r>
                            <a:rPr lang="en-US" b="0" i="1" smtClean="0">
                              <a:latin typeface="Cambria Math"/>
                              <a:ea typeface="Cambria Math"/>
                            </a:rPr>
                            <m:t>𝑑</m:t>
                          </m:r>
                        </m:e>
                        <m:sub>
                          <m:r>
                            <a:rPr lang="en-US" b="0" i="1" smtClean="0">
                              <a:latin typeface="Cambria Math"/>
                              <a:ea typeface="Cambria Math"/>
                            </a:rPr>
                            <m:t>𝑧</m:t>
                          </m:r>
                        </m:sub>
                      </m:sSub>
                      <m:r>
                        <a:rPr lang="en-US" b="0" i="1" smtClean="0">
                          <a:latin typeface="Cambria Math"/>
                          <a:ea typeface="Cambria Math"/>
                        </a:rPr>
                        <m:t>𝑍</m:t>
                      </m:r>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7543800" y="4124057"/>
                <a:ext cx="615553" cy="369332"/>
              </a:xfrm>
              <a:prstGeom prst="rect">
                <a:avLst/>
              </a:prstGeom>
              <a:blipFill rotWithShape="1">
                <a:blip r:embed="rId11"/>
                <a:stretch>
                  <a:fillRect/>
                </a:stretch>
              </a:blipFill>
            </p:spPr>
            <p:txBody>
              <a:bodyPr/>
              <a:lstStyle/>
              <a:p>
                <a:r>
                  <a:rPr lang="en-US">
                    <a:noFill/>
                  </a:rPr>
                  <a:t> </a:t>
                </a:r>
              </a:p>
            </p:txBody>
          </p:sp>
        </mc:Fallback>
      </mc:AlternateContent>
      <p:cxnSp>
        <p:nvCxnSpPr>
          <p:cNvPr id="61" name="Straight Arrow Connector 60"/>
          <p:cNvCxnSpPr/>
          <p:nvPr/>
        </p:nvCxnSpPr>
        <p:spPr>
          <a:xfrm>
            <a:off x="5867400" y="2804919"/>
            <a:ext cx="777785" cy="21511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p:cNvSpPr txBox="1"/>
              <p:nvPr/>
            </p:nvSpPr>
            <p:spPr>
              <a:xfrm>
                <a:off x="6096000" y="3429000"/>
                <a:ext cx="13926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a:rPr>
                            <m:t>1−</m:t>
                          </m:r>
                          <m:r>
                            <a:rPr lang="en-US" b="0" i="1" smtClean="0">
                              <a:latin typeface="Cambria Math"/>
                            </a:rPr>
                            <m:t>𝑎</m:t>
                          </m:r>
                        </m:e>
                      </m:d>
                      <m:r>
                        <a:rPr lang="en-US" b="0" i="1" smtClean="0">
                          <a:latin typeface="Cambria Math"/>
                        </a:rPr>
                        <m:t>𝑔𝑍𝑃</m:t>
                      </m:r>
                    </m:oMath>
                  </m:oMathPara>
                </a14:m>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6096000" y="3429000"/>
                <a:ext cx="1392625" cy="369332"/>
              </a:xfrm>
              <a:prstGeom prst="rect">
                <a:avLst/>
              </a:prstGeom>
              <a:blipFill rotWithShape="1">
                <a:blip r:embed="rId12"/>
                <a:stretch>
                  <a:fillRect b="-11667"/>
                </a:stretch>
              </a:blipFill>
            </p:spPr>
            <p:txBody>
              <a:bodyPr/>
              <a:lstStyle/>
              <a:p>
                <a:r>
                  <a:rPr lang="en-US">
                    <a:noFill/>
                  </a:rPr>
                  <a:t> </a:t>
                </a:r>
              </a:p>
            </p:txBody>
          </p:sp>
        </mc:Fallback>
      </mc:AlternateContent>
    </p:spTree>
    <p:extLst>
      <p:ext uri="{BB962C8B-B14F-4D97-AF65-F5344CB8AC3E}">
        <p14:creationId xmlns:p14="http://schemas.microsoft.com/office/powerpoint/2010/main" val="119292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npzd-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2" y="152400"/>
            <a:ext cx="4114800" cy="3093503"/>
          </a:xfrm>
          <a:prstGeom prst="rect">
            <a:avLst/>
          </a:prstGeom>
        </p:spPr>
      </p:pic>
      <p:pic>
        <p:nvPicPr>
          <p:cNvPr id="3" name="npz-0.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24400" y="152400"/>
            <a:ext cx="4114800" cy="3093503"/>
          </a:xfrm>
          <a:prstGeom prst="rect">
            <a:avLst/>
          </a:prstGeom>
        </p:spPr>
      </p:pic>
      <p:sp>
        <p:nvSpPr>
          <p:cNvPr id="6" name="TextBox 5"/>
          <p:cNvSpPr txBox="1"/>
          <p:nvPr/>
        </p:nvSpPr>
        <p:spPr>
          <a:xfrm>
            <a:off x="2743204" y="420471"/>
            <a:ext cx="1515095" cy="646331"/>
          </a:xfrm>
          <a:prstGeom prst="rect">
            <a:avLst/>
          </a:prstGeom>
          <a:noFill/>
        </p:spPr>
        <p:txBody>
          <a:bodyPr wrap="none" lIns="91400" tIns="45702" rIns="91400" bIns="45702" rtlCol="0">
            <a:spAutoFit/>
          </a:bodyPr>
          <a:lstStyle/>
          <a:p>
            <a:r>
              <a:rPr lang="en-US" dirty="0"/>
              <a:t>Quadratic</a:t>
            </a:r>
          </a:p>
          <a:p>
            <a:r>
              <a:rPr lang="en-US" dirty="0" err="1"/>
              <a:t>Lotka-Volterra</a:t>
            </a:r>
            <a:endParaRPr lang="en-US" dirty="0"/>
          </a:p>
        </p:txBody>
      </p:sp>
      <p:sp>
        <p:nvSpPr>
          <p:cNvPr id="7" name="TextBox 6"/>
          <p:cNvSpPr txBox="1"/>
          <p:nvPr/>
        </p:nvSpPr>
        <p:spPr>
          <a:xfrm>
            <a:off x="7248105" y="381004"/>
            <a:ext cx="1743495" cy="646331"/>
          </a:xfrm>
          <a:prstGeom prst="rect">
            <a:avLst/>
          </a:prstGeom>
          <a:noFill/>
        </p:spPr>
        <p:txBody>
          <a:bodyPr wrap="square" lIns="91400" tIns="45702" rIns="91400" bIns="45702" rtlCol="0">
            <a:spAutoFit/>
          </a:bodyPr>
          <a:lstStyle/>
          <a:p>
            <a:r>
              <a:rPr lang="en-US" dirty="0"/>
              <a:t>Monod uptake and grazing</a:t>
            </a:r>
          </a:p>
        </p:txBody>
      </p:sp>
    </p:spTree>
    <p:extLst>
      <p:ext uri="{BB962C8B-B14F-4D97-AF65-F5344CB8AC3E}">
        <p14:creationId xmlns:p14="http://schemas.microsoft.com/office/powerpoint/2010/main" val="77051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3370</TotalTime>
  <Words>2939</Words>
  <Application>Microsoft Office PowerPoint</Application>
  <PresentationFormat>On-screen Show (4:3)</PresentationFormat>
  <Paragraphs>577</Paragraphs>
  <Slides>39</Slides>
  <Notes>38</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Cambria Math</vt:lpstr>
      <vt:lpstr>Office Theme</vt:lpstr>
      <vt:lpstr>Announcements</vt:lpstr>
      <vt:lpstr>Quadratic NPZ model integration</vt:lpstr>
      <vt:lpstr>Numerical integration</vt:lpstr>
      <vt:lpstr>Higher order time-stepping</vt:lpstr>
      <vt:lpstr>Spatial derivatives</vt:lpstr>
      <vt:lpstr>Spatial derivatives</vt:lpstr>
      <vt:lpstr>Issues</vt:lpstr>
      <vt:lpstr>Quadratic NPZ model</vt:lpstr>
      <vt:lpstr>PowerPoint Presentation</vt:lpstr>
      <vt:lpstr>What about mixing?</vt:lpstr>
      <vt:lpstr>PowerPoint Presentation</vt:lpstr>
      <vt:lpstr>PowerPoint Presentation</vt:lpstr>
      <vt:lpstr>Huisman et al. model results</vt:lpstr>
      <vt:lpstr>PowerPoint Presentation</vt:lpstr>
      <vt:lpstr>SeaWiFS 1997-2005: 32-day composites</vt:lpstr>
      <vt:lpstr>Equatorial Upwelling</vt:lpstr>
      <vt:lpstr>Nutrients at 150W</vt:lpstr>
      <vt:lpstr>A model of the HNLC condition</vt:lpstr>
      <vt:lpstr>PowerPoint Presentation</vt:lpstr>
      <vt:lpstr>Nitrate vs. silicate, upper 200m</vt:lpstr>
      <vt:lpstr>PowerPoint Presentation</vt:lpstr>
      <vt:lpstr>A model of the HNLC condition</vt:lpstr>
      <vt:lpstr>Example application of NPZ models:  Warm Core Rings  of the Gulf Stream</vt:lpstr>
      <vt:lpstr>Warm Core Ring Formation</vt:lpstr>
      <vt:lpstr>Satellite-based climatology of  Warm Core Rings 1974-1983 Brown et al. (1986)</vt:lpstr>
      <vt:lpstr>Chlorophyll time-series of WCR82B</vt:lpstr>
      <vt:lpstr>WCR82 Cross Sections</vt:lpstr>
      <vt:lpstr>Frictional decay of a Warm Core Ring</vt:lpstr>
      <vt:lpstr>PowerPoint Presentation</vt:lpstr>
      <vt:lpstr>Simulating WCR frictional spindown: ageostrophic secondary circulation </vt:lpstr>
      <vt:lpstr>Results of the physical simulation</vt:lpstr>
      <vt:lpstr>PowerPoint Presentation</vt:lpstr>
      <vt:lpstr>Simulated nutrient concentration</vt:lpstr>
      <vt:lpstr>Simulated phytoplankton concentration</vt:lpstr>
      <vt:lpstr>Why is the eddy-induced upwelling almost invisible in the nutrient field?</vt:lpstr>
      <vt:lpstr>Sensitivity to the prescribed upwelling velocity</vt:lpstr>
      <vt:lpstr>Comparing with observations: simulated chlorophyll concentration</vt:lpstr>
      <vt:lpstr>Chlorophyll observations from WCR82B</vt:lpstr>
      <vt:lpstr>Chlorophyll time-series of WCR82B</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15084</cp:lastModifiedBy>
  <cp:revision>197</cp:revision>
  <cp:lastPrinted>2021-03-05T16:03:54Z</cp:lastPrinted>
  <dcterms:created xsi:type="dcterms:W3CDTF">2013-02-23T21:27:57Z</dcterms:created>
  <dcterms:modified xsi:type="dcterms:W3CDTF">2021-03-06T12:54:31Z</dcterms:modified>
</cp:coreProperties>
</file>