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714" r:id="rId5"/>
    <p:sldMasterId id="2147483862" r:id="rId6"/>
  </p:sldMasterIdLst>
  <p:notesMasterIdLst>
    <p:notesMasterId r:id="rId51"/>
  </p:notesMasterIdLst>
  <p:sldIdLst>
    <p:sldId id="349" r:id="rId7"/>
    <p:sldId id="265" r:id="rId8"/>
    <p:sldId id="267" r:id="rId9"/>
    <p:sldId id="275" r:id="rId10"/>
    <p:sldId id="290" r:id="rId11"/>
    <p:sldId id="307" r:id="rId12"/>
    <p:sldId id="313" r:id="rId13"/>
    <p:sldId id="314" r:id="rId14"/>
    <p:sldId id="315" r:id="rId15"/>
    <p:sldId id="308" r:id="rId16"/>
    <p:sldId id="309" r:id="rId17"/>
    <p:sldId id="350" r:id="rId18"/>
    <p:sldId id="269" r:id="rId19"/>
    <p:sldId id="310" r:id="rId20"/>
    <p:sldId id="311" r:id="rId21"/>
    <p:sldId id="317" r:id="rId22"/>
    <p:sldId id="274" r:id="rId23"/>
    <p:sldId id="357" r:id="rId24"/>
    <p:sldId id="305" r:id="rId25"/>
    <p:sldId id="306" r:id="rId26"/>
    <p:sldId id="304" r:id="rId27"/>
    <p:sldId id="318" r:id="rId28"/>
    <p:sldId id="319" r:id="rId29"/>
    <p:sldId id="321" r:id="rId30"/>
    <p:sldId id="322" r:id="rId31"/>
    <p:sldId id="323" r:id="rId32"/>
    <p:sldId id="324" r:id="rId33"/>
    <p:sldId id="325" r:id="rId34"/>
    <p:sldId id="326" r:id="rId35"/>
    <p:sldId id="328" r:id="rId36"/>
    <p:sldId id="329" r:id="rId37"/>
    <p:sldId id="330" r:id="rId38"/>
    <p:sldId id="331" r:id="rId39"/>
    <p:sldId id="332" r:id="rId40"/>
    <p:sldId id="333" r:id="rId41"/>
    <p:sldId id="358" r:id="rId42"/>
    <p:sldId id="294" r:id="rId43"/>
    <p:sldId id="295" r:id="rId44"/>
    <p:sldId id="296" r:id="rId45"/>
    <p:sldId id="297" r:id="rId46"/>
    <p:sldId id="300" r:id="rId47"/>
    <p:sldId id="301" r:id="rId48"/>
    <p:sldId id="302" r:id="rId49"/>
    <p:sldId id="338" r:id="rId50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5" autoAdjust="0"/>
    <p:restoredTop sz="61472" autoAdjust="0"/>
  </p:normalViewPr>
  <p:slideViewPr>
    <p:cSldViewPr>
      <p:cViewPr varScale="1">
        <p:scale>
          <a:sx n="67" d="100"/>
          <a:sy n="67" d="100"/>
        </p:scale>
        <p:origin x="152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7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8500"/>
            <a:ext cx="4643437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B9F077C-657D-4720-ABAD-B4756202C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37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ogic" TargetMode="External"/><Relationship Id="rId3" Type="http://schemas.openxmlformats.org/officeDocument/2006/relationships/hyperlink" Target="https://en.wikipedia.org/wiki/Abductive_reasoning" TargetMode="External"/><Relationship Id="rId7" Type="http://schemas.openxmlformats.org/officeDocument/2006/relationships/hyperlink" Target="https://en.wikipedia.org/wiki/Scientific_method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Occam%27s_razor#cite_note-fn_(101)-5" TargetMode="External"/><Relationship Id="rId11" Type="http://schemas.openxmlformats.org/officeDocument/2006/relationships/hyperlink" Target="https://en.wikipedia.org/wiki/Test_method" TargetMode="External"/><Relationship Id="rId5" Type="http://schemas.openxmlformats.org/officeDocument/2006/relationships/hyperlink" Target="https://en.wikipedia.org/wiki/Occam%27s_razor#cite_note-fn_(100)-4" TargetMode="External"/><Relationship Id="rId10" Type="http://schemas.openxmlformats.org/officeDocument/2006/relationships/hyperlink" Target="https://en.wikipedia.org/wiki/Ad_hoc_hypotheses" TargetMode="External"/><Relationship Id="rId4" Type="http://schemas.openxmlformats.org/officeDocument/2006/relationships/hyperlink" Target="https://en.wikipedia.org/wiki/Heuristic" TargetMode="External"/><Relationship Id="rId9" Type="http://schemas.openxmlformats.org/officeDocument/2006/relationships/hyperlink" Target="https://en.wikipedia.org/wiki/Falsifiability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been evaluating models</a:t>
            </a:r>
            <a:r>
              <a:rPr lang="en-US" baseline="0" dirty="0"/>
              <a:t> all along throughout this course.</a:t>
            </a:r>
          </a:p>
          <a:p>
            <a:endParaRPr lang="en-US" baseline="0" dirty="0"/>
          </a:p>
          <a:p>
            <a:r>
              <a:rPr lang="en-US" baseline="0" dirty="0"/>
              <a:t>Different types of models are evaluated in different ways.</a:t>
            </a:r>
          </a:p>
          <a:p>
            <a:endParaRPr lang="en-US" dirty="0"/>
          </a:p>
          <a:p>
            <a:r>
              <a:rPr lang="en-US" dirty="0"/>
              <a:t>This lecture will survey those aspects,</a:t>
            </a:r>
            <a:r>
              <a:rPr lang="en-US" baseline="0" dirty="0"/>
              <a:t> and develop more quantitative means for comparing models with observations, with an eye toward hypothesis testing.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7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Function y is quadratic in x</a:t>
            </a:r>
          </a:p>
          <a:p>
            <a:endParaRPr lang="en-US" dirty="0"/>
          </a:p>
          <a:p>
            <a:r>
              <a:rPr lang="en-US" dirty="0"/>
              <a:t>Simulated data with measurement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92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model fits the data perfectly</a:t>
            </a:r>
            <a:r>
              <a:rPr lang="en-US" baseline="0" dirty="0"/>
              <a:t> but is wildly different than the truth away from the data.</a:t>
            </a:r>
          </a:p>
          <a:p>
            <a:endParaRPr lang="en-US" baseline="0" dirty="0"/>
          </a:p>
          <a:p>
            <a:r>
              <a:rPr lang="en-US" baseline="0" dirty="0"/>
              <a:t>This can be a problem with all aspects of modeling, particularly </a:t>
            </a:r>
            <a:r>
              <a:rPr lang="en-US" baseline="0" dirty="0" err="1"/>
              <a:t>phys</a:t>
            </a:r>
            <a:r>
              <a:rPr lang="en-US" baseline="0" dirty="0"/>
              <a:t>-bio where the data are relatively sparse.</a:t>
            </a:r>
          </a:p>
          <a:p>
            <a:endParaRPr lang="en-US" baseline="0" dirty="0"/>
          </a:p>
          <a:p>
            <a:r>
              <a:rPr lang="en-US" baseline="0" dirty="0"/>
              <a:t>Misfits commonly attributed to not enough dynamics, leading to addition of more complexity; tendency prone to overfitting.</a:t>
            </a:r>
          </a:p>
          <a:p>
            <a:endParaRPr lang="en-US" baseline="0" dirty="0"/>
          </a:p>
          <a:p>
            <a:r>
              <a:rPr lang="en-US" baseline="0" dirty="0"/>
              <a:t>Degrees of freedom: e.g.. </a:t>
            </a:r>
            <a:r>
              <a:rPr lang="en-US" baseline="0" dirty="0" err="1"/>
              <a:t>Std</a:t>
            </a:r>
            <a:r>
              <a:rPr lang="en-US" baseline="0" dirty="0"/>
              <a:t> dev is N-1 because it requires a mean.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30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C768F9-6101-4E10-A4F3-29AB185C5C76}" type="slidenum">
              <a:rPr 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415791"/>
            <a:ext cx="5046663" cy="418338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How do we measure</a:t>
            </a:r>
            <a:r>
              <a:rPr lang="en-US" baseline="0" dirty="0">
                <a:latin typeface="Arial" pitchFamily="34" charset="0"/>
              </a:rPr>
              <a:t> the misfit?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1ED80DB-28D7-4761-9BD1-2A6771AB886B}" type="slidenum">
              <a:rPr lang="en-US" smtClean="0"/>
              <a:pPr eaLnBrk="1" hangingPunct="1"/>
              <a:t>13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Bias – difference in the means.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RMSD – square root of the sum of the squares of differences between predictions and observations.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CRMSD – RMSD that accounts for bias: subtract the means from both observations and model and compute the RMS.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Model</a:t>
            </a:r>
            <a:r>
              <a:rPr lang="en-US" baseline="0" dirty="0">
                <a:latin typeface="Arial" pitchFamily="34" charset="0"/>
              </a:rPr>
              <a:t> efficiency; similar to RMS difference but normalized by the departures of the data from the mean value.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All available in </a:t>
            </a:r>
            <a:r>
              <a:rPr lang="en-US" dirty="0" err="1">
                <a:latin typeface="Arial" pitchFamily="34" charset="0"/>
              </a:rPr>
              <a:t>Matlab</a:t>
            </a:r>
            <a:r>
              <a:rPr lang="en-US" dirty="0">
                <a:latin typeface="Arial" pitchFamily="34" charset="0"/>
              </a:rPr>
              <a:t> and other toolboxes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skill</a:t>
            </a:r>
            <a:r>
              <a:rPr lang="en-US" baseline="0" dirty="0"/>
              <a:t> evaluation of a coupled physical-biogeochemical model using satellite CHL.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46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SST</a:t>
            </a:r>
            <a:r>
              <a:rPr lang="en-US" baseline="0" dirty="0"/>
              <a:t> – close to reference point</a:t>
            </a:r>
          </a:p>
          <a:p>
            <a:r>
              <a:rPr lang="en-US" baseline="0" dirty="0"/>
              <a:t>Nitrate – still very close</a:t>
            </a:r>
          </a:p>
          <a:p>
            <a:r>
              <a:rPr lang="en-US" baseline="0" dirty="0"/>
              <a:t>Phytoplankton carbon – </a:t>
            </a:r>
            <a:r>
              <a:rPr lang="en-US" baseline="0" dirty="0" err="1"/>
              <a:t>std</a:t>
            </a:r>
            <a:r>
              <a:rPr lang="en-US" baseline="0" dirty="0"/>
              <a:t> is OK but correlation is close to zero</a:t>
            </a:r>
          </a:p>
          <a:p>
            <a:r>
              <a:rPr lang="en-US" baseline="0" dirty="0"/>
              <a:t>CHL – 0.5x </a:t>
            </a:r>
            <a:r>
              <a:rPr lang="en-US" baseline="0" dirty="0" err="1"/>
              <a:t>std</a:t>
            </a:r>
            <a:endParaRPr lang="en-US" baseline="0" dirty="0"/>
          </a:p>
          <a:p>
            <a:r>
              <a:rPr lang="en-US" baseline="0" dirty="0"/>
              <a:t>SiO2 – 1.5x std</a:t>
            </a:r>
          </a:p>
          <a:p>
            <a:endParaRPr lang="en-US" baseline="0" dirty="0"/>
          </a:p>
          <a:p>
            <a:r>
              <a:rPr lang="en-US" baseline="0" dirty="0"/>
              <a:t>Codes in special issue repository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89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0B1E8BF-CECB-467E-BB73-8EF4FD39D4BC}" type="slidenum">
              <a:rPr 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Y-axis: normalized</a:t>
            </a:r>
            <a:r>
              <a:rPr lang="en-US" baseline="0" dirty="0">
                <a:latin typeface="Arial" pitchFamily="34" charset="0"/>
              </a:rPr>
              <a:t> bias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Upper half-plane: mean of the model larger than the mean of the data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Lower half-plane: mean of the model less than the mean of the data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X-axis: centered RMS difference multiplied by the sign of the difference in the standard deviations of the model and observations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left half plane, model variance too low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right half-plane, model variance too high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Center: target – zero bias, variance equal to the data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radial distance – RMS difference; origin is zero misfit, note observational error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position – bias and variance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NRMSD’=1 and the mean model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pitchFamily="34" charset="0"/>
              </a:rPr>
              <a:t>	SST: good; observational uncertainty, overfitting [SST used to infer heat flux]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pitchFamily="34" charset="0"/>
              </a:rPr>
              <a:t>	Nitrate: model biased high, variance too high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Silicate: variance higher than </a:t>
            </a:r>
            <a:r>
              <a:rPr lang="en-US" baseline="0" dirty="0" err="1">
                <a:latin typeface="Arial" pitchFamily="34" charset="0"/>
              </a:rPr>
              <a:t>obs</a:t>
            </a:r>
            <a:r>
              <a:rPr lang="en-US" baseline="0" dirty="0">
                <a:latin typeface="Arial" pitchFamily="34" charset="0"/>
              </a:rPr>
              <a:t> (like Taylor diagram); bias: model too high – model no better than the mean of the data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</a:t>
            </a:r>
            <a:r>
              <a:rPr lang="en-US" baseline="0" dirty="0" err="1">
                <a:latin typeface="Arial" pitchFamily="34" charset="0"/>
              </a:rPr>
              <a:t>Chl</a:t>
            </a:r>
            <a:r>
              <a:rPr lang="en-US" baseline="0" dirty="0">
                <a:latin typeface="Arial" pitchFamily="34" charset="0"/>
              </a:rPr>
              <a:t>: a little worse than mean model; biased low, variance too low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</a:t>
            </a:r>
            <a:r>
              <a:rPr lang="en-US" baseline="0" dirty="0" err="1">
                <a:latin typeface="Arial" pitchFamily="34" charset="0"/>
              </a:rPr>
              <a:t>Phyt</a:t>
            </a:r>
            <a:r>
              <a:rPr lang="en-US" baseline="0" dirty="0">
                <a:latin typeface="Arial" pitchFamily="34" charset="0"/>
              </a:rPr>
              <a:t> C – even worse, not biased but variance too high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Some properties worse than the mean model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Quantitative evaluation of the misfit; comparison of the misfit between variables.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067F3E7-49F9-45A1-A3BF-FCE601DD631F}" type="slidenum">
              <a:rPr lang="en-US" smtClean="0"/>
              <a:pPr eaLnBrk="1" hangingPunct="1"/>
              <a:t>17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ROC </a:t>
            </a:r>
            <a:r>
              <a:rPr lang="en-US" dirty="0"/>
              <a:t>was devised during the Second World War as a means for radar operators to correctly identify hostile or friendly aircraft based on a radar signal, a situation where the incorrect identification of a hostile aircraft could be catastrophic.</a:t>
            </a:r>
          </a:p>
          <a:p>
            <a:endParaRPr lang="en-US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Threshold – e.g.</a:t>
            </a:r>
            <a:r>
              <a:rPr lang="en-US" baseline="0" dirty="0">
                <a:latin typeface="Arial" pitchFamily="34" charset="0"/>
              </a:rPr>
              <a:t> 80 micrograms of </a:t>
            </a:r>
            <a:r>
              <a:rPr lang="en-US" baseline="0" dirty="0" err="1">
                <a:latin typeface="Arial" pitchFamily="34" charset="0"/>
              </a:rPr>
              <a:t>saxitoxin</a:t>
            </a:r>
            <a:r>
              <a:rPr lang="en-US" baseline="0" dirty="0">
                <a:latin typeface="Arial" pitchFamily="34" charset="0"/>
              </a:rPr>
              <a:t> per 100g of shellfish tissue</a:t>
            </a:r>
          </a:p>
          <a:p>
            <a:endParaRPr lang="en-US" baseline="0" dirty="0">
              <a:latin typeface="Arial" pitchFamily="34" charset="0"/>
            </a:endParaRPr>
          </a:p>
          <a:p>
            <a:r>
              <a:rPr lang="en-US" baseline="0" dirty="0">
                <a:latin typeface="Arial" pitchFamily="34" charset="0"/>
              </a:rPr>
              <a:t>Model prediction of the data utilizes the same threshold.</a:t>
            </a:r>
          </a:p>
          <a:p>
            <a:r>
              <a:rPr lang="en-US" baseline="0" dirty="0">
                <a:latin typeface="Arial" pitchFamily="34" charset="0"/>
              </a:rPr>
              <a:t>True positives, true negatives.</a:t>
            </a:r>
          </a:p>
          <a:p>
            <a:r>
              <a:rPr lang="en-US" baseline="0" dirty="0">
                <a:latin typeface="Arial" pitchFamily="34" charset="0"/>
              </a:rPr>
              <a:t>Two kinds of errors: false negative, false positive</a:t>
            </a:r>
          </a:p>
          <a:p>
            <a:endParaRPr lang="en-US" baseline="0" dirty="0">
              <a:latin typeface="Arial" pitchFamily="34" charset="0"/>
            </a:endParaRPr>
          </a:p>
          <a:p>
            <a:r>
              <a:rPr lang="en-US" baseline="0" dirty="0">
                <a:latin typeface="Arial" pitchFamily="34" charset="0"/>
              </a:rPr>
              <a:t>Impact of model errors different in different applications</a:t>
            </a:r>
          </a:p>
          <a:p>
            <a:endParaRPr lang="en-US" baseline="0" dirty="0">
              <a:latin typeface="Arial" pitchFamily="34" charset="0"/>
            </a:endParaRPr>
          </a:p>
          <a:p>
            <a:r>
              <a:rPr lang="en-US" baseline="0" dirty="0">
                <a:latin typeface="Arial" pitchFamily="34" charset="0"/>
              </a:rPr>
              <a:t>HABs</a:t>
            </a:r>
          </a:p>
          <a:p>
            <a:r>
              <a:rPr lang="en-US" baseline="0" dirty="0">
                <a:latin typeface="Arial" pitchFamily="34" charset="0"/>
              </a:rPr>
              <a:t>	False negative – public health threatened</a:t>
            </a:r>
          </a:p>
          <a:p>
            <a:r>
              <a:rPr lang="en-US" baseline="0" dirty="0">
                <a:latin typeface="Arial" pitchFamily="34" charset="0"/>
              </a:rPr>
              <a:t>	False positive – economic opportunity lost</a:t>
            </a:r>
          </a:p>
          <a:p>
            <a:r>
              <a:rPr lang="en-US" baseline="0" dirty="0">
                <a:latin typeface="Arial" pitchFamily="34" charset="0"/>
              </a:rPr>
              <a:t>Radar</a:t>
            </a:r>
          </a:p>
          <a:p>
            <a:r>
              <a:rPr lang="en-US" baseline="0" dirty="0">
                <a:latin typeface="Arial" pitchFamily="34" charset="0"/>
              </a:rPr>
              <a:t>	False positive – shoot down a friendly aircraft</a:t>
            </a:r>
          </a:p>
          <a:p>
            <a:r>
              <a:rPr lang="en-US" baseline="0" dirty="0">
                <a:latin typeface="Arial" pitchFamily="34" charset="0"/>
              </a:rPr>
              <a:t>	False negative – enemy gets through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067F3E7-49F9-45A1-A3BF-FCE601DD631F}" type="slidenum">
              <a:rPr lang="en-US" smtClean="0"/>
              <a:pPr eaLnBrk="1" hangingPunct="1"/>
              <a:t>18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err="1">
                <a:latin typeface="Arial" pitchFamily="34" charset="0"/>
              </a:rPr>
              <a:t>Phys</a:t>
            </a:r>
            <a:r>
              <a:rPr lang="en-US" dirty="0">
                <a:latin typeface="Arial" pitchFamily="34" charset="0"/>
              </a:rPr>
              <a:t>-bio model of the North Sea by Icarus Allen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Encourage you to use</a:t>
            </a:r>
            <a:r>
              <a:rPr lang="en-US" baseline="0" dirty="0">
                <a:latin typeface="Arial" pitchFamily="34" charset="0"/>
              </a:rPr>
              <a:t> as many different types of metrics as you can to quantify the relationship between model and observations.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D77979-CE12-4475-94D1-9DB1F9777D2D}" type="slidenum">
              <a:rPr lang="en-US" smtClean="0"/>
              <a:pPr eaLnBrk="1" hangingPunct="1"/>
              <a:t>19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3516E83-25CB-4489-A3C8-DFE0F2260B61}" type="slidenum">
              <a:rPr lang="en-US" smtClean="0"/>
              <a:pPr eaLnBrk="1" hangingPunct="1"/>
              <a:t>2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Testing process models.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Rectangular</a:t>
            </a:r>
            <a:r>
              <a:rPr lang="en-US" baseline="0" dirty="0">
                <a:latin typeface="Arial" pitchFamily="34" charset="0"/>
              </a:rPr>
              <a:t> basin forced by a sinusoidal wind stress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Uniform rotation versus </a:t>
            </a:r>
            <a:r>
              <a:rPr lang="en-US" dirty="0" err="1">
                <a:latin typeface="Arial" pitchFamily="34" charset="0"/>
              </a:rPr>
              <a:t>meridional</a:t>
            </a:r>
            <a:r>
              <a:rPr lang="en-US" dirty="0">
                <a:latin typeface="Arial" pitchFamily="34" charset="0"/>
              </a:rPr>
              <a:t> variation</a:t>
            </a:r>
            <a:r>
              <a:rPr lang="en-US" baseline="0" dirty="0">
                <a:latin typeface="Arial" pitchFamily="34" charset="0"/>
              </a:rPr>
              <a:t> in the </a:t>
            </a:r>
            <a:r>
              <a:rPr lang="en-US" baseline="0" dirty="0" err="1">
                <a:latin typeface="Arial" pitchFamily="34" charset="0"/>
              </a:rPr>
              <a:t>coriolis</a:t>
            </a:r>
            <a:r>
              <a:rPr lang="en-US" baseline="0" dirty="0">
                <a:latin typeface="Arial" pitchFamily="34" charset="0"/>
              </a:rPr>
              <a:t> parameter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One has a Gulf Stream, the other one doesn’t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Model evaluation done by inspection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Test of the hypothesis that beta is a cause of westward intensification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5A3840E-5435-495B-BCD6-D486705F4C8D}" type="slidenum">
              <a:rPr lang="en-US" smtClean="0"/>
              <a:pPr eaLnBrk="1" hangingPunct="1"/>
              <a:t>20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NASA Ocean Biogeochemical</a:t>
            </a:r>
            <a:r>
              <a:rPr lang="en-US" baseline="0" dirty="0">
                <a:latin typeface="Arial" pitchFamily="34" charset="0"/>
              </a:rPr>
              <a:t> Model – Watson Gregg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Assimilating ocean color data; comparing model back to the data set being assimilated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Most of the differences are very small, bounded by +/- 0.05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A few trouble spots, e.g. predicted high biomass in Indian Ocean not observed by </a:t>
            </a:r>
            <a:r>
              <a:rPr lang="en-US" baseline="0" dirty="0" err="1">
                <a:latin typeface="Arial" pitchFamily="34" charset="0"/>
              </a:rPr>
              <a:t>SeaWiFS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5D20C68-21CC-4AB1-835A-91CFDCC921B1}" type="slidenum">
              <a:rPr lang="en-US" smtClean="0"/>
              <a:pPr eaLnBrk="1" hangingPunct="1"/>
              <a:t>21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Free run NRMSD = 65%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Bias 21%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Assimilation cycles shorter than 180 days reduce</a:t>
            </a:r>
            <a:r>
              <a:rPr lang="en-US" baseline="0" dirty="0">
                <a:latin typeface="Arial" pitchFamily="34" charset="0"/>
              </a:rPr>
              <a:t> the total error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model could have the right pattern but in the wrong place; assimilation fixes that.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pitchFamily="34" charset="0"/>
              </a:rPr>
              <a:t>Bias is a stronger constraint: only when the assimilation cycle is shorter than 20 days is the model bias reduced.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Says something about the timescale over which the model mean tends to diverge from the observations.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1891930-4E34-4638-BCEB-C6413C2547EC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22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Regional</a:t>
            </a:r>
            <a:r>
              <a:rPr lang="en-US" baseline="0" dirty="0">
                <a:latin typeface="Arial" pitchFamily="34" charset="0"/>
              </a:rPr>
              <a:t> Testbed project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dirty="0"/>
              <a:t>From</a:t>
            </a:r>
            <a:r>
              <a:rPr lang="en-US" baseline="0" dirty="0"/>
              <a:t> Wikipedia: </a:t>
            </a:r>
            <a:r>
              <a:rPr lang="en-US" dirty="0"/>
              <a:t>Occam's razor is used as an </a:t>
            </a:r>
            <a:r>
              <a:rPr lang="en-US" dirty="0">
                <a:hlinkClick r:id="rId3" tooltip="Abductive reasoning"/>
              </a:rPr>
              <a:t>abductive</a:t>
            </a:r>
            <a:r>
              <a:rPr lang="en-US" dirty="0"/>
              <a:t> </a:t>
            </a:r>
            <a:r>
              <a:rPr lang="en-US" dirty="0">
                <a:hlinkClick r:id="rId4" tooltip="Heuristic"/>
              </a:rPr>
              <a:t>heuristic</a:t>
            </a:r>
            <a:r>
              <a:rPr lang="en-US" dirty="0"/>
              <a:t> in the development of theoretical models rather than as a rigorous arbiter between candidate models.</a:t>
            </a:r>
            <a:r>
              <a:rPr lang="en-US" baseline="30000" dirty="0">
                <a:hlinkClick r:id="rId5"/>
              </a:rPr>
              <a:t>[4]</a:t>
            </a:r>
            <a:r>
              <a:rPr lang="en-US" baseline="30000" dirty="0">
                <a:hlinkClick r:id="rId6"/>
              </a:rPr>
              <a:t>[5]</a:t>
            </a:r>
            <a:r>
              <a:rPr lang="en-US" dirty="0"/>
              <a:t> In the </a:t>
            </a:r>
            <a:r>
              <a:rPr lang="en-US" dirty="0">
                <a:hlinkClick r:id="rId7" tooltip="Scientific method"/>
              </a:rPr>
              <a:t>scientific method</a:t>
            </a:r>
            <a:r>
              <a:rPr lang="en-US" dirty="0"/>
              <a:t>, Occam's razor is not considered an irrefutable principle of </a:t>
            </a:r>
            <a:r>
              <a:rPr lang="en-US" dirty="0">
                <a:hlinkClick r:id="rId8" tooltip="Logic"/>
              </a:rPr>
              <a:t>logic</a:t>
            </a:r>
            <a:r>
              <a:rPr lang="en-US" dirty="0"/>
              <a:t> or a scientific result; the preference for simplicity in the scientific method is based on the </a:t>
            </a:r>
            <a:r>
              <a:rPr lang="en-US" dirty="0">
                <a:hlinkClick r:id="rId9" tooltip="Falsifiability"/>
              </a:rPr>
              <a:t>falsifiability</a:t>
            </a:r>
            <a:r>
              <a:rPr lang="en-US" dirty="0"/>
              <a:t> criterion. For each accepted explanation of a phenomenon, there may be an extremely large, perhaps even incomprehensible, number of possible and more complex alternatives. Since failing explanations can always be burdened with </a:t>
            </a:r>
            <a:r>
              <a:rPr lang="en-US" i="1" dirty="0">
                <a:hlinkClick r:id="rId10" tooltip="Ad hoc hypotheses"/>
              </a:rPr>
              <a:t>ad hoc</a:t>
            </a:r>
            <a:r>
              <a:rPr lang="en-US" dirty="0">
                <a:hlinkClick r:id="rId10" tooltip="Ad hoc hypotheses"/>
              </a:rPr>
              <a:t> hypotheses</a:t>
            </a:r>
            <a:r>
              <a:rPr lang="en-US" dirty="0"/>
              <a:t> to prevent them from being falsified, simpler theories are preferable to more complex ones because they tend to be more </a:t>
            </a:r>
            <a:r>
              <a:rPr lang="en-US" dirty="0">
                <a:hlinkClick r:id="rId11"/>
              </a:rPr>
              <a:t>testable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B3616FB-08AE-4309-BC2B-F8DD3CC8FA34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23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Necessity of implementing various biological</a:t>
            </a:r>
            <a:r>
              <a:rPr lang="en-US" baseline="0" dirty="0">
                <a:latin typeface="Arial" pitchFamily="34" charset="0"/>
              </a:rPr>
              <a:t> models in a common physical framework; bio models can be sensitive to subtle differences in physics.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Parameter optimization framework: testing model skill rather than the degree to which the models have been tuned to the data.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24A48D2-39FA-4DD7-B61F-91B38BF51873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24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C6ED175-1900-4E5A-AE18-4A29ADF39E42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25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39B951-E58F-4B3B-B040-B627CEA8A382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26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047503F-E201-4E5D-B002-02B90880F57E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27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Weight – put the different data sets on equal</a:t>
            </a:r>
            <a:r>
              <a:rPr lang="en-US" baseline="0" dirty="0">
                <a:latin typeface="Arial" pitchFamily="34" charset="0"/>
              </a:rPr>
              <a:t> footing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6DC7902-4C8F-4131-8496-7C8B4F5FF9DB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28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A5E863B-B076-45D3-BFD6-68C9E2F96002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29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12 different models, different parameter sets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A0DFFB7-28BF-490D-9405-0D9179F2268A}" type="slidenum">
              <a:rPr lang="en-US" smtClean="0"/>
              <a:pPr eaLnBrk="1" hangingPunct="1"/>
              <a:t>3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415791"/>
            <a:ext cx="5046663" cy="418338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Simulation models: complex mean state, temporal variations.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Criteria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	Separation from the coast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	EKE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	Eddy demographics # of WCRs, CCRs, </a:t>
            </a:r>
            <a:r>
              <a:rPr lang="en-US" dirty="0" err="1">
                <a:latin typeface="Arial" pitchFamily="34" charset="0"/>
              </a:rPr>
              <a:t>etc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BAB91F9-5EB4-4C42-98F2-436CDA93A87D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30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A9325E-167E-4BB8-A33E-34B2C1F4E96B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31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Very important</a:t>
            </a:r>
            <a:r>
              <a:rPr lang="en-US" baseline="0" dirty="0">
                <a:latin typeface="Arial" pitchFamily="34" charset="0"/>
              </a:rPr>
              <a:t> lesson about testing models with observations: parameter optimization is an essential aspect.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D331C89-0CFB-4038-8141-7F774ADAF710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32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596A7CF-0F10-442A-BD93-87D6B80E6A31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33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Only 1 simple model beat the mean.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More complex models seem to have greater ability to simulate a wider range of regimes.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E79402-7AF3-41BE-88E4-A65B4FC9FFF1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34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Cross-validation: evaluating the portability of the models.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4E8DACF-36DB-4F4D-B8DE-F9E557B5D446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35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All of the simple models</a:t>
            </a:r>
            <a:r>
              <a:rPr lang="en-US" baseline="0" dirty="0">
                <a:latin typeface="Arial" pitchFamily="34" charset="0"/>
              </a:rPr>
              <a:t> are worse than the mean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Some, but not all, of the complex models do better than the mean.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defTabSz="9279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defTabSz="9279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EE96EC-2AB9-4EA8-9A5D-1FCD5222872B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36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The models fit the data</a:t>
            </a:r>
            <a:r>
              <a:rPr lang="en-US" baseline="0" dirty="0">
                <a:latin typeface="Arial" pitchFamily="34" charset="0"/>
              </a:rPr>
              <a:t> in different ways.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Can get the right answer for many different reasons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factor of five variation in EP in Equatorial Pacific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	factor of five variation in integrated PP, despite </a:t>
            </a:r>
            <a:r>
              <a:rPr lang="en-US" baseline="0" dirty="0" err="1">
                <a:latin typeface="Arial" pitchFamily="34" charset="0"/>
              </a:rPr>
              <a:t>Chl</a:t>
            </a:r>
            <a:r>
              <a:rPr lang="en-US" baseline="0" dirty="0">
                <a:latin typeface="Arial" pitchFamily="34" charset="0"/>
              </a:rPr>
              <a:t> being constrained by a factor of 2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	contrast with AS solutions, which are more clustered (except for 1 outlier)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Oreskes paper: models are not unique; can get the right answer for a variety of different reasons.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4E750F8-5BA0-40D3-8A4A-9A39F20B935A}" type="slidenum">
              <a:rPr lang="en-US" smtClean="0"/>
              <a:pPr eaLnBrk="1" hangingPunct="1"/>
              <a:t>37</a:t>
            </a:fld>
            <a:endParaRPr lang="en-US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904A8EF-8E88-44AF-93AC-B2CD21AFC735}" type="slidenum">
              <a:rPr lang="en-US" smtClean="0"/>
              <a:pPr eaLnBrk="1" hangingPunct="1"/>
              <a:t>38</a:t>
            </a:fld>
            <a:endParaRPr lang="en-US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415791"/>
            <a:ext cx="5046663" cy="4183380"/>
          </a:xfrm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5491B6-C23C-44D5-9CD4-BC445B06B618}" type="slidenum">
              <a:rPr lang="en-US" smtClean="0"/>
              <a:pPr eaLnBrk="1" hangingPunct="1"/>
              <a:t>39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415791"/>
            <a:ext cx="5046663" cy="4183380"/>
          </a:xfrm>
          <a:noFill/>
        </p:spPr>
        <p:txBody>
          <a:bodyPr lIns="92949" tIns="46475" rIns="92949" bIns="46475"/>
          <a:lstStyle/>
          <a:p>
            <a:pPr eaLnBrk="1" hangingPunct="1"/>
            <a:r>
              <a:rPr lang="en-US" dirty="0">
                <a:latin typeface="Arial" pitchFamily="34" charset="0"/>
              </a:rPr>
              <a:t>Note </a:t>
            </a:r>
            <a:r>
              <a:rPr lang="en-US" dirty="0" err="1">
                <a:latin typeface="Arial" pitchFamily="34" charset="0"/>
              </a:rPr>
              <a:t>overprediction</a:t>
            </a:r>
            <a:r>
              <a:rPr lang="en-US" dirty="0">
                <a:latin typeface="Arial" pitchFamily="34" charset="0"/>
              </a:rPr>
              <a:t> in</a:t>
            </a:r>
            <a:r>
              <a:rPr lang="en-US" baseline="0" dirty="0">
                <a:latin typeface="Arial" pitchFamily="34" charset="0"/>
              </a:rPr>
              <a:t> CCB 5/11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42550EF-94E7-407C-A0B2-8266B09D8966}" type="slidenum">
              <a:rPr lang="en-US" smtClean="0"/>
              <a:pPr eaLnBrk="1" hangingPunct="1"/>
              <a:t>4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6913"/>
            <a:ext cx="4646613" cy="348615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415792"/>
            <a:ext cx="5046663" cy="4184994"/>
          </a:xfrm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B513066-085C-4C04-B713-FA23FBDF6BE2}" type="slidenum">
              <a:rPr lang="en-US" smtClean="0"/>
              <a:pPr eaLnBrk="1" hangingPunct="1"/>
              <a:t>40</a:t>
            </a:fld>
            <a:endParaRPr lang="en-US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Test hypotheses</a:t>
            </a:r>
            <a:r>
              <a:rPr lang="en-US" baseline="0" dirty="0">
                <a:latin typeface="Arial" pitchFamily="34" charset="0"/>
              </a:rPr>
              <a:t> about bloom dynamics, recognizing model-data discrepancies.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Likelihood function: model-data misfit (essentially epsilon squared) scaled by the covariance of the errors</a:t>
            </a:r>
          </a:p>
          <a:p>
            <a:pPr eaLnBrk="1" hangingPunct="1"/>
            <a:r>
              <a:rPr lang="en-US" baseline="0" dirty="0">
                <a:latin typeface="Arial" pitchFamily="34" charset="0"/>
              </a:rPr>
              <a:t>In this case, error covariance is assumed to be an analytic function with length scales longer in the along-</a:t>
            </a:r>
            <a:r>
              <a:rPr lang="en-US" baseline="0" dirty="0" err="1">
                <a:latin typeface="Arial" pitchFamily="34" charset="0"/>
              </a:rPr>
              <a:t>isobath</a:t>
            </a:r>
            <a:r>
              <a:rPr lang="en-US" baseline="0" dirty="0">
                <a:latin typeface="Arial" pitchFamily="34" charset="0"/>
              </a:rPr>
              <a:t> direction than in the cross-</a:t>
            </a:r>
            <a:r>
              <a:rPr lang="en-US" baseline="0" dirty="0" err="1">
                <a:latin typeface="Arial" pitchFamily="34" charset="0"/>
              </a:rPr>
              <a:t>isobath</a:t>
            </a:r>
            <a:r>
              <a:rPr lang="en-US" baseline="0" dirty="0">
                <a:latin typeface="Arial" pitchFamily="34" charset="0"/>
              </a:rPr>
              <a:t> direction.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Likelihood ratio of the null model to that of an alternative with more parameters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Alternative model should fit the data better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Likelihood ration has a chi-square distribution with the degrees of freedom equal to the number of additional parameters in the alternative model.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Use this statistic to determine whether L1 fits the data significantly better than L0; or more precisely, the confidence with which one can reject L0 in favor of L1.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1D50A18-B82B-437F-9301-499F1F194FF6}" type="slidenum">
              <a:rPr lang="en-US" smtClean="0"/>
              <a:pPr eaLnBrk="1" hangingPunct="1"/>
              <a:t>41</a:t>
            </a:fld>
            <a:endParaRPr 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415791"/>
            <a:ext cx="5046663" cy="4183380"/>
          </a:xfrm>
          <a:noFill/>
        </p:spPr>
        <p:txBody>
          <a:bodyPr lIns="92949" tIns="46475" rIns="92949" bIns="46475"/>
          <a:lstStyle/>
          <a:p>
            <a:pPr eaLnBrk="1" hangingPunct="1"/>
            <a:r>
              <a:rPr lang="en-US" dirty="0">
                <a:latin typeface="Arial" pitchFamily="34" charset="0"/>
              </a:rPr>
              <a:t>Hypothesis: mortality</a:t>
            </a:r>
            <a:r>
              <a:rPr lang="en-US" baseline="0" dirty="0">
                <a:latin typeface="Arial" pitchFamily="34" charset="0"/>
              </a:rPr>
              <a:t> is important in controlling termination of the bloom.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Null model – mortality = 0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Sweep through zero through 0.3 per day.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Maximum likelihood estimate – mortality = 0.15 per day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90% confident that the mortality is between 0.1 and 0.2 per day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794DAD8-863D-4D05-8749-C5982ED897B2}" type="slidenum">
              <a:rPr lang="en-US" smtClean="0"/>
              <a:pPr eaLnBrk="1" hangingPunct="1"/>
              <a:t>42</a:t>
            </a:fld>
            <a:endParaRPr 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415791"/>
            <a:ext cx="5046663" cy="4183380"/>
          </a:xfrm>
          <a:noFill/>
        </p:spPr>
        <p:txBody>
          <a:bodyPr lIns="92949" tIns="46475" rIns="92949" bIns="46475"/>
          <a:lstStyle/>
          <a:p>
            <a:pPr eaLnBrk="1" hangingPunct="1"/>
            <a:r>
              <a:rPr lang="en-US" dirty="0">
                <a:latin typeface="Arial" pitchFamily="34" charset="0"/>
              </a:rPr>
              <a:t>Maximum</a:t>
            </a:r>
            <a:r>
              <a:rPr lang="en-US" baseline="0" dirty="0">
                <a:latin typeface="Arial" pitchFamily="34" charset="0"/>
              </a:rPr>
              <a:t> likelihood estimate on the end </a:t>
            </a:r>
            <a:r>
              <a:rPr lang="en-US" baseline="0" dirty="0" err="1">
                <a:latin typeface="Arial" pitchFamily="34" charset="0"/>
              </a:rPr>
              <a:t>pont</a:t>
            </a:r>
            <a:r>
              <a:rPr lang="en-US" baseline="0" dirty="0">
                <a:latin typeface="Arial" pitchFamily="34" charset="0"/>
              </a:rPr>
              <a:t> </a:t>
            </a:r>
            <a:r>
              <a:rPr lang="en-US" baseline="0" dirty="0" err="1">
                <a:latin typeface="Arial" pitchFamily="34" charset="0"/>
              </a:rPr>
              <a:t>Kn</a:t>
            </a:r>
            <a:r>
              <a:rPr lang="en-US" baseline="0" dirty="0">
                <a:latin typeface="Arial" pitchFamily="34" charset="0"/>
              </a:rPr>
              <a:t>=3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Can reject the null model with high level of confidence in both cases: mortality and nutrient limitation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5E826F6-80A2-419B-B7F5-8127723DF26C}" type="slidenum">
              <a:rPr lang="en-US" smtClean="0"/>
              <a:pPr eaLnBrk="1" hangingPunct="1"/>
              <a:t>43</a:t>
            </a:fld>
            <a:endParaRPr 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415791"/>
            <a:ext cx="5046663" cy="418338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Likelihood</a:t>
            </a:r>
            <a:r>
              <a:rPr lang="en-US" baseline="0" dirty="0">
                <a:latin typeface="Arial" pitchFamily="34" charset="0"/>
              </a:rPr>
              <a:t> surface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Maximum likelihood: mortality = 0.1, </a:t>
            </a:r>
            <a:r>
              <a:rPr lang="en-US" baseline="0" dirty="0" err="1">
                <a:latin typeface="Arial" pitchFamily="34" charset="0"/>
              </a:rPr>
              <a:t>Kn</a:t>
            </a:r>
            <a:r>
              <a:rPr lang="en-US" baseline="0" dirty="0">
                <a:latin typeface="Arial" pitchFamily="34" charset="0"/>
              </a:rPr>
              <a:t>= 0.5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Strongly reject the hypothesis that mortality and </a:t>
            </a:r>
            <a:r>
              <a:rPr lang="en-US" baseline="0" dirty="0" err="1">
                <a:latin typeface="Arial" pitchFamily="34" charset="0"/>
              </a:rPr>
              <a:t>Kn</a:t>
            </a:r>
            <a:r>
              <a:rPr lang="en-US" baseline="0" dirty="0">
                <a:latin typeface="Arial" pitchFamily="34" charset="0"/>
              </a:rPr>
              <a:t> = 0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Confidence intervals: maximum likelihood estimate not</a:t>
            </a:r>
            <a:r>
              <a:rPr lang="en-US" baseline="0" dirty="0">
                <a:latin typeface="Arial" pitchFamily="34" charset="0"/>
              </a:rPr>
              <a:t> distinguishable from m=0, Ks=3 and m=.1, Ks=0.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Looks like both are important, but the data cannot distinguish between mortality and nutrient limitation in controlling the bloom.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In other words, its time to stop; there are remaining misfits, but additional complexity is not the answer– the data do not support it.  </a:t>
            </a:r>
            <a:r>
              <a:rPr lang="en-US" baseline="0">
                <a:latin typeface="Arial" pitchFamily="34" charset="0"/>
              </a:rPr>
              <a:t>Need </a:t>
            </a:r>
            <a:r>
              <a:rPr lang="en-US" baseline="0" dirty="0">
                <a:latin typeface="Arial" pitchFamily="34" charset="0"/>
              </a:rPr>
              <a:t>better process understanding.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MLRT: a powerful tool for hypothesis testing, useful in simple applications like multiple regression all the way to 3D coupled </a:t>
            </a:r>
            <a:r>
              <a:rPr lang="en-US" baseline="0" dirty="0" err="1">
                <a:latin typeface="Arial" pitchFamily="34" charset="0"/>
              </a:rPr>
              <a:t>phys</a:t>
            </a:r>
            <a:r>
              <a:rPr lang="en-US" baseline="0" dirty="0">
                <a:latin typeface="Arial" pitchFamily="34" charset="0"/>
              </a:rPr>
              <a:t>-bio models.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12E332E-3F12-43EE-B413-B1EF2A851A3C}" type="slidenum">
              <a:rPr lang="en-US" smtClean="0">
                <a:solidFill>
                  <a:srgbClr val="000000"/>
                </a:solidFill>
              </a:rPr>
              <a:pPr eaLnBrk="1" hangingPunct="1"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This completes our brief survey of how models can be used to investigate physical-biological interactions.</a:t>
            </a:r>
          </a:p>
          <a:p>
            <a:r>
              <a:rPr lang="en-US" dirty="0">
                <a:latin typeface="Arial" pitchFamily="34" charset="0"/>
              </a:rPr>
              <a:t>	Underlying models have ranged from very simple to complex in both physics and biology</a:t>
            </a:r>
          </a:p>
          <a:p>
            <a:r>
              <a:rPr lang="en-US" dirty="0">
                <a:latin typeface="Arial" pitchFamily="34" charset="0"/>
              </a:rPr>
              <a:t>	</a:t>
            </a:r>
          </a:p>
          <a:p>
            <a:r>
              <a:rPr lang="en-US" dirty="0">
                <a:latin typeface="Arial" pitchFamily="34" charset="0"/>
              </a:rPr>
              <a:t>Connection with observations has ranged from qualitative in terms of evaluating process models to more direct via simulation models and data assimilative models.</a:t>
            </a:r>
          </a:p>
          <a:p>
            <a:endParaRPr lang="en-US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The entire three-space is valid from a scientific point of view.</a:t>
            </a:r>
          </a:p>
          <a:p>
            <a:endParaRPr lang="en-US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The overarching theme is hypothesis testing, and the entirety of this three-space</a:t>
            </a:r>
            <a:r>
              <a:rPr lang="en-US" baseline="0" dirty="0">
                <a:latin typeface="Arial" pitchFamily="34" charset="0"/>
              </a:rPr>
              <a:t> is valuable for that purpose.</a:t>
            </a:r>
          </a:p>
          <a:p>
            <a:endParaRPr lang="en-US" baseline="0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Models have matured to the point where they are a third element of the scientific method, on equal footing with theory and observation.  Simulation is a particularly effective tool for physical-biological</a:t>
            </a:r>
            <a:r>
              <a:rPr lang="en-US" baseline="0" dirty="0">
                <a:latin typeface="Arial" pitchFamily="34" charset="0"/>
              </a:rPr>
              <a:t> interactions, where the processes are highly nonlinear and observations are sparse– in a way, models constitute a vehicle to get the most from data.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B677D79-0D08-4F86-ADF0-5E9C837ADBDF}" type="slidenum">
              <a:rPr lang="en-US" smtClean="0"/>
              <a:pPr eaLnBrk="1" hangingPunct="1"/>
              <a:t>5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415791"/>
            <a:ext cx="5046663" cy="418338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What is truth?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Both</a:t>
            </a:r>
            <a:r>
              <a:rPr lang="en-US" baseline="0" dirty="0">
                <a:latin typeface="Arial" pitchFamily="34" charset="0"/>
              </a:rPr>
              <a:t> the model and the observations are approximations to the truth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Inescapable that we are pursuing truth that cannot be known with certainty.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final issue of the journal Science?</a:t>
            </a:r>
          </a:p>
          <a:p>
            <a:endParaRPr lang="en-US" dirty="0"/>
          </a:p>
          <a:p>
            <a:r>
              <a:rPr lang="en-US" dirty="0"/>
              <a:t>Affirming the consequent</a:t>
            </a:r>
          </a:p>
          <a:p>
            <a:endParaRPr lang="en-US" dirty="0"/>
          </a:p>
          <a:p>
            <a:r>
              <a:rPr lang="en-US" dirty="0"/>
              <a:t>If P then Q</a:t>
            </a:r>
          </a:p>
          <a:p>
            <a:r>
              <a:rPr lang="en-US" dirty="0"/>
              <a:t>Q</a:t>
            </a:r>
          </a:p>
          <a:p>
            <a:r>
              <a:rPr lang="en-US" dirty="0"/>
              <a:t>Therefore P – an incorrect</a:t>
            </a:r>
            <a:r>
              <a:rPr lang="en-US" baseline="0" dirty="0"/>
              <a:t> conclusion.</a:t>
            </a:r>
            <a:endParaRPr lang="en-US" dirty="0"/>
          </a:p>
          <a:p>
            <a:endParaRPr lang="en-US" dirty="0"/>
          </a:p>
          <a:p>
            <a:r>
              <a:rPr lang="en-US" dirty="0"/>
              <a:t>My</a:t>
            </a:r>
            <a:r>
              <a:rPr lang="en-US" baseline="0" dirty="0"/>
              <a:t> model predicts A</a:t>
            </a:r>
          </a:p>
          <a:p>
            <a:r>
              <a:rPr lang="en-US" baseline="0" dirty="0"/>
              <a:t>I observe A</a:t>
            </a:r>
          </a:p>
          <a:p>
            <a:r>
              <a:rPr lang="en-US" baseline="0" dirty="0"/>
              <a:t>My model is correct</a:t>
            </a:r>
          </a:p>
          <a:p>
            <a:endParaRPr lang="en-US" baseline="0" dirty="0"/>
          </a:p>
          <a:p>
            <a:r>
              <a:rPr lang="en-US" baseline="0" dirty="0"/>
              <a:t>Fallacy of affirming the consequent: my model could have gotten A for the wrong reason.</a:t>
            </a:r>
          </a:p>
          <a:p>
            <a:endParaRPr lang="en-US" baseline="0" dirty="0"/>
          </a:p>
          <a:p>
            <a:r>
              <a:rPr lang="en-US" baseline="0" dirty="0"/>
              <a:t>Important principles contained herein; avoid being paralyzed by this conclusion.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45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88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is not the ocean; the primitive equations are an approximation to the ocean.</a:t>
            </a:r>
          </a:p>
          <a:p>
            <a:endParaRPr lang="en-US" baseline="0" dirty="0"/>
          </a:p>
          <a:p>
            <a:r>
              <a:rPr lang="en-US" baseline="0" dirty="0"/>
              <a:t>We can learn a lot about how the ocean works with this approximation.</a:t>
            </a:r>
          </a:p>
          <a:p>
            <a:endParaRPr lang="en-US" baseline="0" dirty="0"/>
          </a:p>
          <a:p>
            <a:r>
              <a:rPr lang="en-US" baseline="0" dirty="0"/>
              <a:t>Rejoinder to Oreskes: all models are wrong, some models are useful.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9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C768F9-6101-4E10-A4F3-29AB185C5C76}" type="slidenum">
              <a:rPr 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415791"/>
            <a:ext cx="5046663" cy="418338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Getting</a:t>
            </a:r>
            <a:r>
              <a:rPr lang="en-US" baseline="0" dirty="0">
                <a:latin typeface="Arial" pitchFamily="34" charset="0"/>
              </a:rPr>
              <a:t> back to the truth triangle…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We have our 2 approximations to the truth, and we can measure the misfit between them.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Can shrink the misfit to zero and still be wrong.</a:t>
            </a:r>
          </a:p>
          <a:p>
            <a:pPr eaLnBrk="1" hangingPunct="1"/>
            <a:endParaRPr lang="en-US" baseline="0" dirty="0">
              <a:latin typeface="Arial" pitchFamily="34" charset="0"/>
            </a:endParaRPr>
          </a:p>
          <a:p>
            <a:pPr eaLnBrk="1" hangingPunct="1"/>
            <a:r>
              <a:rPr lang="en-US" baseline="0" dirty="0">
                <a:latin typeface="Arial" pitchFamily="34" charset="0"/>
              </a:rPr>
              <a:t>Concept of </a:t>
            </a:r>
            <a:r>
              <a:rPr lang="en-US" baseline="0" dirty="0" err="1">
                <a:latin typeface="Arial" pitchFamily="34" charset="0"/>
              </a:rPr>
              <a:t>overfitting</a:t>
            </a:r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FBF3A-87C7-4049-911A-BDDA45DF6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0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68A59-A075-48B9-89FB-A1633E4E4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4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194E6-EA7B-41F4-AC0B-E723ACC8D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7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F1E1F-E9B8-4473-9ACA-571D49050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17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16781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672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593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194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2289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0822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43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DAFF5-26F3-4D56-8BE2-A02024DF4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39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51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076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6656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218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05AC2-7154-4164-A71C-D3F4BEF8B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66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D8F-2612-43EB-BF58-4A9A3B18F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89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BB769-A0B5-4064-85DD-A4F311796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90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D6303-9793-4A5F-B6F4-9F292ECD9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01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5FB3E-4D41-42F5-9730-2DED78418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18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8623B-8DE9-411F-957D-515B90865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0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A110A-BF22-4572-B641-857DEB9AC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63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DAC04-449A-441C-8883-362B19625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35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548ED-98FD-4D72-AA54-C628C6495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86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5661C-0604-4685-96B7-6154E0CB7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90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F947D-5A9E-43A8-AC5F-F9C8F8CC25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81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69CB1-D28B-45F7-8B44-E4E700C03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71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AF93E-F132-4B41-8242-2CF1A65D5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3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68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8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6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8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34AAF-ED11-4F26-881E-98F5D5EAC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337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3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89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14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72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0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01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92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79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4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328AFA8-D99C-499F-80F6-45CD54840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8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612BD-D07D-4B76-B0D6-ACDCDB83C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421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61F602E-2E80-4E49-ACAE-435ED80CF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07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B7585A5-9809-4AEB-925F-C5EFE223B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908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7E78F-F467-4C89-B551-878B1C920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954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C29699F-64F3-4060-9052-62A45A36A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02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8927861-CF08-40CA-9CCF-8421FA36B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81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EA294E-4BC9-4445-BB41-2CF3C204F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868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0CCC9CB-5D02-4B6B-8C62-9E121DE62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73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2602435-D34D-432C-BCA5-138671403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75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D113905-715D-4B80-B61D-FE05AF644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55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36FF7C9-DC25-4FD0-AB59-150253B35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6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6A0FF-B544-4A08-A181-C318B40CA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250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4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84EBACD-4418-4897-87C5-7160E58DB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32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55656-8F5D-4FA0-9EBC-1AF8AF713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26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87EF5-3998-4EB7-8C1C-58CDB9ED4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845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CA695-50EF-4184-BEBC-57858F99F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70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E2FB1-2A49-4CDC-9F2D-8CB08CFD3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648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5C9D-CBB0-439F-8F2D-53FD3C575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023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7C9F2-BA46-4DA4-AD46-F9441442E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11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A8664-9F77-4464-A9FD-5AE21F8C7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972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0973E-88FD-49D0-ACC5-85713BC9A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5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FFB62-446F-4D8F-81CC-AE1B5008F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8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AD9BC-A084-4EB8-B958-8FDC2D04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340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19D27-2FA5-4A1E-AC7E-DAB078050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486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7488D-4734-4A16-A74E-6B404E46F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045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1938B-288F-41F3-BD8E-4032E7310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5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7CD56-CF09-48EC-AEFB-42B4B31A8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5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29D56-0C51-4235-AA0F-234FF2DC1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25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4F15A19-907F-4951-9045-CE4646422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Dwr_oscillation"/>
          <p:cNvPicPr>
            <a:picLocks noChangeAspect="1" noChangeArrowheads="1"/>
          </p:cNvPicPr>
          <p:nvPr userDrawn="1"/>
        </p:nvPicPr>
        <p:blipFill>
          <a:blip r:embed="rId13">
            <a:lum bright="-76000" contrast="-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t="17155" r="8575" b="3145"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0CDCCDC-00E5-4043-9C70-8064EA559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C94945B8-BE92-4376-BB9E-C4144FFAA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45E46A1-BD81-460A-8C34-F9578C8F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4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nnis\Desktop\12.823\intro_lecture_feb_5\pop_temp.avi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video" Target="../media/media2.mp4"/><Relationship Id="rId7" Type="http://schemas.openxmlformats.org/officeDocument/2006/relationships/image" Target="../media/image36.wmf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dirty="0"/>
              <a:t>Model evaluation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8600"/>
            <a:ext cx="8331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Box 1"/>
          <p:cNvSpPr txBox="1">
            <a:spLocks noChangeArrowheads="1"/>
          </p:cNvSpPr>
          <p:nvPr/>
        </p:nvSpPr>
        <p:spPr bwMode="auto">
          <a:xfrm>
            <a:off x="2098675" y="2209800"/>
            <a:ext cx="87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“Truth”</a:t>
            </a:r>
          </a:p>
        </p:txBody>
      </p:sp>
      <p:sp>
        <p:nvSpPr>
          <p:cNvPr id="91140" name="TextBox 2"/>
          <p:cNvSpPr txBox="1">
            <a:spLocks noChangeArrowheads="1"/>
          </p:cNvSpPr>
          <p:nvPr/>
        </p:nvSpPr>
        <p:spPr bwMode="auto">
          <a:xfrm>
            <a:off x="2209800" y="25908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d = T + </a:t>
            </a:r>
            <a:r>
              <a:rPr lang="el-GR"/>
              <a:t>ε</a:t>
            </a:r>
            <a:r>
              <a:rPr lang="en-US" baseline="-25000"/>
              <a:t>d</a:t>
            </a:r>
          </a:p>
        </p:txBody>
      </p:sp>
      <p:sp>
        <p:nvSpPr>
          <p:cNvPr id="91141" name="TextBox 3"/>
          <p:cNvSpPr txBox="1">
            <a:spLocks noChangeArrowheads="1"/>
          </p:cNvSpPr>
          <p:nvPr/>
        </p:nvSpPr>
        <p:spPr bwMode="auto">
          <a:xfrm>
            <a:off x="7543800" y="1838325"/>
            <a:ext cx="5429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data</a:t>
            </a:r>
          </a:p>
          <a:p>
            <a:pPr eaLnBrk="1" hangingPunct="1"/>
            <a:r>
              <a:rPr lang="en-US" sz="1400"/>
              <a:t>truth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25425"/>
            <a:ext cx="823595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2"/>
          <p:cNvSpPr txBox="1">
            <a:spLocks noChangeArrowheads="1"/>
          </p:cNvSpPr>
          <p:nvPr/>
        </p:nvSpPr>
        <p:spPr bwMode="auto">
          <a:xfrm>
            <a:off x="7543800" y="1447800"/>
            <a:ext cx="671513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data</a:t>
            </a:r>
          </a:p>
          <a:p>
            <a:pPr eaLnBrk="1" hangingPunct="1"/>
            <a:r>
              <a:rPr lang="en-US" sz="1400"/>
              <a:t>Truth</a:t>
            </a:r>
          </a:p>
          <a:p>
            <a:pPr eaLnBrk="1" hangingPunct="1"/>
            <a:r>
              <a:rPr lang="en-US" sz="1400"/>
              <a:t>model</a:t>
            </a:r>
          </a:p>
        </p:txBody>
      </p:sp>
      <p:sp>
        <p:nvSpPr>
          <p:cNvPr id="92164" name="TextBox 3"/>
          <p:cNvSpPr txBox="1">
            <a:spLocks noChangeArrowheads="1"/>
          </p:cNvSpPr>
          <p:nvPr/>
        </p:nvSpPr>
        <p:spPr bwMode="auto">
          <a:xfrm>
            <a:off x="1930400" y="1905000"/>
            <a:ext cx="87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“Truth”</a:t>
            </a:r>
          </a:p>
        </p:txBody>
      </p:sp>
      <p:sp>
        <p:nvSpPr>
          <p:cNvPr id="92165" name="TextBox 4"/>
          <p:cNvSpPr txBox="1">
            <a:spLocks noChangeArrowheads="1"/>
          </p:cNvSpPr>
          <p:nvPr/>
        </p:nvSpPr>
        <p:spPr bwMode="auto">
          <a:xfrm>
            <a:off x="2041525" y="22860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d = T + </a:t>
            </a:r>
            <a:r>
              <a:rPr lang="el-GR"/>
              <a:t>ε</a:t>
            </a:r>
            <a:r>
              <a:rPr lang="en-US" baseline="-25000"/>
              <a:t>d</a:t>
            </a:r>
          </a:p>
        </p:txBody>
      </p:sp>
      <p:sp>
        <p:nvSpPr>
          <p:cNvPr id="92166" name="TextBox 5"/>
          <p:cNvSpPr txBox="1">
            <a:spLocks noChangeArrowheads="1"/>
          </p:cNvSpPr>
          <p:nvPr/>
        </p:nvSpPr>
        <p:spPr bwMode="auto">
          <a:xfrm>
            <a:off x="2133600" y="3067050"/>
            <a:ext cx="38131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                                   Model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Misfit = data – model = 0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Errors are large away from the data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What is Truth?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2362200" y="2743200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Data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6096000" y="2819400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Model</a:t>
            </a:r>
          </a:p>
        </p:txBody>
      </p:sp>
      <p:sp>
        <p:nvSpPr>
          <p:cNvPr id="90117" name="Line 5"/>
          <p:cNvSpPr>
            <a:spLocks noChangeShapeType="1"/>
          </p:cNvSpPr>
          <p:nvPr/>
        </p:nvSpPr>
        <p:spPr bwMode="auto">
          <a:xfrm flipV="1">
            <a:off x="2895600" y="1447800"/>
            <a:ext cx="2057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 flipH="1" flipV="1">
            <a:off x="5105400" y="1447800"/>
            <a:ext cx="1447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>
            <a:off x="3200400" y="30480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2895600" y="1828800"/>
            <a:ext cx="41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400" baseline="-25000">
                <a:solidFill>
                  <a:srgbClr val="000000"/>
                </a:solidFill>
                <a:latin typeface="Times" pitchFamily="18" charset="0"/>
              </a:rPr>
              <a:t>d</a:t>
            </a: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6096000" y="1828800"/>
            <a:ext cx="476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400" baseline="-25000">
                <a:solidFill>
                  <a:srgbClr val="000000"/>
                </a:solidFill>
                <a:latin typeface="Times" pitchFamily="18" charset="0"/>
              </a:rPr>
              <a:t>m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4106863" y="29718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Misfit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 </a:t>
            </a:r>
          </a:p>
        </p:txBody>
      </p:sp>
      <p:grpSp>
        <p:nvGrpSpPr>
          <p:cNvPr id="90123" name="Group 19"/>
          <p:cNvGrpSpPr>
            <a:grpSpLocks/>
          </p:cNvGrpSpPr>
          <p:nvPr/>
        </p:nvGrpSpPr>
        <p:grpSpPr bwMode="auto">
          <a:xfrm>
            <a:off x="3124200" y="1447800"/>
            <a:ext cx="3124200" cy="1524000"/>
            <a:chOff x="1968" y="912"/>
            <a:chExt cx="1968" cy="960"/>
          </a:xfrm>
        </p:grpSpPr>
        <p:sp>
          <p:nvSpPr>
            <p:cNvPr id="90128" name="Text Box 11"/>
            <p:cNvSpPr txBox="1">
              <a:spLocks noChangeArrowheads="1"/>
            </p:cNvSpPr>
            <p:nvPr/>
          </p:nvSpPr>
          <p:spPr bwMode="auto">
            <a:xfrm>
              <a:off x="2640" y="1392"/>
              <a:ext cx="9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400">
                  <a:solidFill>
                    <a:srgbClr val="000000"/>
                  </a:solidFill>
                  <a:latin typeface="Times" pitchFamily="18" charset="0"/>
                </a:rPr>
                <a:t>Prediction</a:t>
              </a:r>
            </a:p>
          </p:txBody>
        </p:sp>
        <p:sp>
          <p:nvSpPr>
            <p:cNvPr id="90129" name="Line 12"/>
            <p:cNvSpPr>
              <a:spLocks noChangeShapeType="1"/>
            </p:cNvSpPr>
            <p:nvPr/>
          </p:nvSpPr>
          <p:spPr bwMode="auto">
            <a:xfrm flipH="1" flipV="1">
              <a:off x="3168" y="9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Line 13"/>
            <p:cNvSpPr>
              <a:spLocks noChangeShapeType="1"/>
            </p:cNvSpPr>
            <p:nvPr/>
          </p:nvSpPr>
          <p:spPr bwMode="auto">
            <a:xfrm flipV="1">
              <a:off x="1968" y="1632"/>
              <a:ext cx="110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14"/>
            <p:cNvSpPr>
              <a:spLocks noChangeShapeType="1"/>
            </p:cNvSpPr>
            <p:nvPr/>
          </p:nvSpPr>
          <p:spPr bwMode="auto">
            <a:xfrm>
              <a:off x="3216" y="1632"/>
              <a:ext cx="72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2" name="Text Box 15"/>
            <p:cNvSpPr txBox="1">
              <a:spLocks noChangeArrowheads="1"/>
            </p:cNvSpPr>
            <p:nvPr/>
          </p:nvSpPr>
          <p:spPr bwMode="auto">
            <a:xfrm>
              <a:off x="2880" y="1104"/>
              <a:ext cx="2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400">
                  <a:solidFill>
                    <a:srgbClr val="000000"/>
                  </a:solidFill>
                  <a:latin typeface="Symbol" pitchFamily="18" charset="2"/>
                </a:rPr>
                <a:t>e</a:t>
              </a:r>
              <a:r>
                <a:rPr lang="en-US" sz="2400" baseline="-25000">
                  <a:solidFill>
                    <a:srgbClr val="000000"/>
                  </a:solidFill>
                  <a:latin typeface="Times" pitchFamily="18" charset="0"/>
                </a:rPr>
                <a:t>p</a:t>
              </a:r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sp>
        <p:nvSpPr>
          <p:cNvPr id="90124" name="Text Box 16"/>
          <p:cNvSpPr txBox="1">
            <a:spLocks noChangeArrowheads="1"/>
          </p:cNvSpPr>
          <p:nvPr/>
        </p:nvSpPr>
        <p:spPr bwMode="auto">
          <a:xfrm>
            <a:off x="4648200" y="3629025"/>
            <a:ext cx="4038600" cy="284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Skill:</a:t>
            </a:r>
          </a:p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	Misfits</a:t>
            </a:r>
          </a:p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		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Small,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 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Noisy</a:t>
            </a:r>
            <a:endParaRPr lang="en-US">
              <a:solidFill>
                <a:srgbClr val="000000"/>
              </a:solidFill>
              <a:latin typeface="Times" pitchFamily="18" charset="0"/>
            </a:endParaRPr>
          </a:p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	</a:t>
            </a:r>
          </a:p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	Deduced Inputs </a:t>
            </a:r>
          </a:p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		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Plausible,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 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Smooth</a:t>
            </a:r>
          </a:p>
          <a:p>
            <a:endParaRPr lang="en-US" i="1">
              <a:solidFill>
                <a:srgbClr val="000000"/>
              </a:solidFill>
              <a:latin typeface="Times" pitchFamily="18" charset="0"/>
            </a:endParaRPr>
          </a:p>
          <a:p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	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Processes,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 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Features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 </a:t>
            </a:r>
          </a:p>
          <a:p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		Realistic</a:t>
            </a:r>
            <a:endParaRPr lang="en-US">
              <a:solidFill>
                <a:srgbClr val="000000"/>
              </a:solidFill>
              <a:latin typeface="Times" pitchFamily="18" charset="0"/>
            </a:endParaRPr>
          </a:p>
          <a:p>
            <a:endParaRPr lang="en-US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90125" name="Text Box 17"/>
          <p:cNvSpPr txBox="1">
            <a:spLocks noChangeArrowheads="1"/>
          </p:cNvSpPr>
          <p:nvPr/>
        </p:nvSpPr>
        <p:spPr bwMode="auto">
          <a:xfrm>
            <a:off x="457200" y="3641725"/>
            <a:ext cx="3657600" cy="312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Truth real but 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unknowable</a:t>
            </a:r>
            <a:endParaRPr lang="en-US">
              <a:solidFill>
                <a:srgbClr val="000000"/>
              </a:solidFill>
              <a:latin typeface="Times" pitchFamily="18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	Errors 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unknowable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Prediction a 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credible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 blend: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	Data + Model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	Invokes statistics of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d ,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m</a:t>
            </a:r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Prediction Error: blend of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d ,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m</a:t>
            </a:r>
            <a:endParaRPr lang="en-US">
              <a:solidFill>
                <a:srgbClr val="000000"/>
              </a:solidFill>
              <a:latin typeface="Times" pitchFamily="18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Misfit: 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 =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d</a:t>
            </a:r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 -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m</a:t>
            </a:r>
          </a:p>
        </p:txBody>
      </p:sp>
      <p:sp>
        <p:nvSpPr>
          <p:cNvPr id="90126" name="Text Box 18"/>
          <p:cNvSpPr txBox="1">
            <a:spLocks noChangeArrowheads="1"/>
          </p:cNvSpPr>
          <p:nvPr/>
        </p:nvSpPr>
        <p:spPr bwMode="auto">
          <a:xfrm>
            <a:off x="4572000" y="1066800"/>
            <a:ext cx="86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Truth</a:t>
            </a:r>
          </a:p>
        </p:txBody>
      </p:sp>
      <p:sp>
        <p:nvSpPr>
          <p:cNvPr id="90127" name="TextBox 1"/>
          <p:cNvSpPr txBox="1">
            <a:spLocks noChangeArrowheads="1"/>
          </p:cNvSpPr>
          <p:nvPr/>
        </p:nvSpPr>
        <p:spPr bwMode="auto">
          <a:xfrm>
            <a:off x="7146925" y="6477000"/>
            <a:ext cx="1997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Lynch et al., 2009</a:t>
            </a:r>
          </a:p>
        </p:txBody>
      </p:sp>
    </p:spTree>
    <p:extLst>
      <p:ext uri="{BB962C8B-B14F-4D97-AF65-F5344CB8AC3E}">
        <p14:creationId xmlns:p14="http://schemas.microsoft.com/office/powerpoint/2010/main" val="2037900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609600" y="1476375"/>
            <a:ext cx="828675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/>
              <a:t>Rationale</a:t>
            </a:r>
          </a:p>
          <a:p>
            <a:pPr eaLnBrk="1" hangingPunct="1"/>
            <a:r>
              <a:rPr lang="en-US" sz="2800" dirty="0"/>
              <a:t>	Systematic model evaluation requires a </a:t>
            </a:r>
          </a:p>
          <a:p>
            <a:pPr eaLnBrk="1" hangingPunct="1"/>
            <a:r>
              <a:rPr lang="en-US" sz="2800" dirty="0"/>
              <a:t>	hierarchy of performance metrics.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b="1" dirty="0"/>
              <a:t>Definitions</a:t>
            </a:r>
          </a:p>
          <a:p>
            <a:pPr eaLnBrk="1" hangingPunct="1"/>
            <a:r>
              <a:rPr lang="en-US" sz="2800" dirty="0"/>
              <a:t>	Bias</a:t>
            </a:r>
          </a:p>
          <a:p>
            <a:pPr eaLnBrk="1" hangingPunct="1"/>
            <a:r>
              <a:rPr lang="en-US" sz="2800" dirty="0"/>
              <a:t>	RMS difference</a:t>
            </a:r>
          </a:p>
          <a:p>
            <a:pPr eaLnBrk="1" hangingPunct="1"/>
            <a:r>
              <a:rPr lang="en-US" sz="2800" dirty="0"/>
              <a:t>	Centered RMS difference (“pattern similarity”)</a:t>
            </a:r>
          </a:p>
          <a:p>
            <a:pPr eaLnBrk="1" hangingPunct="1"/>
            <a:r>
              <a:rPr lang="en-US" sz="2800" dirty="0"/>
              <a:t>	Correlation coefficient</a:t>
            </a:r>
          </a:p>
          <a:p>
            <a:pPr eaLnBrk="1" hangingPunct="1"/>
            <a:r>
              <a:rPr lang="en-US" sz="2800" dirty="0"/>
              <a:t>	Coherence</a:t>
            </a:r>
          </a:p>
          <a:p>
            <a:pPr eaLnBrk="1" hangingPunct="1"/>
            <a:r>
              <a:rPr lang="en-US" sz="2800" dirty="0"/>
              <a:t>	Model Efficiency</a:t>
            </a:r>
          </a:p>
          <a:p>
            <a:pPr eaLnBrk="1" hangingPunct="1"/>
            <a:endParaRPr lang="en-US" sz="2800" dirty="0"/>
          </a:p>
        </p:txBody>
      </p:sp>
      <p:sp>
        <p:nvSpPr>
          <p:cNvPr id="93187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Misfit Metrics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5410200"/>
            <a:ext cx="2286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144" y="1371600"/>
            <a:ext cx="383305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40974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81000"/>
            <a:ext cx="2552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304800"/>
            <a:ext cx="65659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76200" y="-228600"/>
            <a:ext cx="3581400" cy="1143000"/>
          </a:xfrm>
        </p:spPr>
        <p:txBody>
          <a:bodyPr/>
          <a:lstStyle/>
          <a:p>
            <a:r>
              <a:rPr lang="en-US" sz="3600" dirty="0"/>
              <a:t>Taylor Diagram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5534561"/>
            <a:ext cx="617188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/>
              <a:t>Azimuthal position: correlation</a:t>
            </a:r>
          </a:p>
          <a:p>
            <a:pPr eaLnBrk="1" hangingPunct="1"/>
            <a:r>
              <a:rPr lang="en-US" sz="1600" dirty="0"/>
              <a:t>Radial distance: standard deviation, normalized by </a:t>
            </a:r>
            <a:r>
              <a:rPr lang="en-US" sz="1600" dirty="0" err="1"/>
              <a:t>std</a:t>
            </a:r>
            <a:r>
              <a:rPr lang="en-US" sz="1600" dirty="0"/>
              <a:t> </a:t>
            </a:r>
            <a:r>
              <a:rPr lang="en-US" sz="1600" dirty="0" err="1"/>
              <a:t>dev</a:t>
            </a:r>
            <a:r>
              <a:rPr lang="en-US" sz="1600" dirty="0"/>
              <a:t> of data</a:t>
            </a:r>
          </a:p>
          <a:p>
            <a:pPr eaLnBrk="1" hangingPunct="1"/>
            <a:r>
              <a:rPr lang="en-US" sz="1600" dirty="0"/>
              <a:t>Perfect fit: (1,0)</a:t>
            </a:r>
          </a:p>
          <a:p>
            <a:pPr eaLnBrk="1" hangingPunct="1"/>
            <a:r>
              <a:rPr lang="en-US" sz="1600" dirty="0"/>
              <a:t>Mean model: (0,0)</a:t>
            </a:r>
          </a:p>
          <a:p>
            <a:pPr eaLnBrk="1" hangingPunct="1"/>
            <a:r>
              <a:rPr lang="en-US" sz="1600" dirty="0"/>
              <a:t>Centered RMS difference proportional to distance from (1,0)</a:t>
            </a:r>
          </a:p>
        </p:txBody>
      </p:sp>
      <p:sp>
        <p:nvSpPr>
          <p:cNvPr id="3" name="Oval 2"/>
          <p:cNvSpPr/>
          <p:nvPr/>
        </p:nvSpPr>
        <p:spPr>
          <a:xfrm>
            <a:off x="1600200" y="612008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94273" y="5105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70495" y="6400800"/>
            <a:ext cx="152400" cy="152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81400" y="5105400"/>
            <a:ext cx="152400" cy="152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51147" y="647700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Doney et al. 2009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E50D6-2929-45D7-94F4-8B36D12D3A3F}"/>
              </a:ext>
            </a:extLst>
          </p:cNvPr>
          <p:cNvSpPr txBox="1"/>
          <p:nvPr/>
        </p:nvSpPr>
        <p:spPr>
          <a:xfrm>
            <a:off x="5715000" y="47244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BA5F3-F6A8-44E7-B8C8-74FC47E836C1}"/>
              </a:ext>
            </a:extLst>
          </p:cNvPr>
          <p:cNvSpPr txBox="1"/>
          <p:nvPr/>
        </p:nvSpPr>
        <p:spPr>
          <a:xfrm>
            <a:off x="3976502" y="388940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D07B06-AA6E-4B1C-9D8F-739DF60C3A9E}"/>
              </a:ext>
            </a:extLst>
          </p:cNvPr>
          <p:cNvSpPr txBox="1"/>
          <p:nvPr/>
        </p:nvSpPr>
        <p:spPr>
          <a:xfrm>
            <a:off x="5877819" y="4219039"/>
            <a:ext cx="63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CA334-CAEA-4274-BA59-C3273D07F515}"/>
              </a:ext>
            </a:extLst>
          </p:cNvPr>
          <p:cNvSpPr txBox="1"/>
          <p:nvPr/>
        </p:nvSpPr>
        <p:spPr>
          <a:xfrm>
            <a:off x="6184153" y="305966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SiO</a:t>
            </a:r>
            <a:r>
              <a:rPr lang="en-US" baseline="-25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1FCC3F-8C13-40E9-8620-0B493DCD5A4B}"/>
              </a:ext>
            </a:extLst>
          </p:cNvPr>
          <p:cNvSpPr txBox="1"/>
          <p:nvPr/>
        </p:nvSpPr>
        <p:spPr>
          <a:xfrm>
            <a:off x="3724179" y="246252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Phyt</a:t>
            </a:r>
            <a:r>
              <a:rPr lang="en-US" dirty="0"/>
              <a:t> 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4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219332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520700"/>
            <a:ext cx="583565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228600"/>
            <a:ext cx="3657600" cy="1103313"/>
          </a:xfrm>
        </p:spPr>
        <p:txBody>
          <a:bodyPr/>
          <a:lstStyle/>
          <a:p>
            <a:pPr eaLnBrk="1" hangingPunct="1"/>
            <a:r>
              <a:rPr lang="en-US" sz="3600" dirty="0"/>
              <a:t>Target Diagram</a:t>
            </a:r>
            <a:endParaRPr lang="en-US" sz="2400" dirty="0"/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6384925" y="1331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238" name="Text Box 9"/>
              <p:cNvSpPr txBox="1">
                <a:spLocks noChangeArrowheads="1"/>
              </p:cNvSpPr>
              <p:nvPr/>
            </p:nvSpPr>
            <p:spPr bwMode="auto">
              <a:xfrm>
                <a:off x="5105400" y="319088"/>
                <a:ext cx="2496389" cy="5623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dirty="0">
                    <a:solidFill>
                      <a:srgbClr val="000000"/>
                    </a:solidFill>
                  </a:rPr>
                  <a:t>Normalized bias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</m:acc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5238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5400" y="319088"/>
                <a:ext cx="2496389" cy="562333"/>
              </a:xfrm>
              <a:prstGeom prst="rect">
                <a:avLst/>
              </a:prstGeom>
              <a:blipFill rotWithShape="1">
                <a:blip r:embed="rId5"/>
                <a:stretch>
                  <a:fillRect l="-2200" r="-44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241" name="Text Box 12"/>
          <p:cNvSpPr txBox="1">
            <a:spLocks noChangeArrowheads="1"/>
          </p:cNvSpPr>
          <p:nvPr/>
        </p:nvSpPr>
        <p:spPr bwMode="auto">
          <a:xfrm>
            <a:off x="3238500" y="1752600"/>
            <a:ext cx="194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RMSD = average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of the data</a:t>
            </a:r>
          </a:p>
        </p:txBody>
      </p:sp>
      <p:sp>
        <p:nvSpPr>
          <p:cNvPr id="95242" name="Line 13"/>
          <p:cNvSpPr>
            <a:spLocks noChangeShapeType="1"/>
          </p:cNvSpPr>
          <p:nvPr/>
        </p:nvSpPr>
        <p:spPr bwMode="auto">
          <a:xfrm>
            <a:off x="4210050" y="23622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3" name="Line 14"/>
          <p:cNvSpPr>
            <a:spLocks noChangeShapeType="1"/>
          </p:cNvSpPr>
          <p:nvPr/>
        </p:nvSpPr>
        <p:spPr bwMode="auto">
          <a:xfrm flipH="1" flipV="1">
            <a:off x="6096000" y="3581400"/>
            <a:ext cx="1410409" cy="15915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680325" y="4343400"/>
            <a:ext cx="1082675" cy="16764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40" name="Text Box 11"/>
          <p:cNvSpPr txBox="1">
            <a:spLocks noChangeArrowheads="1"/>
          </p:cNvSpPr>
          <p:nvPr/>
        </p:nvSpPr>
        <p:spPr bwMode="auto">
          <a:xfrm>
            <a:off x="6292850" y="5105400"/>
            <a:ext cx="28007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Observational uncertainty</a:t>
            </a:r>
          </a:p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(SST)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1147" y="647700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Doney et al. 2009</a:t>
            </a:r>
          </a:p>
        </p:txBody>
      </p:sp>
      <p:pic>
        <p:nvPicPr>
          <p:cNvPr id="9524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2" y="762000"/>
            <a:ext cx="4109812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72666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Jolliff</a:t>
            </a:r>
            <a:r>
              <a:rPr lang="en-US" dirty="0"/>
              <a:t> et al. (2009)</a:t>
            </a:r>
          </a:p>
        </p:txBody>
      </p:sp>
      <p:pic>
        <p:nvPicPr>
          <p:cNvPr id="9525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57900"/>
            <a:ext cx="52673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562600" y="2743200"/>
            <a:ext cx="812800" cy="8382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3A81E8-7998-47E7-9F1F-91723097ECD5}"/>
              </a:ext>
            </a:extLst>
          </p:cNvPr>
          <p:cNvSpPr txBox="1"/>
          <p:nvPr/>
        </p:nvSpPr>
        <p:spPr>
          <a:xfrm>
            <a:off x="5741893" y="287500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A0F8A6-1F72-4FD9-BFD0-A95A83209E40}"/>
              </a:ext>
            </a:extLst>
          </p:cNvPr>
          <p:cNvSpPr txBox="1"/>
          <p:nvPr/>
        </p:nvSpPr>
        <p:spPr>
          <a:xfrm>
            <a:off x="4137199" y="276553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Chl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4F8D7-5F7A-4446-9645-B56AEB2260CA}"/>
              </a:ext>
            </a:extLst>
          </p:cNvPr>
          <p:cNvSpPr txBox="1"/>
          <p:nvPr/>
        </p:nvSpPr>
        <p:spPr>
          <a:xfrm>
            <a:off x="6237939" y="2511199"/>
            <a:ext cx="63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3EACFB-887A-4658-9F49-5F2EE762B09E}"/>
              </a:ext>
            </a:extLst>
          </p:cNvPr>
          <p:cNvSpPr txBox="1"/>
          <p:nvPr/>
        </p:nvSpPr>
        <p:spPr>
          <a:xfrm>
            <a:off x="7184504" y="2369054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SiO</a:t>
            </a:r>
            <a:r>
              <a:rPr lang="en-US" baseline="-25000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4E7AC9-CE57-469B-A515-4C407FADA27E}"/>
              </a:ext>
            </a:extLst>
          </p:cNvPr>
          <p:cNvSpPr txBox="1"/>
          <p:nvPr/>
        </p:nvSpPr>
        <p:spPr>
          <a:xfrm>
            <a:off x="7546785" y="28262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Phyt</a:t>
            </a:r>
            <a:r>
              <a:rPr lang="en-US" dirty="0"/>
              <a:t> 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0"/>
          <p:cNvSpPr txBox="1">
            <a:spLocks noChangeArrowheads="1"/>
          </p:cNvSpPr>
          <p:nvPr/>
        </p:nvSpPr>
        <p:spPr bwMode="auto">
          <a:xfrm>
            <a:off x="304800" y="533400"/>
            <a:ext cx="79688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Quantifies skill as a function of threshold using a binary discriminator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Appealing characteristics for HAB and water quality applications with critical </a:t>
            </a:r>
          </a:p>
          <a:p>
            <a:pPr eaLnBrk="1" hangingPunct="1"/>
            <a:r>
              <a:rPr lang="en-US" dirty="0"/>
              <a:t>thresholds such as dissolved oxygen and toxin concentration.</a:t>
            </a:r>
          </a:p>
        </p:txBody>
      </p:sp>
      <p:sp>
        <p:nvSpPr>
          <p:cNvPr id="96259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tx1"/>
                </a:solidFill>
              </a:rPr>
              <a:t>Receiver-Operator Characteristic (ROC)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6263" name="Text Box 15"/>
          <p:cNvSpPr txBox="1">
            <a:spLocks noChangeArrowheads="1"/>
          </p:cNvSpPr>
          <p:nvPr/>
        </p:nvSpPr>
        <p:spPr bwMode="auto">
          <a:xfrm>
            <a:off x="7620000" y="64770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Icarus Allen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460424" y="6096000"/>
            <a:ext cx="3657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460424" y="2438400"/>
            <a:ext cx="0" cy="3657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460424" y="2438400"/>
            <a:ext cx="3657600" cy="36576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90221" y="25908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62400" y="618386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60424" y="4126468"/>
            <a:ext cx="4970237" cy="369332"/>
            <a:chOff x="2460424" y="4126468"/>
            <a:chExt cx="4970237" cy="36933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460424" y="4267200"/>
              <a:ext cx="3787976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096000" y="4126468"/>
              <a:ext cx="1334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Threshold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019800" y="222146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Perfect model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74919" y="2022081"/>
            <a:ext cx="1210588" cy="4150119"/>
            <a:chOff x="3574919" y="2022081"/>
            <a:chExt cx="1210588" cy="4150119"/>
          </a:xfrm>
        </p:grpSpPr>
        <p:cxnSp>
          <p:nvCxnSpPr>
            <p:cNvPr id="28" name="Straight Connector 27"/>
            <p:cNvCxnSpPr/>
            <p:nvPr/>
          </p:nvCxnSpPr>
          <p:spPr>
            <a:xfrm rot="5400000">
              <a:off x="2373212" y="4278212"/>
              <a:ext cx="3787976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574919" y="2022081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Threshold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61967" y="3429000"/>
            <a:ext cx="3354581" cy="1664732"/>
            <a:chOff x="2561967" y="3429000"/>
            <a:chExt cx="3354581" cy="1664732"/>
          </a:xfrm>
        </p:grpSpPr>
        <p:sp>
          <p:nvSpPr>
            <p:cNvPr id="27" name="TextBox 26"/>
            <p:cNvSpPr txBox="1"/>
            <p:nvPr/>
          </p:nvSpPr>
          <p:spPr>
            <a:xfrm>
              <a:off x="2561967" y="4724400"/>
              <a:ext cx="1586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True negative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19600" y="3429000"/>
              <a:ext cx="1496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True positive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90800" y="3440668"/>
            <a:ext cx="3429000" cy="1664732"/>
            <a:chOff x="2590800" y="3440668"/>
            <a:chExt cx="3429000" cy="1664732"/>
          </a:xfrm>
        </p:grpSpPr>
        <p:sp>
          <p:nvSpPr>
            <p:cNvPr id="17" name="TextBox 16"/>
            <p:cNvSpPr txBox="1"/>
            <p:nvPr/>
          </p:nvSpPr>
          <p:spPr>
            <a:xfrm>
              <a:off x="2590800" y="3440668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False negative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24491" y="4736068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False positive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0"/>
          <p:cNvSpPr txBox="1">
            <a:spLocks noChangeArrowheads="1"/>
          </p:cNvSpPr>
          <p:nvPr/>
        </p:nvSpPr>
        <p:spPr bwMode="auto">
          <a:xfrm>
            <a:off x="1941629" y="4572000"/>
            <a:ext cx="622478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Sensitivity=fraction of true positives	</a:t>
            </a:r>
          </a:p>
          <a:p>
            <a:pPr eaLnBrk="1" hangingPunct="1"/>
            <a:r>
              <a:rPr lang="en-US" dirty="0"/>
              <a:t>Specificity=fraction of true negatives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Sweeping threshold through sensitivity vs. specificity space</a:t>
            </a:r>
          </a:p>
          <a:p>
            <a:pPr eaLnBrk="1" hangingPunct="1"/>
            <a:r>
              <a:rPr lang="en-US" dirty="0"/>
              <a:t>	Above data range (0,0) no TP, all TN</a:t>
            </a:r>
          </a:p>
          <a:p>
            <a:pPr eaLnBrk="1" hangingPunct="1"/>
            <a:r>
              <a:rPr lang="en-US" dirty="0"/>
              <a:t>	Perfect model (0,1) all TP, TN</a:t>
            </a:r>
          </a:p>
          <a:p>
            <a:pPr eaLnBrk="1" hangingPunct="1"/>
            <a:r>
              <a:rPr lang="en-US" dirty="0"/>
              <a:t>	Below data range (1,1) all TP, no TN</a:t>
            </a:r>
          </a:p>
          <a:p>
            <a:pPr eaLnBrk="1" hangingPunct="1"/>
            <a:r>
              <a:rPr lang="en-US" dirty="0"/>
              <a:t>	Random number generator 1:1 line</a:t>
            </a:r>
          </a:p>
        </p:txBody>
      </p:sp>
      <p:sp>
        <p:nvSpPr>
          <p:cNvPr id="96259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solidFill>
                  <a:schemeClr val="tx1"/>
                </a:solidFill>
              </a:rPr>
              <a:t>Receiver-Operator Characteristic (ROC)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62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572000" cy="279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572000" cy="279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15"/>
          <p:cNvSpPr txBox="1">
            <a:spLocks noChangeArrowheads="1"/>
          </p:cNvSpPr>
          <p:nvPr/>
        </p:nvSpPr>
        <p:spPr bwMode="auto">
          <a:xfrm>
            <a:off x="7766050" y="64770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Icarus Allen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825853" y="1219200"/>
            <a:ext cx="5865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Temperature 			            Chlorophyll</a:t>
            </a:r>
          </a:p>
        </p:txBody>
      </p:sp>
    </p:spTree>
    <p:extLst>
      <p:ext uri="{BB962C8B-B14F-4D97-AF65-F5344CB8AC3E}">
        <p14:creationId xmlns:p14="http://schemas.microsoft.com/office/powerpoint/2010/main" val="1947004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09600"/>
            <a:ext cx="8915400" cy="5638800"/>
          </a:xfrm>
        </p:spPr>
        <p:txBody>
          <a:bodyPr/>
          <a:lstStyle/>
          <a:p>
            <a:pPr eaLnBrk="1" hangingPunct="1"/>
            <a:r>
              <a:rPr lang="en-US" sz="4000" dirty="0"/>
              <a:t>Problem: How does one assess the skill of models in which data have been assimilated?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Knauss fig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506412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 descr="Knauss fig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37211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Two models of the Gulf Stream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4038600" y="6324600"/>
            <a:ext cx="172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Stommel, 1948</a:t>
            </a:r>
          </a:p>
        </p:txBody>
      </p:sp>
      <p:graphicFrame>
        <p:nvGraphicFramePr>
          <p:cNvPr id="82950" name="Object 6"/>
          <p:cNvGraphicFramePr>
            <a:graphicFrameLocks noChangeAspect="1"/>
          </p:cNvGraphicFramePr>
          <p:nvPr/>
        </p:nvGraphicFramePr>
        <p:xfrm>
          <a:off x="7620000" y="2819400"/>
          <a:ext cx="89535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0" name="Equation" r:id="rId6" imgW="380835" imgH="203112" progId="Equation.3">
                  <p:embed/>
                </p:oleObj>
              </mc:Choice>
              <mc:Fallback>
                <p:oleObj name="Equation" r:id="rId6" imgW="380835" imgH="20311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2819400"/>
                        <a:ext cx="89535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1" name="Object 7"/>
          <p:cNvGraphicFramePr>
            <a:graphicFrameLocks noChangeAspect="1"/>
          </p:cNvGraphicFramePr>
          <p:nvPr/>
        </p:nvGraphicFramePr>
        <p:xfrm>
          <a:off x="7639050" y="4932363"/>
          <a:ext cx="895350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1" name="Equation" r:id="rId8" imgW="380835" imgH="203112" progId="Equation.3">
                  <p:embed/>
                </p:oleObj>
              </mc:Choice>
              <mc:Fallback>
                <p:oleObj name="Equation" r:id="rId8" imgW="380835" imgH="203112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9050" y="4932363"/>
                        <a:ext cx="895350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assim200103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8575"/>
            <a:ext cx="7162800" cy="6084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228600" y="6248400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/>
              <a:t>Fig. 4.2. Assimilation model chlorophyll (mg m</a:t>
            </a:r>
            <a:r>
              <a:rPr lang="en-US" sz="1200" baseline="30000"/>
              <a:t>-3</a:t>
            </a:r>
            <a:r>
              <a:rPr lang="en-US" sz="1200"/>
              <a:t>), SeaWiFS mean chlorophyll, and the difference (Assimilation-SeaWiFS, in chlorophyll units) for March 2001.  From Gregg (2007).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57200"/>
            <a:ext cx="9144000" cy="6251575"/>
          </a:xfrm>
          <a:noFill/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755650" y="5867400"/>
            <a:ext cx="80073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/>
              <a:t>Figure 4.3.  Annual bias and uncertainty for assimilation as a function of assimilation frequency (days of assimilation events, i.e., 1 is every day, 2 is every other day, etc.) assimilation is performed).  The annual bias and uncertainty for the free-run model is shown.  From Gregg (2007)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0" y="22860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12192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05400" y="2187395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Error</a:t>
            </a:r>
            <a:r>
              <a:rPr lang="en-US" sz="2000" dirty="0"/>
              <a:t>  </a:t>
            </a:r>
            <a:r>
              <a:rPr lang="en-US" dirty="0"/>
              <a:t>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0" y="1123890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Error</a:t>
            </a:r>
            <a:r>
              <a:rPr lang="en-US" sz="2000" dirty="0"/>
              <a:t>  </a:t>
            </a:r>
            <a:r>
              <a:rPr lang="en-US" dirty="0"/>
              <a:t>  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25" y="165100"/>
            <a:ext cx="7772400" cy="1058863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99"/>
                </a:solidFill>
                <a:ea typeface="ＭＳ Ｐゴシック" pitchFamily="34" charset="-128"/>
              </a:rPr>
              <a:t>Complexity: advantage or liability?</a:t>
            </a:r>
            <a:endParaRPr lang="en-US" dirty="0">
              <a:solidFill>
                <a:srgbClr val="FFCC00"/>
              </a:solidFill>
              <a:ea typeface="ＭＳ Ｐゴシック" pitchFamily="34" charset="-128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584200" y="1625600"/>
            <a:ext cx="2540000" cy="2984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1582738" y="1708150"/>
            <a:ext cx="625475" cy="58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1582738" y="3392488"/>
            <a:ext cx="625475" cy="58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00"/>
                </a:solidFill>
                <a:ea typeface="ＭＳ Ｐゴシック" pitchFamily="34" charset="-128"/>
              </a:rPr>
              <a:t>D</a:t>
            </a: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787400" y="2574925"/>
            <a:ext cx="622300" cy="58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00"/>
                </a:solidFill>
                <a:ea typeface="ＭＳ Ｐゴシック" pitchFamily="34" charset="-128"/>
              </a:rPr>
              <a:t>N</a:t>
            </a: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2381250" y="2516188"/>
            <a:ext cx="622300" cy="58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00"/>
                </a:solidFill>
                <a:ea typeface="ＭＳ Ｐゴシック" pitchFamily="34" charset="-128"/>
              </a:rPr>
              <a:t>Z</a:t>
            </a: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2390775" y="2032000"/>
            <a:ext cx="255588" cy="344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 flipH="1">
            <a:off x="2390775" y="3263900"/>
            <a:ext cx="285750" cy="374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2" name="Line 10"/>
          <p:cNvSpPr>
            <a:spLocks noChangeShapeType="1"/>
          </p:cNvSpPr>
          <p:nvPr/>
        </p:nvSpPr>
        <p:spPr bwMode="auto">
          <a:xfrm flipH="1" flipV="1">
            <a:off x="1093788" y="3294063"/>
            <a:ext cx="3270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 flipV="1">
            <a:off x="1062038" y="2073275"/>
            <a:ext cx="377825" cy="363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>
            <a:off x="1890713" y="2544763"/>
            <a:ext cx="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5" name="Line 13"/>
          <p:cNvSpPr>
            <a:spLocks noChangeShapeType="1"/>
          </p:cNvSpPr>
          <p:nvPr/>
        </p:nvSpPr>
        <p:spPr bwMode="auto">
          <a:xfrm>
            <a:off x="1911350" y="4160838"/>
            <a:ext cx="0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>
            <a:off x="2820988" y="3186113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7" name="Line 15"/>
          <p:cNvSpPr>
            <a:spLocks noChangeShapeType="1"/>
          </p:cNvSpPr>
          <p:nvPr/>
        </p:nvSpPr>
        <p:spPr bwMode="auto">
          <a:xfrm flipH="1">
            <a:off x="960438" y="4338638"/>
            <a:ext cx="1860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8" name="Line 16"/>
          <p:cNvSpPr>
            <a:spLocks noChangeShapeType="1"/>
          </p:cNvSpPr>
          <p:nvPr/>
        </p:nvSpPr>
        <p:spPr bwMode="auto">
          <a:xfrm>
            <a:off x="960438" y="3224213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036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1701800"/>
            <a:ext cx="47625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70" name="Text Box 18"/>
          <p:cNvSpPr txBox="1">
            <a:spLocks noChangeArrowheads="1"/>
          </p:cNvSpPr>
          <p:nvPr/>
        </p:nvSpPr>
        <p:spPr bwMode="auto">
          <a:xfrm rot="3317851">
            <a:off x="2338388" y="1995487"/>
            <a:ext cx="565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grazing</a:t>
            </a:r>
          </a:p>
        </p:txBody>
      </p:sp>
      <p:sp>
        <p:nvSpPr>
          <p:cNvPr id="100371" name="Text Box 19"/>
          <p:cNvSpPr txBox="1">
            <a:spLocks noChangeArrowheads="1"/>
          </p:cNvSpPr>
          <p:nvPr/>
        </p:nvSpPr>
        <p:spPr bwMode="auto">
          <a:xfrm rot="-2698716">
            <a:off x="795338" y="2046288"/>
            <a:ext cx="7350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production</a:t>
            </a:r>
          </a:p>
        </p:txBody>
      </p:sp>
      <p:sp>
        <p:nvSpPr>
          <p:cNvPr id="100372" name="Text Box 20"/>
          <p:cNvSpPr txBox="1">
            <a:spLocks noChangeArrowheads="1"/>
          </p:cNvSpPr>
          <p:nvPr/>
        </p:nvSpPr>
        <p:spPr bwMode="auto">
          <a:xfrm rot="-5400000">
            <a:off x="1543844" y="2667794"/>
            <a:ext cx="4587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death</a:t>
            </a:r>
          </a:p>
        </p:txBody>
      </p:sp>
      <p:sp>
        <p:nvSpPr>
          <p:cNvPr id="100373" name="Text Box 21"/>
          <p:cNvSpPr txBox="1">
            <a:spLocks noChangeArrowheads="1"/>
          </p:cNvSpPr>
          <p:nvPr/>
        </p:nvSpPr>
        <p:spPr bwMode="auto">
          <a:xfrm rot="-3097436">
            <a:off x="2242344" y="3239294"/>
            <a:ext cx="4587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death</a:t>
            </a:r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2082800" y="4116388"/>
            <a:ext cx="657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excretion</a:t>
            </a:r>
          </a:p>
        </p:txBody>
      </p:sp>
      <p:sp>
        <p:nvSpPr>
          <p:cNvPr id="100375" name="Text Box 23"/>
          <p:cNvSpPr txBox="1">
            <a:spLocks noChangeArrowheads="1"/>
          </p:cNvSpPr>
          <p:nvPr/>
        </p:nvSpPr>
        <p:spPr bwMode="auto">
          <a:xfrm rot="3104273">
            <a:off x="1132681" y="3353594"/>
            <a:ext cx="481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remin</a:t>
            </a:r>
          </a:p>
        </p:txBody>
      </p:sp>
      <p:sp>
        <p:nvSpPr>
          <p:cNvPr id="100376" name="Rectangle 24"/>
          <p:cNvSpPr>
            <a:spLocks noChangeArrowheads="1"/>
          </p:cNvSpPr>
          <p:nvPr/>
        </p:nvSpPr>
        <p:spPr bwMode="auto">
          <a:xfrm>
            <a:off x="330200" y="4786313"/>
            <a:ext cx="38004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99"/>
                </a:solidFill>
                <a:ea typeface="ＭＳ Ｐゴシック" pitchFamily="34" charset="-128"/>
              </a:rPr>
              <a:t>Goal: To objectively compare the skill of ecosystem models characterized by varying levels of complexity</a:t>
            </a:r>
          </a:p>
        </p:txBody>
      </p:sp>
      <p:sp>
        <p:nvSpPr>
          <p:cNvPr id="100377" name="AutoShape 25"/>
          <p:cNvSpPr>
            <a:spLocks noChangeArrowheads="1"/>
          </p:cNvSpPr>
          <p:nvPr/>
        </p:nvSpPr>
        <p:spPr bwMode="auto">
          <a:xfrm flipV="1">
            <a:off x="228600" y="1206500"/>
            <a:ext cx="8610600" cy="152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0378" name="Rectangle 26"/>
          <p:cNvSpPr>
            <a:spLocks noChangeArrowheads="1"/>
          </p:cNvSpPr>
          <p:nvPr/>
        </p:nvSpPr>
        <p:spPr bwMode="auto">
          <a:xfrm>
            <a:off x="4733925" y="1371600"/>
            <a:ext cx="3792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ea typeface="ＭＳ Ｐゴシック" pitchFamily="34" charset="-128"/>
              </a:rPr>
              <a:t>NEMURO model (Kishi et al., 2004)</a:t>
            </a:r>
          </a:p>
        </p:txBody>
      </p:sp>
      <p:sp>
        <p:nvSpPr>
          <p:cNvPr id="100379" name="Rectangle 26"/>
          <p:cNvSpPr>
            <a:spLocks noChangeArrowheads="1"/>
          </p:cNvSpPr>
          <p:nvPr/>
        </p:nvSpPr>
        <p:spPr bwMode="auto">
          <a:xfrm>
            <a:off x="6805613" y="6488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25" y="165100"/>
            <a:ext cx="8674100" cy="1058863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0099"/>
                </a:solidFill>
                <a:ea typeface="ＭＳ Ｐゴシック" pitchFamily="34" charset="-128"/>
              </a:rPr>
              <a:t>How can we objectively compare model skill?</a:t>
            </a:r>
          </a:p>
        </p:txBody>
      </p:sp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941388" y="1970088"/>
            <a:ext cx="7754937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20000"/>
              </a:spcBef>
            </a:pPr>
            <a:r>
              <a:rPr lang="en-US" sz="2400">
                <a:solidFill>
                  <a:srgbClr val="000000"/>
                </a:solidFill>
                <a:ea typeface="ＭＳ Ｐゴシック" pitchFamily="34" charset="-128"/>
              </a:rPr>
              <a:t>Developed a framework (regional testbeds) for quantitatively comparing different ecosystem models:</a:t>
            </a:r>
          </a:p>
          <a:p>
            <a:pPr marL="342900" indent="-342900">
              <a:spcBef>
                <a:spcPct val="20000"/>
              </a:spcBef>
            </a:pPr>
            <a:endParaRPr lang="en-US" sz="2400">
              <a:solidFill>
                <a:srgbClr val="000000"/>
              </a:solidFill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>
                <a:solidFill>
                  <a:srgbClr val="000099"/>
                </a:solidFill>
                <a:ea typeface="ＭＳ Ｐゴシック" pitchFamily="34" charset="-128"/>
              </a:rPr>
              <a:t>1-D (vertical) numerical framework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solidFill>
                  <a:srgbClr val="000099"/>
                </a:solidFill>
                <a:ea typeface="ＭＳ Ｐゴシック" pitchFamily="34" charset="-128"/>
              </a:rPr>
              <a:t>Physical forcing fields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r>
              <a:rPr lang="en-US" sz="2800">
                <a:solidFill>
                  <a:srgbClr val="000099"/>
                </a:solidFill>
                <a:ea typeface="ＭＳ Ｐゴシック" pitchFamily="34" charset="-128"/>
              </a:rPr>
              <a:t> </a:t>
            </a:r>
            <a:r>
              <a:rPr lang="en-US" sz="2000">
                <a:solidFill>
                  <a:srgbClr val="000099"/>
                </a:solidFill>
                <a:ea typeface="ＭＳ Ｐゴシック" pitchFamily="34" charset="-128"/>
              </a:rPr>
              <a:t>from 3-D circulation model or data: 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ea typeface="ＭＳ Ｐゴシック" pitchFamily="34" charset="-128"/>
              </a:rPr>
              <a:t>            T, MLD, light, vertical velocity, k</a:t>
            </a:r>
            <a:r>
              <a:rPr lang="en-US" sz="2000" baseline="-25000">
                <a:solidFill>
                  <a:srgbClr val="000099"/>
                </a:solidFill>
                <a:ea typeface="ＭＳ Ｐゴシック" pitchFamily="34" charset="-128"/>
              </a:rPr>
              <a:t>z</a:t>
            </a:r>
            <a:r>
              <a:rPr lang="en-US" sz="2000">
                <a:solidFill>
                  <a:srgbClr val="000099"/>
                </a:solidFill>
                <a:ea typeface="ＭＳ Ｐゴシック" pitchFamily="34" charset="-128"/>
              </a:rPr>
              <a:t>, horiz advection</a:t>
            </a:r>
            <a:endParaRPr lang="en-US" sz="2800">
              <a:solidFill>
                <a:srgbClr val="000099"/>
              </a:solidFill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>
                <a:solidFill>
                  <a:srgbClr val="000099"/>
                </a:solidFill>
                <a:ea typeface="ＭＳ Ｐゴシック" pitchFamily="34" charset="-128"/>
              </a:rPr>
              <a:t>Biogeochemical data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>
                <a:solidFill>
                  <a:srgbClr val="000099"/>
                </a:solidFill>
                <a:ea typeface="ＭＳ Ｐゴシック" pitchFamily="34" charset="-128"/>
              </a:rPr>
              <a:t>Assimilation/optimization framework</a:t>
            </a:r>
            <a:endParaRPr lang="en-US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1380" name="AutoShape 5"/>
          <p:cNvSpPr>
            <a:spLocks noChangeArrowheads="1"/>
          </p:cNvSpPr>
          <p:nvPr/>
        </p:nvSpPr>
        <p:spPr bwMode="auto">
          <a:xfrm flipV="1">
            <a:off x="228600" y="1206500"/>
            <a:ext cx="8610600" cy="152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1381" name="Rectangle 4"/>
          <p:cNvSpPr>
            <a:spLocks noChangeArrowheads="1"/>
          </p:cNvSpPr>
          <p:nvPr/>
        </p:nvSpPr>
        <p:spPr bwMode="auto">
          <a:xfrm>
            <a:off x="6805613" y="6488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893763" y="196850"/>
            <a:ext cx="7880350" cy="876300"/>
          </a:xfrm>
        </p:spPr>
        <p:txBody>
          <a:bodyPr/>
          <a:lstStyle/>
          <a:p>
            <a:pPr algn="l" eaLnBrk="1" hangingPunct="1"/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Methods: Ecosystem Model Descriptions</a:t>
            </a: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600075" y="1770063"/>
            <a:ext cx="7807325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ea typeface="ＭＳ Ｐゴシック" pitchFamily="34" charset="-128"/>
              </a:rPr>
              <a:t>Simplest Models</a:t>
            </a:r>
            <a:r>
              <a:rPr lang="en-US" sz="2400">
                <a:solidFill>
                  <a:srgbClr val="000000"/>
                </a:solidFill>
                <a:ea typeface="ＭＳ Ｐゴシック" pitchFamily="34" charset="-128"/>
              </a:rPr>
              <a:t> (single P compartments)</a:t>
            </a:r>
          </a:p>
          <a:p>
            <a:pPr marL="342900" indent="-342900" algn="ctr">
              <a:spcBef>
                <a:spcPct val="20000"/>
              </a:spcBef>
            </a:pP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1: 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N, P, Z, D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(McCreary)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2: 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N, P, Z, D, DON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(Hood)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3: 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N, P, Z, D, chl, T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(CCCMA/Christian)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4: 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N, P, Z, D, chl, NH</a:t>
            </a:r>
            <a:r>
              <a:rPr lang="en-US" sz="2000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(Anderson/McGillicuddy)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5: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N, P, Z, D, chl, NH</a:t>
            </a:r>
            <a:r>
              <a:rPr lang="en-US" sz="2000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, DOM, T, C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(Schartau)</a:t>
            </a:r>
            <a:endParaRPr lang="en-US" sz="1400">
              <a:solidFill>
                <a:srgbClr val="FF0000"/>
              </a:solidFill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</a:pPr>
            <a:endParaRPr lang="en-US" sz="140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103428" name="AutoShape 4"/>
          <p:cNvSpPr>
            <a:spLocks noChangeArrowheads="1"/>
          </p:cNvSpPr>
          <p:nvPr/>
        </p:nvSpPr>
        <p:spPr bwMode="auto">
          <a:xfrm flipV="1">
            <a:off x="228600" y="1079500"/>
            <a:ext cx="8610600" cy="165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143000" y="6151563"/>
            <a:ext cx="64785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430" name="Rectangle 5"/>
          <p:cNvSpPr>
            <a:spLocks noChangeArrowheads="1"/>
          </p:cNvSpPr>
          <p:nvPr/>
        </p:nvSpPr>
        <p:spPr bwMode="auto">
          <a:xfrm>
            <a:off x="6805613" y="6488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577850" y="1757363"/>
            <a:ext cx="790892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ea typeface="ＭＳ Ｐゴシック" pitchFamily="34" charset="-128"/>
              </a:rPr>
              <a:t>More Complex Models</a:t>
            </a:r>
            <a:r>
              <a:rPr lang="en-US" sz="2400">
                <a:solidFill>
                  <a:srgbClr val="000000"/>
                </a:solidFill>
                <a:ea typeface="ＭＳ Ｐゴシック" pitchFamily="34" charset="-128"/>
              </a:rPr>
              <a:t> (multiple P compartments)</a:t>
            </a:r>
          </a:p>
          <a:p>
            <a:pPr marL="342900" indent="-342900" algn="ctr">
              <a:spcBef>
                <a:spcPct val="20000"/>
              </a:spcBef>
            </a:pP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6: 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N, NH</a:t>
            </a:r>
            <a:r>
              <a:rPr lang="en-US" sz="2000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, Fe, 2P, 2Z, 2D, chl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(Christian)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7: 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N, NH</a:t>
            </a:r>
            <a:r>
              <a:rPr lang="en-US" sz="2000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, Fe, 2P, 2Z, 2D, chl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(Wiggert)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8: 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N, NH</a:t>
            </a:r>
            <a:r>
              <a:rPr lang="en-US" sz="2000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, Si, 2P, 2Z, 2D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(Chai)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9: 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N, 2P, 4Z, D, DOM, B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(Laws)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10: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N, NH</a:t>
            </a:r>
            <a:r>
              <a:rPr lang="en-US" sz="2000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, Si, 2P, 3Z, 2D, chl, DOM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(Fujii)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11: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N, PO, NH</a:t>
            </a:r>
            <a:r>
              <a:rPr lang="en-US" sz="2000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, Si, Fe, 3P, 0Z, D, chl, DOM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(Dunne)</a:t>
            </a:r>
            <a:endParaRPr lang="en-US" sz="1400">
              <a:solidFill>
                <a:srgbClr val="FF0000"/>
              </a:solidFill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Model 12: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N, PO, NH</a:t>
            </a:r>
            <a:r>
              <a:rPr lang="en-US" sz="2000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, Si, Fe, 3P, Z, 2D, chl, DOM  </a:t>
            </a:r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(Dusenberry)</a:t>
            </a:r>
            <a:endParaRPr lang="en-US" sz="1400">
              <a:solidFill>
                <a:srgbClr val="FF0000"/>
              </a:solidFill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</a:pPr>
            <a:endParaRPr lang="en-US" sz="140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title"/>
          </p:nvPr>
        </p:nvSpPr>
        <p:spPr>
          <a:xfrm>
            <a:off x="893763" y="196850"/>
            <a:ext cx="7880350" cy="876300"/>
          </a:xfrm>
        </p:spPr>
        <p:txBody>
          <a:bodyPr/>
          <a:lstStyle/>
          <a:p>
            <a:pPr algn="l" eaLnBrk="1" hangingPunct="1"/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Methods: Ecosystem Model Descriptions</a:t>
            </a:r>
          </a:p>
        </p:txBody>
      </p:sp>
      <p:sp>
        <p:nvSpPr>
          <p:cNvPr id="104452" name="AutoShape 4"/>
          <p:cNvSpPr>
            <a:spLocks noChangeArrowheads="1"/>
          </p:cNvSpPr>
          <p:nvPr/>
        </p:nvSpPr>
        <p:spPr bwMode="auto">
          <a:xfrm flipV="1">
            <a:off x="228600" y="1079500"/>
            <a:ext cx="8610600" cy="165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4453" name="Rectangle 4"/>
          <p:cNvSpPr>
            <a:spLocks noChangeArrowheads="1"/>
          </p:cNvSpPr>
          <p:nvPr/>
        </p:nvSpPr>
        <p:spPr bwMode="auto">
          <a:xfrm>
            <a:off x="6805613" y="6488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2720975" y="388938"/>
            <a:ext cx="39576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Biogeochemical data</a:t>
            </a:r>
          </a:p>
        </p:txBody>
      </p:sp>
      <p:pic>
        <p:nvPicPr>
          <p:cNvPr id="105475" name="Picture 3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397000"/>
            <a:ext cx="352901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AutoShape 4"/>
          <p:cNvSpPr>
            <a:spLocks noChangeArrowheads="1"/>
          </p:cNvSpPr>
          <p:nvPr/>
        </p:nvSpPr>
        <p:spPr bwMode="auto">
          <a:xfrm>
            <a:off x="1455738" y="2803525"/>
            <a:ext cx="184150" cy="200025"/>
          </a:xfrm>
          <a:prstGeom prst="triangle">
            <a:avLst>
              <a:gd name="adj" fmla="val 50000"/>
            </a:avLst>
          </a:prstGeom>
          <a:solidFill>
            <a:srgbClr val="007400"/>
          </a:solidFill>
          <a:ln w="9525">
            <a:solidFill>
              <a:srgbClr val="0074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05477" name="Picture 5" descr="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5" r="3566" b="28938"/>
          <a:stretch>
            <a:fillRect/>
          </a:stretch>
        </p:blipFill>
        <p:spPr bwMode="auto">
          <a:xfrm>
            <a:off x="225425" y="4318000"/>
            <a:ext cx="5665788" cy="2414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AutoShape 6"/>
          <p:cNvSpPr>
            <a:spLocks noChangeArrowheads="1"/>
          </p:cNvSpPr>
          <p:nvPr/>
        </p:nvSpPr>
        <p:spPr bwMode="auto">
          <a:xfrm>
            <a:off x="3744913" y="5302250"/>
            <a:ext cx="184150" cy="161925"/>
          </a:xfrm>
          <a:prstGeom prst="triangle">
            <a:avLst>
              <a:gd name="adj" fmla="val 50000"/>
            </a:avLst>
          </a:prstGeom>
          <a:solidFill>
            <a:srgbClr val="007400"/>
          </a:solidFill>
          <a:ln w="9525">
            <a:solidFill>
              <a:srgbClr val="0074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>
              <a:solidFill>
                <a:srgbClr val="0074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5335588" y="1198563"/>
            <a:ext cx="3808412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2400" dirty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  Cruise observations:</a:t>
            </a:r>
          </a:p>
          <a:p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	nitrate</a:t>
            </a:r>
          </a:p>
          <a:p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	chlorophyll</a:t>
            </a:r>
          </a:p>
          <a:p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	primary production</a:t>
            </a:r>
          </a:p>
          <a:p>
            <a:endParaRPr lang="en-US" sz="1400" dirty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  Sediment trap:</a:t>
            </a:r>
          </a:p>
          <a:p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	1 year time series</a:t>
            </a:r>
          </a:p>
        </p:txBody>
      </p:sp>
      <p:sp>
        <p:nvSpPr>
          <p:cNvPr id="105480" name="AutoShape 8"/>
          <p:cNvSpPr>
            <a:spLocks noChangeArrowheads="1"/>
          </p:cNvSpPr>
          <p:nvPr/>
        </p:nvSpPr>
        <p:spPr bwMode="auto">
          <a:xfrm flipV="1">
            <a:off x="228600" y="1079500"/>
            <a:ext cx="8610600" cy="165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509588" y="3133725"/>
            <a:ext cx="1130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333399"/>
                </a:solidFill>
                <a:ea typeface="ＭＳ Ｐゴシック" pitchFamily="34" charset="-128"/>
              </a:rPr>
              <a:t>Arabian </a:t>
            </a:r>
          </a:p>
          <a:p>
            <a:pPr algn="ctr"/>
            <a:r>
              <a:rPr lang="en-US" sz="2000">
                <a:solidFill>
                  <a:srgbClr val="333399"/>
                </a:solidFill>
                <a:ea typeface="ＭＳ Ｐゴシック" pitchFamily="34" charset="-128"/>
              </a:rPr>
              <a:t>Sea</a:t>
            </a:r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946150" y="4543425"/>
            <a:ext cx="214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333399"/>
                </a:solidFill>
                <a:ea typeface="ＭＳ Ｐゴシック" pitchFamily="34" charset="-128"/>
              </a:rPr>
              <a:t>Equatorial Pacific</a:t>
            </a:r>
          </a:p>
        </p:txBody>
      </p:sp>
      <p:sp>
        <p:nvSpPr>
          <p:cNvPr id="105483" name="Rectangle 10"/>
          <p:cNvSpPr>
            <a:spLocks noChangeArrowheads="1"/>
          </p:cNvSpPr>
          <p:nvPr/>
        </p:nvSpPr>
        <p:spPr bwMode="auto">
          <a:xfrm>
            <a:off x="6805613" y="6488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1196975" y="250825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Model-data comparison</a:t>
            </a:r>
            <a:endParaRPr lang="en-US" sz="32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6499" name="AutoShape 3"/>
          <p:cNvSpPr>
            <a:spLocks noChangeArrowheads="1"/>
          </p:cNvSpPr>
          <p:nvPr/>
        </p:nvSpPr>
        <p:spPr bwMode="auto">
          <a:xfrm flipV="1">
            <a:off x="165100" y="1219200"/>
            <a:ext cx="8610600" cy="152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590550" y="2506663"/>
            <a:ext cx="8204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80000"/>
              </a:spcBef>
              <a:buFont typeface="WP MathA"/>
              <a:buNone/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cost function</a:t>
            </a:r>
            <a:r>
              <a:rPr lang="en-US" sz="28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=</a:t>
            </a:r>
            <a:r>
              <a:rPr lang="en-US" sz="32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54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  </a:t>
            </a:r>
            <a:r>
              <a:rPr lang="en-US" sz="32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4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W</a:t>
            </a:r>
            <a:r>
              <a:rPr lang="en-US" sz="2400" baseline="-25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ij </a:t>
            </a:r>
            <a:r>
              <a:rPr lang="en-US" sz="24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(X</a:t>
            </a:r>
            <a:r>
              <a:rPr lang="en-US" sz="2400" baseline="-25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dat</a:t>
            </a:r>
            <a:r>
              <a:rPr lang="en-US" sz="24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-X</a:t>
            </a:r>
            <a:r>
              <a:rPr lang="en-US" sz="2400" baseline="-25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mod</a:t>
            </a:r>
            <a:r>
              <a:rPr lang="en-US" sz="24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)</a:t>
            </a:r>
            <a:r>
              <a:rPr lang="en-US" sz="2400" baseline="30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2</a:t>
            </a: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3708400" y="2311400"/>
            <a:ext cx="1809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ea typeface="ＭＳ Ｐゴシック" pitchFamily="34" charset="-128"/>
              </a:rPr>
              <a:t># sites  types  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N</a:t>
            </a:r>
            <a:r>
              <a:rPr lang="en-US" sz="2000" baseline="-25000">
                <a:solidFill>
                  <a:srgbClr val="000000"/>
                </a:solidFill>
                <a:ea typeface="ＭＳ Ｐゴシック" pitchFamily="34" charset="-128"/>
              </a:rPr>
              <a:t>ij</a:t>
            </a:r>
            <a:endParaRPr lang="en-US" sz="2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4005263" y="3211513"/>
            <a:ext cx="1420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ea typeface="ＭＳ Ｐゴシック" pitchFamily="34" charset="-128"/>
              </a:rPr>
              <a:t>i      j     n</a:t>
            </a: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4348163" y="2138363"/>
            <a:ext cx="749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ea typeface="ＭＳ Ｐゴシック" pitchFamily="34" charset="-128"/>
              </a:rPr>
              <a:t># data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1878013" y="3748088"/>
            <a:ext cx="59737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N     =  number of observations</a:t>
            </a:r>
          </a:p>
          <a:p>
            <a:r>
              <a:rPr lang="en-US" sz="16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W    =  weight (inversely proportional to square of uncertainty)</a:t>
            </a:r>
          </a:p>
          <a:p>
            <a:r>
              <a:rPr lang="en-US" sz="16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X</a:t>
            </a:r>
            <a:r>
              <a:rPr lang="en-US" sz="1600" baseline="-25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dat</a:t>
            </a:r>
            <a:r>
              <a:rPr lang="en-US" sz="16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=  Data (PP, chl, NO</a:t>
            </a:r>
            <a:r>
              <a:rPr lang="en-US" sz="1600" baseline="-25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3</a:t>
            </a:r>
            <a:r>
              <a:rPr lang="en-US" sz="16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, or export)</a:t>
            </a:r>
          </a:p>
          <a:p>
            <a:r>
              <a:rPr lang="en-US" sz="16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X</a:t>
            </a:r>
            <a:r>
              <a:rPr lang="en-US" sz="1600" baseline="-25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mod</a:t>
            </a:r>
            <a:r>
              <a:rPr lang="en-US" sz="16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=  Model equivalents of the data</a:t>
            </a: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1462088" y="1668463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cost function = measure of model-data misfit</a:t>
            </a:r>
          </a:p>
        </p:txBody>
      </p:sp>
      <p:sp>
        <p:nvSpPr>
          <p:cNvPr id="106506" name="Rectangle 10"/>
          <p:cNvSpPr>
            <a:spLocks noChangeArrowheads="1"/>
          </p:cNvSpPr>
          <p:nvPr/>
        </p:nvSpPr>
        <p:spPr bwMode="auto">
          <a:xfrm>
            <a:off x="336550" y="5164138"/>
            <a:ext cx="870585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Normalize model cost to cost of the mean of the data:</a:t>
            </a:r>
            <a:br>
              <a:rPr lang="en-US" sz="200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	Means (over depth and time) are computed for each type of data</a:t>
            </a:r>
            <a:br>
              <a:rPr lang="en-US" sz="200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	Compute cost assuming X</a:t>
            </a:r>
            <a:r>
              <a:rPr lang="en-US" sz="2000" baseline="-25000">
                <a:solidFill>
                  <a:srgbClr val="000000"/>
                </a:solidFill>
                <a:ea typeface="ＭＳ Ｐゴシック" pitchFamily="34" charset="-128"/>
              </a:rPr>
              <a:t>mod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equals mean at all times and depths</a:t>
            </a:r>
            <a:endParaRPr lang="en-US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6507" name="Rectangle 10"/>
          <p:cNvSpPr>
            <a:spLocks noChangeArrowheads="1"/>
          </p:cNvSpPr>
          <p:nvPr/>
        </p:nvSpPr>
        <p:spPr bwMode="auto">
          <a:xfrm>
            <a:off x="6805613" y="6488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457200" y="274638"/>
            <a:ext cx="8191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Pre-assimilation skill comparison</a:t>
            </a:r>
            <a:endParaRPr lang="en-US" sz="240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768350" y="5864225"/>
            <a:ext cx="7658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 typeface="Wingdings" pitchFamily="2" charset="2"/>
              <a:buNone/>
            </a:pPr>
            <a:endParaRPr lang="en-US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152400" y="5581650"/>
            <a:ext cx="7748588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Without data assimilation, only one model does better than mean</a:t>
            </a:r>
            <a:br>
              <a:rPr lang="en-US" sz="200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General improvement with increasing complexity</a:t>
            </a:r>
            <a:br>
              <a:rPr lang="en-US" sz="200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Are we comparing model structure, or degree of tuning?</a:t>
            </a:r>
            <a:endParaRPr lang="en-US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 flipH="1">
            <a:off x="1743075" y="4124325"/>
            <a:ext cx="482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 flipV="1">
            <a:off x="1984375" y="3614738"/>
            <a:ext cx="0" cy="473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1181100" y="2432050"/>
            <a:ext cx="16129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000099"/>
                </a:solidFill>
                <a:ea typeface="ＭＳ Ｐゴシック" pitchFamily="34" charset="-128"/>
              </a:rPr>
              <a:t>Worse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</a:t>
            </a:r>
          </a:p>
          <a:p>
            <a:pPr algn="ctr"/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than</a:t>
            </a:r>
          </a:p>
          <a:p>
            <a:pPr algn="ctr"/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mean</a:t>
            </a:r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1106488" y="4714875"/>
            <a:ext cx="167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000099"/>
                </a:solidFill>
                <a:ea typeface="ＭＳ Ｐゴシック" pitchFamily="34" charset="-128"/>
              </a:rPr>
              <a:t>Better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than</a:t>
            </a:r>
          </a:p>
          <a:p>
            <a:pPr algn="ctr"/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mean</a:t>
            </a:r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 rot="10800000" flipV="1">
            <a:off x="1982788" y="4175125"/>
            <a:ext cx="0" cy="473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30" name="Group 10"/>
          <p:cNvGrpSpPr>
            <a:grpSpLocks/>
          </p:cNvGrpSpPr>
          <p:nvPr/>
        </p:nvGrpSpPr>
        <p:grpSpPr bwMode="auto">
          <a:xfrm>
            <a:off x="6999288" y="2379663"/>
            <a:ext cx="1884362" cy="1493837"/>
            <a:chOff x="4409" y="1499"/>
            <a:chExt cx="1187" cy="941"/>
          </a:xfrm>
        </p:grpSpPr>
        <p:sp>
          <p:nvSpPr>
            <p:cNvPr id="107534" name="Rectangle 11"/>
            <p:cNvSpPr>
              <a:spLocks noChangeArrowheads="1"/>
            </p:cNvSpPr>
            <p:nvPr/>
          </p:nvSpPr>
          <p:spPr bwMode="auto">
            <a:xfrm>
              <a:off x="4636" y="1929"/>
              <a:ext cx="110" cy="17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7535" name="Rectangle 12"/>
            <p:cNvSpPr>
              <a:spLocks noChangeArrowheads="1"/>
            </p:cNvSpPr>
            <p:nvPr/>
          </p:nvSpPr>
          <p:spPr bwMode="auto">
            <a:xfrm>
              <a:off x="4633" y="2185"/>
              <a:ext cx="110" cy="17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7536" name="Rectangle 13"/>
            <p:cNvSpPr>
              <a:spLocks noChangeArrowheads="1"/>
            </p:cNvSpPr>
            <p:nvPr/>
          </p:nvSpPr>
          <p:spPr bwMode="auto">
            <a:xfrm>
              <a:off x="4748" y="1787"/>
              <a:ext cx="799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0" hangingPunct="0">
                <a:lnSpc>
                  <a:spcPct val="170000"/>
                </a:lnSpc>
              </a:pPr>
              <a:r>
                <a:rPr lang="en-US" sz="1600">
                  <a:solidFill>
                    <a:srgbClr val="000000"/>
                  </a:solidFill>
                  <a:ea typeface="ＭＳ Ｐゴシック" pitchFamily="34" charset="-128"/>
                </a:rPr>
                <a:t>= single P</a:t>
              </a:r>
            </a:p>
            <a:p>
              <a:pPr eaLnBrk="0" hangingPunct="0">
                <a:lnSpc>
                  <a:spcPct val="170000"/>
                </a:lnSpc>
              </a:pPr>
              <a:r>
                <a:rPr lang="en-US" sz="1600">
                  <a:solidFill>
                    <a:srgbClr val="000000"/>
                  </a:solidFill>
                  <a:ea typeface="ＭＳ Ｐゴシック" pitchFamily="34" charset="-128"/>
                </a:rPr>
                <a:t>= multi-P</a:t>
              </a:r>
            </a:p>
          </p:txBody>
        </p:sp>
        <p:sp>
          <p:nvSpPr>
            <p:cNvPr id="107537" name="Rectangle 14"/>
            <p:cNvSpPr>
              <a:spLocks noChangeArrowheads="1"/>
            </p:cNvSpPr>
            <p:nvPr/>
          </p:nvSpPr>
          <p:spPr bwMode="auto">
            <a:xfrm>
              <a:off x="4409" y="1499"/>
              <a:ext cx="1187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US">
                  <a:solidFill>
                    <a:srgbClr val="000000"/>
                  </a:solidFill>
                  <a:ea typeface="ＭＳ Ｐゴシック" pitchFamily="34" charset="-128"/>
                </a:rPr>
                <a:t>Ecosystem </a:t>
              </a:r>
            </a:p>
            <a:p>
              <a:pPr algn="ctr" eaLnBrk="0" hangingPunct="0"/>
              <a:r>
                <a:rPr lang="en-US">
                  <a:solidFill>
                    <a:srgbClr val="000000"/>
                  </a:solidFill>
                  <a:ea typeface="ＭＳ Ｐゴシック" pitchFamily="34" charset="-128"/>
                </a:rPr>
                <a:t>Models</a:t>
              </a:r>
            </a:p>
          </p:txBody>
        </p:sp>
      </p:grpSp>
      <p:pic>
        <p:nvPicPr>
          <p:cNvPr id="10753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1492250"/>
            <a:ext cx="3887787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2" name="AutoShape 16"/>
          <p:cNvSpPr>
            <a:spLocks noChangeArrowheads="1"/>
          </p:cNvSpPr>
          <p:nvPr/>
        </p:nvSpPr>
        <p:spPr bwMode="auto">
          <a:xfrm flipV="1">
            <a:off x="228600" y="1079500"/>
            <a:ext cx="8610600" cy="165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7533" name="Rectangle 16"/>
          <p:cNvSpPr>
            <a:spLocks noChangeArrowheads="1"/>
          </p:cNvSpPr>
          <p:nvPr/>
        </p:nvSpPr>
        <p:spPr bwMode="auto">
          <a:xfrm>
            <a:off x="6805613" y="6488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1196975" y="250825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Variational Adjoint Method</a:t>
            </a:r>
            <a:endParaRPr lang="en-US" sz="32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776288" y="1600200"/>
            <a:ext cx="788828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/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Nonlinear weighted least squares parameter </a:t>
            </a:r>
          </a:p>
          <a:p>
            <a:pPr marL="457200" indent="-457200" algn="ctr"/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optimization method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</a:p>
          <a:p>
            <a:pPr marL="457200" indent="-457200" algn="ctr"/>
            <a:endParaRPr lang="en-US" sz="20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Minimize cost function by systematically and iteratively adjusting values of a subset of model parameters</a:t>
            </a:r>
          </a:p>
          <a:p>
            <a:pPr marL="457200" indent="-457200"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200" indent="-457200"/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Key: selection of appropriate subset of model parameters</a:t>
            </a:r>
          </a:p>
          <a:p>
            <a:pPr marL="457200" indent="-457200"/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		1. sensitivity of cost function</a:t>
            </a:r>
          </a:p>
          <a:p>
            <a:pPr marL="457200" indent="-457200"/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		2. parameter correlations</a:t>
            </a:r>
          </a:p>
          <a:p>
            <a:pPr marL="457200" indent="-457200"/>
            <a:endParaRPr lang="en-US" sz="20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200" indent="-457200"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</a:rPr>
              <a:t>Three to four parameters can be optimized</a:t>
            </a:r>
          </a:p>
          <a:p>
            <a:pPr marL="457200" indent="-457200"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</a:rPr>
              <a:t>[P max growth rate, remineralization rate, …]</a:t>
            </a: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65100" y="1219200"/>
            <a:ext cx="8610600" cy="152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8549" name="Line 5"/>
          <p:cNvSpPr>
            <a:spLocks noChangeShapeType="1"/>
          </p:cNvSpPr>
          <p:nvPr/>
        </p:nvSpPr>
        <p:spPr bwMode="auto">
          <a:xfrm>
            <a:off x="1128713" y="5486400"/>
            <a:ext cx="509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" name="Rectangle 5"/>
          <p:cNvSpPr>
            <a:spLocks noChangeArrowheads="1"/>
          </p:cNvSpPr>
          <p:nvPr/>
        </p:nvSpPr>
        <p:spPr bwMode="auto">
          <a:xfrm>
            <a:off x="6805613" y="6488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A third model of the Gulf Stream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4654550" y="6216650"/>
            <a:ext cx="4489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</a:rPr>
              <a:t>Simulation courtesy of</a:t>
            </a:r>
          </a:p>
          <a:p>
            <a:pPr eaLnBrk="1" hangingPunct="1"/>
            <a:r>
              <a:rPr lang="en-US">
                <a:latin typeface="Times New Roman" pitchFamily="18" charset="0"/>
              </a:rPr>
              <a:t>Mat Maltrud, Los Alamos National Laboratory</a:t>
            </a:r>
          </a:p>
        </p:txBody>
      </p:sp>
      <p:sp>
        <p:nvSpPr>
          <p:cNvPr id="83972" name="Text Box 5"/>
          <p:cNvSpPr txBox="1">
            <a:spLocks noChangeArrowheads="1"/>
          </p:cNvSpPr>
          <p:nvPr/>
        </p:nvSpPr>
        <p:spPr bwMode="auto">
          <a:xfrm>
            <a:off x="7375525" y="2632075"/>
            <a:ext cx="17383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Temperature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   at 100m</a:t>
            </a:r>
          </a:p>
          <a:p>
            <a:pPr eaLnBrk="1" hangingPunct="1"/>
            <a:endParaRPr lang="en-US" sz="2400">
              <a:latin typeface="Times New Roman" pitchFamily="18" charset="0"/>
            </a:endParaRPr>
          </a:p>
          <a:p>
            <a:pPr eaLnBrk="1" hangingPunct="1"/>
            <a:r>
              <a:rPr lang="en-US" sz="2400">
                <a:latin typeface="Times New Roman" pitchFamily="18" charset="0"/>
              </a:rPr>
              <a:t>Simulation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  duration: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    1 year</a:t>
            </a:r>
          </a:p>
        </p:txBody>
      </p:sp>
      <p:pic>
        <p:nvPicPr>
          <p:cNvPr id="3" name="pop_temp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1157288" y="730250"/>
            <a:ext cx="6218237" cy="5486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/>
          <p:cNvSpPr>
            <a:spLocks noChangeArrowheads="1"/>
          </p:cNvSpPr>
          <p:nvPr/>
        </p:nvSpPr>
        <p:spPr bwMode="auto">
          <a:xfrm>
            <a:off x="166688" y="1790700"/>
            <a:ext cx="2335212" cy="4887913"/>
          </a:xfrm>
          <a:prstGeom prst="roundRect">
            <a:avLst>
              <a:gd name="adj" fmla="val 17148"/>
            </a:avLst>
          </a:prstGeom>
          <a:solidFill>
            <a:srgbClr val="FBFFAB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4616450" y="401638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758825" y="1836738"/>
            <a:ext cx="7396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Expt. 1		  Expt. 2	    	    Expt. 3</a:t>
            </a:r>
            <a:endParaRPr lang="en-US" sz="24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225425" y="2470150"/>
            <a:ext cx="24352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AS             EP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data           data</a:t>
            </a: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AS             EP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params     params</a:t>
            </a: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AS             EP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output        output</a:t>
            </a:r>
          </a:p>
        </p:txBody>
      </p:sp>
      <p:sp>
        <p:nvSpPr>
          <p:cNvPr id="110598" name="Line 6"/>
          <p:cNvSpPr>
            <a:spLocks noChangeShapeType="1"/>
          </p:cNvSpPr>
          <p:nvPr/>
        </p:nvSpPr>
        <p:spPr bwMode="auto">
          <a:xfrm flipH="1">
            <a:off x="627063" y="3268663"/>
            <a:ext cx="7937" cy="627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9" name="Line 7"/>
          <p:cNvSpPr>
            <a:spLocks noChangeShapeType="1"/>
          </p:cNvSpPr>
          <p:nvPr/>
        </p:nvSpPr>
        <p:spPr bwMode="auto">
          <a:xfrm flipH="1">
            <a:off x="1889125" y="3278188"/>
            <a:ext cx="7938" cy="627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0" name="Line 8"/>
          <p:cNvSpPr>
            <a:spLocks noChangeShapeType="1"/>
          </p:cNvSpPr>
          <p:nvPr/>
        </p:nvSpPr>
        <p:spPr bwMode="auto">
          <a:xfrm flipH="1">
            <a:off x="619125" y="4733925"/>
            <a:ext cx="7938" cy="627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1" name="Line 9"/>
          <p:cNvSpPr>
            <a:spLocks noChangeShapeType="1"/>
          </p:cNvSpPr>
          <p:nvPr/>
        </p:nvSpPr>
        <p:spPr bwMode="auto">
          <a:xfrm flipH="1">
            <a:off x="1881188" y="4743450"/>
            <a:ext cx="7937" cy="627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0602" name="Group 10"/>
          <p:cNvGrpSpPr>
            <a:grpSpLocks/>
          </p:cNvGrpSpPr>
          <p:nvPr/>
        </p:nvGrpSpPr>
        <p:grpSpPr bwMode="auto">
          <a:xfrm>
            <a:off x="3232150" y="2462213"/>
            <a:ext cx="2435225" cy="4254500"/>
            <a:chOff x="1913" y="1551"/>
            <a:chExt cx="1534" cy="2680"/>
          </a:xfrm>
        </p:grpSpPr>
        <p:sp>
          <p:nvSpPr>
            <p:cNvPr id="110613" name="Rectangle 11"/>
            <p:cNvSpPr>
              <a:spLocks noChangeArrowheads="1"/>
            </p:cNvSpPr>
            <p:nvPr/>
          </p:nvSpPr>
          <p:spPr bwMode="auto">
            <a:xfrm>
              <a:off x="1913" y="1551"/>
              <a:ext cx="1534" cy="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data           data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 simultaneous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      params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output        output</a:t>
              </a:r>
            </a:p>
          </p:txBody>
        </p:sp>
        <p:sp>
          <p:nvSpPr>
            <p:cNvPr id="110614" name="Line 12"/>
            <p:cNvSpPr>
              <a:spLocks noChangeShapeType="1"/>
            </p:cNvSpPr>
            <p:nvPr/>
          </p:nvSpPr>
          <p:spPr bwMode="auto">
            <a:xfrm>
              <a:off x="2176" y="2038"/>
              <a:ext cx="304" cy="4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5" name="Line 13"/>
            <p:cNvSpPr>
              <a:spLocks noChangeShapeType="1"/>
            </p:cNvSpPr>
            <p:nvPr/>
          </p:nvSpPr>
          <p:spPr bwMode="auto">
            <a:xfrm flipH="1">
              <a:off x="2646" y="2043"/>
              <a:ext cx="330" cy="4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6" name="Line 14"/>
            <p:cNvSpPr>
              <a:spLocks noChangeShapeType="1"/>
            </p:cNvSpPr>
            <p:nvPr/>
          </p:nvSpPr>
          <p:spPr bwMode="auto">
            <a:xfrm>
              <a:off x="2629" y="2966"/>
              <a:ext cx="304" cy="4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7" name="Line 15"/>
            <p:cNvSpPr>
              <a:spLocks noChangeShapeType="1"/>
            </p:cNvSpPr>
            <p:nvPr/>
          </p:nvSpPr>
          <p:spPr bwMode="auto">
            <a:xfrm flipH="1">
              <a:off x="2256" y="2966"/>
              <a:ext cx="293" cy="4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603" name="Group 16"/>
          <p:cNvGrpSpPr>
            <a:grpSpLocks/>
          </p:cNvGrpSpPr>
          <p:nvPr/>
        </p:nvGrpSpPr>
        <p:grpSpPr bwMode="auto">
          <a:xfrm>
            <a:off x="6156325" y="2435225"/>
            <a:ext cx="2435225" cy="4254500"/>
            <a:chOff x="3655" y="1540"/>
            <a:chExt cx="1534" cy="2680"/>
          </a:xfrm>
        </p:grpSpPr>
        <p:sp>
          <p:nvSpPr>
            <p:cNvPr id="110608" name="Rectangle 17"/>
            <p:cNvSpPr>
              <a:spLocks noChangeArrowheads="1"/>
            </p:cNvSpPr>
            <p:nvPr/>
          </p:nvSpPr>
          <p:spPr bwMode="auto">
            <a:xfrm>
              <a:off x="3655" y="1540"/>
              <a:ext cx="1534" cy="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data           data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params     params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output        output</a:t>
              </a:r>
            </a:p>
          </p:txBody>
        </p:sp>
        <p:sp>
          <p:nvSpPr>
            <p:cNvPr id="110609" name="Line 18"/>
            <p:cNvSpPr>
              <a:spLocks noChangeShapeType="1"/>
            </p:cNvSpPr>
            <p:nvPr/>
          </p:nvSpPr>
          <p:spPr bwMode="auto">
            <a:xfrm flipH="1">
              <a:off x="3904" y="2016"/>
              <a:ext cx="5" cy="3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0" name="Line 19"/>
            <p:cNvSpPr>
              <a:spLocks noChangeShapeType="1"/>
            </p:cNvSpPr>
            <p:nvPr/>
          </p:nvSpPr>
          <p:spPr bwMode="auto">
            <a:xfrm flipH="1">
              <a:off x="4699" y="2022"/>
              <a:ext cx="5" cy="3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1" name="Line 20"/>
            <p:cNvSpPr>
              <a:spLocks noChangeShapeType="1"/>
            </p:cNvSpPr>
            <p:nvPr/>
          </p:nvSpPr>
          <p:spPr bwMode="auto">
            <a:xfrm>
              <a:off x="3899" y="2966"/>
              <a:ext cx="758" cy="4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2" name="Line 21"/>
            <p:cNvSpPr>
              <a:spLocks noChangeShapeType="1"/>
            </p:cNvSpPr>
            <p:nvPr/>
          </p:nvSpPr>
          <p:spPr bwMode="auto">
            <a:xfrm flipH="1">
              <a:off x="3921" y="2946"/>
              <a:ext cx="773" cy="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04" name="Rectangle 22"/>
          <p:cNvSpPr>
            <a:spLocks noChangeArrowheads="1"/>
          </p:cNvSpPr>
          <p:nvPr/>
        </p:nvSpPr>
        <p:spPr bwMode="auto">
          <a:xfrm>
            <a:off x="376238" y="6176963"/>
            <a:ext cx="8259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Individual cost                 Simultaneous cost            Cross validation cost</a:t>
            </a:r>
          </a:p>
        </p:txBody>
      </p:sp>
      <p:sp>
        <p:nvSpPr>
          <p:cNvPr id="110605" name="Rectangle 23"/>
          <p:cNvSpPr>
            <a:spLocks noChangeArrowheads="1"/>
          </p:cNvSpPr>
          <p:nvPr/>
        </p:nvSpPr>
        <p:spPr bwMode="auto">
          <a:xfrm>
            <a:off x="1196975" y="250825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Experiment 1</a:t>
            </a:r>
            <a:endParaRPr lang="en-US" sz="32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0606" name="AutoShape 24"/>
          <p:cNvSpPr>
            <a:spLocks noChangeArrowheads="1"/>
          </p:cNvSpPr>
          <p:nvPr/>
        </p:nvSpPr>
        <p:spPr bwMode="auto">
          <a:xfrm flipV="1">
            <a:off x="228600" y="1079500"/>
            <a:ext cx="8610600" cy="165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0607" name="Rectangle 24"/>
          <p:cNvSpPr>
            <a:spLocks noChangeArrowheads="1"/>
          </p:cNvSpPr>
          <p:nvPr/>
        </p:nvSpPr>
        <p:spPr bwMode="auto">
          <a:xfrm>
            <a:off x="7288213" y="6550025"/>
            <a:ext cx="1855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406525"/>
            <a:ext cx="7866062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57200" y="274638"/>
            <a:ext cx="8191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40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11620" name="Rectangle 5"/>
          <p:cNvSpPr>
            <a:spLocks noChangeArrowheads="1"/>
          </p:cNvSpPr>
          <p:nvPr/>
        </p:nvSpPr>
        <p:spPr bwMode="auto">
          <a:xfrm>
            <a:off x="1460500" y="5649913"/>
            <a:ext cx="5875338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 typeface="Wingdings" pitchFamily="2" charset="2"/>
              <a:buNone/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Most models do better than mean of observations</a:t>
            </a:r>
            <a:br>
              <a:rPr lang="en-US" sz="200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No improvement with additional complexity</a:t>
            </a:r>
            <a:endParaRPr lang="en-US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1621" name="Rectangle 6"/>
          <p:cNvSpPr>
            <a:spLocks noChangeArrowheads="1"/>
          </p:cNvSpPr>
          <p:nvPr/>
        </p:nvSpPr>
        <p:spPr bwMode="auto">
          <a:xfrm>
            <a:off x="2781300" y="1911350"/>
            <a:ext cx="1271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No Assim</a:t>
            </a:r>
          </a:p>
        </p:txBody>
      </p:sp>
      <p:sp>
        <p:nvSpPr>
          <p:cNvPr id="111622" name="Rectangle 7"/>
          <p:cNvSpPr>
            <a:spLocks noChangeArrowheads="1"/>
          </p:cNvSpPr>
          <p:nvPr/>
        </p:nvSpPr>
        <p:spPr bwMode="auto">
          <a:xfrm>
            <a:off x="6653213" y="1938338"/>
            <a:ext cx="148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Indiv Assim</a:t>
            </a:r>
          </a:p>
        </p:txBody>
      </p:sp>
      <p:sp>
        <p:nvSpPr>
          <p:cNvPr id="111623" name="AutoShape 8"/>
          <p:cNvSpPr>
            <a:spLocks noChangeArrowheads="1"/>
          </p:cNvSpPr>
          <p:nvPr/>
        </p:nvSpPr>
        <p:spPr bwMode="auto">
          <a:xfrm flipV="1">
            <a:off x="228600" y="1079500"/>
            <a:ext cx="8610600" cy="165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1624" name="Rectangle 9"/>
          <p:cNvSpPr>
            <a:spLocks noChangeArrowheads="1"/>
          </p:cNvSpPr>
          <p:nvPr/>
        </p:nvSpPr>
        <p:spPr bwMode="auto">
          <a:xfrm>
            <a:off x="457200" y="287338"/>
            <a:ext cx="8191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Expt. 1: Individual Assimilation</a:t>
            </a:r>
            <a:endParaRPr lang="en-US" sz="240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11625" name="Rectangle 8"/>
          <p:cNvSpPr>
            <a:spLocks noChangeArrowheads="1"/>
          </p:cNvSpPr>
          <p:nvPr/>
        </p:nvSpPr>
        <p:spPr bwMode="auto">
          <a:xfrm>
            <a:off x="7288213" y="6550025"/>
            <a:ext cx="1855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6934200" y="2209800"/>
            <a:ext cx="1450975" cy="1036637"/>
            <a:chOff x="4633" y="1787"/>
            <a:chExt cx="914" cy="653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636" y="1929"/>
              <a:ext cx="110" cy="17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633" y="2185"/>
              <a:ext cx="110" cy="17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4748" y="1787"/>
              <a:ext cx="799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0" hangingPunct="0">
                <a:lnSpc>
                  <a:spcPct val="170000"/>
                </a:lnSpc>
              </a:pPr>
              <a:r>
                <a:rPr lang="en-US" sz="1600" dirty="0">
                  <a:solidFill>
                    <a:srgbClr val="000000"/>
                  </a:solidFill>
                  <a:ea typeface="ＭＳ Ｐゴシック" pitchFamily="34" charset="-128"/>
                </a:rPr>
                <a:t>= single P</a:t>
              </a:r>
            </a:p>
            <a:p>
              <a:pPr eaLnBrk="0" hangingPunct="0">
                <a:lnSpc>
                  <a:spcPct val="170000"/>
                </a:lnSpc>
              </a:pPr>
              <a:r>
                <a:rPr lang="en-US" sz="1600" dirty="0">
                  <a:solidFill>
                    <a:srgbClr val="000000"/>
                  </a:solidFill>
                  <a:ea typeface="ＭＳ Ｐゴシック" pitchFamily="34" charset="-128"/>
                </a:rPr>
                <a:t>= multi-P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AutoShape 2"/>
          <p:cNvSpPr>
            <a:spLocks noChangeArrowheads="1"/>
          </p:cNvSpPr>
          <p:nvPr/>
        </p:nvSpPr>
        <p:spPr bwMode="auto">
          <a:xfrm>
            <a:off x="3117850" y="1803400"/>
            <a:ext cx="2335213" cy="4887913"/>
          </a:xfrm>
          <a:prstGeom prst="roundRect">
            <a:avLst>
              <a:gd name="adj" fmla="val 17148"/>
            </a:avLst>
          </a:prstGeom>
          <a:solidFill>
            <a:srgbClr val="FBFFAB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616450" y="401638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758825" y="1836738"/>
            <a:ext cx="7396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Expt. 1		  Expt. 2	    	    Expt. 3</a:t>
            </a:r>
            <a:endParaRPr lang="en-US" sz="24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225425" y="2470150"/>
            <a:ext cx="24352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AS             EP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data           data</a:t>
            </a: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AS             EP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params     params</a:t>
            </a: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AS             EP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output        output</a:t>
            </a:r>
          </a:p>
        </p:txBody>
      </p:sp>
      <p:sp>
        <p:nvSpPr>
          <p:cNvPr id="112646" name="Line 6"/>
          <p:cNvSpPr>
            <a:spLocks noChangeShapeType="1"/>
          </p:cNvSpPr>
          <p:nvPr/>
        </p:nvSpPr>
        <p:spPr bwMode="auto">
          <a:xfrm flipH="1">
            <a:off x="627063" y="3268663"/>
            <a:ext cx="7937" cy="627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7" name="Line 7"/>
          <p:cNvSpPr>
            <a:spLocks noChangeShapeType="1"/>
          </p:cNvSpPr>
          <p:nvPr/>
        </p:nvSpPr>
        <p:spPr bwMode="auto">
          <a:xfrm flipH="1">
            <a:off x="1889125" y="3278188"/>
            <a:ext cx="7938" cy="627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8" name="Line 8"/>
          <p:cNvSpPr>
            <a:spLocks noChangeShapeType="1"/>
          </p:cNvSpPr>
          <p:nvPr/>
        </p:nvSpPr>
        <p:spPr bwMode="auto">
          <a:xfrm flipH="1">
            <a:off x="619125" y="4733925"/>
            <a:ext cx="7938" cy="627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 flipH="1">
            <a:off x="1881188" y="4743450"/>
            <a:ext cx="7937" cy="627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650" name="Group 10"/>
          <p:cNvGrpSpPr>
            <a:grpSpLocks/>
          </p:cNvGrpSpPr>
          <p:nvPr/>
        </p:nvGrpSpPr>
        <p:grpSpPr bwMode="auto">
          <a:xfrm>
            <a:off x="3232150" y="2462213"/>
            <a:ext cx="2435225" cy="4254500"/>
            <a:chOff x="1913" y="1551"/>
            <a:chExt cx="1534" cy="2680"/>
          </a:xfrm>
        </p:grpSpPr>
        <p:sp>
          <p:nvSpPr>
            <p:cNvPr id="112661" name="Rectangle 11"/>
            <p:cNvSpPr>
              <a:spLocks noChangeArrowheads="1"/>
            </p:cNvSpPr>
            <p:nvPr/>
          </p:nvSpPr>
          <p:spPr bwMode="auto">
            <a:xfrm>
              <a:off x="1913" y="1551"/>
              <a:ext cx="1534" cy="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data           data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 simultaneous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      params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output        output</a:t>
              </a:r>
            </a:p>
          </p:txBody>
        </p:sp>
        <p:sp>
          <p:nvSpPr>
            <p:cNvPr id="112662" name="Line 12"/>
            <p:cNvSpPr>
              <a:spLocks noChangeShapeType="1"/>
            </p:cNvSpPr>
            <p:nvPr/>
          </p:nvSpPr>
          <p:spPr bwMode="auto">
            <a:xfrm>
              <a:off x="2176" y="2038"/>
              <a:ext cx="304" cy="4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3" name="Line 13"/>
            <p:cNvSpPr>
              <a:spLocks noChangeShapeType="1"/>
            </p:cNvSpPr>
            <p:nvPr/>
          </p:nvSpPr>
          <p:spPr bwMode="auto">
            <a:xfrm flipH="1">
              <a:off x="2646" y="2043"/>
              <a:ext cx="330" cy="4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4" name="Line 14"/>
            <p:cNvSpPr>
              <a:spLocks noChangeShapeType="1"/>
            </p:cNvSpPr>
            <p:nvPr/>
          </p:nvSpPr>
          <p:spPr bwMode="auto">
            <a:xfrm>
              <a:off x="2629" y="2966"/>
              <a:ext cx="304" cy="4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5" name="Line 15"/>
            <p:cNvSpPr>
              <a:spLocks noChangeShapeType="1"/>
            </p:cNvSpPr>
            <p:nvPr/>
          </p:nvSpPr>
          <p:spPr bwMode="auto">
            <a:xfrm flipH="1">
              <a:off x="2256" y="2966"/>
              <a:ext cx="293" cy="4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51" name="Group 16"/>
          <p:cNvGrpSpPr>
            <a:grpSpLocks/>
          </p:cNvGrpSpPr>
          <p:nvPr/>
        </p:nvGrpSpPr>
        <p:grpSpPr bwMode="auto">
          <a:xfrm>
            <a:off x="6156325" y="2435225"/>
            <a:ext cx="2435225" cy="4254500"/>
            <a:chOff x="3655" y="1540"/>
            <a:chExt cx="1534" cy="2680"/>
          </a:xfrm>
        </p:grpSpPr>
        <p:sp>
          <p:nvSpPr>
            <p:cNvPr id="112656" name="Rectangle 17"/>
            <p:cNvSpPr>
              <a:spLocks noChangeArrowheads="1"/>
            </p:cNvSpPr>
            <p:nvPr/>
          </p:nvSpPr>
          <p:spPr bwMode="auto">
            <a:xfrm>
              <a:off x="3655" y="1540"/>
              <a:ext cx="1534" cy="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data           data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params     params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output        output</a:t>
              </a:r>
            </a:p>
          </p:txBody>
        </p:sp>
        <p:sp>
          <p:nvSpPr>
            <p:cNvPr id="112657" name="Line 18"/>
            <p:cNvSpPr>
              <a:spLocks noChangeShapeType="1"/>
            </p:cNvSpPr>
            <p:nvPr/>
          </p:nvSpPr>
          <p:spPr bwMode="auto">
            <a:xfrm flipH="1">
              <a:off x="3904" y="2016"/>
              <a:ext cx="5" cy="3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58" name="Line 19"/>
            <p:cNvSpPr>
              <a:spLocks noChangeShapeType="1"/>
            </p:cNvSpPr>
            <p:nvPr/>
          </p:nvSpPr>
          <p:spPr bwMode="auto">
            <a:xfrm flipH="1">
              <a:off x="4699" y="2022"/>
              <a:ext cx="5" cy="3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59" name="Line 20"/>
            <p:cNvSpPr>
              <a:spLocks noChangeShapeType="1"/>
            </p:cNvSpPr>
            <p:nvPr/>
          </p:nvSpPr>
          <p:spPr bwMode="auto">
            <a:xfrm>
              <a:off x="3899" y="2966"/>
              <a:ext cx="758" cy="4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0" name="Line 21"/>
            <p:cNvSpPr>
              <a:spLocks noChangeShapeType="1"/>
            </p:cNvSpPr>
            <p:nvPr/>
          </p:nvSpPr>
          <p:spPr bwMode="auto">
            <a:xfrm flipH="1">
              <a:off x="3921" y="2946"/>
              <a:ext cx="773" cy="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52" name="Rectangle 22"/>
          <p:cNvSpPr>
            <a:spLocks noChangeArrowheads="1"/>
          </p:cNvSpPr>
          <p:nvPr/>
        </p:nvSpPr>
        <p:spPr bwMode="auto">
          <a:xfrm>
            <a:off x="376238" y="6176963"/>
            <a:ext cx="8259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Individual cost                 Simultaneous cost            Cross validation cost</a:t>
            </a:r>
          </a:p>
        </p:txBody>
      </p:sp>
      <p:sp>
        <p:nvSpPr>
          <p:cNvPr id="112653" name="Rectangle 23"/>
          <p:cNvSpPr>
            <a:spLocks noChangeArrowheads="1"/>
          </p:cNvSpPr>
          <p:nvPr/>
        </p:nvSpPr>
        <p:spPr bwMode="auto">
          <a:xfrm>
            <a:off x="1196975" y="250825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Experiment 2</a:t>
            </a:r>
            <a:endParaRPr lang="en-US" sz="32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654" name="AutoShape 24"/>
          <p:cNvSpPr>
            <a:spLocks noChangeArrowheads="1"/>
          </p:cNvSpPr>
          <p:nvPr/>
        </p:nvSpPr>
        <p:spPr bwMode="auto">
          <a:xfrm flipV="1">
            <a:off x="228600" y="1079500"/>
            <a:ext cx="8610600" cy="165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2655" name="Rectangle 24"/>
          <p:cNvSpPr>
            <a:spLocks noChangeArrowheads="1"/>
          </p:cNvSpPr>
          <p:nvPr/>
        </p:nvSpPr>
        <p:spPr bwMode="auto">
          <a:xfrm>
            <a:off x="7288213" y="6550025"/>
            <a:ext cx="1855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585913"/>
            <a:ext cx="7697788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457200" y="274638"/>
            <a:ext cx="8191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40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1004888" y="5886450"/>
            <a:ext cx="76581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 typeface="Wingdings" pitchFamily="2" charset="2"/>
              <a:buNone/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More complex (multi-P) models can fit data at both locations 	</a:t>
            </a:r>
            <a:br>
              <a:rPr lang="en-US" sz="200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     simultaneously better than simpler models</a:t>
            </a:r>
            <a:endParaRPr lang="en-US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3013075" y="1917700"/>
            <a:ext cx="148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ea typeface="ＭＳ Ｐゴシック" pitchFamily="34" charset="-128"/>
              </a:rPr>
              <a:t>Indiv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ＭＳ Ｐゴシック" pitchFamily="34" charset="-128"/>
              </a:rPr>
              <a:t>Assim</a:t>
            </a:r>
            <a:endParaRPr lang="en-US" sz="2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6691313" y="1944688"/>
            <a:ext cx="158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Simul Assim</a:t>
            </a: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457200" y="287338"/>
            <a:ext cx="8191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Expt. 2: Simultaneous Assimilation</a:t>
            </a:r>
            <a:endParaRPr lang="en-US" sz="240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13672" name="AutoShape 8"/>
          <p:cNvSpPr>
            <a:spLocks noChangeArrowheads="1"/>
          </p:cNvSpPr>
          <p:nvPr/>
        </p:nvSpPr>
        <p:spPr bwMode="auto">
          <a:xfrm flipV="1">
            <a:off x="228600" y="1079500"/>
            <a:ext cx="8610600" cy="165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3673" name="Rectangle 8"/>
          <p:cNvSpPr>
            <a:spLocks noChangeArrowheads="1"/>
          </p:cNvSpPr>
          <p:nvPr/>
        </p:nvSpPr>
        <p:spPr bwMode="auto">
          <a:xfrm>
            <a:off x="7288213" y="6550025"/>
            <a:ext cx="1855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 bwMode="auto">
          <a:xfrm>
            <a:off x="1752600" y="1828800"/>
            <a:ext cx="1279881" cy="914400"/>
            <a:chOff x="4633" y="1787"/>
            <a:chExt cx="914" cy="653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636" y="1929"/>
              <a:ext cx="110" cy="17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633" y="2185"/>
              <a:ext cx="110" cy="17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4748" y="1787"/>
              <a:ext cx="799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0" hangingPunct="0">
                <a:lnSpc>
                  <a:spcPct val="170000"/>
                </a:lnSpc>
              </a:pPr>
              <a:r>
                <a:rPr lang="en-US" sz="1600" dirty="0">
                  <a:solidFill>
                    <a:srgbClr val="000000"/>
                  </a:solidFill>
                  <a:ea typeface="ＭＳ Ｐゴシック" pitchFamily="34" charset="-128"/>
                </a:rPr>
                <a:t>= single P</a:t>
              </a:r>
            </a:p>
            <a:p>
              <a:pPr eaLnBrk="0" hangingPunct="0">
                <a:lnSpc>
                  <a:spcPct val="170000"/>
                </a:lnSpc>
              </a:pPr>
              <a:r>
                <a:rPr lang="en-US" sz="1600" dirty="0">
                  <a:solidFill>
                    <a:srgbClr val="000000"/>
                  </a:solidFill>
                  <a:ea typeface="ＭＳ Ｐゴシック" pitchFamily="34" charset="-128"/>
                </a:rPr>
                <a:t>= multi-P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AutoShape 2"/>
          <p:cNvSpPr>
            <a:spLocks noChangeArrowheads="1"/>
          </p:cNvSpPr>
          <p:nvPr/>
        </p:nvSpPr>
        <p:spPr bwMode="auto">
          <a:xfrm>
            <a:off x="6053138" y="1816100"/>
            <a:ext cx="2540000" cy="4887913"/>
          </a:xfrm>
          <a:prstGeom prst="roundRect">
            <a:avLst>
              <a:gd name="adj" fmla="val 17148"/>
            </a:avLst>
          </a:prstGeom>
          <a:solidFill>
            <a:srgbClr val="FBFFAB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616450" y="401638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758825" y="1836738"/>
            <a:ext cx="7396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  <a:ea typeface="ＭＳ Ｐゴシック" pitchFamily="34" charset="-128"/>
              </a:rPr>
              <a:t>Expt. 1		  Expt. 2	    	    Expt. 3</a:t>
            </a:r>
            <a:endParaRPr lang="en-US" sz="24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225425" y="2470150"/>
            <a:ext cx="24352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AS             EP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data           data</a:t>
            </a: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AS             EP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params     params</a:t>
            </a: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endParaRPr lang="en-US" sz="2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AS             EP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output        output</a:t>
            </a:r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 flipH="1">
            <a:off x="627063" y="3268663"/>
            <a:ext cx="7937" cy="627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 flipH="1">
            <a:off x="1889125" y="3278188"/>
            <a:ext cx="7938" cy="627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flipH="1">
            <a:off x="619125" y="4733925"/>
            <a:ext cx="7938" cy="627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 flipH="1">
            <a:off x="1881188" y="4743450"/>
            <a:ext cx="7937" cy="627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4698" name="Group 10"/>
          <p:cNvGrpSpPr>
            <a:grpSpLocks/>
          </p:cNvGrpSpPr>
          <p:nvPr/>
        </p:nvGrpSpPr>
        <p:grpSpPr bwMode="auto">
          <a:xfrm>
            <a:off x="3232150" y="2462213"/>
            <a:ext cx="2435225" cy="4254500"/>
            <a:chOff x="1913" y="1551"/>
            <a:chExt cx="1534" cy="2680"/>
          </a:xfrm>
        </p:grpSpPr>
        <p:sp>
          <p:nvSpPr>
            <p:cNvPr id="114709" name="Rectangle 11"/>
            <p:cNvSpPr>
              <a:spLocks noChangeArrowheads="1"/>
            </p:cNvSpPr>
            <p:nvPr/>
          </p:nvSpPr>
          <p:spPr bwMode="auto">
            <a:xfrm>
              <a:off x="1913" y="1551"/>
              <a:ext cx="1534" cy="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data           data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 simultaneous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      params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output        output</a:t>
              </a:r>
            </a:p>
          </p:txBody>
        </p:sp>
        <p:sp>
          <p:nvSpPr>
            <p:cNvPr id="114710" name="Line 12"/>
            <p:cNvSpPr>
              <a:spLocks noChangeShapeType="1"/>
            </p:cNvSpPr>
            <p:nvPr/>
          </p:nvSpPr>
          <p:spPr bwMode="auto">
            <a:xfrm>
              <a:off x="2176" y="2038"/>
              <a:ext cx="304" cy="4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1" name="Line 13"/>
            <p:cNvSpPr>
              <a:spLocks noChangeShapeType="1"/>
            </p:cNvSpPr>
            <p:nvPr/>
          </p:nvSpPr>
          <p:spPr bwMode="auto">
            <a:xfrm flipH="1">
              <a:off x="2646" y="2043"/>
              <a:ext cx="330" cy="4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2" name="Line 14"/>
            <p:cNvSpPr>
              <a:spLocks noChangeShapeType="1"/>
            </p:cNvSpPr>
            <p:nvPr/>
          </p:nvSpPr>
          <p:spPr bwMode="auto">
            <a:xfrm>
              <a:off x="2629" y="2966"/>
              <a:ext cx="304" cy="4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3" name="Line 15"/>
            <p:cNvSpPr>
              <a:spLocks noChangeShapeType="1"/>
            </p:cNvSpPr>
            <p:nvPr/>
          </p:nvSpPr>
          <p:spPr bwMode="auto">
            <a:xfrm flipH="1">
              <a:off x="2256" y="2966"/>
              <a:ext cx="293" cy="4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699" name="Group 16"/>
          <p:cNvGrpSpPr>
            <a:grpSpLocks/>
          </p:cNvGrpSpPr>
          <p:nvPr/>
        </p:nvGrpSpPr>
        <p:grpSpPr bwMode="auto">
          <a:xfrm>
            <a:off x="6156325" y="2435225"/>
            <a:ext cx="2435225" cy="4254500"/>
            <a:chOff x="3655" y="1540"/>
            <a:chExt cx="1534" cy="2680"/>
          </a:xfrm>
        </p:grpSpPr>
        <p:sp>
          <p:nvSpPr>
            <p:cNvPr id="114704" name="Rectangle 17"/>
            <p:cNvSpPr>
              <a:spLocks noChangeArrowheads="1"/>
            </p:cNvSpPr>
            <p:nvPr/>
          </p:nvSpPr>
          <p:spPr bwMode="auto">
            <a:xfrm>
              <a:off x="3655" y="1540"/>
              <a:ext cx="1534" cy="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data           data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params     params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  AS             EP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solidFill>
                    <a:srgbClr val="000000"/>
                  </a:solidFill>
                  <a:ea typeface="ＭＳ Ｐゴシック" pitchFamily="34" charset="-128"/>
                  <a:sym typeface="Symbol" pitchFamily="18" charset="2"/>
                </a:rPr>
                <a:t>output        output</a:t>
              </a:r>
            </a:p>
          </p:txBody>
        </p:sp>
        <p:sp>
          <p:nvSpPr>
            <p:cNvPr id="114705" name="Line 18"/>
            <p:cNvSpPr>
              <a:spLocks noChangeShapeType="1"/>
            </p:cNvSpPr>
            <p:nvPr/>
          </p:nvSpPr>
          <p:spPr bwMode="auto">
            <a:xfrm flipH="1">
              <a:off x="3904" y="2016"/>
              <a:ext cx="5" cy="3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6" name="Line 19"/>
            <p:cNvSpPr>
              <a:spLocks noChangeShapeType="1"/>
            </p:cNvSpPr>
            <p:nvPr/>
          </p:nvSpPr>
          <p:spPr bwMode="auto">
            <a:xfrm flipH="1">
              <a:off x="4699" y="2022"/>
              <a:ext cx="5" cy="3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7" name="Line 20"/>
            <p:cNvSpPr>
              <a:spLocks noChangeShapeType="1"/>
            </p:cNvSpPr>
            <p:nvPr/>
          </p:nvSpPr>
          <p:spPr bwMode="auto">
            <a:xfrm>
              <a:off x="3899" y="2966"/>
              <a:ext cx="758" cy="4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8" name="Line 21"/>
            <p:cNvSpPr>
              <a:spLocks noChangeShapeType="1"/>
            </p:cNvSpPr>
            <p:nvPr/>
          </p:nvSpPr>
          <p:spPr bwMode="auto">
            <a:xfrm flipH="1">
              <a:off x="3921" y="2946"/>
              <a:ext cx="773" cy="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4700" name="Rectangle 22"/>
          <p:cNvSpPr>
            <a:spLocks noChangeArrowheads="1"/>
          </p:cNvSpPr>
          <p:nvPr/>
        </p:nvSpPr>
        <p:spPr bwMode="auto">
          <a:xfrm>
            <a:off x="449263" y="6176963"/>
            <a:ext cx="8118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Individual cost                Simultaneous cost           Cross validation cost</a:t>
            </a:r>
          </a:p>
        </p:txBody>
      </p:sp>
      <p:sp>
        <p:nvSpPr>
          <p:cNvPr id="114701" name="Rectangle 23"/>
          <p:cNvSpPr>
            <a:spLocks noChangeArrowheads="1"/>
          </p:cNvSpPr>
          <p:nvPr/>
        </p:nvSpPr>
        <p:spPr bwMode="auto">
          <a:xfrm>
            <a:off x="1196975" y="250825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Experiment 3</a:t>
            </a:r>
            <a:endParaRPr lang="en-US" sz="32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4702" name="AutoShape 24"/>
          <p:cNvSpPr>
            <a:spLocks noChangeArrowheads="1"/>
          </p:cNvSpPr>
          <p:nvPr/>
        </p:nvSpPr>
        <p:spPr bwMode="auto">
          <a:xfrm flipV="1">
            <a:off x="228600" y="1079500"/>
            <a:ext cx="8610600" cy="165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4703" name="Rectangle 24"/>
          <p:cNvSpPr>
            <a:spLocks noChangeArrowheads="1"/>
          </p:cNvSpPr>
          <p:nvPr/>
        </p:nvSpPr>
        <p:spPr bwMode="auto">
          <a:xfrm>
            <a:off x="0" y="6562725"/>
            <a:ext cx="1855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457200" y="274638"/>
            <a:ext cx="8191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solidFill>
                  <a:srgbClr val="000099"/>
                </a:solidFill>
                <a:ea typeface="ＭＳ Ｐゴシック" pitchFamily="34" charset="-128"/>
              </a:rPr>
              <a:t>Expt. 3: Cross Validation</a:t>
            </a:r>
            <a:endParaRPr lang="en-US" sz="240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15715" name="AutoShape 3"/>
          <p:cNvSpPr>
            <a:spLocks noChangeArrowheads="1"/>
          </p:cNvSpPr>
          <p:nvPr/>
        </p:nvSpPr>
        <p:spPr bwMode="auto">
          <a:xfrm flipV="1">
            <a:off x="228600" y="1206500"/>
            <a:ext cx="8610600" cy="152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5716" name="Rectangle 5"/>
          <p:cNvSpPr>
            <a:spLocks noChangeArrowheads="1"/>
          </p:cNvSpPr>
          <p:nvPr/>
        </p:nvSpPr>
        <p:spPr bwMode="auto">
          <a:xfrm>
            <a:off x="1958975" y="5594350"/>
            <a:ext cx="645001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Only five models do better than mean</a:t>
            </a:r>
            <a:br>
              <a:rPr lang="en-US" sz="200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More complex (multi-P) models do better in cross 	validation, i.e. are more portable</a:t>
            </a: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115717" name="Group 9"/>
          <p:cNvGrpSpPr>
            <a:grpSpLocks/>
          </p:cNvGrpSpPr>
          <p:nvPr/>
        </p:nvGrpSpPr>
        <p:grpSpPr bwMode="auto">
          <a:xfrm>
            <a:off x="6999288" y="2379663"/>
            <a:ext cx="1884362" cy="1493837"/>
            <a:chOff x="4409" y="1499"/>
            <a:chExt cx="1187" cy="941"/>
          </a:xfrm>
        </p:grpSpPr>
        <p:sp>
          <p:nvSpPr>
            <p:cNvPr id="115725" name="Rectangle 10"/>
            <p:cNvSpPr>
              <a:spLocks noChangeArrowheads="1"/>
            </p:cNvSpPr>
            <p:nvPr/>
          </p:nvSpPr>
          <p:spPr bwMode="auto">
            <a:xfrm>
              <a:off x="4636" y="1929"/>
              <a:ext cx="110" cy="17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15726" name="Rectangle 11"/>
            <p:cNvSpPr>
              <a:spLocks noChangeArrowheads="1"/>
            </p:cNvSpPr>
            <p:nvPr/>
          </p:nvSpPr>
          <p:spPr bwMode="auto">
            <a:xfrm>
              <a:off x="4633" y="2185"/>
              <a:ext cx="110" cy="17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15727" name="Rectangle 12"/>
            <p:cNvSpPr>
              <a:spLocks noChangeArrowheads="1"/>
            </p:cNvSpPr>
            <p:nvPr/>
          </p:nvSpPr>
          <p:spPr bwMode="auto">
            <a:xfrm>
              <a:off x="4748" y="1787"/>
              <a:ext cx="799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0" hangingPunct="0">
                <a:lnSpc>
                  <a:spcPct val="170000"/>
                </a:lnSpc>
              </a:pPr>
              <a:r>
                <a:rPr lang="en-US" sz="1600">
                  <a:solidFill>
                    <a:srgbClr val="000000"/>
                  </a:solidFill>
                  <a:ea typeface="ＭＳ Ｐゴシック" pitchFamily="34" charset="-128"/>
                </a:rPr>
                <a:t>= single P</a:t>
              </a:r>
            </a:p>
            <a:p>
              <a:pPr eaLnBrk="0" hangingPunct="0">
                <a:lnSpc>
                  <a:spcPct val="170000"/>
                </a:lnSpc>
              </a:pPr>
              <a:r>
                <a:rPr lang="en-US" sz="1600">
                  <a:solidFill>
                    <a:srgbClr val="000000"/>
                  </a:solidFill>
                  <a:ea typeface="ＭＳ Ｐゴシック" pitchFamily="34" charset="-128"/>
                </a:rPr>
                <a:t>= multi-P</a:t>
              </a:r>
            </a:p>
          </p:txBody>
        </p:sp>
        <p:sp>
          <p:nvSpPr>
            <p:cNvPr id="115728" name="Rectangle 13"/>
            <p:cNvSpPr>
              <a:spLocks noChangeArrowheads="1"/>
            </p:cNvSpPr>
            <p:nvPr/>
          </p:nvSpPr>
          <p:spPr bwMode="auto">
            <a:xfrm>
              <a:off x="4409" y="1499"/>
              <a:ext cx="1187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US">
                  <a:solidFill>
                    <a:srgbClr val="000000"/>
                  </a:solidFill>
                  <a:ea typeface="ＭＳ Ｐゴシック" pitchFamily="34" charset="-128"/>
                </a:rPr>
                <a:t>Ecosystem </a:t>
              </a:r>
            </a:p>
            <a:p>
              <a:pPr algn="ctr" eaLnBrk="0" hangingPunct="0"/>
              <a:r>
                <a:rPr lang="en-US">
                  <a:solidFill>
                    <a:srgbClr val="000000"/>
                  </a:solidFill>
                  <a:ea typeface="ＭＳ Ｐゴシック" pitchFamily="34" charset="-128"/>
                </a:rPr>
                <a:t>Models</a:t>
              </a:r>
            </a:p>
          </p:txBody>
        </p:sp>
      </p:grpSp>
      <p:pic>
        <p:nvPicPr>
          <p:cNvPr id="11571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546225"/>
            <a:ext cx="448627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Line 16"/>
          <p:cNvSpPr>
            <a:spLocks noChangeShapeType="1"/>
          </p:cNvSpPr>
          <p:nvPr/>
        </p:nvSpPr>
        <p:spPr bwMode="auto">
          <a:xfrm flipH="1">
            <a:off x="1743075" y="4124325"/>
            <a:ext cx="482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0" name="Line 17"/>
          <p:cNvSpPr>
            <a:spLocks noChangeShapeType="1"/>
          </p:cNvSpPr>
          <p:nvPr/>
        </p:nvSpPr>
        <p:spPr bwMode="auto">
          <a:xfrm flipV="1">
            <a:off x="1984375" y="3614738"/>
            <a:ext cx="0" cy="473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1" name="Rectangle 18"/>
          <p:cNvSpPr>
            <a:spLocks noChangeArrowheads="1"/>
          </p:cNvSpPr>
          <p:nvPr/>
        </p:nvSpPr>
        <p:spPr bwMode="auto">
          <a:xfrm>
            <a:off x="1181100" y="2432050"/>
            <a:ext cx="16129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000099"/>
                </a:solidFill>
                <a:ea typeface="ＭＳ Ｐゴシック" pitchFamily="34" charset="-128"/>
              </a:rPr>
              <a:t>Worse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</a:t>
            </a:r>
          </a:p>
          <a:p>
            <a:pPr algn="ctr"/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than</a:t>
            </a:r>
          </a:p>
          <a:p>
            <a:pPr algn="ctr"/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mean</a:t>
            </a:r>
          </a:p>
        </p:txBody>
      </p:sp>
      <p:sp>
        <p:nvSpPr>
          <p:cNvPr id="115722" name="Rectangle 19"/>
          <p:cNvSpPr>
            <a:spLocks noChangeArrowheads="1"/>
          </p:cNvSpPr>
          <p:nvPr/>
        </p:nvSpPr>
        <p:spPr bwMode="auto">
          <a:xfrm>
            <a:off x="1106488" y="4714875"/>
            <a:ext cx="167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000099"/>
                </a:solidFill>
                <a:ea typeface="ＭＳ Ｐゴシック" pitchFamily="34" charset="-128"/>
              </a:rPr>
              <a:t>Better</a:t>
            </a:r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 than</a:t>
            </a:r>
          </a:p>
          <a:p>
            <a:pPr algn="ctr"/>
            <a:r>
              <a:rPr lang="en-US" sz="2000">
                <a:solidFill>
                  <a:srgbClr val="000000"/>
                </a:solidFill>
                <a:ea typeface="ＭＳ Ｐゴシック" pitchFamily="34" charset="-128"/>
              </a:rPr>
              <a:t>mean</a:t>
            </a:r>
          </a:p>
        </p:txBody>
      </p:sp>
      <p:sp>
        <p:nvSpPr>
          <p:cNvPr id="115723" name="Line 20"/>
          <p:cNvSpPr>
            <a:spLocks noChangeShapeType="1"/>
          </p:cNvSpPr>
          <p:nvPr/>
        </p:nvSpPr>
        <p:spPr bwMode="auto">
          <a:xfrm rot="10800000" flipV="1">
            <a:off x="1982788" y="4175125"/>
            <a:ext cx="0" cy="473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4" name="Rectangle 15"/>
          <p:cNvSpPr>
            <a:spLocks noChangeArrowheads="1"/>
          </p:cNvSpPr>
          <p:nvPr/>
        </p:nvSpPr>
        <p:spPr bwMode="auto">
          <a:xfrm>
            <a:off x="7288213" y="6550025"/>
            <a:ext cx="1855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457200" y="274638"/>
            <a:ext cx="8191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  <a:ea typeface="ＭＳ Ｐゴシック" pitchFamily="34" charset="-128"/>
              </a:rPr>
              <a:t>Fitted models have different solutions</a:t>
            </a:r>
            <a:endParaRPr lang="en-US" sz="2400" dirty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118788" name="AutoShape 3"/>
          <p:cNvSpPr>
            <a:spLocks noChangeArrowheads="1"/>
          </p:cNvSpPr>
          <p:nvPr/>
        </p:nvSpPr>
        <p:spPr bwMode="auto">
          <a:xfrm flipV="1">
            <a:off x="228600" y="1206500"/>
            <a:ext cx="8610600" cy="152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8802" name="Rectangle 17"/>
          <p:cNvSpPr>
            <a:spLocks noChangeArrowheads="1"/>
          </p:cNvSpPr>
          <p:nvPr/>
        </p:nvSpPr>
        <p:spPr bwMode="auto">
          <a:xfrm>
            <a:off x="7288213" y="6550025"/>
            <a:ext cx="1855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ea typeface="ＭＳ Ｐゴシック" pitchFamily="34" charset="-128"/>
              </a:rPr>
              <a:t>Friedrichs et al. 2007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63040"/>
            <a:ext cx="6387824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E9BADDA-4B5B-479A-B6F2-71649D5F4B49}"/>
              </a:ext>
            </a:extLst>
          </p:cNvPr>
          <p:cNvGrpSpPr/>
          <p:nvPr/>
        </p:nvGrpSpPr>
        <p:grpSpPr>
          <a:xfrm>
            <a:off x="7077006" y="4419600"/>
            <a:ext cx="466794" cy="1219200"/>
            <a:chOff x="7077006" y="4419600"/>
            <a:chExt cx="466794" cy="121920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B72F9D70-8F64-430B-B1C0-DE774353106E}"/>
                </a:ext>
              </a:extLst>
            </p:cNvPr>
            <p:cNvCxnSpPr/>
            <p:nvPr/>
          </p:nvCxnSpPr>
          <p:spPr bwMode="auto">
            <a:xfrm>
              <a:off x="7086600" y="4419600"/>
              <a:ext cx="0" cy="1219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B8961E-C847-445D-B498-FD34AAF48807}"/>
                </a:ext>
              </a:extLst>
            </p:cNvPr>
            <p:cNvSpPr txBox="1"/>
            <p:nvPr/>
          </p:nvSpPr>
          <p:spPr>
            <a:xfrm>
              <a:off x="7077006" y="480060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5X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F6567-E25B-48C0-9418-2C2DB62E8658}"/>
              </a:ext>
            </a:extLst>
          </p:cNvPr>
          <p:cNvGrpSpPr/>
          <p:nvPr/>
        </p:nvGrpSpPr>
        <p:grpSpPr>
          <a:xfrm>
            <a:off x="2590800" y="3585130"/>
            <a:ext cx="685800" cy="369332"/>
            <a:chOff x="2514600" y="3585130"/>
            <a:chExt cx="685800" cy="36933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D76B4A1-A0D1-497D-BAE8-2C6F29C03769}"/>
                </a:ext>
              </a:extLst>
            </p:cNvPr>
            <p:cNvCxnSpPr/>
            <p:nvPr/>
          </p:nvCxnSpPr>
          <p:spPr bwMode="auto">
            <a:xfrm flipH="1">
              <a:off x="2514600" y="358513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FFFDE2-30C9-4763-8F4E-EDCBA0E16A52}"/>
                </a:ext>
              </a:extLst>
            </p:cNvPr>
            <p:cNvSpPr txBox="1"/>
            <p:nvPr/>
          </p:nvSpPr>
          <p:spPr>
            <a:xfrm>
              <a:off x="2667000" y="358513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12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09600"/>
            <a:ext cx="8915400" cy="5638800"/>
          </a:xfrm>
        </p:spPr>
        <p:txBody>
          <a:bodyPr/>
          <a:lstStyle/>
          <a:p>
            <a:pPr eaLnBrk="1" hangingPunct="1"/>
            <a:r>
              <a:rPr lang="en-US" sz="4000"/>
              <a:t>Problem: More complex models contain more degrees of freedom. </a:t>
            </a:r>
            <a:br>
              <a:rPr lang="en-US" sz="4000"/>
            </a:br>
            <a:br>
              <a:rPr lang="en-US" sz="4000"/>
            </a:br>
            <a:r>
              <a:rPr lang="en-US" sz="4000"/>
              <a:t>How do we determine whether a more complex model has statistically more significant explanatory power than a simpler one?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04800"/>
            <a:ext cx="9144000" cy="1219200"/>
          </a:xfrm>
        </p:spPr>
        <p:txBody>
          <a:bodyPr/>
          <a:lstStyle/>
          <a:p>
            <a:pPr eaLnBrk="1" hangingPunct="1"/>
            <a:r>
              <a:rPr lang="en-US" sz="2800"/>
              <a:t>Hindcast Simulations in the Western Gulf of Maine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533400" y="6035675"/>
            <a:ext cx="2571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u="sng">
                <a:latin typeface="Times New Roman" pitchFamily="18" charset="0"/>
              </a:rPr>
              <a:t>Model: </a:t>
            </a:r>
            <a:r>
              <a:rPr lang="en-US" sz="2400">
                <a:latin typeface="Times New Roman" pitchFamily="18" charset="0"/>
              </a:rPr>
              <a:t>ECOM 3-D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MY 2.5 Closure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5334000" y="6035675"/>
            <a:ext cx="3660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u="sng">
                <a:latin typeface="Times New Roman" pitchFamily="18" charset="0"/>
              </a:rPr>
              <a:t>Forcing: </a:t>
            </a:r>
            <a:r>
              <a:rPr lang="en-US" sz="2400">
                <a:latin typeface="Times New Roman" pitchFamily="18" charset="0"/>
              </a:rPr>
              <a:t>Wind, Heat Fluxes,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Tides,River discharge</a:t>
            </a:r>
          </a:p>
        </p:txBody>
      </p:sp>
      <p:sp>
        <p:nvSpPr>
          <p:cNvPr id="121861" name="Text Box 6"/>
          <p:cNvSpPr txBox="1">
            <a:spLocks noChangeArrowheads="1"/>
          </p:cNvSpPr>
          <p:nvPr/>
        </p:nvSpPr>
        <p:spPr bwMode="auto">
          <a:xfrm>
            <a:off x="100013" y="5572780"/>
            <a:ext cx="28360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itchFamily="18" charset="0"/>
              </a:rPr>
              <a:t>Stock et al. (2005)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710823"/>
              </p:ext>
            </p:extLst>
          </p:nvPr>
        </p:nvGraphicFramePr>
        <p:xfrm>
          <a:off x="190500" y="1871990"/>
          <a:ext cx="226532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7" name="Document" r:id="rId6" imgW="5248656" imgH="6626352" progId="Word.Document.8">
                  <p:embed/>
                </p:oleObj>
              </mc:Choice>
              <mc:Fallback>
                <p:oleObj name="Document" r:id="rId6" imgW="5248656" imgH="662635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140"/>
                      <a:stretch>
                        <a:fillRect/>
                      </a:stretch>
                    </p:blipFill>
                    <p:spPr bwMode="auto">
                      <a:xfrm>
                        <a:off x="190500" y="1871990"/>
                        <a:ext cx="226532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ase">
            <a:hlinkClick r:id="" action="ppaction://media"/>
            <a:extLst>
              <a:ext uri="{FF2B5EF4-FFF2-40B4-BE49-F238E27FC236}">
                <a16:creationId xmlns:a16="http://schemas.microsoft.com/office/drawing/2014/main" id="{61613073-AD4B-4625-86A4-47E18D08EF5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83671" y="914400"/>
            <a:ext cx="558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qual93_b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8001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609600" y="228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4/13</a:t>
            </a: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2362200" y="228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4/29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3886200" y="228600"/>
            <a:ext cx="125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5/11</a:t>
            </a: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5486400" y="2286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5/25</a:t>
            </a: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7315200" y="228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6/5</a:t>
            </a:r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0" y="1066800"/>
            <a:ext cx="114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/>
              <a:t>1993 Obs</a:t>
            </a: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0" y="3581400"/>
            <a:ext cx="129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/>
              <a:t>Best Model</a:t>
            </a:r>
          </a:p>
        </p:txBody>
      </p:sp>
      <p:sp>
        <p:nvSpPr>
          <p:cNvPr id="122890" name="Oval 10"/>
          <p:cNvSpPr>
            <a:spLocks noChangeArrowheads="1"/>
          </p:cNvSpPr>
          <p:nvPr/>
        </p:nvSpPr>
        <p:spPr bwMode="auto">
          <a:xfrm>
            <a:off x="4191000" y="5334000"/>
            <a:ext cx="1219200" cy="1295400"/>
          </a:xfrm>
          <a:prstGeom prst="ellips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>
              <a:solidFill>
                <a:srgbClr val="33CC33"/>
              </a:solidFill>
            </a:endParaRPr>
          </a:p>
        </p:txBody>
      </p:sp>
      <p:sp>
        <p:nvSpPr>
          <p:cNvPr id="122891" name="Text Box 11"/>
          <p:cNvSpPr txBox="1">
            <a:spLocks noChangeArrowheads="1"/>
          </p:cNvSpPr>
          <p:nvPr/>
        </p:nvSpPr>
        <p:spPr bwMode="auto">
          <a:xfrm>
            <a:off x="8153400" y="4876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log10(C)</a:t>
            </a:r>
          </a:p>
        </p:txBody>
      </p:sp>
      <p:sp>
        <p:nvSpPr>
          <p:cNvPr id="122892" name="Text Box 12"/>
          <p:cNvSpPr txBox="1">
            <a:spLocks noChangeArrowheads="1"/>
          </p:cNvSpPr>
          <p:nvPr/>
        </p:nvSpPr>
        <p:spPr bwMode="auto">
          <a:xfrm>
            <a:off x="8153400" y="19812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log10(C)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2209800" y="6172200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>
                <a:latin typeface="Times New Roman" pitchFamily="18" charset="0"/>
              </a:rPr>
              <a:t>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81000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 eddy-resolving model of the North Atlantic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508125" y="666750"/>
            <a:ext cx="64357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>
                <a:latin typeface="Times New Roman" pitchFamily="18" charset="0"/>
              </a:rPr>
              <a:t>Temperature                              log (New Production)</a:t>
            </a:r>
          </a:p>
        </p:txBody>
      </p:sp>
      <p:sp>
        <p:nvSpPr>
          <p:cNvPr id="84998" name="TextBox 2"/>
          <p:cNvSpPr txBox="1">
            <a:spLocks noChangeArrowheads="1"/>
          </p:cNvSpPr>
          <p:nvPr/>
        </p:nvSpPr>
        <p:spPr bwMode="auto">
          <a:xfrm>
            <a:off x="0" y="5181600"/>
            <a:ext cx="4237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Beyond Phenomenological Assessment</a:t>
            </a:r>
          </a:p>
          <a:p>
            <a:pPr eaLnBrk="1" hangingPunct="1"/>
            <a:r>
              <a:rPr lang="en-US"/>
              <a:t>	Property distributions</a:t>
            </a:r>
          </a:p>
          <a:p>
            <a:pPr eaLnBrk="1" hangingPunct="1"/>
            <a:r>
              <a:rPr lang="en-US"/>
              <a:t>	Time-dependence 	</a:t>
            </a:r>
          </a:p>
          <a:p>
            <a:pPr eaLnBrk="1" hangingPunct="1"/>
            <a:r>
              <a:rPr lang="en-US"/>
              <a:t>	Rates and fluxes</a:t>
            </a:r>
          </a:p>
        </p:txBody>
      </p:sp>
      <p:sp>
        <p:nvSpPr>
          <p:cNvPr id="84999" name="Text Box 4"/>
          <p:cNvSpPr txBox="1">
            <a:spLocks noChangeArrowheads="1"/>
          </p:cNvSpPr>
          <p:nvPr/>
        </p:nvSpPr>
        <p:spPr bwMode="auto">
          <a:xfrm>
            <a:off x="4572000" y="5105400"/>
            <a:ext cx="48768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Quantitative Skill Evaluation</a:t>
            </a:r>
          </a:p>
          <a:p>
            <a:pPr eaLnBrk="1" hangingPunct="1"/>
            <a:r>
              <a:rPr lang="en-US"/>
              <a:t>     Does one model match the data better </a:t>
            </a:r>
          </a:p>
          <a:p>
            <a:pPr eaLnBrk="1" hangingPunct="1"/>
            <a:r>
              <a:rPr lang="en-US"/>
              <a:t>     than another?   At what level of </a:t>
            </a:r>
          </a:p>
          <a:p>
            <a:pPr eaLnBrk="1" hangingPunct="1"/>
            <a:r>
              <a:rPr lang="en-US"/>
              <a:t>     confidence?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     Hypothesis testing</a:t>
            </a:r>
          </a:p>
        </p:txBody>
      </p:sp>
      <p:pic>
        <p:nvPicPr>
          <p:cNvPr id="8" name="t_srclog2.avi">
            <a:hlinkClick r:id="" action="ppaction://media"/>
            <a:extLst>
              <a:ext uri="{FF2B5EF4-FFF2-40B4-BE49-F238E27FC236}">
                <a16:creationId xmlns:a16="http://schemas.microsoft.com/office/drawing/2014/main" id="{3A93BDE4-34FB-4E19-ADE0-697DFA5695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2902"/>
            <a:ext cx="9144000" cy="398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2522538" y="1676400"/>
          <a:ext cx="403066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8" name="Equation" r:id="rId4" imgW="1879600" imgH="241300" progId="Equation.DSMT4">
                  <p:embed/>
                </p:oleObj>
              </mc:Choice>
              <mc:Fallback>
                <p:oleObj name="Equation" r:id="rId4" imgW="18796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538" y="1676400"/>
                        <a:ext cx="4030662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0" y="3109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24933" name="Object 5"/>
          <p:cNvGraphicFramePr>
            <a:graphicFrameLocks noChangeAspect="1"/>
          </p:cNvGraphicFramePr>
          <p:nvPr/>
        </p:nvGraphicFramePr>
        <p:xfrm>
          <a:off x="2573338" y="2971800"/>
          <a:ext cx="3903662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9" name="Equation" r:id="rId6" imgW="2094591" imgH="634725" progId="Equation.DSMT4">
                  <p:embed/>
                </p:oleObj>
              </mc:Choice>
              <mc:Fallback>
                <p:oleObj name="Equation" r:id="rId6" imgW="2094591" imgH="63472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3338" y="2971800"/>
                        <a:ext cx="3903662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533400" y="1081088"/>
            <a:ext cx="394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Model-data misfit of concentration </a:t>
            </a:r>
            <a:r>
              <a:rPr lang="en-US" i="1"/>
              <a:t>(c)</a:t>
            </a:r>
            <a:endParaRPr lang="en-US"/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533400" y="2514600"/>
            <a:ext cx="5310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Likelihood function for a model with parameters </a:t>
            </a:r>
            <a:r>
              <a:rPr lang="el-GR">
                <a:cs typeface="Arial" pitchFamily="34" charset="0"/>
              </a:rPr>
              <a:t>θ</a:t>
            </a:r>
            <a:r>
              <a:rPr lang="en-US" baseline="-25000">
                <a:cs typeface="Arial" pitchFamily="34" charset="0"/>
              </a:rPr>
              <a:t>n</a:t>
            </a:r>
            <a:r>
              <a:rPr lang="en-US">
                <a:cs typeface="Arial" pitchFamily="34" charset="0"/>
              </a:rPr>
              <a:t>:</a:t>
            </a:r>
            <a:endParaRPr lang="el-GR">
              <a:cs typeface="Arial" pitchFamily="34" charset="0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533400" y="4343400"/>
            <a:ext cx="692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Maximum likelihood ratio test: null hypothesis (</a:t>
            </a:r>
            <a:r>
              <a:rPr lang="en-US" i="1">
                <a:latin typeface="Times New Roman" pitchFamily="18" charset="0"/>
              </a:rPr>
              <a:t>L</a:t>
            </a:r>
            <a:r>
              <a:rPr lang="en-US" i="1" baseline="-25000">
                <a:latin typeface="Times New Roman" pitchFamily="18" charset="0"/>
              </a:rPr>
              <a:t>0</a:t>
            </a:r>
            <a:r>
              <a:rPr lang="en-US"/>
              <a:t> vs. alternative </a:t>
            </a:r>
            <a:r>
              <a:rPr lang="en-US" i="1">
                <a:latin typeface="Times New Roman" pitchFamily="18" charset="0"/>
              </a:rPr>
              <a:t>L</a:t>
            </a:r>
            <a:r>
              <a:rPr lang="en-US" i="1" baseline="-25000">
                <a:latin typeface="Times New Roman" pitchFamily="18" charset="0"/>
              </a:rPr>
              <a:t>1</a:t>
            </a:r>
            <a:r>
              <a:rPr lang="en-US"/>
              <a:t>)</a:t>
            </a:r>
          </a:p>
        </p:txBody>
      </p:sp>
      <p:sp>
        <p:nvSpPr>
          <p:cNvPr id="124938" name="Rectangle 10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24939" name="Object 11"/>
          <p:cNvGraphicFramePr>
            <a:graphicFrameLocks noChangeAspect="1"/>
          </p:cNvGraphicFramePr>
          <p:nvPr/>
        </p:nvGraphicFramePr>
        <p:xfrm>
          <a:off x="3124200" y="4979988"/>
          <a:ext cx="3025775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80" name="Equation" r:id="rId8" imgW="1459866" imgH="431613" progId="Equation.3">
                  <p:embed/>
                </p:oleObj>
              </mc:Choice>
              <mc:Fallback>
                <p:oleObj name="Equation" r:id="rId8" imgW="1459866" imgH="431613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979988"/>
                        <a:ext cx="3025775" cy="887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533400" y="6034088"/>
            <a:ext cx="770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Likelihood ratio (</a:t>
            </a:r>
            <a:r>
              <a:rPr lang="en-US" i="1">
                <a:latin typeface="Times New Roman" pitchFamily="18" charset="0"/>
              </a:rPr>
              <a:t>l</a:t>
            </a:r>
            <a:r>
              <a:rPr lang="en-US"/>
              <a:t>) has chi-square distribution with m-n degrees of freedom</a:t>
            </a:r>
          </a:p>
        </p:txBody>
      </p:sp>
      <p:sp>
        <p:nvSpPr>
          <p:cNvPr id="124941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Maximum Likelihood Methodology</a:t>
            </a:r>
          </a:p>
        </p:txBody>
      </p:sp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6705600" y="6491288"/>
            <a:ext cx="194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Stock et al., 2005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228600" y="1600200"/>
            <a:ext cx="50292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5486400" y="1676400"/>
            <a:ext cx="3657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Confidence limits set based on properties of maximum likelihood parameter estimates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410200" y="4038600"/>
            <a:ext cx="3505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5957" name="Picture 5" descr="MLRT_pres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4343400" cy="4419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5562600" y="4343400"/>
            <a:ext cx="3124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/>
              <a:t>Reject null hypothesis: mortality</a:t>
            </a:r>
            <a:r>
              <a:rPr lang="en-US" sz="3200">
                <a:cs typeface="Arial" pitchFamily="34" charset="0"/>
              </a:rPr>
              <a:t>≠</a:t>
            </a:r>
            <a:r>
              <a:rPr lang="en-US" sz="3200"/>
              <a:t>0</a:t>
            </a:r>
          </a:p>
        </p:txBody>
      </p:sp>
      <p:sp>
        <p:nvSpPr>
          <p:cNvPr id="125959" name="Line 7"/>
          <p:cNvSpPr>
            <a:spLocks noChangeShapeType="1"/>
          </p:cNvSpPr>
          <p:nvPr/>
        </p:nvSpPr>
        <p:spPr bwMode="auto">
          <a:xfrm>
            <a:off x="3733800" y="3200400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0" name="Line 8"/>
          <p:cNvSpPr>
            <a:spLocks noChangeShapeType="1"/>
          </p:cNvSpPr>
          <p:nvPr/>
        </p:nvSpPr>
        <p:spPr bwMode="auto">
          <a:xfrm>
            <a:off x="2362200" y="3200400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1" name="Line 9"/>
          <p:cNvSpPr>
            <a:spLocks noChangeShapeType="1"/>
          </p:cNvSpPr>
          <p:nvPr/>
        </p:nvSpPr>
        <p:spPr bwMode="auto">
          <a:xfrm>
            <a:off x="2362200" y="5638800"/>
            <a:ext cx="1371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2" name="Oval 10"/>
          <p:cNvSpPr>
            <a:spLocks noChangeAspect="1" noChangeArrowheads="1"/>
          </p:cNvSpPr>
          <p:nvPr/>
        </p:nvSpPr>
        <p:spPr bwMode="auto">
          <a:xfrm>
            <a:off x="2895600" y="2895600"/>
            <a:ext cx="136525" cy="136525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3" name="Oval 11"/>
          <p:cNvSpPr>
            <a:spLocks noChangeAspect="1" noChangeArrowheads="1"/>
          </p:cNvSpPr>
          <p:nvPr/>
        </p:nvSpPr>
        <p:spPr bwMode="auto">
          <a:xfrm>
            <a:off x="1371600" y="5029200"/>
            <a:ext cx="136525" cy="136525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4" name="Rectangle 12"/>
          <p:cNvSpPr>
            <a:spLocks noChangeArrowheads="1"/>
          </p:cNvSpPr>
          <p:nvPr/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Models with and without mortality</a:t>
            </a:r>
          </a:p>
        </p:txBody>
      </p:sp>
      <p:sp>
        <p:nvSpPr>
          <p:cNvPr id="125965" name="Text Box 13"/>
          <p:cNvSpPr txBox="1">
            <a:spLocks noChangeArrowheads="1"/>
          </p:cNvSpPr>
          <p:nvPr/>
        </p:nvSpPr>
        <p:spPr bwMode="auto">
          <a:xfrm>
            <a:off x="4572000" y="2895600"/>
            <a:ext cx="7429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90%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99%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15249" y="5815584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0.1           0.2          0.3</a:t>
            </a:r>
          </a:p>
          <a:p>
            <a:r>
              <a:rPr lang="en-US" dirty="0"/>
              <a:t>Mortality, days</a:t>
            </a:r>
            <a:r>
              <a:rPr lang="en-US" baseline="30000" dirty="0"/>
              <a:t>-1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3733800" y="1524000"/>
            <a:ext cx="5410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Models with and without nutrient dependence</a:t>
            </a: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304800" y="2286000"/>
            <a:ext cx="335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/>
              <a:t>Reject null hypothesis: K</a:t>
            </a:r>
            <a:r>
              <a:rPr lang="en-US" sz="2800" baseline="-25000"/>
              <a:t>N</a:t>
            </a:r>
            <a:r>
              <a:rPr lang="en-US" sz="2800"/>
              <a:t> </a:t>
            </a:r>
            <a:r>
              <a:rPr lang="en-US" sz="2800">
                <a:cs typeface="Arial" pitchFamily="34" charset="0"/>
              </a:rPr>
              <a:t>≠0</a:t>
            </a:r>
            <a:endParaRPr lang="en-US" sz="2800"/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228600" y="2133600"/>
            <a:ext cx="3505200" cy="129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6982" name="Picture 6" descr="model_structur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0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Line 7"/>
          <p:cNvSpPr>
            <a:spLocks noChangeShapeType="1"/>
          </p:cNvSpPr>
          <p:nvPr/>
        </p:nvSpPr>
        <p:spPr bwMode="auto">
          <a:xfrm>
            <a:off x="6705600" y="2819400"/>
            <a:ext cx="0" cy="29718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4" name="Line 8"/>
          <p:cNvSpPr>
            <a:spLocks noChangeShapeType="1"/>
          </p:cNvSpPr>
          <p:nvPr/>
        </p:nvSpPr>
        <p:spPr bwMode="auto">
          <a:xfrm>
            <a:off x="6781800" y="5791200"/>
            <a:ext cx="1600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5" name="Oval 9"/>
          <p:cNvSpPr>
            <a:spLocks noChangeAspect="1" noChangeArrowheads="1"/>
          </p:cNvSpPr>
          <p:nvPr/>
        </p:nvSpPr>
        <p:spPr bwMode="auto">
          <a:xfrm>
            <a:off x="8305800" y="2514600"/>
            <a:ext cx="136525" cy="136525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6" name="Oval 10"/>
          <p:cNvSpPr>
            <a:spLocks noChangeAspect="1" noChangeArrowheads="1"/>
          </p:cNvSpPr>
          <p:nvPr/>
        </p:nvSpPr>
        <p:spPr bwMode="auto">
          <a:xfrm>
            <a:off x="4953000" y="4953000"/>
            <a:ext cx="136525" cy="1365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7" name="Text Box 11"/>
          <p:cNvSpPr txBox="1">
            <a:spLocks noChangeArrowheads="1"/>
          </p:cNvSpPr>
          <p:nvPr/>
        </p:nvSpPr>
        <p:spPr bwMode="auto">
          <a:xfrm>
            <a:off x="8458200" y="2530475"/>
            <a:ext cx="742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90%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99%</a:t>
            </a:r>
          </a:p>
        </p:txBody>
      </p:sp>
      <p:sp>
        <p:nvSpPr>
          <p:cNvPr id="126988" name="Text Box 12"/>
          <p:cNvSpPr txBox="1">
            <a:spLocks noChangeArrowheads="1"/>
          </p:cNvSpPr>
          <p:nvPr/>
        </p:nvSpPr>
        <p:spPr bwMode="auto">
          <a:xfrm>
            <a:off x="517525" y="4486275"/>
            <a:ext cx="306546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itchFamily="18" charset="0"/>
              </a:rPr>
              <a:t>K</a:t>
            </a:r>
            <a:r>
              <a:rPr lang="en-US" sz="2800" baseline="-25000">
                <a:latin typeface="Times New Roman" pitchFamily="18" charset="0"/>
              </a:rPr>
              <a:t>N</a:t>
            </a:r>
            <a:r>
              <a:rPr lang="en-US" sz="2800">
                <a:latin typeface="Times New Roman" pitchFamily="18" charset="0"/>
              </a:rPr>
              <a:t> = half saturation</a:t>
            </a:r>
          </a:p>
          <a:p>
            <a:pPr eaLnBrk="1" hangingPunct="1"/>
            <a:r>
              <a:rPr lang="en-US" sz="2800">
                <a:latin typeface="Times New Roman" pitchFamily="18" charset="0"/>
              </a:rPr>
              <a:t>constant for nutrient</a:t>
            </a:r>
          </a:p>
          <a:p>
            <a:pPr eaLnBrk="1" hangingPunct="1"/>
            <a:r>
              <a:rPr lang="en-US" sz="2800">
                <a:latin typeface="Times New Roman" pitchFamily="18" charset="0"/>
              </a:rPr>
              <a:t>uptake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Nutrient Dependence or Mortality?</a:t>
            </a: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3505200" y="990600"/>
            <a:ext cx="5638800" cy="586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228600" y="1066800"/>
            <a:ext cx="3200400" cy="548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32766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dirty="0"/>
              <a:t>Reject baseline for mort. + DIN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dirty="0"/>
              <a:t>Cannot determine if loss limitation is best imposed by mean mortality, DIN or some combination.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dirty="0"/>
              <a:t> Avoid erroneous rejection </a:t>
            </a:r>
          </a:p>
        </p:txBody>
      </p:sp>
      <p:pic>
        <p:nvPicPr>
          <p:cNvPr id="128006" name="Picture 6" descr="struct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35025"/>
            <a:ext cx="525780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7" name="Oval 7"/>
          <p:cNvSpPr>
            <a:spLocks noChangeArrowheads="1"/>
          </p:cNvSpPr>
          <p:nvPr/>
        </p:nvSpPr>
        <p:spPr bwMode="auto">
          <a:xfrm>
            <a:off x="4953000" y="4495800"/>
            <a:ext cx="3048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8" name="Oval 8"/>
          <p:cNvSpPr>
            <a:spLocks noChangeArrowheads="1"/>
          </p:cNvSpPr>
          <p:nvPr/>
        </p:nvSpPr>
        <p:spPr bwMode="auto">
          <a:xfrm>
            <a:off x="4267200" y="3581400"/>
            <a:ext cx="3048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9" name="Oval 9"/>
          <p:cNvSpPr>
            <a:spLocks noChangeArrowheads="1"/>
          </p:cNvSpPr>
          <p:nvPr/>
        </p:nvSpPr>
        <p:spPr bwMode="auto">
          <a:xfrm>
            <a:off x="8305800" y="6172200"/>
            <a:ext cx="3048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0" name="Oval 10"/>
          <p:cNvSpPr>
            <a:spLocks noChangeArrowheads="1"/>
          </p:cNvSpPr>
          <p:nvPr/>
        </p:nvSpPr>
        <p:spPr bwMode="auto">
          <a:xfrm>
            <a:off x="4267200" y="61722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1" name="Text Box 11"/>
          <p:cNvSpPr txBox="1">
            <a:spLocks noChangeArrowheads="1"/>
          </p:cNvSpPr>
          <p:nvPr/>
        </p:nvSpPr>
        <p:spPr bwMode="auto">
          <a:xfrm>
            <a:off x="8458200" y="4343400"/>
            <a:ext cx="742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99%</a:t>
            </a:r>
          </a:p>
          <a:p>
            <a:pPr eaLnBrk="1" hangingPunct="1"/>
            <a:endParaRPr lang="en-US" sz="2400">
              <a:latin typeface="Times New Roman" pitchFamily="18" charset="0"/>
            </a:endParaRPr>
          </a:p>
          <a:p>
            <a:pPr eaLnBrk="1" hangingPunct="1"/>
            <a:r>
              <a:rPr lang="en-US" sz="2400">
                <a:latin typeface="Times New Roman" pitchFamily="18" charset="0"/>
              </a:rPr>
              <a:t>90%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3587239" y="2917562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-1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Line 4"/>
          <p:cNvSpPr>
            <a:spLocks noChangeShapeType="1"/>
          </p:cNvSpPr>
          <p:nvPr/>
        </p:nvSpPr>
        <p:spPr bwMode="auto">
          <a:xfrm>
            <a:off x="3657600" y="3886200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7" name="Line 5"/>
          <p:cNvSpPr>
            <a:spLocks noChangeShapeType="1"/>
          </p:cNvSpPr>
          <p:nvPr/>
        </p:nvSpPr>
        <p:spPr bwMode="auto">
          <a:xfrm rot="-5400000">
            <a:off x="1866900" y="2095500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8" name="Line 6"/>
          <p:cNvSpPr>
            <a:spLocks noChangeShapeType="1"/>
          </p:cNvSpPr>
          <p:nvPr/>
        </p:nvSpPr>
        <p:spPr bwMode="auto">
          <a:xfrm rot="8400000">
            <a:off x="868363" y="4905375"/>
            <a:ext cx="3198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9" name="Text Box 7"/>
          <p:cNvSpPr txBox="1">
            <a:spLocks noChangeArrowheads="1"/>
          </p:cNvSpPr>
          <p:nvPr/>
        </p:nvSpPr>
        <p:spPr bwMode="auto">
          <a:xfrm>
            <a:off x="3657600" y="15875"/>
            <a:ext cx="15303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0000"/>
                </a:solidFill>
              </a:rPr>
              <a:t>Biology</a:t>
            </a:r>
          </a:p>
        </p:txBody>
      </p:sp>
      <p:sp>
        <p:nvSpPr>
          <p:cNvPr id="129030" name="Text Box 8"/>
          <p:cNvSpPr txBox="1">
            <a:spLocks noChangeArrowheads="1"/>
          </p:cNvSpPr>
          <p:nvPr/>
        </p:nvSpPr>
        <p:spPr bwMode="auto">
          <a:xfrm>
            <a:off x="152400" y="5895975"/>
            <a:ext cx="45450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00"/>
                </a:solidFill>
              </a:rPr>
              <a:t>Connection to observations</a:t>
            </a:r>
          </a:p>
        </p:txBody>
      </p:sp>
      <p:sp>
        <p:nvSpPr>
          <p:cNvPr id="129031" name="Text Box 9"/>
          <p:cNvSpPr txBox="1">
            <a:spLocks noChangeArrowheads="1"/>
          </p:cNvSpPr>
          <p:nvPr/>
        </p:nvSpPr>
        <p:spPr bwMode="auto">
          <a:xfrm>
            <a:off x="6934200" y="3346450"/>
            <a:ext cx="15986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0000"/>
                </a:solidFill>
              </a:rPr>
              <a:t>Physics</a:t>
            </a:r>
          </a:p>
        </p:txBody>
      </p:sp>
      <p:sp>
        <p:nvSpPr>
          <p:cNvPr id="129032" name="Text Box 10"/>
          <p:cNvSpPr txBox="1">
            <a:spLocks noChangeArrowheads="1"/>
          </p:cNvSpPr>
          <p:nvPr/>
        </p:nvSpPr>
        <p:spPr bwMode="auto">
          <a:xfrm>
            <a:off x="2514600" y="3810000"/>
            <a:ext cx="10302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Qualitative</a:t>
            </a:r>
          </a:p>
        </p:txBody>
      </p:sp>
      <p:sp>
        <p:nvSpPr>
          <p:cNvPr id="129033" name="Text Box 11"/>
          <p:cNvSpPr txBox="1">
            <a:spLocks noChangeArrowheads="1"/>
          </p:cNvSpPr>
          <p:nvPr/>
        </p:nvSpPr>
        <p:spPr bwMode="auto">
          <a:xfrm>
            <a:off x="3733800" y="3581400"/>
            <a:ext cx="733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Simple</a:t>
            </a:r>
          </a:p>
        </p:txBody>
      </p:sp>
      <p:sp>
        <p:nvSpPr>
          <p:cNvPr id="129034" name="Text Box 12"/>
          <p:cNvSpPr txBox="1">
            <a:spLocks noChangeArrowheads="1"/>
          </p:cNvSpPr>
          <p:nvPr/>
        </p:nvSpPr>
        <p:spPr bwMode="auto">
          <a:xfrm>
            <a:off x="6019800" y="3581400"/>
            <a:ext cx="8921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Complex</a:t>
            </a:r>
          </a:p>
        </p:txBody>
      </p:sp>
      <p:sp>
        <p:nvSpPr>
          <p:cNvPr id="129035" name="Text Box 13"/>
          <p:cNvSpPr txBox="1">
            <a:spLocks noChangeArrowheads="1"/>
          </p:cNvSpPr>
          <p:nvPr/>
        </p:nvSpPr>
        <p:spPr bwMode="auto">
          <a:xfrm>
            <a:off x="3657600" y="762000"/>
            <a:ext cx="8921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Complex</a:t>
            </a:r>
          </a:p>
        </p:txBody>
      </p:sp>
      <p:sp>
        <p:nvSpPr>
          <p:cNvPr id="129036" name="Text Box 14"/>
          <p:cNvSpPr txBox="1">
            <a:spLocks noChangeArrowheads="1"/>
          </p:cNvSpPr>
          <p:nvPr/>
        </p:nvSpPr>
        <p:spPr bwMode="auto">
          <a:xfrm>
            <a:off x="533400" y="5334000"/>
            <a:ext cx="11398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Quantitative</a:t>
            </a:r>
          </a:p>
        </p:txBody>
      </p:sp>
      <p:sp>
        <p:nvSpPr>
          <p:cNvPr id="12903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-609600"/>
            <a:ext cx="3124200" cy="3001963"/>
          </a:xfrm>
        </p:spPr>
        <p:txBody>
          <a:bodyPr/>
          <a:lstStyle/>
          <a:p>
            <a:pPr eaLnBrk="1" hangingPunct="1"/>
            <a:r>
              <a:rPr lang="en-US"/>
              <a:t>12.823 Roadmap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What is Truth?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362200" y="2743200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latin typeface="Times" pitchFamily="18" charset="0"/>
              </a:rPr>
              <a:t>Data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096000" y="2819400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latin typeface="Times" pitchFamily="18" charset="0"/>
              </a:rPr>
              <a:t>Model</a:t>
            </a:r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flipV="1">
            <a:off x="2895600" y="1447800"/>
            <a:ext cx="2057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2" name="Line 6"/>
          <p:cNvSpPr>
            <a:spLocks noChangeShapeType="1"/>
          </p:cNvSpPr>
          <p:nvPr/>
        </p:nvSpPr>
        <p:spPr bwMode="auto">
          <a:xfrm flipH="1" flipV="1">
            <a:off x="5105400" y="1447800"/>
            <a:ext cx="1447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3200400" y="30480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2895600" y="1828800"/>
            <a:ext cx="41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latin typeface="Symbol" pitchFamily="18" charset="2"/>
              </a:rPr>
              <a:t>e</a:t>
            </a:r>
            <a:r>
              <a:rPr lang="en-US" sz="2400" baseline="-25000">
                <a:latin typeface="Times" pitchFamily="18" charset="0"/>
              </a:rPr>
              <a:t>d</a:t>
            </a:r>
            <a:endParaRPr lang="en-US" sz="2400">
              <a:latin typeface="Times" pitchFamily="18" charset="0"/>
            </a:endParaRP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6096000" y="1828800"/>
            <a:ext cx="476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latin typeface="Symbol" pitchFamily="18" charset="2"/>
              </a:rPr>
              <a:t>e</a:t>
            </a:r>
            <a:r>
              <a:rPr lang="en-US" sz="2400" baseline="-25000">
                <a:latin typeface="Times" pitchFamily="18" charset="0"/>
              </a:rPr>
              <a:t>m</a:t>
            </a: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4106863" y="29718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latin typeface="Times" pitchFamily="18" charset="0"/>
              </a:rPr>
              <a:t>Misfit </a:t>
            </a:r>
            <a:r>
              <a:rPr lang="en-US">
                <a:latin typeface="Symbol" pitchFamily="18" charset="2"/>
              </a:rPr>
              <a:t>d</a:t>
            </a:r>
            <a:r>
              <a:rPr lang="en-US" sz="2400">
                <a:latin typeface="Times" pitchFamily="18" charset="0"/>
              </a:rPr>
              <a:t> </a:t>
            </a:r>
          </a:p>
        </p:txBody>
      </p:sp>
      <p:grpSp>
        <p:nvGrpSpPr>
          <p:cNvPr id="74771" name="Group 19"/>
          <p:cNvGrpSpPr>
            <a:grpSpLocks/>
          </p:cNvGrpSpPr>
          <p:nvPr/>
        </p:nvGrpSpPr>
        <p:grpSpPr bwMode="auto">
          <a:xfrm>
            <a:off x="3124200" y="1447800"/>
            <a:ext cx="3124200" cy="1524000"/>
            <a:chOff x="1968" y="912"/>
            <a:chExt cx="1968" cy="960"/>
          </a:xfrm>
        </p:grpSpPr>
        <p:sp>
          <p:nvSpPr>
            <p:cNvPr id="86032" name="Text Box 11"/>
            <p:cNvSpPr txBox="1">
              <a:spLocks noChangeArrowheads="1"/>
            </p:cNvSpPr>
            <p:nvPr/>
          </p:nvSpPr>
          <p:spPr bwMode="auto">
            <a:xfrm>
              <a:off x="2640" y="1392"/>
              <a:ext cx="9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400">
                  <a:latin typeface="Times" pitchFamily="18" charset="0"/>
                </a:rPr>
                <a:t>Prediction</a:t>
              </a:r>
            </a:p>
          </p:txBody>
        </p:sp>
        <p:sp>
          <p:nvSpPr>
            <p:cNvPr id="86033" name="Line 12"/>
            <p:cNvSpPr>
              <a:spLocks noChangeShapeType="1"/>
            </p:cNvSpPr>
            <p:nvPr/>
          </p:nvSpPr>
          <p:spPr bwMode="auto">
            <a:xfrm flipH="1" flipV="1">
              <a:off x="3168" y="9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4" name="Line 13"/>
            <p:cNvSpPr>
              <a:spLocks noChangeShapeType="1"/>
            </p:cNvSpPr>
            <p:nvPr/>
          </p:nvSpPr>
          <p:spPr bwMode="auto">
            <a:xfrm flipV="1">
              <a:off x="1968" y="1632"/>
              <a:ext cx="110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5" name="Line 14"/>
            <p:cNvSpPr>
              <a:spLocks noChangeShapeType="1"/>
            </p:cNvSpPr>
            <p:nvPr/>
          </p:nvSpPr>
          <p:spPr bwMode="auto">
            <a:xfrm>
              <a:off x="3216" y="1632"/>
              <a:ext cx="72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6" name="Text Box 15"/>
            <p:cNvSpPr txBox="1">
              <a:spLocks noChangeArrowheads="1"/>
            </p:cNvSpPr>
            <p:nvPr/>
          </p:nvSpPr>
          <p:spPr bwMode="auto">
            <a:xfrm>
              <a:off x="2880" y="1104"/>
              <a:ext cx="2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400">
                  <a:latin typeface="Symbol" pitchFamily="18" charset="2"/>
                </a:rPr>
                <a:t>e</a:t>
              </a:r>
              <a:r>
                <a:rPr lang="en-US" sz="2400" baseline="-25000">
                  <a:latin typeface="Times" pitchFamily="18" charset="0"/>
                </a:rPr>
                <a:t>p</a:t>
              </a:r>
              <a:endParaRPr lang="en-US" sz="2400">
                <a:latin typeface="Times" pitchFamily="18" charset="0"/>
              </a:endParaRPr>
            </a:p>
          </p:txBody>
        </p:sp>
      </p:grpSp>
      <p:sp>
        <p:nvSpPr>
          <p:cNvPr id="74768" name="Text Box 16"/>
          <p:cNvSpPr txBox="1">
            <a:spLocks noChangeArrowheads="1"/>
          </p:cNvSpPr>
          <p:nvPr/>
        </p:nvSpPr>
        <p:spPr bwMode="auto">
          <a:xfrm>
            <a:off x="4648200" y="3629025"/>
            <a:ext cx="4038600" cy="284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latin typeface="Times" pitchFamily="18" charset="0"/>
              </a:rPr>
              <a:t>Skill:</a:t>
            </a:r>
          </a:p>
          <a:p>
            <a:r>
              <a:rPr lang="en-US">
                <a:latin typeface="Times" pitchFamily="18" charset="0"/>
              </a:rPr>
              <a:t>	Misfits</a:t>
            </a:r>
          </a:p>
          <a:p>
            <a:r>
              <a:rPr lang="en-US">
                <a:latin typeface="Times" pitchFamily="18" charset="0"/>
              </a:rPr>
              <a:t>		</a:t>
            </a:r>
            <a:r>
              <a:rPr lang="en-US" i="1">
                <a:latin typeface="Times" pitchFamily="18" charset="0"/>
              </a:rPr>
              <a:t>Small,</a:t>
            </a:r>
            <a:r>
              <a:rPr lang="en-US">
                <a:latin typeface="Times" pitchFamily="18" charset="0"/>
              </a:rPr>
              <a:t> </a:t>
            </a:r>
            <a:r>
              <a:rPr lang="en-US" i="1">
                <a:latin typeface="Times" pitchFamily="18" charset="0"/>
              </a:rPr>
              <a:t>Noisy</a:t>
            </a:r>
            <a:endParaRPr lang="en-US">
              <a:latin typeface="Times" pitchFamily="18" charset="0"/>
            </a:endParaRPr>
          </a:p>
          <a:p>
            <a:r>
              <a:rPr lang="en-US">
                <a:latin typeface="Times" pitchFamily="18" charset="0"/>
              </a:rPr>
              <a:t>	</a:t>
            </a:r>
          </a:p>
          <a:p>
            <a:r>
              <a:rPr lang="en-US">
                <a:latin typeface="Times" pitchFamily="18" charset="0"/>
              </a:rPr>
              <a:t>	Deduced Inputs </a:t>
            </a:r>
          </a:p>
          <a:p>
            <a:r>
              <a:rPr lang="en-US">
                <a:latin typeface="Times" pitchFamily="18" charset="0"/>
              </a:rPr>
              <a:t>		</a:t>
            </a:r>
            <a:r>
              <a:rPr lang="en-US" i="1">
                <a:latin typeface="Times" pitchFamily="18" charset="0"/>
              </a:rPr>
              <a:t>Plausible,</a:t>
            </a:r>
            <a:r>
              <a:rPr lang="en-US">
                <a:latin typeface="Times" pitchFamily="18" charset="0"/>
              </a:rPr>
              <a:t> </a:t>
            </a:r>
            <a:r>
              <a:rPr lang="en-US" i="1">
                <a:latin typeface="Times" pitchFamily="18" charset="0"/>
              </a:rPr>
              <a:t>Smooth</a:t>
            </a:r>
          </a:p>
          <a:p>
            <a:endParaRPr lang="en-US" i="1">
              <a:latin typeface="Times" pitchFamily="18" charset="0"/>
            </a:endParaRPr>
          </a:p>
          <a:p>
            <a:r>
              <a:rPr lang="en-US" i="1">
                <a:latin typeface="Times" pitchFamily="18" charset="0"/>
              </a:rPr>
              <a:t>	</a:t>
            </a:r>
            <a:r>
              <a:rPr lang="en-US">
                <a:latin typeface="Times" pitchFamily="18" charset="0"/>
              </a:rPr>
              <a:t>Processes,</a:t>
            </a:r>
            <a:r>
              <a:rPr lang="en-US" i="1">
                <a:latin typeface="Times" pitchFamily="18" charset="0"/>
              </a:rPr>
              <a:t> </a:t>
            </a:r>
            <a:r>
              <a:rPr lang="en-US">
                <a:latin typeface="Times" pitchFamily="18" charset="0"/>
              </a:rPr>
              <a:t>Features</a:t>
            </a:r>
            <a:r>
              <a:rPr lang="en-US" i="1">
                <a:latin typeface="Times" pitchFamily="18" charset="0"/>
              </a:rPr>
              <a:t> </a:t>
            </a:r>
          </a:p>
          <a:p>
            <a:r>
              <a:rPr lang="en-US" i="1">
                <a:latin typeface="Times" pitchFamily="18" charset="0"/>
              </a:rPr>
              <a:t>		Realistic</a:t>
            </a:r>
            <a:endParaRPr lang="en-US">
              <a:latin typeface="Times" pitchFamily="18" charset="0"/>
            </a:endParaRPr>
          </a:p>
          <a:p>
            <a:endParaRPr lang="en-US">
              <a:latin typeface="Times" pitchFamily="18" charset="0"/>
            </a:endParaRPr>
          </a:p>
        </p:txBody>
      </p:sp>
      <p:sp>
        <p:nvSpPr>
          <p:cNvPr id="74769" name="Text Box 17"/>
          <p:cNvSpPr txBox="1">
            <a:spLocks noChangeArrowheads="1"/>
          </p:cNvSpPr>
          <p:nvPr/>
        </p:nvSpPr>
        <p:spPr bwMode="auto">
          <a:xfrm>
            <a:off x="457200" y="3641725"/>
            <a:ext cx="3657600" cy="312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pitchFamily="18" charset="0"/>
              </a:rPr>
              <a:t>Truth real but </a:t>
            </a:r>
            <a:r>
              <a:rPr lang="en-US" i="1">
                <a:latin typeface="Times" pitchFamily="18" charset="0"/>
              </a:rPr>
              <a:t>unknowable</a:t>
            </a:r>
            <a:endParaRPr lang="en-US">
              <a:latin typeface="Times" pitchFamily="18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Times" pitchFamily="18" charset="0"/>
              </a:rPr>
              <a:t>	Errors </a:t>
            </a:r>
            <a:r>
              <a:rPr lang="en-US" i="1">
                <a:latin typeface="Times" pitchFamily="18" charset="0"/>
              </a:rPr>
              <a:t>unknowable</a:t>
            </a:r>
            <a:r>
              <a:rPr lang="en-US">
                <a:latin typeface="Times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" pitchFamily="18" charset="0"/>
              </a:rPr>
              <a:t>Prediction a </a:t>
            </a:r>
            <a:r>
              <a:rPr lang="en-US" i="1">
                <a:latin typeface="Times" pitchFamily="18" charset="0"/>
              </a:rPr>
              <a:t>credible</a:t>
            </a:r>
            <a:r>
              <a:rPr lang="en-US">
                <a:latin typeface="Times" pitchFamily="18" charset="0"/>
              </a:rPr>
              <a:t> blend: 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" pitchFamily="18" charset="0"/>
              </a:rPr>
              <a:t>	Data + Model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" pitchFamily="18" charset="0"/>
              </a:rPr>
              <a:t>	Invokes statistics of </a:t>
            </a:r>
            <a:r>
              <a:rPr lang="en-US">
                <a:latin typeface="Symbol" pitchFamily="18" charset="2"/>
              </a:rPr>
              <a:t>e</a:t>
            </a:r>
            <a:r>
              <a:rPr lang="en-US" baseline="-25000">
                <a:latin typeface="Times" pitchFamily="18" charset="0"/>
              </a:rPr>
              <a:t>d , </a:t>
            </a:r>
            <a:r>
              <a:rPr lang="en-US">
                <a:latin typeface="Symbol" pitchFamily="18" charset="2"/>
              </a:rPr>
              <a:t>e</a:t>
            </a:r>
            <a:r>
              <a:rPr lang="en-US" baseline="-25000">
                <a:latin typeface="Times" pitchFamily="18" charset="0"/>
              </a:rPr>
              <a:t>m</a:t>
            </a:r>
            <a:r>
              <a:rPr lang="en-US" sz="2400">
                <a:latin typeface="Times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" pitchFamily="18" charset="0"/>
              </a:rPr>
              <a:t>Prediction Error: blend of </a:t>
            </a:r>
            <a:r>
              <a:rPr lang="en-US">
                <a:latin typeface="Symbol" pitchFamily="18" charset="2"/>
              </a:rPr>
              <a:t>e</a:t>
            </a:r>
            <a:r>
              <a:rPr lang="en-US" baseline="-25000">
                <a:latin typeface="Times" pitchFamily="18" charset="0"/>
              </a:rPr>
              <a:t>d , </a:t>
            </a:r>
            <a:r>
              <a:rPr lang="en-US">
                <a:latin typeface="Symbol" pitchFamily="18" charset="2"/>
              </a:rPr>
              <a:t>e</a:t>
            </a:r>
            <a:r>
              <a:rPr lang="en-US" baseline="-25000">
                <a:latin typeface="Times" pitchFamily="18" charset="0"/>
              </a:rPr>
              <a:t>m</a:t>
            </a:r>
            <a:endParaRPr lang="en-US">
              <a:latin typeface="Times" pitchFamily="18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Times" pitchFamily="18" charset="0"/>
              </a:rPr>
              <a:t>Misfit:  </a:t>
            </a:r>
            <a:r>
              <a:rPr lang="en-US">
                <a:latin typeface="Symbol" pitchFamily="18" charset="2"/>
              </a:rPr>
              <a:t>d</a:t>
            </a:r>
            <a:r>
              <a:rPr lang="en-US" sz="2400">
                <a:latin typeface="Times" pitchFamily="18" charset="0"/>
              </a:rPr>
              <a:t> = </a:t>
            </a:r>
            <a:r>
              <a:rPr lang="en-US">
                <a:latin typeface="Symbol" pitchFamily="18" charset="2"/>
              </a:rPr>
              <a:t>e</a:t>
            </a:r>
            <a:r>
              <a:rPr lang="en-US" baseline="-25000">
                <a:latin typeface="Times" pitchFamily="18" charset="0"/>
              </a:rPr>
              <a:t>d</a:t>
            </a:r>
            <a:r>
              <a:rPr lang="en-US" sz="2400">
                <a:latin typeface="Times" pitchFamily="18" charset="0"/>
              </a:rPr>
              <a:t> - </a:t>
            </a:r>
            <a:r>
              <a:rPr lang="en-US">
                <a:latin typeface="Symbol" pitchFamily="18" charset="2"/>
              </a:rPr>
              <a:t>e</a:t>
            </a:r>
            <a:r>
              <a:rPr lang="en-US" baseline="-25000">
                <a:latin typeface="Times" pitchFamily="18" charset="0"/>
              </a:rPr>
              <a:t>m</a:t>
            </a:r>
          </a:p>
        </p:txBody>
      </p:sp>
      <p:sp>
        <p:nvSpPr>
          <p:cNvPr id="86030" name="Text Box 18"/>
          <p:cNvSpPr txBox="1">
            <a:spLocks noChangeArrowheads="1"/>
          </p:cNvSpPr>
          <p:nvPr/>
        </p:nvSpPr>
        <p:spPr bwMode="auto">
          <a:xfrm>
            <a:off x="4572000" y="1066800"/>
            <a:ext cx="86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latin typeface="Times" pitchFamily="18" charset="0"/>
              </a:rPr>
              <a:t>Truth</a:t>
            </a:r>
          </a:p>
        </p:txBody>
      </p:sp>
      <p:sp>
        <p:nvSpPr>
          <p:cNvPr id="86031" name="TextBox 1"/>
          <p:cNvSpPr txBox="1">
            <a:spLocks noChangeArrowheads="1"/>
          </p:cNvSpPr>
          <p:nvPr/>
        </p:nvSpPr>
        <p:spPr bwMode="auto">
          <a:xfrm>
            <a:off x="7146925" y="6477000"/>
            <a:ext cx="1997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Lynch et al.,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8" grpId="0" animBg="1"/>
      <p:bldP spid="747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b="53720"/>
          <a:stretch>
            <a:fillRect/>
          </a:stretch>
        </p:blipFill>
        <p:spPr bwMode="auto">
          <a:xfrm>
            <a:off x="457200" y="533400"/>
            <a:ext cx="8255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247900"/>
            <a:ext cx="510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3" r="27303"/>
          <a:stretch>
            <a:fillRect/>
          </a:stretch>
        </p:blipFill>
        <p:spPr bwMode="auto">
          <a:xfrm>
            <a:off x="0" y="2971800"/>
            <a:ext cx="91440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971675" y="5257800"/>
            <a:ext cx="4962525" cy="1285220"/>
            <a:chOff x="1971675" y="5257800"/>
            <a:chExt cx="4962525" cy="1285220"/>
          </a:xfrm>
        </p:grpSpPr>
        <p:pic>
          <p:nvPicPr>
            <p:cNvPr id="87045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4" b="6356"/>
            <a:stretch/>
          </p:blipFill>
          <p:spPr bwMode="auto">
            <a:xfrm>
              <a:off x="1971675" y="5470585"/>
              <a:ext cx="4962525" cy="854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57400" y="5257800"/>
              <a:ext cx="64312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…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52800" y="6019800"/>
              <a:ext cx="356379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                             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pi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6388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371600" y="114300"/>
            <a:ext cx="641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FFFF"/>
                </a:solidFill>
              </a:rPr>
              <a:t>Correctly put by Rene Magritte…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295400" y="5791200"/>
            <a:ext cx="641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FFFF"/>
                </a:solidFill>
              </a:rPr>
              <a:t>…it’s a question of construction</a:t>
            </a:r>
          </a:p>
        </p:txBody>
      </p:sp>
      <p:sp>
        <p:nvSpPr>
          <p:cNvPr id="88069" name="TextBox 1"/>
          <p:cNvSpPr txBox="1">
            <a:spLocks noChangeArrowheads="1"/>
          </p:cNvSpPr>
          <p:nvPr/>
        </p:nvSpPr>
        <p:spPr bwMode="auto">
          <a:xfrm>
            <a:off x="5334000" y="6477000"/>
            <a:ext cx="381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Slide courtesy of Neil Ganju, USGS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3"/>
          <p:cNvSpPr txBox="1">
            <a:spLocks noChangeArrowheads="1"/>
          </p:cNvSpPr>
          <p:nvPr/>
        </p:nvSpPr>
        <p:spPr bwMode="auto">
          <a:xfrm>
            <a:off x="1371600" y="114300"/>
            <a:ext cx="641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chemeClr val="bg1"/>
                </a:solidFill>
              </a:rPr>
              <a:t>Or even more simply…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685800"/>
            <a:ext cx="5465762" cy="563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2" name="Text Box 7"/>
          <p:cNvSpPr txBox="1">
            <a:spLocks noChangeArrowheads="1"/>
          </p:cNvSpPr>
          <p:nvPr/>
        </p:nvSpPr>
        <p:spPr bwMode="auto">
          <a:xfrm>
            <a:off x="3260725" y="5630863"/>
            <a:ext cx="3292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>
                <a:latin typeface="Blackadder ITC" pitchFamily="82" charset="0"/>
              </a:rPr>
              <a:t>Ceci n’est pas l’ocean</a:t>
            </a:r>
          </a:p>
        </p:txBody>
      </p:sp>
      <p:sp>
        <p:nvSpPr>
          <p:cNvPr id="89093" name="TextBox 4"/>
          <p:cNvSpPr txBox="1">
            <a:spLocks noChangeArrowheads="1"/>
          </p:cNvSpPr>
          <p:nvPr/>
        </p:nvSpPr>
        <p:spPr bwMode="auto">
          <a:xfrm>
            <a:off x="5334000" y="6477000"/>
            <a:ext cx="381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Slide courtesy of Neil Ganju, USGS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What is Truth?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2362200" y="2743200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Data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6096000" y="2819400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Model</a:t>
            </a:r>
          </a:p>
        </p:txBody>
      </p:sp>
      <p:sp>
        <p:nvSpPr>
          <p:cNvPr id="90117" name="Line 5"/>
          <p:cNvSpPr>
            <a:spLocks noChangeShapeType="1"/>
          </p:cNvSpPr>
          <p:nvPr/>
        </p:nvSpPr>
        <p:spPr bwMode="auto">
          <a:xfrm flipV="1">
            <a:off x="2895600" y="1447800"/>
            <a:ext cx="2057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 flipH="1" flipV="1">
            <a:off x="5105400" y="1447800"/>
            <a:ext cx="1447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>
            <a:off x="3200400" y="30480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2895600" y="1828800"/>
            <a:ext cx="41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400" baseline="-25000">
                <a:solidFill>
                  <a:srgbClr val="000000"/>
                </a:solidFill>
                <a:latin typeface="Times" pitchFamily="18" charset="0"/>
              </a:rPr>
              <a:t>d</a:t>
            </a: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6096000" y="1828800"/>
            <a:ext cx="476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400" baseline="-25000">
                <a:solidFill>
                  <a:srgbClr val="000000"/>
                </a:solidFill>
                <a:latin typeface="Times" pitchFamily="18" charset="0"/>
              </a:rPr>
              <a:t>m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4106863" y="29718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Misfit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 </a:t>
            </a:r>
          </a:p>
        </p:txBody>
      </p:sp>
      <p:grpSp>
        <p:nvGrpSpPr>
          <p:cNvPr id="90123" name="Group 19"/>
          <p:cNvGrpSpPr>
            <a:grpSpLocks/>
          </p:cNvGrpSpPr>
          <p:nvPr/>
        </p:nvGrpSpPr>
        <p:grpSpPr bwMode="auto">
          <a:xfrm>
            <a:off x="3124200" y="1447800"/>
            <a:ext cx="3124200" cy="1524000"/>
            <a:chOff x="1968" y="912"/>
            <a:chExt cx="1968" cy="960"/>
          </a:xfrm>
        </p:grpSpPr>
        <p:sp>
          <p:nvSpPr>
            <p:cNvPr id="90128" name="Text Box 11"/>
            <p:cNvSpPr txBox="1">
              <a:spLocks noChangeArrowheads="1"/>
            </p:cNvSpPr>
            <p:nvPr/>
          </p:nvSpPr>
          <p:spPr bwMode="auto">
            <a:xfrm>
              <a:off x="2640" y="1392"/>
              <a:ext cx="9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400">
                  <a:solidFill>
                    <a:srgbClr val="000000"/>
                  </a:solidFill>
                  <a:latin typeface="Times" pitchFamily="18" charset="0"/>
                </a:rPr>
                <a:t>Prediction</a:t>
              </a:r>
            </a:p>
          </p:txBody>
        </p:sp>
        <p:sp>
          <p:nvSpPr>
            <p:cNvPr id="90129" name="Line 12"/>
            <p:cNvSpPr>
              <a:spLocks noChangeShapeType="1"/>
            </p:cNvSpPr>
            <p:nvPr/>
          </p:nvSpPr>
          <p:spPr bwMode="auto">
            <a:xfrm flipH="1" flipV="1">
              <a:off x="3168" y="9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Line 13"/>
            <p:cNvSpPr>
              <a:spLocks noChangeShapeType="1"/>
            </p:cNvSpPr>
            <p:nvPr/>
          </p:nvSpPr>
          <p:spPr bwMode="auto">
            <a:xfrm flipV="1">
              <a:off x="1968" y="1632"/>
              <a:ext cx="110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14"/>
            <p:cNvSpPr>
              <a:spLocks noChangeShapeType="1"/>
            </p:cNvSpPr>
            <p:nvPr/>
          </p:nvSpPr>
          <p:spPr bwMode="auto">
            <a:xfrm>
              <a:off x="3216" y="1632"/>
              <a:ext cx="72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2" name="Text Box 15"/>
            <p:cNvSpPr txBox="1">
              <a:spLocks noChangeArrowheads="1"/>
            </p:cNvSpPr>
            <p:nvPr/>
          </p:nvSpPr>
          <p:spPr bwMode="auto">
            <a:xfrm>
              <a:off x="2880" y="1104"/>
              <a:ext cx="2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400">
                  <a:solidFill>
                    <a:srgbClr val="000000"/>
                  </a:solidFill>
                  <a:latin typeface="Symbol" pitchFamily="18" charset="2"/>
                </a:rPr>
                <a:t>e</a:t>
              </a:r>
              <a:r>
                <a:rPr lang="en-US" sz="2400" baseline="-25000">
                  <a:solidFill>
                    <a:srgbClr val="000000"/>
                  </a:solidFill>
                  <a:latin typeface="Times" pitchFamily="18" charset="0"/>
                </a:rPr>
                <a:t>p</a:t>
              </a:r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sp>
        <p:nvSpPr>
          <p:cNvPr id="90124" name="Text Box 16"/>
          <p:cNvSpPr txBox="1">
            <a:spLocks noChangeArrowheads="1"/>
          </p:cNvSpPr>
          <p:nvPr/>
        </p:nvSpPr>
        <p:spPr bwMode="auto">
          <a:xfrm>
            <a:off x="4648200" y="3629025"/>
            <a:ext cx="4038600" cy="284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Skill:</a:t>
            </a:r>
          </a:p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	Misfits</a:t>
            </a:r>
          </a:p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		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Small,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 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Noisy</a:t>
            </a:r>
            <a:endParaRPr lang="en-US">
              <a:solidFill>
                <a:srgbClr val="000000"/>
              </a:solidFill>
              <a:latin typeface="Times" pitchFamily="18" charset="0"/>
            </a:endParaRPr>
          </a:p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	</a:t>
            </a:r>
          </a:p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	Deduced Inputs </a:t>
            </a:r>
          </a:p>
          <a:p>
            <a:r>
              <a:rPr lang="en-US">
                <a:solidFill>
                  <a:srgbClr val="000000"/>
                </a:solidFill>
                <a:latin typeface="Times" pitchFamily="18" charset="0"/>
              </a:rPr>
              <a:t>		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Plausible,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 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Smooth</a:t>
            </a:r>
          </a:p>
          <a:p>
            <a:endParaRPr lang="en-US" i="1">
              <a:solidFill>
                <a:srgbClr val="000000"/>
              </a:solidFill>
              <a:latin typeface="Times" pitchFamily="18" charset="0"/>
            </a:endParaRPr>
          </a:p>
          <a:p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	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Processes,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 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Features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 </a:t>
            </a:r>
          </a:p>
          <a:p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		Realistic</a:t>
            </a:r>
            <a:endParaRPr lang="en-US">
              <a:solidFill>
                <a:srgbClr val="000000"/>
              </a:solidFill>
              <a:latin typeface="Times" pitchFamily="18" charset="0"/>
            </a:endParaRPr>
          </a:p>
          <a:p>
            <a:endParaRPr lang="en-US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90125" name="Text Box 17"/>
          <p:cNvSpPr txBox="1">
            <a:spLocks noChangeArrowheads="1"/>
          </p:cNvSpPr>
          <p:nvPr/>
        </p:nvSpPr>
        <p:spPr bwMode="auto">
          <a:xfrm>
            <a:off x="457200" y="3641725"/>
            <a:ext cx="3657600" cy="312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Truth real but 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unknowable</a:t>
            </a:r>
            <a:endParaRPr lang="en-US">
              <a:solidFill>
                <a:srgbClr val="000000"/>
              </a:solidFill>
              <a:latin typeface="Times" pitchFamily="18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	Errors 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unknowable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Prediction a </a:t>
            </a:r>
            <a:r>
              <a:rPr lang="en-US" i="1">
                <a:solidFill>
                  <a:srgbClr val="000000"/>
                </a:solidFill>
                <a:latin typeface="Times" pitchFamily="18" charset="0"/>
              </a:rPr>
              <a:t>credible</a:t>
            </a:r>
            <a:r>
              <a:rPr lang="en-US">
                <a:solidFill>
                  <a:srgbClr val="000000"/>
                </a:solidFill>
                <a:latin typeface="Times" pitchFamily="18" charset="0"/>
              </a:rPr>
              <a:t> blend: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	Data + Model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	Invokes statistics of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d ,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m</a:t>
            </a:r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Prediction Error: blend of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d ,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m</a:t>
            </a:r>
            <a:endParaRPr lang="en-US">
              <a:solidFill>
                <a:srgbClr val="000000"/>
              </a:solidFill>
              <a:latin typeface="Times" pitchFamily="18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Misfit: 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 =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d</a:t>
            </a:r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 -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Times" pitchFamily="18" charset="0"/>
              </a:rPr>
              <a:t>m</a:t>
            </a:r>
          </a:p>
        </p:txBody>
      </p:sp>
      <p:sp>
        <p:nvSpPr>
          <p:cNvPr id="90126" name="Text Box 18"/>
          <p:cNvSpPr txBox="1">
            <a:spLocks noChangeArrowheads="1"/>
          </p:cNvSpPr>
          <p:nvPr/>
        </p:nvSpPr>
        <p:spPr bwMode="auto">
          <a:xfrm>
            <a:off x="4572000" y="1066800"/>
            <a:ext cx="86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Times" pitchFamily="18" charset="0"/>
              </a:rPr>
              <a:t>Truth</a:t>
            </a:r>
          </a:p>
        </p:txBody>
      </p:sp>
      <p:sp>
        <p:nvSpPr>
          <p:cNvPr id="90127" name="TextBox 1"/>
          <p:cNvSpPr txBox="1">
            <a:spLocks noChangeArrowheads="1"/>
          </p:cNvSpPr>
          <p:nvPr/>
        </p:nvSpPr>
        <p:spPr bwMode="auto">
          <a:xfrm>
            <a:off x="7146925" y="6477000"/>
            <a:ext cx="1997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Lynch et al., 2009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3913</Words>
  <Application>Microsoft Office PowerPoint</Application>
  <PresentationFormat>On-screen Show (4:3)</PresentationFormat>
  <Paragraphs>724</Paragraphs>
  <Slides>44</Slides>
  <Notes>44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ＭＳ Ｐゴシック</vt:lpstr>
      <vt:lpstr>Arial</vt:lpstr>
      <vt:lpstr>Blackadder ITC</vt:lpstr>
      <vt:lpstr>Cambria Math</vt:lpstr>
      <vt:lpstr>Symbol</vt:lpstr>
      <vt:lpstr>Times</vt:lpstr>
      <vt:lpstr>Times New Roman</vt:lpstr>
      <vt:lpstr>Wingdings</vt:lpstr>
      <vt:lpstr>WP MathA</vt:lpstr>
      <vt:lpstr>Default Design</vt:lpstr>
      <vt:lpstr>1_Default Design</vt:lpstr>
      <vt:lpstr>2_Default Design</vt:lpstr>
      <vt:lpstr>3_Default Design</vt:lpstr>
      <vt:lpstr>6_Default Design</vt:lpstr>
      <vt:lpstr>8_Default Design</vt:lpstr>
      <vt:lpstr>Equation</vt:lpstr>
      <vt:lpstr>Document</vt:lpstr>
      <vt:lpstr>Model evaluation</vt:lpstr>
      <vt:lpstr>Two models of the Gulf Stream</vt:lpstr>
      <vt:lpstr>A third model of the Gulf Stream</vt:lpstr>
      <vt:lpstr>An eddy-resolving model of the North Atlantic</vt:lpstr>
      <vt:lpstr>What is Truth?</vt:lpstr>
      <vt:lpstr>PowerPoint Presentation</vt:lpstr>
      <vt:lpstr>PowerPoint Presentation</vt:lpstr>
      <vt:lpstr>PowerPoint Presentation</vt:lpstr>
      <vt:lpstr>What is Truth?</vt:lpstr>
      <vt:lpstr>PowerPoint Presentation</vt:lpstr>
      <vt:lpstr>PowerPoint Presentation</vt:lpstr>
      <vt:lpstr>What is Truth?</vt:lpstr>
      <vt:lpstr>Misfit Metrics</vt:lpstr>
      <vt:lpstr>PowerPoint Presentation</vt:lpstr>
      <vt:lpstr>Taylor Diagram</vt:lpstr>
      <vt:lpstr>Target Diagram</vt:lpstr>
      <vt:lpstr>Receiver-Operator Characteristic (ROC) </vt:lpstr>
      <vt:lpstr>Receiver-Operator Characteristic (ROC) </vt:lpstr>
      <vt:lpstr>Problem: How does one assess the skill of models in which data have been assimilated? </vt:lpstr>
      <vt:lpstr>PowerPoint Presentation</vt:lpstr>
      <vt:lpstr>PowerPoint Presentation</vt:lpstr>
      <vt:lpstr>Complexity: advantage or liability?</vt:lpstr>
      <vt:lpstr>How can we objectively compare model skill?</vt:lpstr>
      <vt:lpstr>Methods: Ecosystem Model Descriptions</vt:lpstr>
      <vt:lpstr>Methods: Ecosystem Model Descriptions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Problem: More complex models contain more degrees of freedom.   How do we determine whether a more complex model has statistically more significant explanatory power than a simpler one? </vt:lpstr>
      <vt:lpstr>Hindcast Simulations in the Western Gulf of Maine</vt:lpstr>
      <vt:lpstr>PowerPoint Presentation</vt:lpstr>
      <vt:lpstr>Maximum Likelihood Methodology</vt:lpstr>
      <vt:lpstr>PowerPoint Presentation</vt:lpstr>
      <vt:lpstr>Models with and without nutrient dependence</vt:lpstr>
      <vt:lpstr>Nutrient Dependence or Mortality?</vt:lpstr>
      <vt:lpstr>12.823 Roadmap</vt:lpstr>
    </vt:vector>
  </TitlesOfParts>
  <Company>WHOI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 McGillicuddy</dc:creator>
  <cp:lastModifiedBy>15084</cp:lastModifiedBy>
  <cp:revision>106</cp:revision>
  <cp:lastPrinted>2021-05-10T12:19:47Z</cp:lastPrinted>
  <dcterms:created xsi:type="dcterms:W3CDTF">2005-12-14T22:07:13Z</dcterms:created>
  <dcterms:modified xsi:type="dcterms:W3CDTF">2021-05-10T13:45:37Z</dcterms:modified>
</cp:coreProperties>
</file>