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11" r:id="rId3"/>
    <p:sldMasterId id="2147483724" r:id="rId4"/>
  </p:sldMasterIdLst>
  <p:notesMasterIdLst>
    <p:notesMasterId r:id="rId23"/>
  </p:notesMasterIdLst>
  <p:sldIdLst>
    <p:sldId id="366" r:id="rId5"/>
    <p:sldId id="367" r:id="rId6"/>
    <p:sldId id="329" r:id="rId7"/>
    <p:sldId id="330" r:id="rId8"/>
    <p:sldId id="326" r:id="rId9"/>
    <p:sldId id="327" r:id="rId10"/>
    <p:sldId id="328" r:id="rId11"/>
    <p:sldId id="338" r:id="rId12"/>
    <p:sldId id="339" r:id="rId13"/>
    <p:sldId id="336" r:id="rId14"/>
    <p:sldId id="337" r:id="rId15"/>
    <p:sldId id="324" r:id="rId16"/>
    <p:sldId id="325" r:id="rId17"/>
    <p:sldId id="361" r:id="rId18"/>
    <p:sldId id="365" r:id="rId19"/>
    <p:sldId id="362" r:id="rId20"/>
    <p:sldId id="360" r:id="rId21"/>
    <p:sldId id="364" r:id="rId22"/>
  </p:sldIdLst>
  <p:sldSz cx="9144000" cy="6858000" type="screen4x3"/>
  <p:notesSz cx="6881813" cy="9296400"/>
  <p:defaultTextStyle>
    <a:defPPr>
      <a:defRPr lang="en-US"/>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C01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30" autoAdjust="0"/>
    <p:restoredTop sz="68344" autoAdjust="0"/>
  </p:normalViewPr>
  <p:slideViewPr>
    <p:cSldViewPr>
      <p:cViewPr varScale="1">
        <p:scale>
          <a:sx n="74" d="100"/>
          <a:sy n="74" d="100"/>
        </p:scale>
        <p:origin x="22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19" tIns="46210" rIns="92419" bIns="46210" rtlCol="0"/>
          <a:lstStyle>
            <a:lvl1pPr algn="l">
              <a:defRPr sz="1200"/>
            </a:lvl1pPr>
          </a:lstStyle>
          <a:p>
            <a:endParaRPr lang="en-US"/>
          </a:p>
        </p:txBody>
      </p:sp>
      <p:sp>
        <p:nvSpPr>
          <p:cNvPr id="3" name="Date Placeholder 2"/>
          <p:cNvSpPr>
            <a:spLocks noGrp="1"/>
          </p:cNvSpPr>
          <p:nvPr>
            <p:ph type="dt" idx="1"/>
          </p:nvPr>
        </p:nvSpPr>
        <p:spPr>
          <a:xfrm>
            <a:off x="3898101" y="1"/>
            <a:ext cx="2982119" cy="464820"/>
          </a:xfrm>
          <a:prstGeom prst="rect">
            <a:avLst/>
          </a:prstGeom>
        </p:spPr>
        <p:txBody>
          <a:bodyPr vert="horz" lIns="92419" tIns="46210" rIns="92419" bIns="46210" rtlCol="0"/>
          <a:lstStyle>
            <a:lvl1pPr algn="r">
              <a:defRPr sz="1200"/>
            </a:lvl1pPr>
          </a:lstStyle>
          <a:p>
            <a:fld id="{B5217048-3259-42B2-808C-EA7D7B217ACF}" type="datetimeFigureOut">
              <a:rPr lang="en-US" smtClean="0"/>
              <a:t>5/10/2021</a:t>
            </a:fld>
            <a:endParaRPr lang="en-US"/>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419" tIns="46210" rIns="92419" bIns="4621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19" tIns="46210" rIns="92419" bIns="46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2982119" cy="464820"/>
          </a:xfrm>
          <a:prstGeom prst="rect">
            <a:avLst/>
          </a:prstGeom>
        </p:spPr>
        <p:txBody>
          <a:bodyPr vert="horz" lIns="92419" tIns="46210" rIns="92419" bIns="46210"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6"/>
            <a:ext cx="2982119" cy="464820"/>
          </a:xfrm>
          <a:prstGeom prst="rect">
            <a:avLst/>
          </a:prstGeom>
        </p:spPr>
        <p:txBody>
          <a:bodyPr vert="horz" lIns="92419" tIns="46210" rIns="92419" bIns="46210" rtlCol="0" anchor="b"/>
          <a:lstStyle>
            <a:lvl1pPr algn="r">
              <a:defRPr sz="1200"/>
            </a:lvl1pPr>
          </a:lstStyle>
          <a:p>
            <a:fld id="{7EC8414C-CF70-4A79-AA55-06A115104547}" type="slidenum">
              <a:rPr lang="en-US" smtClean="0"/>
              <a:t>‹#›</a:t>
            </a:fld>
            <a:endParaRPr lang="en-US"/>
          </a:p>
        </p:txBody>
      </p:sp>
    </p:spTree>
    <p:extLst>
      <p:ext uri="{BB962C8B-B14F-4D97-AF65-F5344CB8AC3E}">
        <p14:creationId xmlns:p14="http://schemas.microsoft.com/office/powerpoint/2010/main" val="3696062037"/>
      </p:ext>
    </p:extLst>
  </p:cSld>
  <p:clrMap bg1="lt1" tx1="dk1" bg2="lt2" tx2="dk2" accent1="accent1" accent2="accent2" accent3="accent3" accent4="accent4" accent5="accent5" accent6="accent6" hlink="hlink" folHlink="folHlink"/>
  <p:notesStyle>
    <a:lvl1pPr marL="0" algn="l" defTabSz="913737" rtl="0" eaLnBrk="1" latinLnBrk="0" hangingPunct="1">
      <a:defRPr sz="1200" kern="1200">
        <a:solidFill>
          <a:schemeClr val="tx1"/>
        </a:solidFill>
        <a:latin typeface="+mn-lt"/>
        <a:ea typeface="+mn-ea"/>
        <a:cs typeface="+mn-cs"/>
      </a:defRPr>
    </a:lvl1pPr>
    <a:lvl2pPr marL="456867" algn="l" defTabSz="913737" rtl="0" eaLnBrk="1" latinLnBrk="0" hangingPunct="1">
      <a:defRPr sz="1200" kern="1200">
        <a:solidFill>
          <a:schemeClr val="tx1"/>
        </a:solidFill>
        <a:latin typeface="+mn-lt"/>
        <a:ea typeface="+mn-ea"/>
        <a:cs typeface="+mn-cs"/>
      </a:defRPr>
    </a:lvl2pPr>
    <a:lvl3pPr marL="913737" algn="l" defTabSz="913737" rtl="0" eaLnBrk="1" latinLnBrk="0" hangingPunct="1">
      <a:defRPr sz="1200" kern="1200">
        <a:solidFill>
          <a:schemeClr val="tx1"/>
        </a:solidFill>
        <a:latin typeface="+mn-lt"/>
        <a:ea typeface="+mn-ea"/>
        <a:cs typeface="+mn-cs"/>
      </a:defRPr>
    </a:lvl3pPr>
    <a:lvl4pPr marL="1370606" algn="l" defTabSz="913737" rtl="0" eaLnBrk="1" latinLnBrk="0" hangingPunct="1">
      <a:defRPr sz="1200" kern="1200">
        <a:solidFill>
          <a:schemeClr val="tx1"/>
        </a:solidFill>
        <a:latin typeface="+mn-lt"/>
        <a:ea typeface="+mn-ea"/>
        <a:cs typeface="+mn-cs"/>
      </a:defRPr>
    </a:lvl4pPr>
    <a:lvl5pPr marL="1827473" algn="l" defTabSz="913737" rtl="0" eaLnBrk="1" latinLnBrk="0" hangingPunct="1">
      <a:defRPr sz="1200" kern="1200">
        <a:solidFill>
          <a:schemeClr val="tx1"/>
        </a:solidFill>
        <a:latin typeface="+mn-lt"/>
        <a:ea typeface="+mn-ea"/>
        <a:cs typeface="+mn-cs"/>
      </a:defRPr>
    </a:lvl5pPr>
    <a:lvl6pPr marL="2284342" algn="l" defTabSz="913737" rtl="0" eaLnBrk="1" latinLnBrk="0" hangingPunct="1">
      <a:defRPr sz="1200" kern="1200">
        <a:solidFill>
          <a:schemeClr val="tx1"/>
        </a:solidFill>
        <a:latin typeface="+mn-lt"/>
        <a:ea typeface="+mn-ea"/>
        <a:cs typeface="+mn-cs"/>
      </a:defRPr>
    </a:lvl6pPr>
    <a:lvl7pPr marL="2741210" algn="l" defTabSz="913737" rtl="0" eaLnBrk="1" latinLnBrk="0" hangingPunct="1">
      <a:defRPr sz="1200" kern="1200">
        <a:solidFill>
          <a:schemeClr val="tx1"/>
        </a:solidFill>
        <a:latin typeface="+mn-lt"/>
        <a:ea typeface="+mn-ea"/>
        <a:cs typeface="+mn-cs"/>
      </a:defRPr>
    </a:lvl7pPr>
    <a:lvl8pPr marL="3198076" algn="l" defTabSz="913737" rtl="0" eaLnBrk="1" latinLnBrk="0" hangingPunct="1">
      <a:defRPr sz="1200" kern="1200">
        <a:solidFill>
          <a:schemeClr val="tx1"/>
        </a:solidFill>
        <a:latin typeface="+mn-lt"/>
        <a:ea typeface="+mn-ea"/>
        <a:cs typeface="+mn-cs"/>
      </a:defRPr>
    </a:lvl8pPr>
    <a:lvl9pPr marL="3654946" algn="l" defTabSz="9137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_ENREF_89"/></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8414C-CF70-4A79-AA55-06A115104547}" type="slidenum">
              <a:rPr lang="en-US" smtClean="0"/>
              <a:t>1</a:t>
            </a:fld>
            <a:endParaRPr lang="en-US"/>
          </a:p>
        </p:txBody>
      </p:sp>
    </p:spTree>
    <p:extLst>
      <p:ext uri="{BB962C8B-B14F-4D97-AF65-F5344CB8AC3E}">
        <p14:creationId xmlns:p14="http://schemas.microsoft.com/office/powerpoint/2010/main" val="177165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3894807" y="8831249"/>
            <a:ext cx="2984138" cy="462158"/>
          </a:xfrm>
          <a:prstGeom prst="rect">
            <a:avLst/>
          </a:prstGeom>
        </p:spPr>
        <p:txBody>
          <a:bodyPr lIns="0" tIns="0" rIns="0" bIns="0" anchor="b"/>
          <a:lstStyle/>
          <a:p>
            <a:pPr algn="r" defTabSz="829279">
              <a:lnSpc>
                <a:spcPct val="93000"/>
              </a:lnSpc>
            </a:pPr>
            <a:fld id="{7F5A9EB6-D1FD-4AA2-A1DE-16DE7853DF5F}" type="slidenum">
              <a:rPr lang="en-GB" sz="1300">
                <a:solidFill>
                  <a:srgbClr val="000000"/>
                </a:solidFill>
                <a:latin typeface="Times New Roman"/>
                <a:ea typeface="DejaVuSans"/>
              </a:rPr>
              <a:pPr algn="r" defTabSz="829279">
                <a:lnSpc>
                  <a:spcPct val="93000"/>
                </a:lnSpc>
              </a:pPr>
              <a:t>10</a:t>
            </a:fld>
            <a:endParaRPr>
              <a:solidFill>
                <a:prstClr val="black"/>
              </a:solidFill>
            </a:endParaRPr>
          </a:p>
        </p:txBody>
      </p:sp>
      <p:sp>
        <p:nvSpPr>
          <p:cNvPr id="470" name="PlaceHolder 2"/>
          <p:cNvSpPr>
            <a:spLocks noGrp="1"/>
          </p:cNvSpPr>
          <p:nvPr>
            <p:ph type="body"/>
          </p:nvPr>
        </p:nvSpPr>
        <p:spPr>
          <a:xfrm>
            <a:off x="688820" y="4414627"/>
            <a:ext cx="5502901" cy="4180718"/>
          </a:xfrm>
          <a:prstGeom prst="rect">
            <a:avLst/>
          </a:prstGeom>
        </p:spPr>
        <p:txBody>
          <a:bodyPr wrap="none" lIns="0" tIns="0" rIns="0" bIns="0"/>
          <a:lstStyle/>
          <a:p>
            <a:r>
              <a:rPr lang="en-US" dirty="0"/>
              <a:t>78 different ecotypes, all but 20 go extinct</a:t>
            </a:r>
          </a:p>
          <a:p>
            <a:endParaRPr lang="en-US" dirty="0"/>
          </a:p>
          <a:p>
            <a:r>
              <a:rPr lang="en-US" dirty="0"/>
              <a:t>Cf. previous diagram: occupied space</a:t>
            </a:r>
            <a:r>
              <a:rPr lang="en-US" baseline="0" dirty="0"/>
              <a:t> is smaller than the energetically feasible space.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p:cNvSpPr>
          <p:nvPr>
            <p:ph type="body"/>
          </p:nvPr>
        </p:nvSpPr>
        <p:spPr>
          <a:xfrm>
            <a:off x="1050921" y="4424610"/>
            <a:ext cx="4772963" cy="3530568"/>
          </a:xfrm>
          <a:prstGeom prst="rect">
            <a:avLst/>
          </a:prstGeom>
        </p:spPr>
        <p:txBody>
          <a:bodyPr lIns="81632" tIns="42447" rIns="81632" bIns="42447"/>
          <a:lstStyle/>
          <a:p>
            <a:r>
              <a:rPr lang="en-US" dirty="0"/>
              <a:t>In these runs 15 – 20 “phytoplankton functional types” are “fit” i.e. maintain a population above some threshold value</a:t>
            </a:r>
            <a:endParaRPr dirty="0"/>
          </a:p>
          <a:p>
            <a:r>
              <a:rPr lang="en-US" dirty="0"/>
              <a:t>KEY:</a:t>
            </a:r>
            <a:endParaRPr dirty="0"/>
          </a:p>
          <a:p>
            <a:r>
              <a:rPr lang="en-US" dirty="0"/>
              <a:t>1 – 4, top row: The four most abundant Prochlorococcus analogues (small </a:t>
            </a:r>
            <a:r>
              <a:rPr lang="en-US" dirty="0" err="1"/>
              <a:t>phyto</a:t>
            </a:r>
            <a:r>
              <a:rPr lang="en-US" dirty="0"/>
              <a:t>, cannot assimilate NO3)</a:t>
            </a:r>
            <a:endParaRPr dirty="0"/>
          </a:p>
          <a:p>
            <a:r>
              <a:rPr lang="en-US" dirty="0"/>
              <a:t>5 – 9, second row + 1: Small </a:t>
            </a:r>
            <a:r>
              <a:rPr lang="en-US" dirty="0" err="1"/>
              <a:t>phyto</a:t>
            </a:r>
            <a:r>
              <a:rPr lang="en-US" dirty="0"/>
              <a:t>, can consume NO3 (</a:t>
            </a:r>
            <a:r>
              <a:rPr lang="en-US" dirty="0" err="1"/>
              <a:t>Synchococcus</a:t>
            </a:r>
            <a:r>
              <a:rPr lang="en-US" dirty="0"/>
              <a:t> and small eukaryote analogues)</a:t>
            </a:r>
            <a:endParaRPr dirty="0"/>
          </a:p>
          <a:p>
            <a:r>
              <a:rPr lang="en-US" dirty="0"/>
              <a:t>10 – 12, rest of third row: Diatom analogues  (large </a:t>
            </a:r>
            <a:r>
              <a:rPr lang="en-US" dirty="0" err="1"/>
              <a:t>phyto</a:t>
            </a:r>
            <a:r>
              <a:rPr lang="en-US" dirty="0"/>
              <a:t>, need Si)</a:t>
            </a:r>
            <a:endParaRPr dirty="0"/>
          </a:p>
          <a:p>
            <a:r>
              <a:rPr lang="en-US" dirty="0"/>
              <a:t>13 – 16, bottom row: Other large </a:t>
            </a:r>
            <a:r>
              <a:rPr lang="en-US" dirty="0" err="1"/>
              <a:t>phyto</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Synthesis of the predicted biogeography</a:t>
            </a:r>
          </a:p>
          <a:p>
            <a:endParaRPr lang="en-US" dirty="0"/>
          </a:p>
          <a:p>
            <a:r>
              <a:rPr lang="en-US" dirty="0"/>
              <a:t>Diatoms: Southern ocean and subpolar upwelling regions</a:t>
            </a:r>
          </a:p>
          <a:p>
            <a:r>
              <a:rPr lang="en-US" dirty="0"/>
              <a:t>Small: subtropics</a:t>
            </a:r>
          </a:p>
          <a:p>
            <a:r>
              <a:rPr lang="en-US" dirty="0"/>
              <a:t>Pro: tropics and southern subtropics</a:t>
            </a:r>
          </a:p>
          <a:p>
            <a:endParaRPr lang="en-US" dirty="0"/>
          </a:p>
          <a:p>
            <a:r>
              <a:rPr lang="en-US" dirty="0"/>
              <a:t>Fig. 1. Annual mean</a:t>
            </a:r>
            <a:r>
              <a:rPr lang="en-US" baseline="0" dirty="0"/>
              <a:t> </a:t>
            </a:r>
            <a:r>
              <a:rPr lang="en-US" dirty="0"/>
              <a:t>biomass and biogeography</a:t>
            </a:r>
            <a:r>
              <a:rPr lang="en-US" baseline="0" dirty="0"/>
              <a:t> </a:t>
            </a:r>
            <a:r>
              <a:rPr lang="en-US" dirty="0"/>
              <a:t>from single integration.</a:t>
            </a:r>
            <a:r>
              <a:rPr lang="en-US" baseline="0" dirty="0"/>
              <a:t>  </a:t>
            </a:r>
            <a:r>
              <a:rPr lang="en-US" dirty="0"/>
              <a:t>(A) Total</a:t>
            </a:r>
            <a:r>
              <a:rPr lang="en-US" baseline="0" dirty="0"/>
              <a:t> </a:t>
            </a:r>
            <a:r>
              <a:rPr lang="en-US" dirty="0"/>
              <a:t>phytoplankton biomass</a:t>
            </a:r>
            <a:r>
              <a:rPr lang="en-US" baseline="0" dirty="0"/>
              <a:t> </a:t>
            </a:r>
            <a:r>
              <a:rPr lang="en-US" dirty="0"/>
              <a:t>(</a:t>
            </a:r>
            <a:r>
              <a:rPr lang="en-US" dirty="0" err="1"/>
              <a:t>uM</a:t>
            </a:r>
            <a:r>
              <a:rPr lang="en-US" dirty="0"/>
              <a:t> P, 0 to 50 m average).</a:t>
            </a:r>
            <a:r>
              <a:rPr lang="en-US" baseline="0" dirty="0"/>
              <a:t>  </a:t>
            </a:r>
            <a:r>
              <a:rPr lang="en-US" dirty="0"/>
              <a:t>(B) Emergent biogeography:</a:t>
            </a:r>
            <a:r>
              <a:rPr lang="en-US" baseline="0" dirty="0"/>
              <a:t> </a:t>
            </a:r>
            <a:r>
              <a:rPr lang="en-US" dirty="0"/>
              <a:t>Modeled</a:t>
            </a:r>
            <a:r>
              <a:rPr lang="en-US" baseline="0" dirty="0"/>
              <a:t> </a:t>
            </a:r>
            <a:r>
              <a:rPr lang="en-US" dirty="0"/>
              <a:t>photo-autotrophs were</a:t>
            </a:r>
            <a:r>
              <a:rPr lang="en-US" baseline="0" dirty="0"/>
              <a:t> </a:t>
            </a:r>
            <a:r>
              <a:rPr lang="en-US" dirty="0"/>
              <a:t>categorized into four</a:t>
            </a:r>
            <a:r>
              <a:rPr lang="en-US" baseline="0" dirty="0"/>
              <a:t> </a:t>
            </a:r>
            <a:r>
              <a:rPr lang="en-US" dirty="0"/>
              <a:t>functional groups; color</a:t>
            </a:r>
            <a:r>
              <a:rPr lang="en-US" baseline="0" dirty="0"/>
              <a:t> </a:t>
            </a:r>
            <a:r>
              <a:rPr lang="en-US" dirty="0"/>
              <a:t>coding is according to</a:t>
            </a:r>
            <a:r>
              <a:rPr lang="en-US" baseline="0" dirty="0"/>
              <a:t> </a:t>
            </a:r>
            <a:r>
              <a:rPr lang="en-US" dirty="0"/>
              <a:t>group locally dominating</a:t>
            </a:r>
            <a:r>
              <a:rPr lang="en-US" baseline="0" dirty="0"/>
              <a:t> </a:t>
            </a:r>
            <a:r>
              <a:rPr lang="en-US" dirty="0"/>
              <a:t>annual mean biomass.</a:t>
            </a:r>
            <a:r>
              <a:rPr lang="en-US" baseline="0" dirty="0"/>
              <a:t> </a:t>
            </a:r>
            <a:r>
              <a:rPr lang="en-US" dirty="0"/>
              <a:t>Green, analogs of </a:t>
            </a:r>
            <a:r>
              <a:rPr lang="en-US" dirty="0" err="1"/>
              <a:t>Prochlorococcus</a:t>
            </a:r>
            <a:r>
              <a:rPr lang="en-US" dirty="0"/>
              <a:t>;</a:t>
            </a:r>
            <a:r>
              <a:rPr lang="en-US" baseline="0" dirty="0"/>
              <a:t> </a:t>
            </a:r>
            <a:r>
              <a:rPr lang="en-US" dirty="0"/>
              <a:t>orange, other</a:t>
            </a:r>
            <a:r>
              <a:rPr lang="en-US" baseline="0" dirty="0"/>
              <a:t> </a:t>
            </a:r>
            <a:r>
              <a:rPr lang="en-US" dirty="0"/>
              <a:t>small photo-autotrophs;</a:t>
            </a:r>
            <a:r>
              <a:rPr lang="en-US" baseline="0" dirty="0"/>
              <a:t> </a:t>
            </a:r>
            <a:r>
              <a:rPr lang="en-US" dirty="0"/>
              <a:t>red, diatoms; and yellow,</a:t>
            </a:r>
            <a:r>
              <a:rPr lang="en-US" baseline="0" dirty="0"/>
              <a:t> </a:t>
            </a:r>
            <a:r>
              <a:rPr lang="en-US" dirty="0"/>
              <a:t>other large phytoplankton.</a:t>
            </a:r>
            <a:r>
              <a:rPr lang="en-US" baseline="0" dirty="0"/>
              <a:t> </a:t>
            </a:r>
            <a:r>
              <a:rPr lang="en-US" dirty="0"/>
              <a:t>(C) Total</a:t>
            </a:r>
            <a:r>
              <a:rPr lang="en-US" baseline="0" dirty="0"/>
              <a:t> </a:t>
            </a:r>
            <a:r>
              <a:rPr lang="en-US" dirty="0"/>
              <a:t>biomass of </a:t>
            </a:r>
            <a:r>
              <a:rPr lang="en-US" dirty="0" err="1"/>
              <a:t>Prochlorococcus</a:t>
            </a:r>
            <a:r>
              <a:rPr lang="en-US" baseline="0" dirty="0"/>
              <a:t> </a:t>
            </a:r>
            <a:r>
              <a:rPr lang="en-US" dirty="0"/>
              <a:t>analogs (</a:t>
            </a:r>
            <a:r>
              <a:rPr lang="en-US" dirty="0" err="1"/>
              <a:t>mM</a:t>
            </a:r>
            <a:r>
              <a:rPr lang="en-US" dirty="0"/>
              <a:t> P, 0 to</a:t>
            </a:r>
            <a:r>
              <a:rPr lang="en-US" baseline="0" dirty="0"/>
              <a:t> </a:t>
            </a:r>
            <a:r>
              <a:rPr lang="en-US" dirty="0"/>
              <a:t>50 m average). Black line</a:t>
            </a:r>
            <a:r>
              <a:rPr lang="en-US" baseline="0" dirty="0"/>
              <a:t> </a:t>
            </a:r>
            <a:r>
              <a:rPr lang="en-US" dirty="0"/>
              <a:t>indicates the track of</a:t>
            </a:r>
            <a:r>
              <a:rPr lang="en-US" baseline="0" dirty="0"/>
              <a:t> </a:t>
            </a:r>
            <a:r>
              <a:rPr lang="en-US" dirty="0"/>
              <a:t>AMT13.</a:t>
            </a:r>
          </a:p>
        </p:txBody>
      </p:sp>
      <p:sp>
        <p:nvSpPr>
          <p:cNvPr id="4" name="Slide Number Placeholder 3"/>
          <p:cNvSpPr>
            <a:spLocks noGrp="1"/>
          </p:cNvSpPr>
          <p:nvPr>
            <p:ph type="sldNum" sz="quarter" idx="10"/>
          </p:nvPr>
        </p:nvSpPr>
        <p:spPr/>
        <p:txBody>
          <a:bodyPr/>
          <a:lstStyle/>
          <a:p>
            <a:fld id="{7EC8414C-CF70-4A79-AA55-06A115104547}" type="slidenum">
              <a:rPr lang="en-US" smtClean="0"/>
              <a:t>12</a:t>
            </a:fld>
            <a:endParaRPr lang="en-US"/>
          </a:p>
        </p:txBody>
      </p:sp>
    </p:spTree>
    <p:extLst>
      <p:ext uri="{BB962C8B-B14F-4D97-AF65-F5344CB8AC3E}">
        <p14:creationId xmlns:p14="http://schemas.microsoft.com/office/powerpoint/2010/main" val="503907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Nitrate: equatorial upwelling evident; simulated concentrations are lower</a:t>
            </a:r>
            <a:r>
              <a:rPr lang="en-US" baseline="0" dirty="0"/>
              <a:t> than observed.</a:t>
            </a:r>
            <a:endParaRPr lang="en-US" dirty="0"/>
          </a:p>
          <a:p>
            <a:endParaRPr lang="en-US" dirty="0"/>
          </a:p>
          <a:p>
            <a:r>
              <a:rPr lang="en-US" dirty="0"/>
              <a:t>Pro present where nitrate is not</a:t>
            </a:r>
          </a:p>
          <a:p>
            <a:r>
              <a:rPr lang="en-US" dirty="0"/>
              <a:t>	QPCR</a:t>
            </a:r>
            <a:r>
              <a:rPr lang="en-US" baseline="0" dirty="0"/>
              <a:t> methods of assessing abundance for each ecotype</a:t>
            </a:r>
            <a:endParaRPr lang="en-US" dirty="0"/>
          </a:p>
          <a:p>
            <a:endParaRPr lang="en-US" dirty="0"/>
          </a:p>
          <a:p>
            <a:r>
              <a:rPr lang="en-US" dirty="0"/>
              <a:t>Ecotypes </a:t>
            </a:r>
          </a:p>
          <a:p>
            <a:r>
              <a:rPr lang="en-US" dirty="0"/>
              <a:t>M-E1 – most abundant at the equator, not as broadly distributed as </a:t>
            </a:r>
            <a:r>
              <a:rPr lang="en-US" dirty="0" err="1"/>
              <a:t>obs</a:t>
            </a:r>
            <a:r>
              <a:rPr lang="en-US" dirty="0"/>
              <a:t> [tropical origin]</a:t>
            </a:r>
          </a:p>
          <a:p>
            <a:r>
              <a:rPr lang="en-US" dirty="0"/>
              <a:t>M-E2 – most abundant N of 20N and S of 20S</a:t>
            </a:r>
          </a:p>
          <a:p>
            <a:r>
              <a:rPr lang="en-US" dirty="0"/>
              <a:t>M-E3: subsurface maximum; low-light adapted</a:t>
            </a:r>
          </a:p>
          <a:p>
            <a:r>
              <a:rPr lang="en-US" dirty="0"/>
              <a:t>K: no analog for this deep-dwelling clade; is this a clade that can use nitrate in the real world?  Did this clade die out in the model?  Are there sensitivities to the </a:t>
            </a:r>
            <a:r>
              <a:rPr lang="en-US" dirty="0" err="1"/>
              <a:t>Ics</a:t>
            </a:r>
            <a:r>
              <a:rPr lang="en-US" dirty="0"/>
              <a:t>?  Perhaps re-seed after initial adjustment?</a:t>
            </a:r>
          </a:p>
          <a:p>
            <a:endParaRPr lang="en-US" dirty="0"/>
          </a:p>
          <a:p>
            <a:pPr defTabSz="908439">
              <a:defRPr/>
            </a:pPr>
            <a:r>
              <a:rPr lang="en-US" baseline="0" dirty="0" err="1"/>
              <a:t>Prochlorococcus</a:t>
            </a:r>
            <a:r>
              <a:rPr lang="en-US" baseline="0" dirty="0"/>
              <a:t> distribution is a mosaic of these different ecotypes.</a:t>
            </a:r>
            <a:endParaRPr lang="en-US" dirty="0"/>
          </a:p>
          <a:p>
            <a:endParaRPr lang="en-US" dirty="0"/>
          </a:p>
          <a:p>
            <a:r>
              <a:rPr lang="en-US" dirty="0"/>
              <a:t>Cf. NPZ.  Genus</a:t>
            </a:r>
            <a:r>
              <a:rPr lang="en-US" baseline="0" dirty="0"/>
              <a:t> Pro is one component of the total P which we lump into Chl in NPZ models; genetic data like these are revealing structure in the populations that is not visible if all P are lumped together.  These kind of data provide an entirely new window into physical-biological interactions.</a:t>
            </a:r>
          </a:p>
          <a:p>
            <a:endParaRPr lang="en-US" dirty="0"/>
          </a:p>
          <a:p>
            <a:r>
              <a:rPr lang="en-US" dirty="0"/>
              <a:t>Fig. 2. Observed and modeled properties along the AMT13 cruise track. Left column shows</a:t>
            </a:r>
            <a:r>
              <a:rPr lang="en-US" baseline="0" dirty="0"/>
              <a:t> </a:t>
            </a:r>
            <a:r>
              <a:rPr lang="en-US" dirty="0"/>
              <a:t>observations (17), right column shows results from a single model integration. (A and B) Nitrate</a:t>
            </a:r>
            <a:r>
              <a:rPr lang="en-US" baseline="0" dirty="0"/>
              <a:t> </a:t>
            </a:r>
            <a:r>
              <a:rPr lang="en-US" dirty="0"/>
              <a:t>(</a:t>
            </a:r>
            <a:r>
              <a:rPr lang="en-US" dirty="0" err="1"/>
              <a:t>mmol</a:t>
            </a:r>
            <a:r>
              <a:rPr lang="en-US" dirty="0"/>
              <a:t> kg−1); (C and D) total </a:t>
            </a:r>
            <a:r>
              <a:rPr lang="en-US" dirty="0" err="1"/>
              <a:t>Prochlorococcus</a:t>
            </a:r>
            <a:r>
              <a:rPr lang="en-US" dirty="0"/>
              <a:t> abundance [log (cells ml−1)]. (E, G, I, and K)</a:t>
            </a:r>
            <a:r>
              <a:rPr lang="en-US" baseline="0" dirty="0"/>
              <a:t> </a:t>
            </a:r>
            <a:r>
              <a:rPr lang="en-US" dirty="0"/>
              <a:t>Distributions of the four most abundant </a:t>
            </a:r>
            <a:r>
              <a:rPr lang="en-US" dirty="0" err="1"/>
              <a:t>Prochlorococcus</a:t>
            </a:r>
            <a:r>
              <a:rPr lang="en-US" dirty="0"/>
              <a:t> ecotypes [log (cells ml−1)] ranked</a:t>
            </a:r>
            <a:r>
              <a:rPr lang="en-US" baseline="0" dirty="0"/>
              <a:t> </a:t>
            </a:r>
            <a:r>
              <a:rPr lang="en-US" dirty="0"/>
              <a:t>vertically. (F, H, and J) The three emergent model ecotypes ranked vertically by abundance. Model</a:t>
            </a:r>
            <a:r>
              <a:rPr lang="en-US" baseline="0" dirty="0"/>
              <a:t> </a:t>
            </a:r>
            <a:r>
              <a:rPr lang="en-US" dirty="0" err="1"/>
              <a:t>Prochlorococcus</a:t>
            </a:r>
            <a:r>
              <a:rPr lang="en-US" dirty="0"/>
              <a:t> biomass was converted to cell density assuming a quota of 1 </a:t>
            </a:r>
            <a:r>
              <a:rPr lang="en-US" dirty="0" err="1"/>
              <a:t>fg</a:t>
            </a:r>
            <a:r>
              <a:rPr lang="en-US" dirty="0"/>
              <a:t> P cell−1 (27). Black</a:t>
            </a:r>
            <a:r>
              <a:rPr lang="en-US" baseline="0" dirty="0"/>
              <a:t> </a:t>
            </a:r>
            <a:r>
              <a:rPr lang="en-US" dirty="0"/>
              <a:t>lines indicate isotherms.</a:t>
            </a:r>
          </a:p>
        </p:txBody>
      </p:sp>
      <p:sp>
        <p:nvSpPr>
          <p:cNvPr id="4" name="Slide Number Placeholder 3"/>
          <p:cNvSpPr>
            <a:spLocks noGrp="1"/>
          </p:cNvSpPr>
          <p:nvPr>
            <p:ph type="sldNum" sz="quarter" idx="10"/>
          </p:nvPr>
        </p:nvSpPr>
        <p:spPr/>
        <p:txBody>
          <a:bodyPr/>
          <a:lstStyle/>
          <a:p>
            <a:fld id="{7EC8414C-CF70-4A79-AA55-06A115104547}" type="slidenum">
              <a:rPr lang="en-US" smtClean="0"/>
              <a:t>13</a:t>
            </a:fld>
            <a:endParaRPr lang="en-US"/>
          </a:p>
        </p:txBody>
      </p:sp>
    </p:spTree>
    <p:extLst>
      <p:ext uri="{BB962C8B-B14F-4D97-AF65-F5344CB8AC3E}">
        <p14:creationId xmlns:p14="http://schemas.microsoft.com/office/powerpoint/2010/main" val="359538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¼ degree resolution model: eddy permitting</a:t>
            </a:r>
          </a:p>
          <a:p>
            <a:endParaRPr lang="en-US" dirty="0"/>
          </a:p>
          <a:p>
            <a:r>
              <a:rPr lang="en-US" dirty="0"/>
              <a:t>Alpha-diversity excludes the rarest species.</a:t>
            </a:r>
          </a:p>
          <a:p>
            <a:endParaRPr lang="en-US" dirty="0"/>
          </a:p>
          <a:p>
            <a:r>
              <a:rPr lang="en-US" dirty="0"/>
              <a:t>Clayton: diversity increases in high EKE due to (1) confluence in WBCs, (2) local stimulation due to eddy-driven upwelling, and (3) high environmental variability due to the eddies.</a:t>
            </a:r>
          </a:p>
          <a:p>
            <a:endParaRPr lang="en-US" dirty="0"/>
          </a:p>
          <a:p>
            <a:endParaRPr lang="en-US" dirty="0"/>
          </a:p>
        </p:txBody>
      </p:sp>
      <p:sp>
        <p:nvSpPr>
          <p:cNvPr id="4" name="Slide Number Placeholder 3"/>
          <p:cNvSpPr>
            <a:spLocks noGrp="1"/>
          </p:cNvSpPr>
          <p:nvPr>
            <p:ph type="sldNum" sz="quarter" idx="10"/>
          </p:nvPr>
        </p:nvSpPr>
        <p:spPr/>
        <p:txBody>
          <a:bodyPr/>
          <a:lstStyle/>
          <a:p>
            <a:fld id="{DCB07D46-1ED7-4084-8E96-05B0727033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9178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0D – 1D – 3D mean – 3D eddy</a:t>
            </a:r>
          </a:p>
          <a:p>
            <a:endParaRPr lang="en-US" dirty="0"/>
          </a:p>
          <a:p>
            <a:r>
              <a:rPr lang="en-US" dirty="0"/>
              <a:t>Clayton 3D eddy makes sense: high diversity in high EKE</a:t>
            </a:r>
          </a:p>
          <a:p>
            <a:endParaRPr lang="en-US" dirty="0"/>
          </a:p>
          <a:p>
            <a:r>
              <a:rPr lang="en-US" dirty="0"/>
              <a:t>Levy: Their counterintuitive results (Figure 15b) suggest that increasing dispersion leads to increasing local diversity (order 10-100 km scales) and decreasing regional diversity (order 1000 km scales).  In other words, hydrodynamic transport leads to the dominance of fewer species overall, but those fewer species occur over larger ranges with a higher degree of coexistence. </a:t>
            </a:r>
          </a:p>
          <a:p>
            <a:endParaRPr lang="en-US" dirty="0"/>
          </a:p>
          <a:p>
            <a:r>
              <a:rPr lang="en-US" dirty="0"/>
              <a:t>The decrease in g-diversity with dispersal in our simulations was not anticipated, but we found that the decrease was due to the strong reduction in the number of rare types. In the absence of dispersion, these rare types are characterized by very small home range areas where they are best adapted and outcompete other types. In presence of dispersion, emerging types have larger home ranges or “realized niches” (Fig. 6), although in all experiments the “fundamental niches” (defined by Hutchinson 1957 as the niche an organism would fill in the absence of any competition) are identical.  This highlights that types must be adapted to a wider range of environmental conditions to survive and that the quality of competition is very different depending on the amount of dispersal.</a:t>
            </a:r>
          </a:p>
          <a:p>
            <a:endParaRPr lang="en-US" dirty="0"/>
          </a:p>
          <a:p>
            <a:r>
              <a:rPr lang="en-US" dirty="0"/>
              <a:t>(a) Annual average diversity in the surface layer of the high-resolution (HR) configuration described in Clayton et al. (</a:t>
            </a:r>
            <a:r>
              <a:rPr lang="en-US" dirty="0">
                <a:hlinkClick r:id="rId3" action="ppaction://hlinkfile" tooltip="Clayton, 2013 #2769"/>
              </a:rPr>
              <a:t>2013</a:t>
            </a:r>
            <a:r>
              <a:rPr lang="en-US" dirty="0"/>
              <a:t>). Diversity (α) is defined as the total number of phytoplankton types with biomass greater than 0.001% of the total phytoplankton biomass. Black contour lines indicate phytoplankton diversity hotspots (α &gt; 10.2).  (b)  Trends in local diversity (α; 10-100 km scales) and regional diversity (γ; 1000 km scales) as a function of dispersion from the simulations described in Lévy et al. (</a:t>
            </a:r>
            <a:r>
              <a:rPr lang="en-US" dirty="0">
                <a:hlinkClick r:id="rId4" action="ppaction://hlinkfile" tooltip="Lévy, 2014 #2768"/>
              </a:rPr>
              <a:t>2014</a:t>
            </a:r>
            <a:r>
              <a:rPr lang="en-US" dirty="0"/>
              <a:t>).  Experiments 0D, 1D, 3D-m, and 3D-e are ranked along the x-axis by increasing level of dispersion in the flow field. In the case with no dispersion (0D) each grid cell in the horizontal and vertical dimensions is treated independently.  Vertical mixing is added in the 1D case, and advection by the mean velocity is added in the 3D-m case.  The full eddy-resolving flow is accounted for in 3D-e.  Results from the latter two experiments are marked with dots and stars, respectively. </a:t>
            </a:r>
          </a:p>
        </p:txBody>
      </p:sp>
      <p:sp>
        <p:nvSpPr>
          <p:cNvPr id="4" name="Slide Number Placeholder 3"/>
          <p:cNvSpPr>
            <a:spLocks noGrp="1"/>
          </p:cNvSpPr>
          <p:nvPr>
            <p:ph type="sldNum" sz="quarter" idx="10"/>
          </p:nvPr>
        </p:nvSpPr>
        <p:spPr/>
        <p:txBody>
          <a:bodyPr/>
          <a:lstStyle/>
          <a:p>
            <a:fld id="{DCB07D46-1ED7-4084-8E96-05B0727033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9178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representation of the changes in community structure and</a:t>
            </a:r>
            <a:r>
              <a:rPr lang="en-US" baseline="0" dirty="0"/>
              <a:t> </a:t>
            </a:r>
            <a:r>
              <a:rPr lang="en-US" dirty="0"/>
              <a:t>biogeography at high and low levels of dispersion. At low dispersion, there are a</a:t>
            </a:r>
            <a:r>
              <a:rPr lang="en-US" baseline="0" dirty="0"/>
              <a:t> </a:t>
            </a:r>
            <a:r>
              <a:rPr lang="en-US" dirty="0"/>
              <a:t>large number of types, over small home range areas that are not overlapping: there</a:t>
            </a:r>
            <a:r>
              <a:rPr lang="en-US" baseline="0" dirty="0"/>
              <a:t> </a:t>
            </a:r>
            <a:r>
              <a:rPr lang="en-US" dirty="0"/>
              <a:t>is no coexistence. The different habitats are organized along the temperature</a:t>
            </a:r>
            <a:r>
              <a:rPr lang="en-US" baseline="0" dirty="0"/>
              <a:t> </a:t>
            </a:r>
            <a:r>
              <a:rPr lang="en-US" dirty="0"/>
              <a:t>gradient. At high dispersion, the number of</a:t>
            </a:r>
            <a:r>
              <a:rPr lang="en-US" baseline="0" dirty="0"/>
              <a:t> </a:t>
            </a:r>
            <a:r>
              <a:rPr lang="en-US" dirty="0"/>
              <a:t>types decreases, but the size of the</a:t>
            </a:r>
            <a:r>
              <a:rPr lang="en-US" baseline="0" dirty="0"/>
              <a:t> </a:t>
            </a:r>
            <a:r>
              <a:rPr lang="en-US" dirty="0"/>
              <a:t>home ranges increases and they intersect: different types coexist. Note that the</a:t>
            </a:r>
            <a:r>
              <a:rPr lang="en-US" baseline="0" dirty="0"/>
              <a:t> </a:t>
            </a:r>
            <a:r>
              <a:rPr lang="en-US" dirty="0"/>
              <a:t>types are not all the same between the high-dispersion and low-dispersion cases.</a:t>
            </a:r>
            <a:r>
              <a:rPr lang="en-US" baseline="0" dirty="0"/>
              <a:t> </a:t>
            </a:r>
            <a:r>
              <a:rPr lang="en-US" dirty="0"/>
              <a:t>The different colors illustrate the change in community structure.</a:t>
            </a:r>
          </a:p>
          <a:p>
            <a:endParaRPr lang="en-US" dirty="0"/>
          </a:p>
          <a:p>
            <a:r>
              <a:rPr lang="en-US" dirty="0"/>
              <a:t>Narrow niches persist, specialists win out</a:t>
            </a:r>
          </a:p>
          <a:p>
            <a:endParaRPr lang="en-US" dirty="0"/>
          </a:p>
          <a:p>
            <a:r>
              <a:rPr lang="en-US" dirty="0"/>
              <a:t>Vs</a:t>
            </a:r>
          </a:p>
          <a:p>
            <a:endParaRPr lang="en-US" dirty="0"/>
          </a:p>
          <a:p>
            <a:r>
              <a:rPr lang="en-US" dirty="0"/>
              <a:t>Dispersion increases competition, exchange </a:t>
            </a:r>
            <a:r>
              <a:rPr lang="en-US"/>
              <a:t>between niches.</a:t>
            </a:r>
            <a:endParaRPr lang="en-US" dirty="0"/>
          </a:p>
        </p:txBody>
      </p:sp>
      <p:sp>
        <p:nvSpPr>
          <p:cNvPr id="4" name="Slide Number Placeholder 3"/>
          <p:cNvSpPr>
            <a:spLocks noGrp="1"/>
          </p:cNvSpPr>
          <p:nvPr>
            <p:ph type="sldNum" sz="quarter" idx="10"/>
          </p:nvPr>
        </p:nvSpPr>
        <p:spPr/>
        <p:txBody>
          <a:bodyPr/>
          <a:lstStyle/>
          <a:p>
            <a:fld id="{DCB07D46-1ED7-4084-8E96-05B07270334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7067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8414C-CF70-4A79-AA55-06A115104547}" type="slidenum">
              <a:rPr lang="en-US" smtClean="0"/>
              <a:t>17</a:t>
            </a:fld>
            <a:endParaRPr lang="en-US"/>
          </a:p>
        </p:txBody>
      </p:sp>
    </p:spTree>
    <p:extLst>
      <p:ext uri="{BB962C8B-B14F-4D97-AF65-F5344CB8AC3E}">
        <p14:creationId xmlns:p14="http://schemas.microsoft.com/office/powerpoint/2010/main" val="176324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8414C-CF70-4A79-AA55-06A115104547}" type="slidenum">
              <a:rPr lang="en-US" smtClean="0"/>
              <a:t>18</a:t>
            </a:fld>
            <a:endParaRPr lang="en-US"/>
          </a:p>
        </p:txBody>
      </p:sp>
    </p:spTree>
    <p:extLst>
      <p:ext uri="{BB962C8B-B14F-4D97-AF65-F5344CB8AC3E}">
        <p14:creationId xmlns:p14="http://schemas.microsoft.com/office/powerpoint/2010/main" val="372440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Glenn’s last example of evolution – NPZ model with traits formulated as continuous variables allowed to evolve over time.</a:t>
            </a:r>
          </a:p>
        </p:txBody>
      </p:sp>
      <p:sp>
        <p:nvSpPr>
          <p:cNvPr id="4" name="Slide Number Placeholder 3"/>
          <p:cNvSpPr>
            <a:spLocks noGrp="1"/>
          </p:cNvSpPr>
          <p:nvPr>
            <p:ph type="sldNum" sz="quarter" idx="5"/>
          </p:nvPr>
        </p:nvSpPr>
        <p:spPr/>
        <p:txBody>
          <a:bodyPr/>
          <a:lstStyle/>
          <a:p>
            <a:fld id="{7EC8414C-CF70-4A79-AA55-06A115104547}" type="slidenum">
              <a:rPr lang="en-US" smtClean="0"/>
              <a:t>2</a:t>
            </a:fld>
            <a:endParaRPr lang="en-US"/>
          </a:p>
        </p:txBody>
      </p:sp>
    </p:spTree>
    <p:extLst>
      <p:ext uri="{BB962C8B-B14F-4D97-AF65-F5344CB8AC3E}">
        <p14:creationId xmlns:p14="http://schemas.microsoft.com/office/powerpoint/2010/main" val="120161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3897996" y="8829917"/>
            <a:ext cx="2982225" cy="464820"/>
          </a:xfrm>
          <a:prstGeom prst="rect">
            <a:avLst/>
          </a:prstGeom>
        </p:spPr>
        <p:txBody>
          <a:bodyPr lIns="81632" tIns="42447" rIns="81632" bIns="42447" anchor="b"/>
          <a:lstStyle/>
          <a:p>
            <a:pPr algn="r" defTabSz="829279"/>
            <a:fld id="{9FE07759-7651-4232-82FC-14266FED11CB}" type="slidenum">
              <a:rPr lang="en-US" sz="1100">
                <a:solidFill>
                  <a:prstClr val="black"/>
                </a:solidFill>
              </a:rPr>
              <a:pPr algn="r" defTabSz="829279"/>
              <a:t>3</a:t>
            </a:fld>
            <a:endParaRPr>
              <a:solidFill>
                <a:prstClr val="black"/>
              </a:solidFill>
            </a:endParaRPr>
          </a:p>
        </p:txBody>
      </p:sp>
      <p:sp>
        <p:nvSpPr>
          <p:cNvPr id="457" name="CustomShape 2"/>
          <p:cNvSpPr/>
          <p:nvPr/>
        </p:nvSpPr>
        <p:spPr>
          <a:xfrm>
            <a:off x="3894808" y="8831251"/>
            <a:ext cx="2985413" cy="463489"/>
          </a:xfrm>
          <a:prstGeom prst="rect">
            <a:avLst/>
          </a:prstGeom>
        </p:spPr>
        <p:txBody>
          <a:bodyPr lIns="0" tIns="0" rIns="0" bIns="0" anchor="b"/>
          <a:lstStyle/>
          <a:p>
            <a:pPr algn="r" defTabSz="829279"/>
            <a:fld id="{B58DCA16-E929-467E-B976-3D51E42A56DD}" type="slidenum">
              <a:rPr lang="en-US" sz="1200">
                <a:solidFill>
                  <a:srgbClr val="000000"/>
                </a:solidFill>
                <a:latin typeface="Times New Roman"/>
              </a:rPr>
              <a:pPr algn="r" defTabSz="829279"/>
              <a:t>3</a:t>
            </a:fld>
            <a:endParaRPr>
              <a:solidFill>
                <a:prstClr val="black"/>
              </a:solidFill>
            </a:endParaRPr>
          </a:p>
        </p:txBody>
      </p:sp>
      <p:sp>
        <p:nvSpPr>
          <p:cNvPr id="458" name="CustomShape 3"/>
          <p:cNvSpPr/>
          <p:nvPr/>
        </p:nvSpPr>
        <p:spPr>
          <a:xfrm>
            <a:off x="3894808" y="8831251"/>
            <a:ext cx="2983500" cy="463489"/>
          </a:xfrm>
          <a:prstGeom prst="rect">
            <a:avLst/>
          </a:prstGeom>
        </p:spPr>
        <p:txBody>
          <a:bodyPr lIns="0" tIns="0" rIns="0" bIns="0" anchor="b"/>
          <a:lstStyle/>
          <a:p>
            <a:pPr algn="r" defTabSz="829279">
              <a:lnSpc>
                <a:spcPct val="81000"/>
              </a:lnSpc>
            </a:pPr>
            <a:fld id="{8F278D88-ABD2-47A4-8F11-30463C0F3AED}" type="slidenum">
              <a:rPr lang="en-GB" sz="1200">
                <a:solidFill>
                  <a:srgbClr val="000000"/>
                </a:solidFill>
                <a:latin typeface="Times New Roman"/>
              </a:rPr>
              <a:pPr algn="r" defTabSz="829279">
                <a:lnSpc>
                  <a:spcPct val="81000"/>
                </a:lnSpc>
              </a:pPr>
              <a:t>3</a:t>
            </a:fld>
            <a:endParaRPr>
              <a:solidFill>
                <a:prstClr val="black"/>
              </a:solidFill>
            </a:endParaRPr>
          </a:p>
        </p:txBody>
      </p:sp>
      <p:sp>
        <p:nvSpPr>
          <p:cNvPr id="459" name="CustomShape 4"/>
          <p:cNvSpPr/>
          <p:nvPr/>
        </p:nvSpPr>
        <p:spPr>
          <a:xfrm>
            <a:off x="1008210" y="705051"/>
            <a:ext cx="4865081" cy="3484986"/>
          </a:xfrm>
          <a:prstGeom prst="rect">
            <a:avLst/>
          </a:prstGeom>
          <a:solidFill>
            <a:srgbClr val="FFFFFF"/>
          </a:solidFill>
          <a:ln w="9360">
            <a:solidFill>
              <a:srgbClr val="000000"/>
            </a:solidFill>
            <a:miter/>
          </a:ln>
        </p:spPr>
      </p:sp>
      <p:sp>
        <p:nvSpPr>
          <p:cNvPr id="460" name="PlaceHolder 5"/>
          <p:cNvSpPr>
            <a:spLocks noGrp="1"/>
          </p:cNvSpPr>
          <p:nvPr>
            <p:ph type="body"/>
          </p:nvPr>
        </p:nvSpPr>
        <p:spPr>
          <a:xfrm>
            <a:off x="687863" y="4414295"/>
            <a:ext cx="5505450" cy="4183712"/>
          </a:xfrm>
          <a:prstGeom prst="rect">
            <a:avLst/>
          </a:prstGeom>
        </p:spPr>
        <p:txBody>
          <a:bodyPr wrap="none" anchor="ctr"/>
          <a:lstStyle/>
          <a:p>
            <a:r>
              <a:rPr lang="en-US" dirty="0"/>
              <a:t>Stepping back from the </a:t>
            </a:r>
            <a:r>
              <a:rPr lang="en-US"/>
              <a:t>continuously evolving case</a:t>
            </a:r>
            <a:endParaRPr lang="en-US" baseline="0" dirty="0"/>
          </a:p>
          <a:p>
            <a:endParaRPr lang="en-US" baseline="0" dirty="0"/>
          </a:p>
          <a:p>
            <a:r>
              <a:rPr lang="en-US" baseline="0" dirty="0"/>
              <a:t>This example: not modeling evolution but selection.</a:t>
            </a:r>
          </a:p>
          <a:p>
            <a:endParaRPr lang="en-US" baseline="0" dirty="0"/>
          </a:p>
          <a:p>
            <a:r>
              <a:rPr lang="en-US" baseline="0" dirty="0"/>
              <a:t>Stochastic assignment of traits assigned in the beginning assuming specific functional forms and allometric relationships.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a:t>
            </a:r>
            <a:r>
              <a:rPr lang="en-US" dirty="0"/>
              <a:t> and Pro – prokaryotes</a:t>
            </a:r>
          </a:p>
          <a:p>
            <a:r>
              <a:rPr lang="en-US" dirty="0"/>
              <a:t>Pro – NH4 and NO2 nutrition</a:t>
            </a:r>
          </a:p>
          <a:p>
            <a:r>
              <a:rPr lang="en-US" dirty="0" err="1"/>
              <a:t>Syn</a:t>
            </a:r>
            <a:r>
              <a:rPr lang="en-US" dirty="0"/>
              <a:t>, </a:t>
            </a:r>
            <a:r>
              <a:rPr lang="en-US" dirty="0" err="1"/>
              <a:t>picoeuks</a:t>
            </a:r>
            <a:r>
              <a:rPr lang="en-US" dirty="0"/>
              <a:t>: nitrate</a:t>
            </a:r>
          </a:p>
          <a:p>
            <a:endParaRPr lang="en-US" dirty="0"/>
          </a:p>
        </p:txBody>
      </p:sp>
      <p:sp>
        <p:nvSpPr>
          <p:cNvPr id="4" name="Slide Number Placeholder 3"/>
          <p:cNvSpPr>
            <a:spLocks noGrp="1"/>
          </p:cNvSpPr>
          <p:nvPr>
            <p:ph type="sldNum" sz="quarter" idx="10"/>
          </p:nvPr>
        </p:nvSpPr>
        <p:spPr/>
        <p:txBody>
          <a:bodyPr/>
          <a:lstStyle/>
          <a:p>
            <a:fld id="{7EC8414C-CF70-4A79-AA55-06A115104547}" type="slidenum">
              <a:rPr lang="en-US" smtClean="0"/>
              <a:t>4</a:t>
            </a:fld>
            <a:endParaRPr lang="en-US"/>
          </a:p>
        </p:txBody>
      </p:sp>
    </p:spTree>
    <p:extLst>
      <p:ext uri="{BB962C8B-B14F-4D97-AF65-F5344CB8AC3E}">
        <p14:creationId xmlns:p14="http://schemas.microsoft.com/office/powerpoint/2010/main" val="37218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which ecotype is represented</a:t>
            </a:r>
            <a:r>
              <a:rPr lang="en-US" baseline="0" dirty="0"/>
              <a:t> here?  [</a:t>
            </a:r>
            <a:r>
              <a:rPr lang="en-US" baseline="0" dirty="0" err="1"/>
              <a:t>Prochlorococcus</a:t>
            </a:r>
            <a:r>
              <a:rPr lang="en-US" baseline="0" dirty="0"/>
              <a:t>]</a:t>
            </a:r>
          </a:p>
          <a:p>
            <a:r>
              <a:rPr lang="en-US" baseline="0" dirty="0"/>
              <a:t>	What would a diatom look like? [large, high light, silica, NO3, NO2, NH4]</a:t>
            </a:r>
          </a:p>
          <a:p>
            <a:endParaRPr lang="en-US" baseline="0" dirty="0"/>
          </a:p>
          <a:p>
            <a:r>
              <a:rPr lang="en-US" baseline="0" dirty="0"/>
              <a:t>Nutrient uptake: small cells have a higher affinity for nutrients (</a:t>
            </a:r>
            <a:r>
              <a:rPr lang="en-US" baseline="0" dirty="0" err="1"/>
              <a:t>sfc</a:t>
            </a:r>
            <a:r>
              <a:rPr lang="en-US" baseline="0" dirty="0"/>
              <a:t> to volume)</a:t>
            </a:r>
          </a:p>
          <a:p>
            <a:endParaRPr lang="en-US" baseline="0" dirty="0"/>
          </a:p>
          <a:p>
            <a:r>
              <a:rPr lang="en-US" baseline="0" dirty="0"/>
              <a:t>Light absorption: growth increases with light, then decreases (photoinhibition).  Large cells require higher light to achieve their maximal photosynthetic rate (</a:t>
            </a:r>
            <a:r>
              <a:rPr lang="en-US" baseline="0" dirty="0" err="1"/>
              <a:t>sfc</a:t>
            </a:r>
            <a:r>
              <a:rPr lang="en-US" baseline="0" dirty="0"/>
              <a:t> to volume; package effect)</a:t>
            </a:r>
          </a:p>
          <a:p>
            <a:endParaRPr lang="en-US" baseline="0" dirty="0"/>
          </a:p>
          <a:p>
            <a:r>
              <a:rPr lang="en-US" baseline="0" dirty="0"/>
              <a:t>Optimal temperature ranges: large cells have the capacity to grow more quickly than small, but there is overlap</a:t>
            </a:r>
          </a:p>
          <a:p>
            <a:endParaRPr lang="en-US" baseline="0" dirty="0"/>
          </a:p>
          <a:p>
            <a:r>
              <a:rPr lang="en-US" baseline="0" dirty="0"/>
              <a:t>Random assignment of the various characteristics, followed by random assignment of specific parameters.</a:t>
            </a:r>
          </a:p>
          <a:p>
            <a:endParaRPr lang="en-US" baseline="0" dirty="0"/>
          </a:p>
          <a:p>
            <a:r>
              <a:rPr lang="en-US" baseline="0" dirty="0"/>
              <a:t>Overall: 	small cells outcompete large cells in low light, low nutrient conditions</a:t>
            </a:r>
          </a:p>
          <a:p>
            <a:r>
              <a:rPr lang="en-US" baseline="0" dirty="0"/>
              <a:t>	large cells outcompete small cells in high light, high nutrient conditions.</a:t>
            </a:r>
            <a:endParaRPr lang="en-US" dirty="0"/>
          </a:p>
        </p:txBody>
      </p:sp>
      <p:sp>
        <p:nvSpPr>
          <p:cNvPr id="4" name="Slide Number Placeholder 3"/>
          <p:cNvSpPr>
            <a:spLocks noGrp="1"/>
          </p:cNvSpPr>
          <p:nvPr>
            <p:ph type="sldNum" sz="quarter" idx="10"/>
          </p:nvPr>
        </p:nvSpPr>
        <p:spPr/>
        <p:txBody>
          <a:bodyPr/>
          <a:lstStyle/>
          <a:p>
            <a:fld id="{7EC8414C-CF70-4A79-AA55-06A115104547}" type="slidenum">
              <a:rPr lang="en-US" smtClean="0"/>
              <a:t>5</a:t>
            </a:fld>
            <a:endParaRPr lang="en-US"/>
          </a:p>
        </p:txBody>
      </p:sp>
    </p:spTree>
    <p:extLst>
      <p:ext uri="{BB962C8B-B14F-4D97-AF65-F5344CB8AC3E}">
        <p14:creationId xmlns:p14="http://schemas.microsoft.com/office/powerpoint/2010/main" val="191170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Phytoplankton:</a:t>
            </a:r>
          </a:p>
          <a:p>
            <a:r>
              <a:rPr lang="en-US" dirty="0"/>
              <a:t>Each of the 78 species has a unique and stochastically assigned maximal growth rate, nutrient uptake</a:t>
            </a:r>
            <a:r>
              <a:rPr lang="en-US" baseline="0" dirty="0"/>
              <a:t> kinetics, temperature, and light parameters.  </a:t>
            </a:r>
          </a:p>
          <a:p>
            <a:endParaRPr lang="en-US" baseline="0" dirty="0"/>
          </a:p>
          <a:p>
            <a:pPr defTabSz="899117">
              <a:defRPr/>
            </a:pPr>
            <a:r>
              <a:rPr lang="en-US" baseline="0" dirty="0"/>
              <a:t>Nutrient limitation: Gammas and Ks describe nutrient preferences [e.g. Ks lower for NH4 than NO3]</a:t>
            </a:r>
          </a:p>
          <a:p>
            <a:endParaRPr lang="en-US" baseline="0" dirty="0"/>
          </a:p>
          <a:p>
            <a:r>
              <a:rPr lang="en-US" baseline="0" dirty="0"/>
              <a:t>Nutrient equation: </a:t>
            </a:r>
          </a:p>
          <a:p>
            <a:r>
              <a:rPr lang="en-US" baseline="0" dirty="0"/>
              <a:t>R describes the nutrient ratios [e.g. NO3:NH4=0 for Prochlorococcus]</a:t>
            </a:r>
          </a:p>
          <a:p>
            <a:r>
              <a:rPr lang="en-US" baseline="0" dirty="0"/>
              <a:t>S is remineralization</a:t>
            </a:r>
          </a:p>
          <a:p>
            <a:endParaRPr lang="en-US" baseline="0" dirty="0"/>
          </a:p>
          <a:p>
            <a:r>
              <a:rPr lang="en-US" baseline="0" dirty="0"/>
              <a:t>Phytoplankton equation:</a:t>
            </a:r>
          </a:p>
          <a:p>
            <a:r>
              <a:rPr lang="en-US" baseline="0" dirty="0"/>
              <a:t>Sinking is size-dependent; larger cells sink more quickly than smaller cells.</a:t>
            </a:r>
          </a:p>
          <a:p>
            <a:endParaRPr lang="en-US" baseline="0" dirty="0"/>
          </a:p>
          <a:p>
            <a:r>
              <a:rPr lang="en-US" baseline="0" dirty="0"/>
              <a:t>There is linear mortality of P and grazing by 2 size classes of Z using the Monod formulation.</a:t>
            </a:r>
          </a:p>
          <a:p>
            <a:endParaRPr lang="en-US" baseline="0" dirty="0"/>
          </a:p>
          <a:p>
            <a:r>
              <a:rPr lang="en-US" dirty="0"/>
              <a:t>Linear</a:t>
            </a:r>
            <a:r>
              <a:rPr lang="en-US" baseline="0" dirty="0"/>
              <a:t> mortality in P,Z feed into DOM and POM, which are then </a:t>
            </a:r>
            <a:r>
              <a:rPr lang="en-US" baseline="0" dirty="0" err="1"/>
              <a:t>remineralized</a:t>
            </a:r>
            <a:r>
              <a:rPr lang="en-US" baseline="0" dirty="0"/>
              <a:t> to N, which is represented by S in the nutrient equation.</a:t>
            </a:r>
            <a:endParaRPr lang="en-US" dirty="0"/>
          </a:p>
        </p:txBody>
      </p:sp>
      <p:sp>
        <p:nvSpPr>
          <p:cNvPr id="4" name="Slide Number Placeholder 3"/>
          <p:cNvSpPr>
            <a:spLocks noGrp="1"/>
          </p:cNvSpPr>
          <p:nvPr>
            <p:ph type="sldNum" sz="quarter" idx="10"/>
          </p:nvPr>
        </p:nvSpPr>
        <p:spPr/>
        <p:txBody>
          <a:bodyPr/>
          <a:lstStyle/>
          <a:p>
            <a:fld id="{7EC8414C-CF70-4A79-AA55-06A115104547}" type="slidenum">
              <a:rPr lang="en-US" smtClean="0"/>
              <a:t>6</a:t>
            </a:fld>
            <a:endParaRPr lang="en-US"/>
          </a:p>
        </p:txBody>
      </p:sp>
    </p:spTree>
    <p:extLst>
      <p:ext uri="{BB962C8B-B14F-4D97-AF65-F5344CB8AC3E}">
        <p14:creationId xmlns:p14="http://schemas.microsoft.com/office/powerpoint/2010/main" val="173405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Physiologically</a:t>
            </a:r>
            <a:r>
              <a:rPr lang="en-US" baseline="0" dirty="0"/>
              <a:t> based </a:t>
            </a:r>
            <a:r>
              <a:rPr lang="en-US" baseline="0" dirty="0" err="1"/>
              <a:t>allometric</a:t>
            </a:r>
            <a:r>
              <a:rPr lang="en-US" baseline="0" dirty="0"/>
              <a:t> relationships objectively based but randomly assigned.</a:t>
            </a:r>
            <a:endParaRPr lang="en-US" dirty="0"/>
          </a:p>
        </p:txBody>
      </p:sp>
      <p:sp>
        <p:nvSpPr>
          <p:cNvPr id="4" name="Slide Number Placeholder 3"/>
          <p:cNvSpPr>
            <a:spLocks noGrp="1"/>
          </p:cNvSpPr>
          <p:nvPr>
            <p:ph type="sldNum" sz="quarter" idx="10"/>
          </p:nvPr>
        </p:nvSpPr>
        <p:spPr/>
        <p:txBody>
          <a:bodyPr/>
          <a:lstStyle/>
          <a:p>
            <a:fld id="{7EC8414C-CF70-4A79-AA55-06A115104547}" type="slidenum">
              <a:rPr lang="en-US" smtClean="0"/>
              <a:t>7</a:t>
            </a:fld>
            <a:endParaRPr lang="en-US"/>
          </a:p>
        </p:txBody>
      </p:sp>
    </p:spTree>
    <p:extLst>
      <p:ext uri="{BB962C8B-B14F-4D97-AF65-F5344CB8AC3E}">
        <p14:creationId xmlns:p14="http://schemas.microsoft.com/office/powerpoint/2010/main" val="350980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 quasi-steady state: ecosystem has adjusted to the initial transients; deep sea nutrients still evolving.</a:t>
            </a:r>
          </a:p>
        </p:txBody>
      </p:sp>
      <p:sp>
        <p:nvSpPr>
          <p:cNvPr id="4" name="Slide Number Placeholder 3"/>
          <p:cNvSpPr>
            <a:spLocks noGrp="1"/>
          </p:cNvSpPr>
          <p:nvPr>
            <p:ph type="sldNum" sz="quarter" idx="10"/>
          </p:nvPr>
        </p:nvSpPr>
        <p:spPr/>
        <p:txBody>
          <a:bodyPr/>
          <a:lstStyle/>
          <a:p>
            <a:fld id="{7EC8414C-CF70-4A79-AA55-06A115104547}" type="slidenum">
              <a:rPr lang="en-US" smtClean="0"/>
              <a:t>8</a:t>
            </a:fld>
            <a:endParaRPr lang="en-US"/>
          </a:p>
        </p:txBody>
      </p:sp>
    </p:spTree>
    <p:extLst>
      <p:ext uri="{BB962C8B-B14F-4D97-AF65-F5344CB8AC3E}">
        <p14:creationId xmlns:p14="http://schemas.microsoft.com/office/powerpoint/2010/main" val="75849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Satellite-based estimate of PP</a:t>
            </a:r>
          </a:p>
          <a:p>
            <a:r>
              <a:rPr lang="en-US" dirty="0"/>
              <a:t>	High in N </a:t>
            </a:r>
            <a:r>
              <a:rPr lang="en-US" dirty="0" err="1"/>
              <a:t>Atl</a:t>
            </a:r>
            <a:endParaRPr lang="en-US" dirty="0"/>
          </a:p>
          <a:p>
            <a:r>
              <a:rPr lang="en-US" dirty="0"/>
              <a:t>	Less in N Pac</a:t>
            </a:r>
          </a:p>
          <a:p>
            <a:r>
              <a:rPr lang="en-US" dirty="0"/>
              <a:t>	Low in subtropics</a:t>
            </a:r>
          </a:p>
          <a:p>
            <a:r>
              <a:rPr lang="en-US" dirty="0"/>
              <a:t>	model overshooting in Southern Ocean</a:t>
            </a:r>
          </a:p>
          <a:p>
            <a:r>
              <a:rPr lang="en-US" dirty="0"/>
              <a:t>	large-scale</a:t>
            </a:r>
            <a:r>
              <a:rPr lang="en-US" baseline="0" dirty="0"/>
              <a:t> patterns are similar</a:t>
            </a:r>
          </a:p>
          <a:p>
            <a:endParaRPr lang="en-US" baseline="0" dirty="0"/>
          </a:p>
          <a:p>
            <a:r>
              <a:rPr lang="en-US" baseline="0" dirty="0"/>
              <a:t>PO4, NO3, Si distributions do not drift too far from ICs</a:t>
            </a:r>
          </a:p>
          <a:p>
            <a:r>
              <a:rPr lang="en-US" baseline="0" dirty="0"/>
              <a:t>	HNLC in </a:t>
            </a:r>
            <a:r>
              <a:rPr lang="en-US" baseline="0" dirty="0" err="1"/>
              <a:t>Eq</a:t>
            </a:r>
            <a:r>
              <a:rPr lang="en-US" baseline="0" dirty="0"/>
              <a:t> Pac not as HN, but feature is there</a:t>
            </a:r>
          </a:p>
          <a:p>
            <a:r>
              <a:rPr lang="en-US" baseline="0" dirty="0"/>
              <a:t>	Resolution not sufficient for upwelling regions, e.g. west Africa</a:t>
            </a:r>
            <a:endParaRPr lang="en-US" dirty="0"/>
          </a:p>
        </p:txBody>
      </p:sp>
      <p:sp>
        <p:nvSpPr>
          <p:cNvPr id="4" name="Slide Number Placeholder 3"/>
          <p:cNvSpPr>
            <a:spLocks noGrp="1"/>
          </p:cNvSpPr>
          <p:nvPr>
            <p:ph type="sldNum" sz="quarter" idx="10"/>
          </p:nvPr>
        </p:nvSpPr>
        <p:spPr/>
        <p:txBody>
          <a:bodyPr/>
          <a:lstStyle/>
          <a:p>
            <a:fld id="{7EC8414C-CF70-4A79-AA55-06A115104547}" type="slidenum">
              <a:rPr lang="en-US" smtClean="0"/>
              <a:t>9</a:t>
            </a:fld>
            <a:endParaRPr lang="en-US"/>
          </a:p>
        </p:txBody>
      </p:sp>
    </p:spTree>
    <p:extLst>
      <p:ext uri="{BB962C8B-B14F-4D97-AF65-F5344CB8AC3E}">
        <p14:creationId xmlns:p14="http://schemas.microsoft.com/office/powerpoint/2010/main" val="303193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67" indent="0" algn="ctr">
              <a:buNone/>
              <a:defRPr>
                <a:solidFill>
                  <a:schemeClr val="tx1">
                    <a:tint val="75000"/>
                  </a:schemeClr>
                </a:solidFill>
              </a:defRPr>
            </a:lvl2pPr>
            <a:lvl3pPr marL="913737" indent="0" algn="ctr">
              <a:buNone/>
              <a:defRPr>
                <a:solidFill>
                  <a:schemeClr val="tx1">
                    <a:tint val="75000"/>
                  </a:schemeClr>
                </a:solidFill>
              </a:defRPr>
            </a:lvl3pPr>
            <a:lvl4pPr marL="1370606" indent="0" algn="ctr">
              <a:buNone/>
              <a:defRPr>
                <a:solidFill>
                  <a:schemeClr val="tx1">
                    <a:tint val="75000"/>
                  </a:schemeClr>
                </a:solidFill>
              </a:defRPr>
            </a:lvl4pPr>
            <a:lvl5pPr marL="1827473" indent="0" algn="ctr">
              <a:buNone/>
              <a:defRPr>
                <a:solidFill>
                  <a:schemeClr val="tx1">
                    <a:tint val="75000"/>
                  </a:schemeClr>
                </a:solidFill>
              </a:defRPr>
            </a:lvl5pPr>
            <a:lvl6pPr marL="2284342" indent="0" algn="ctr">
              <a:buNone/>
              <a:defRPr>
                <a:solidFill>
                  <a:schemeClr val="tx1">
                    <a:tint val="75000"/>
                  </a:schemeClr>
                </a:solidFill>
              </a:defRPr>
            </a:lvl6pPr>
            <a:lvl7pPr marL="2741210" indent="0" algn="ctr">
              <a:buNone/>
              <a:defRPr>
                <a:solidFill>
                  <a:schemeClr val="tx1">
                    <a:tint val="75000"/>
                  </a:schemeClr>
                </a:solidFill>
              </a:defRPr>
            </a:lvl7pPr>
            <a:lvl8pPr marL="3198076" indent="0" algn="ctr">
              <a:buNone/>
              <a:defRPr>
                <a:solidFill>
                  <a:schemeClr val="tx1">
                    <a:tint val="75000"/>
                  </a:schemeClr>
                </a:solidFill>
              </a:defRPr>
            </a:lvl8pPr>
            <a:lvl9pPr marL="36549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A2B7AC-7DBC-471D-9577-3E3196C9E63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3694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2B7AC-7DBC-471D-9577-3E3196C9E63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45560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2B7AC-7DBC-471D-9577-3E3196C9E63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266889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57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457174" y="1604841"/>
            <a:ext cx="8228763" cy="3978138"/>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658267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457174" y="1604841"/>
            <a:ext cx="8228763" cy="3978138"/>
          </a:xfrm>
          <a:prstGeom prst="rect">
            <a:avLst/>
          </a:prstGeom>
        </p:spPr>
        <p:txBody>
          <a:bodyPr wrap="none" lIns="0" tIns="0" rIns="0" bIns="0"/>
          <a:lstStyle/>
          <a:p>
            <a:endParaRPr/>
          </a:p>
        </p:txBody>
      </p:sp>
    </p:spTree>
    <p:extLst>
      <p:ext uri="{BB962C8B-B14F-4D97-AF65-F5344CB8AC3E}">
        <p14:creationId xmlns:p14="http://schemas.microsoft.com/office/powerpoint/2010/main" val="424304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457175" y="1604841"/>
            <a:ext cx="4015273" cy="3978138"/>
          </a:xfrm>
          <a:prstGeom prst="rect">
            <a:avLst/>
          </a:prstGeom>
        </p:spPr>
        <p:txBody>
          <a:bodyPr wrap="none" lIns="0" tIns="0" rIns="0" bIns="0"/>
          <a:lstStyle/>
          <a:p>
            <a:endParaRPr/>
          </a:p>
        </p:txBody>
      </p:sp>
      <p:sp>
        <p:nvSpPr>
          <p:cNvPr id="11" name="PlaceHolder 3"/>
          <p:cNvSpPr>
            <a:spLocks noGrp="1"/>
          </p:cNvSpPr>
          <p:nvPr>
            <p:ph type="body"/>
          </p:nvPr>
        </p:nvSpPr>
        <p:spPr>
          <a:xfrm>
            <a:off x="4673274" y="1604841"/>
            <a:ext cx="4015273" cy="3978138"/>
          </a:xfrm>
          <a:prstGeom prst="rect">
            <a:avLst/>
          </a:prstGeom>
        </p:spPr>
        <p:txBody>
          <a:bodyPr wrap="none" lIns="0" tIns="0" rIns="0" bIns="0"/>
          <a:lstStyle/>
          <a:p>
            <a:endParaRPr/>
          </a:p>
        </p:txBody>
      </p:sp>
    </p:spTree>
    <p:extLst>
      <p:ext uri="{BB962C8B-B14F-4D97-AF65-F5344CB8AC3E}">
        <p14:creationId xmlns:p14="http://schemas.microsoft.com/office/powerpoint/2010/main" val="180519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90710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174" y="273352"/>
            <a:ext cx="8228763" cy="530930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857572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457175" y="1604841"/>
            <a:ext cx="4015273" cy="1897462"/>
          </a:xfrm>
          <a:prstGeom prst="rect">
            <a:avLst/>
          </a:prstGeom>
        </p:spPr>
        <p:txBody>
          <a:bodyPr wrap="none" lIns="0" tIns="0" rIns="0" bIns="0"/>
          <a:lstStyle/>
          <a:p>
            <a:endParaRPr/>
          </a:p>
        </p:txBody>
      </p:sp>
      <p:sp>
        <p:nvSpPr>
          <p:cNvPr id="16" name="PlaceHolder 3"/>
          <p:cNvSpPr>
            <a:spLocks noGrp="1"/>
          </p:cNvSpPr>
          <p:nvPr>
            <p:ph type="body"/>
          </p:nvPr>
        </p:nvSpPr>
        <p:spPr>
          <a:xfrm>
            <a:off x="457175" y="3682251"/>
            <a:ext cx="4015273" cy="1897462"/>
          </a:xfrm>
          <a:prstGeom prst="rect">
            <a:avLst/>
          </a:prstGeom>
        </p:spPr>
        <p:txBody>
          <a:bodyPr wrap="none" lIns="0" tIns="0" rIns="0" bIns="0"/>
          <a:lstStyle/>
          <a:p>
            <a:endParaRPr/>
          </a:p>
        </p:txBody>
      </p:sp>
      <p:sp>
        <p:nvSpPr>
          <p:cNvPr id="17" name="PlaceHolder 4"/>
          <p:cNvSpPr>
            <a:spLocks noGrp="1"/>
          </p:cNvSpPr>
          <p:nvPr>
            <p:ph type="body"/>
          </p:nvPr>
        </p:nvSpPr>
        <p:spPr>
          <a:xfrm>
            <a:off x="4673274" y="1604841"/>
            <a:ext cx="4015273" cy="3978138"/>
          </a:xfrm>
          <a:prstGeom prst="rect">
            <a:avLst/>
          </a:prstGeom>
        </p:spPr>
        <p:txBody>
          <a:bodyPr wrap="none" lIns="0" tIns="0" rIns="0" bIns="0"/>
          <a:lstStyle/>
          <a:p>
            <a:endParaRPr/>
          </a:p>
        </p:txBody>
      </p:sp>
    </p:spTree>
    <p:extLst>
      <p:ext uri="{BB962C8B-B14F-4D97-AF65-F5344CB8AC3E}">
        <p14:creationId xmlns:p14="http://schemas.microsoft.com/office/powerpoint/2010/main" val="2896648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457175" y="1604841"/>
            <a:ext cx="4015273" cy="3978138"/>
          </a:xfrm>
          <a:prstGeom prst="rect">
            <a:avLst/>
          </a:prstGeom>
        </p:spPr>
        <p:txBody>
          <a:bodyPr wrap="none" lIns="0" tIns="0" rIns="0" bIns="0"/>
          <a:lstStyle/>
          <a:p>
            <a:endParaRPr/>
          </a:p>
        </p:txBody>
      </p:sp>
      <p:sp>
        <p:nvSpPr>
          <p:cNvPr id="20"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21" name="PlaceHolder 4"/>
          <p:cNvSpPr>
            <a:spLocks noGrp="1"/>
          </p:cNvSpPr>
          <p:nvPr>
            <p:ph type="body"/>
          </p:nvPr>
        </p:nvSpPr>
        <p:spPr>
          <a:xfrm>
            <a:off x="4673274" y="368225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60441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2B7AC-7DBC-471D-9577-3E3196C9E63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101090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457175" y="1604841"/>
            <a:ext cx="4015273" cy="1897462"/>
          </a:xfrm>
          <a:prstGeom prst="rect">
            <a:avLst/>
          </a:prstGeom>
        </p:spPr>
        <p:txBody>
          <a:bodyPr wrap="none" lIns="0" tIns="0" rIns="0" bIns="0"/>
          <a:lstStyle/>
          <a:p>
            <a:endParaRPr/>
          </a:p>
        </p:txBody>
      </p:sp>
      <p:sp>
        <p:nvSpPr>
          <p:cNvPr id="24"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25" name="PlaceHolder 4"/>
          <p:cNvSpPr>
            <a:spLocks noGrp="1"/>
          </p:cNvSpPr>
          <p:nvPr>
            <p:ph type="body"/>
          </p:nvPr>
        </p:nvSpPr>
        <p:spPr>
          <a:xfrm>
            <a:off x="457172" y="3682251"/>
            <a:ext cx="8228110" cy="1897462"/>
          </a:xfrm>
          <a:prstGeom prst="rect">
            <a:avLst/>
          </a:prstGeom>
        </p:spPr>
        <p:txBody>
          <a:bodyPr wrap="none" lIns="0" tIns="0" rIns="0" bIns="0"/>
          <a:lstStyle/>
          <a:p>
            <a:endParaRPr/>
          </a:p>
        </p:txBody>
      </p:sp>
    </p:spTree>
    <p:extLst>
      <p:ext uri="{BB962C8B-B14F-4D97-AF65-F5344CB8AC3E}">
        <p14:creationId xmlns:p14="http://schemas.microsoft.com/office/powerpoint/2010/main" val="160621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174" y="1604841"/>
            <a:ext cx="8228763" cy="1897462"/>
          </a:xfrm>
          <a:prstGeom prst="rect">
            <a:avLst/>
          </a:prstGeom>
        </p:spPr>
        <p:txBody>
          <a:bodyPr wrap="none" lIns="0" tIns="0" rIns="0" bIns="0"/>
          <a:lstStyle/>
          <a:p>
            <a:endParaRPr/>
          </a:p>
        </p:txBody>
      </p:sp>
      <p:sp>
        <p:nvSpPr>
          <p:cNvPr id="28" name="PlaceHolder 3"/>
          <p:cNvSpPr>
            <a:spLocks noGrp="1"/>
          </p:cNvSpPr>
          <p:nvPr>
            <p:ph type="body"/>
          </p:nvPr>
        </p:nvSpPr>
        <p:spPr>
          <a:xfrm>
            <a:off x="457174" y="3682251"/>
            <a:ext cx="8228763" cy="1897462"/>
          </a:xfrm>
          <a:prstGeom prst="rect">
            <a:avLst/>
          </a:prstGeom>
        </p:spPr>
        <p:txBody>
          <a:bodyPr wrap="none" lIns="0" tIns="0" rIns="0" bIns="0"/>
          <a:lstStyle/>
          <a:p>
            <a:endParaRPr/>
          </a:p>
        </p:txBody>
      </p:sp>
    </p:spTree>
    <p:extLst>
      <p:ext uri="{BB962C8B-B14F-4D97-AF65-F5344CB8AC3E}">
        <p14:creationId xmlns:p14="http://schemas.microsoft.com/office/powerpoint/2010/main" val="32149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457175" y="1604841"/>
            <a:ext cx="4015273" cy="1897462"/>
          </a:xfrm>
          <a:prstGeom prst="rect">
            <a:avLst/>
          </a:prstGeom>
        </p:spPr>
        <p:txBody>
          <a:bodyPr wrap="none" lIns="0" tIns="0" rIns="0" bIns="0"/>
          <a:lstStyle/>
          <a:p>
            <a:endParaRPr/>
          </a:p>
        </p:txBody>
      </p:sp>
      <p:sp>
        <p:nvSpPr>
          <p:cNvPr id="31"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32" name="PlaceHolder 4"/>
          <p:cNvSpPr>
            <a:spLocks noGrp="1"/>
          </p:cNvSpPr>
          <p:nvPr>
            <p:ph type="body"/>
          </p:nvPr>
        </p:nvSpPr>
        <p:spPr>
          <a:xfrm>
            <a:off x="4673274" y="3682251"/>
            <a:ext cx="4015273" cy="1897462"/>
          </a:xfrm>
          <a:prstGeom prst="rect">
            <a:avLst/>
          </a:prstGeom>
        </p:spPr>
        <p:txBody>
          <a:bodyPr wrap="none" lIns="0" tIns="0" rIns="0" bIns="0"/>
          <a:lstStyle/>
          <a:p>
            <a:endParaRPr/>
          </a:p>
        </p:txBody>
      </p:sp>
      <p:sp>
        <p:nvSpPr>
          <p:cNvPr id="33" name="PlaceHolder 5"/>
          <p:cNvSpPr>
            <a:spLocks noGrp="1"/>
          </p:cNvSpPr>
          <p:nvPr>
            <p:ph type="body"/>
          </p:nvPr>
        </p:nvSpPr>
        <p:spPr>
          <a:xfrm>
            <a:off x="457175" y="368225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1259793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174" y="273352"/>
            <a:ext cx="8228763" cy="1145335"/>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457175" y="1604841"/>
            <a:ext cx="4015273" cy="1897462"/>
          </a:xfrm>
          <a:prstGeom prst="rect">
            <a:avLst/>
          </a:prstGeom>
        </p:spPr>
        <p:txBody>
          <a:bodyPr wrap="none" lIns="0" tIns="0" rIns="0" bIns="0"/>
          <a:lstStyle/>
          <a:p>
            <a:endParaRPr/>
          </a:p>
        </p:txBody>
      </p:sp>
      <p:sp>
        <p:nvSpPr>
          <p:cNvPr id="36"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3678219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509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457172" y="1604841"/>
            <a:ext cx="8228763" cy="3978138"/>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2114961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457172" y="1604841"/>
            <a:ext cx="8228763" cy="3978138"/>
          </a:xfrm>
          <a:prstGeom prst="rect">
            <a:avLst/>
          </a:prstGeom>
        </p:spPr>
        <p:txBody>
          <a:bodyPr wrap="none" lIns="0" tIns="0" rIns="0" bIns="0"/>
          <a:lstStyle/>
          <a:p>
            <a:endParaRPr/>
          </a:p>
        </p:txBody>
      </p:sp>
    </p:spTree>
    <p:extLst>
      <p:ext uri="{BB962C8B-B14F-4D97-AF65-F5344CB8AC3E}">
        <p14:creationId xmlns:p14="http://schemas.microsoft.com/office/powerpoint/2010/main" val="127806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457172" y="1604841"/>
            <a:ext cx="4015273" cy="3978138"/>
          </a:xfrm>
          <a:prstGeom prst="rect">
            <a:avLst/>
          </a:prstGeom>
        </p:spPr>
        <p:txBody>
          <a:bodyPr wrap="none" lIns="0" tIns="0" rIns="0" bIns="0"/>
          <a:lstStyle/>
          <a:p>
            <a:endParaRPr/>
          </a:p>
        </p:txBody>
      </p:sp>
      <p:sp>
        <p:nvSpPr>
          <p:cNvPr id="11" name="PlaceHolder 3"/>
          <p:cNvSpPr>
            <a:spLocks noGrp="1"/>
          </p:cNvSpPr>
          <p:nvPr>
            <p:ph type="body"/>
          </p:nvPr>
        </p:nvSpPr>
        <p:spPr>
          <a:xfrm>
            <a:off x="4673274" y="1604841"/>
            <a:ext cx="4015273" cy="3978138"/>
          </a:xfrm>
          <a:prstGeom prst="rect">
            <a:avLst/>
          </a:prstGeom>
        </p:spPr>
        <p:txBody>
          <a:bodyPr wrap="none" lIns="0" tIns="0" rIns="0" bIns="0"/>
          <a:lstStyle/>
          <a:p>
            <a:endParaRPr/>
          </a:p>
        </p:txBody>
      </p:sp>
    </p:spTree>
    <p:extLst>
      <p:ext uri="{BB962C8B-B14F-4D97-AF65-F5344CB8AC3E}">
        <p14:creationId xmlns:p14="http://schemas.microsoft.com/office/powerpoint/2010/main" val="3360373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4121769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172" y="273352"/>
            <a:ext cx="8228763" cy="5309300"/>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6345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67" indent="0">
              <a:buNone/>
              <a:defRPr sz="1800">
                <a:solidFill>
                  <a:schemeClr val="tx1">
                    <a:tint val="75000"/>
                  </a:schemeClr>
                </a:solidFill>
              </a:defRPr>
            </a:lvl2pPr>
            <a:lvl3pPr marL="913737" indent="0">
              <a:buNone/>
              <a:defRPr sz="1600">
                <a:solidFill>
                  <a:schemeClr val="tx1">
                    <a:tint val="75000"/>
                  </a:schemeClr>
                </a:solidFill>
              </a:defRPr>
            </a:lvl3pPr>
            <a:lvl4pPr marL="1370606" indent="0">
              <a:buNone/>
              <a:defRPr sz="1400">
                <a:solidFill>
                  <a:schemeClr val="tx1">
                    <a:tint val="75000"/>
                  </a:schemeClr>
                </a:solidFill>
              </a:defRPr>
            </a:lvl4pPr>
            <a:lvl5pPr marL="1827473" indent="0">
              <a:buNone/>
              <a:defRPr sz="1400">
                <a:solidFill>
                  <a:schemeClr val="tx1">
                    <a:tint val="75000"/>
                  </a:schemeClr>
                </a:solidFill>
              </a:defRPr>
            </a:lvl5pPr>
            <a:lvl6pPr marL="2284342" indent="0">
              <a:buNone/>
              <a:defRPr sz="1400">
                <a:solidFill>
                  <a:schemeClr val="tx1">
                    <a:tint val="75000"/>
                  </a:schemeClr>
                </a:solidFill>
              </a:defRPr>
            </a:lvl6pPr>
            <a:lvl7pPr marL="2741210" indent="0">
              <a:buNone/>
              <a:defRPr sz="1400">
                <a:solidFill>
                  <a:schemeClr val="tx1">
                    <a:tint val="75000"/>
                  </a:schemeClr>
                </a:solidFill>
              </a:defRPr>
            </a:lvl7pPr>
            <a:lvl8pPr marL="3198076" indent="0">
              <a:buNone/>
              <a:defRPr sz="1400">
                <a:solidFill>
                  <a:schemeClr val="tx1">
                    <a:tint val="75000"/>
                  </a:schemeClr>
                </a:solidFill>
              </a:defRPr>
            </a:lvl8pPr>
            <a:lvl9pPr marL="365494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2B7AC-7DBC-471D-9577-3E3196C9E63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3860266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457172" y="1604841"/>
            <a:ext cx="4015273" cy="1897462"/>
          </a:xfrm>
          <a:prstGeom prst="rect">
            <a:avLst/>
          </a:prstGeom>
        </p:spPr>
        <p:txBody>
          <a:bodyPr wrap="none" lIns="0" tIns="0" rIns="0" bIns="0"/>
          <a:lstStyle/>
          <a:p>
            <a:endParaRPr/>
          </a:p>
        </p:txBody>
      </p:sp>
      <p:sp>
        <p:nvSpPr>
          <p:cNvPr id="16" name="PlaceHolder 3"/>
          <p:cNvSpPr>
            <a:spLocks noGrp="1"/>
          </p:cNvSpPr>
          <p:nvPr>
            <p:ph type="body"/>
          </p:nvPr>
        </p:nvSpPr>
        <p:spPr>
          <a:xfrm>
            <a:off x="457172" y="3682251"/>
            <a:ext cx="4015273" cy="1897462"/>
          </a:xfrm>
          <a:prstGeom prst="rect">
            <a:avLst/>
          </a:prstGeom>
        </p:spPr>
        <p:txBody>
          <a:bodyPr wrap="none" lIns="0" tIns="0" rIns="0" bIns="0"/>
          <a:lstStyle/>
          <a:p>
            <a:endParaRPr/>
          </a:p>
        </p:txBody>
      </p:sp>
      <p:sp>
        <p:nvSpPr>
          <p:cNvPr id="17" name="PlaceHolder 4"/>
          <p:cNvSpPr>
            <a:spLocks noGrp="1"/>
          </p:cNvSpPr>
          <p:nvPr>
            <p:ph type="body"/>
          </p:nvPr>
        </p:nvSpPr>
        <p:spPr>
          <a:xfrm>
            <a:off x="4673274" y="1604841"/>
            <a:ext cx="4015273" cy="3978138"/>
          </a:xfrm>
          <a:prstGeom prst="rect">
            <a:avLst/>
          </a:prstGeom>
        </p:spPr>
        <p:txBody>
          <a:bodyPr wrap="none" lIns="0" tIns="0" rIns="0" bIns="0"/>
          <a:lstStyle/>
          <a:p>
            <a:endParaRPr/>
          </a:p>
        </p:txBody>
      </p:sp>
    </p:spTree>
    <p:extLst>
      <p:ext uri="{BB962C8B-B14F-4D97-AF65-F5344CB8AC3E}">
        <p14:creationId xmlns:p14="http://schemas.microsoft.com/office/powerpoint/2010/main" val="77745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457172" y="1604841"/>
            <a:ext cx="4015273" cy="3978138"/>
          </a:xfrm>
          <a:prstGeom prst="rect">
            <a:avLst/>
          </a:prstGeom>
        </p:spPr>
        <p:txBody>
          <a:bodyPr wrap="none" lIns="0" tIns="0" rIns="0" bIns="0"/>
          <a:lstStyle/>
          <a:p>
            <a:endParaRPr/>
          </a:p>
        </p:txBody>
      </p:sp>
      <p:sp>
        <p:nvSpPr>
          <p:cNvPr id="20"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21" name="PlaceHolder 4"/>
          <p:cNvSpPr>
            <a:spLocks noGrp="1"/>
          </p:cNvSpPr>
          <p:nvPr>
            <p:ph type="body"/>
          </p:nvPr>
        </p:nvSpPr>
        <p:spPr>
          <a:xfrm>
            <a:off x="4673274" y="368225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2438360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457172" y="1604841"/>
            <a:ext cx="4015273" cy="1897462"/>
          </a:xfrm>
          <a:prstGeom prst="rect">
            <a:avLst/>
          </a:prstGeom>
        </p:spPr>
        <p:txBody>
          <a:bodyPr wrap="none" lIns="0" tIns="0" rIns="0" bIns="0"/>
          <a:lstStyle/>
          <a:p>
            <a:endParaRPr/>
          </a:p>
        </p:txBody>
      </p:sp>
      <p:sp>
        <p:nvSpPr>
          <p:cNvPr id="24"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25" name="PlaceHolder 4"/>
          <p:cNvSpPr>
            <a:spLocks noGrp="1"/>
          </p:cNvSpPr>
          <p:nvPr>
            <p:ph type="body"/>
          </p:nvPr>
        </p:nvSpPr>
        <p:spPr>
          <a:xfrm>
            <a:off x="457172" y="3682251"/>
            <a:ext cx="8228110" cy="1897462"/>
          </a:xfrm>
          <a:prstGeom prst="rect">
            <a:avLst/>
          </a:prstGeom>
        </p:spPr>
        <p:txBody>
          <a:bodyPr wrap="none" lIns="0" tIns="0" rIns="0" bIns="0"/>
          <a:lstStyle/>
          <a:p>
            <a:endParaRPr/>
          </a:p>
        </p:txBody>
      </p:sp>
    </p:spTree>
    <p:extLst>
      <p:ext uri="{BB962C8B-B14F-4D97-AF65-F5344CB8AC3E}">
        <p14:creationId xmlns:p14="http://schemas.microsoft.com/office/powerpoint/2010/main" val="12369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172" y="1604841"/>
            <a:ext cx="8228763" cy="1897462"/>
          </a:xfrm>
          <a:prstGeom prst="rect">
            <a:avLst/>
          </a:prstGeom>
        </p:spPr>
        <p:txBody>
          <a:bodyPr wrap="none" lIns="0" tIns="0" rIns="0" bIns="0"/>
          <a:lstStyle/>
          <a:p>
            <a:endParaRPr/>
          </a:p>
        </p:txBody>
      </p:sp>
      <p:sp>
        <p:nvSpPr>
          <p:cNvPr id="28" name="PlaceHolder 3"/>
          <p:cNvSpPr>
            <a:spLocks noGrp="1"/>
          </p:cNvSpPr>
          <p:nvPr>
            <p:ph type="body"/>
          </p:nvPr>
        </p:nvSpPr>
        <p:spPr>
          <a:xfrm>
            <a:off x="457172" y="3682251"/>
            <a:ext cx="8228763" cy="1897462"/>
          </a:xfrm>
          <a:prstGeom prst="rect">
            <a:avLst/>
          </a:prstGeom>
        </p:spPr>
        <p:txBody>
          <a:bodyPr wrap="none" lIns="0" tIns="0" rIns="0" bIns="0"/>
          <a:lstStyle/>
          <a:p>
            <a:endParaRPr/>
          </a:p>
        </p:txBody>
      </p:sp>
    </p:spTree>
    <p:extLst>
      <p:ext uri="{BB962C8B-B14F-4D97-AF65-F5344CB8AC3E}">
        <p14:creationId xmlns:p14="http://schemas.microsoft.com/office/powerpoint/2010/main" val="2705772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457172" y="1604841"/>
            <a:ext cx="4015273" cy="1897462"/>
          </a:xfrm>
          <a:prstGeom prst="rect">
            <a:avLst/>
          </a:prstGeom>
        </p:spPr>
        <p:txBody>
          <a:bodyPr wrap="none" lIns="0" tIns="0" rIns="0" bIns="0"/>
          <a:lstStyle/>
          <a:p>
            <a:endParaRPr/>
          </a:p>
        </p:txBody>
      </p:sp>
      <p:sp>
        <p:nvSpPr>
          <p:cNvPr id="31"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
        <p:nvSpPr>
          <p:cNvPr id="32" name="PlaceHolder 4"/>
          <p:cNvSpPr>
            <a:spLocks noGrp="1"/>
          </p:cNvSpPr>
          <p:nvPr>
            <p:ph type="body"/>
          </p:nvPr>
        </p:nvSpPr>
        <p:spPr>
          <a:xfrm>
            <a:off x="4673274" y="3682251"/>
            <a:ext cx="4015273" cy="1897462"/>
          </a:xfrm>
          <a:prstGeom prst="rect">
            <a:avLst/>
          </a:prstGeom>
        </p:spPr>
        <p:txBody>
          <a:bodyPr wrap="none" lIns="0" tIns="0" rIns="0" bIns="0"/>
          <a:lstStyle/>
          <a:p>
            <a:endParaRPr/>
          </a:p>
        </p:txBody>
      </p:sp>
      <p:sp>
        <p:nvSpPr>
          <p:cNvPr id="33" name="PlaceHolder 5"/>
          <p:cNvSpPr>
            <a:spLocks noGrp="1"/>
          </p:cNvSpPr>
          <p:nvPr>
            <p:ph type="body"/>
          </p:nvPr>
        </p:nvSpPr>
        <p:spPr>
          <a:xfrm>
            <a:off x="457172" y="368225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570450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172" y="273352"/>
            <a:ext cx="8228763" cy="1145335"/>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457172" y="1604841"/>
            <a:ext cx="4015273" cy="1897462"/>
          </a:xfrm>
          <a:prstGeom prst="rect">
            <a:avLst/>
          </a:prstGeom>
        </p:spPr>
        <p:txBody>
          <a:bodyPr wrap="none" lIns="0" tIns="0" rIns="0" bIns="0"/>
          <a:lstStyle/>
          <a:p>
            <a:endParaRPr/>
          </a:p>
        </p:txBody>
      </p:sp>
      <p:sp>
        <p:nvSpPr>
          <p:cNvPr id="36" name="PlaceHolder 3"/>
          <p:cNvSpPr>
            <a:spLocks noGrp="1"/>
          </p:cNvSpPr>
          <p:nvPr>
            <p:ph type="body"/>
          </p:nvPr>
        </p:nvSpPr>
        <p:spPr>
          <a:xfrm>
            <a:off x="4673274" y="1604841"/>
            <a:ext cx="4015273" cy="1897462"/>
          </a:xfrm>
          <a:prstGeom prst="rect">
            <a:avLst/>
          </a:prstGeom>
        </p:spPr>
        <p:txBody>
          <a:bodyPr wrap="none" lIns="0" tIns="0" rIns="0" bIns="0"/>
          <a:lstStyle/>
          <a:p>
            <a:endParaRPr/>
          </a:p>
        </p:txBody>
      </p:sp>
    </p:spTree>
    <p:extLst>
      <p:ext uri="{BB962C8B-B14F-4D97-AF65-F5344CB8AC3E}">
        <p14:creationId xmlns:p14="http://schemas.microsoft.com/office/powerpoint/2010/main" val="1911039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50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06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65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95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2B7AC-7DBC-471D-9577-3E3196C9E63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399109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79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6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24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656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46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219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517B5-8095-4F1E-804F-68C6CACF23CF}" type="datetimeFigureOut">
              <a:rPr lang="en-US" smtClean="0">
                <a:solidFill>
                  <a:prstClr val="black">
                    <a:tint val="75000"/>
                  </a:prstClr>
                </a:solidFill>
              </a:rPr>
              <a:pPr/>
              <a:t>5/10/2021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E4931E-9064-4483-80A0-A14997E6D5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8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A2B7AC-7DBC-471D-9577-3E3196C9E63B}"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03786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A2B7AC-7DBC-471D-9577-3E3196C9E63B}"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19748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2B7AC-7DBC-471D-9577-3E3196C9E63B}"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142338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2B7AC-7DBC-471D-9577-3E3196C9E63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161275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67" indent="0">
              <a:buNone/>
              <a:defRPr sz="2800"/>
            </a:lvl2pPr>
            <a:lvl3pPr marL="913737" indent="0">
              <a:buNone/>
              <a:defRPr sz="2400"/>
            </a:lvl3pPr>
            <a:lvl4pPr marL="1370606" indent="0">
              <a:buNone/>
              <a:defRPr sz="2000"/>
            </a:lvl4pPr>
            <a:lvl5pPr marL="1827473" indent="0">
              <a:buNone/>
              <a:defRPr sz="2000"/>
            </a:lvl5pPr>
            <a:lvl6pPr marL="2284342" indent="0">
              <a:buNone/>
              <a:defRPr sz="2000"/>
            </a:lvl6pPr>
            <a:lvl7pPr marL="2741210" indent="0">
              <a:buNone/>
              <a:defRPr sz="2000"/>
            </a:lvl7pPr>
            <a:lvl8pPr marL="3198076" indent="0">
              <a:buNone/>
              <a:defRPr sz="2000"/>
            </a:lvl8pPr>
            <a:lvl9pPr marL="365494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2B7AC-7DBC-471D-9577-3E3196C9E63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2F8A4-0630-4341-854A-D54B69A92AF8}" type="slidenum">
              <a:rPr lang="en-US" smtClean="0"/>
              <a:t>‹#›</a:t>
            </a:fld>
            <a:endParaRPr lang="en-US"/>
          </a:p>
        </p:txBody>
      </p:sp>
    </p:spTree>
    <p:extLst>
      <p:ext uri="{BB962C8B-B14F-4D97-AF65-F5344CB8AC3E}">
        <p14:creationId xmlns:p14="http://schemas.microsoft.com/office/powerpoint/2010/main" val="21859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70" tIns="45687" rIns="91370" bIns="45687"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370" tIns="45687" rIns="91370" bIns="456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lIns="91370" tIns="45687" rIns="91370" bIns="45687" rtlCol="0" anchor="ctr"/>
          <a:lstStyle>
            <a:lvl1pPr algn="l">
              <a:defRPr sz="1200">
                <a:solidFill>
                  <a:schemeClr val="tx1">
                    <a:tint val="75000"/>
                  </a:schemeClr>
                </a:solidFill>
              </a:defRPr>
            </a:lvl1pPr>
          </a:lstStyle>
          <a:p>
            <a:fld id="{D5A2B7AC-7DBC-471D-9577-3E3196C9E63B}" type="datetimeFigureOut">
              <a:rPr lang="en-US" smtClean="0"/>
              <a:t>5/10/2021</a:t>
            </a:fld>
            <a:endParaRPr 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370" tIns="45687" rIns="91370" bIns="4568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370" tIns="45687" rIns="91370" bIns="45687" rtlCol="0" anchor="ctr"/>
          <a:lstStyle>
            <a:lvl1pPr algn="r">
              <a:defRPr sz="1200">
                <a:solidFill>
                  <a:schemeClr val="tx1">
                    <a:tint val="75000"/>
                  </a:schemeClr>
                </a:solidFill>
              </a:defRPr>
            </a:lvl1pPr>
          </a:lstStyle>
          <a:p>
            <a:fld id="{8802F8A4-0630-4341-854A-D54B69A92AF8}" type="slidenum">
              <a:rPr lang="en-US" smtClean="0"/>
              <a:t>‹#›</a:t>
            </a:fld>
            <a:endParaRPr lang="en-US"/>
          </a:p>
        </p:txBody>
      </p:sp>
    </p:spTree>
    <p:extLst>
      <p:ext uri="{BB962C8B-B14F-4D97-AF65-F5344CB8AC3E}">
        <p14:creationId xmlns:p14="http://schemas.microsoft.com/office/powerpoint/2010/main" val="106970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37" rtl="0" eaLnBrk="1" latinLnBrk="0" hangingPunct="1">
        <a:spcBef>
          <a:spcPct val="0"/>
        </a:spcBef>
        <a:buNone/>
        <a:defRPr sz="4400" kern="1200">
          <a:solidFill>
            <a:schemeClr val="tx1"/>
          </a:solidFill>
          <a:latin typeface="+mj-lt"/>
          <a:ea typeface="+mj-ea"/>
          <a:cs typeface="+mj-cs"/>
        </a:defRPr>
      </a:lvl1pPr>
    </p:titleStyle>
    <p:bodyStyle>
      <a:lvl1pPr marL="342651" indent="-342651" algn="l" defTabSz="91373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11" indent="-285541" algn="l" defTabSz="91373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73" indent="-228435" algn="l" defTabSz="91373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40"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08"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76"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44"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13"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80"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4" y="273355"/>
            <a:ext cx="8228763" cy="1145009"/>
          </a:xfrm>
          <a:prstGeom prst="rect">
            <a:avLst/>
          </a:prstGeom>
        </p:spPr>
        <p:txBody>
          <a:bodyPr wrap="none" lIns="0" tIns="0" rIns="0" bIns="0" anchor="ctr"/>
          <a:lstStyle/>
          <a:p>
            <a:pPr algn="ctr"/>
            <a:r>
              <a:rPr lang="en-US"/>
              <a:t>Click to edit the title text format</a:t>
            </a:r>
            <a:endParaRPr/>
          </a:p>
        </p:txBody>
      </p:sp>
      <p:sp>
        <p:nvSpPr>
          <p:cNvPr id="6" name="PlaceHolder 2"/>
          <p:cNvSpPr>
            <a:spLocks noGrp="1"/>
          </p:cNvSpPr>
          <p:nvPr>
            <p:ph type="body"/>
          </p:nvPr>
        </p:nvSpPr>
        <p:spPr>
          <a:xfrm>
            <a:off x="457174" y="1604845"/>
            <a:ext cx="8228763" cy="3977811"/>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2" name="PlaceHolder 3"/>
          <p:cNvSpPr>
            <a:spLocks noGrp="1"/>
          </p:cNvSpPr>
          <p:nvPr>
            <p:ph type="dt"/>
          </p:nvPr>
        </p:nvSpPr>
        <p:spPr>
          <a:xfrm>
            <a:off x="457175" y="6247906"/>
            <a:ext cx="2130093" cy="472896"/>
          </a:xfrm>
          <a:prstGeom prst="rect">
            <a:avLst/>
          </a:prstGeom>
        </p:spPr>
        <p:txBody>
          <a:bodyPr wrap="none" lIns="0" tIns="0" rIns="0" bIns="0"/>
          <a:lstStyle/>
          <a:p>
            <a:pPr defTabSz="829108"/>
            <a:r>
              <a:rPr lang="en-US" sz="1300">
                <a:solidFill>
                  <a:prstClr val="black"/>
                </a:solidFill>
              </a:rPr>
              <a:t>&lt;date/time&gt;</a:t>
            </a:r>
            <a:endParaRPr lang="en-US" sz="1600">
              <a:solidFill>
                <a:prstClr val="black"/>
              </a:solidFill>
            </a:endParaRPr>
          </a:p>
        </p:txBody>
      </p:sp>
      <p:sp>
        <p:nvSpPr>
          <p:cNvPr id="3" name="PlaceHolder 4"/>
          <p:cNvSpPr>
            <a:spLocks noGrp="1"/>
          </p:cNvSpPr>
          <p:nvPr>
            <p:ph type="ftr"/>
          </p:nvPr>
        </p:nvSpPr>
        <p:spPr>
          <a:xfrm>
            <a:off x="3127054" y="6247906"/>
            <a:ext cx="2898142" cy="472896"/>
          </a:xfrm>
          <a:prstGeom prst="rect">
            <a:avLst/>
          </a:prstGeom>
        </p:spPr>
        <p:txBody>
          <a:bodyPr wrap="none" lIns="0" tIns="0" rIns="0" bIns="0"/>
          <a:lstStyle/>
          <a:p>
            <a:pPr algn="ctr" defTabSz="829108"/>
            <a:r>
              <a:rPr lang="en-US" sz="1300">
                <a:solidFill>
                  <a:prstClr val="black"/>
                </a:solidFill>
              </a:rPr>
              <a:t>&lt;footer&gt;</a:t>
            </a:r>
            <a:endParaRPr lang="en-US" sz="1600">
              <a:solidFill>
                <a:prstClr val="black"/>
              </a:solidFill>
            </a:endParaRPr>
          </a:p>
        </p:txBody>
      </p:sp>
      <p:sp>
        <p:nvSpPr>
          <p:cNvPr id="4" name="PlaceHolder 5"/>
          <p:cNvSpPr>
            <a:spLocks noGrp="1"/>
          </p:cNvSpPr>
          <p:nvPr>
            <p:ph type="sldNum"/>
          </p:nvPr>
        </p:nvSpPr>
        <p:spPr>
          <a:xfrm>
            <a:off x="6555844" y="6247906"/>
            <a:ext cx="2130093" cy="472896"/>
          </a:xfrm>
          <a:prstGeom prst="rect">
            <a:avLst/>
          </a:prstGeom>
        </p:spPr>
        <p:txBody>
          <a:bodyPr wrap="none" lIns="0" tIns="0" rIns="0" bIns="0"/>
          <a:lstStyle/>
          <a:p>
            <a:pPr algn="r" defTabSz="829108"/>
            <a:fld id="{120C7A8C-873D-40A2-ADA3-71A166BE3853}" type="slidenum">
              <a:rPr lang="en-US" sz="1300" smtClean="0">
                <a:solidFill>
                  <a:prstClr val="black"/>
                </a:solidFill>
              </a:rPr>
              <a:pPr algn="r" defTabSz="829108"/>
              <a:t>‹#›</a:t>
            </a:fld>
            <a:endParaRPr lang="en-US" sz="1600">
              <a:solidFill>
                <a:prstClr val="black"/>
              </a:solidFill>
            </a:endParaRPr>
          </a:p>
        </p:txBody>
      </p:sp>
    </p:spTree>
    <p:extLst>
      <p:ext uri="{BB962C8B-B14F-4D97-AF65-F5344CB8AC3E}">
        <p14:creationId xmlns:p14="http://schemas.microsoft.com/office/powerpoint/2010/main" val="16642928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wrap="none" lIns="0" tIns="0" rIns="0" bIns="0" anchor="ctr"/>
          <a:lstStyle/>
          <a:p>
            <a:pPr algn="ctr"/>
            <a:r>
              <a:rPr lang="en-US"/>
              <a:t>Click to edit the title text format</a:t>
            </a:r>
            <a:endParaRPr/>
          </a:p>
        </p:txBody>
      </p:sp>
      <p:sp>
        <p:nvSpPr>
          <p:cNvPr id="6" name="PlaceHolder 2"/>
          <p:cNvSpPr>
            <a:spLocks noGrp="1"/>
          </p:cNvSpPr>
          <p:nvPr>
            <p:ph type="body"/>
          </p:nvPr>
        </p:nvSpPr>
        <p:spPr>
          <a:xfrm>
            <a:off x="457172" y="1604841"/>
            <a:ext cx="8228763" cy="3977811"/>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2" name="PlaceHolder 3"/>
          <p:cNvSpPr>
            <a:spLocks noGrp="1"/>
          </p:cNvSpPr>
          <p:nvPr>
            <p:ph type="dt"/>
          </p:nvPr>
        </p:nvSpPr>
        <p:spPr>
          <a:xfrm>
            <a:off x="457172" y="6247906"/>
            <a:ext cx="2130093" cy="472896"/>
          </a:xfrm>
          <a:prstGeom prst="rect">
            <a:avLst/>
          </a:prstGeom>
        </p:spPr>
        <p:txBody>
          <a:bodyPr wrap="none" lIns="0" tIns="0" rIns="0" bIns="0"/>
          <a:lstStyle/>
          <a:p>
            <a:pPr defTabSz="829452"/>
            <a:r>
              <a:rPr lang="en-US" sz="1300">
                <a:solidFill>
                  <a:prstClr val="black"/>
                </a:solidFill>
              </a:rPr>
              <a:t>&lt;date/time&gt;</a:t>
            </a:r>
            <a:endParaRPr sz="1600">
              <a:solidFill>
                <a:prstClr val="black"/>
              </a:solidFill>
            </a:endParaRPr>
          </a:p>
        </p:txBody>
      </p:sp>
      <p:sp>
        <p:nvSpPr>
          <p:cNvPr id="3" name="PlaceHolder 4"/>
          <p:cNvSpPr>
            <a:spLocks noGrp="1"/>
          </p:cNvSpPr>
          <p:nvPr>
            <p:ph type="ftr"/>
          </p:nvPr>
        </p:nvSpPr>
        <p:spPr>
          <a:xfrm>
            <a:off x="3127054" y="6247906"/>
            <a:ext cx="2898142" cy="472896"/>
          </a:xfrm>
          <a:prstGeom prst="rect">
            <a:avLst/>
          </a:prstGeom>
        </p:spPr>
        <p:txBody>
          <a:bodyPr wrap="none" lIns="0" tIns="0" rIns="0" bIns="0"/>
          <a:lstStyle/>
          <a:p>
            <a:pPr algn="ctr" defTabSz="829452"/>
            <a:r>
              <a:rPr lang="en-US" sz="1300">
                <a:solidFill>
                  <a:prstClr val="black"/>
                </a:solidFill>
              </a:rPr>
              <a:t>&lt;footer&gt;</a:t>
            </a:r>
            <a:endParaRPr sz="1600">
              <a:solidFill>
                <a:prstClr val="black"/>
              </a:solidFill>
            </a:endParaRPr>
          </a:p>
        </p:txBody>
      </p:sp>
      <p:sp>
        <p:nvSpPr>
          <p:cNvPr id="4" name="PlaceHolder 5"/>
          <p:cNvSpPr>
            <a:spLocks noGrp="1"/>
          </p:cNvSpPr>
          <p:nvPr>
            <p:ph type="sldNum"/>
          </p:nvPr>
        </p:nvSpPr>
        <p:spPr>
          <a:xfrm>
            <a:off x="6555842" y="6247906"/>
            <a:ext cx="2130093" cy="472896"/>
          </a:xfrm>
          <a:prstGeom prst="rect">
            <a:avLst/>
          </a:prstGeom>
        </p:spPr>
        <p:txBody>
          <a:bodyPr wrap="none" lIns="0" tIns="0" rIns="0" bIns="0"/>
          <a:lstStyle/>
          <a:p>
            <a:pPr algn="r" defTabSz="829452"/>
            <a:fld id="{120C7A8C-873D-40A2-ADA3-71A166BE3853}" type="slidenum">
              <a:rPr lang="en-US" sz="1300">
                <a:solidFill>
                  <a:prstClr val="black"/>
                </a:solidFill>
              </a:rPr>
              <a:pPr algn="r" defTabSz="829452"/>
              <a:t>‹#›</a:t>
            </a:fld>
            <a:endParaRPr sz="1600">
              <a:solidFill>
                <a:prstClr val="black"/>
              </a:solidFill>
            </a:endParaRPr>
          </a:p>
        </p:txBody>
      </p:sp>
    </p:spTree>
    <p:extLst>
      <p:ext uri="{BB962C8B-B14F-4D97-AF65-F5344CB8AC3E}">
        <p14:creationId xmlns:p14="http://schemas.microsoft.com/office/powerpoint/2010/main" val="3150195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74517B5-8095-4F1E-804F-68C6CACF23CF}" type="datetimeFigureOut">
              <a:rPr lang="en-US" smtClean="0">
                <a:solidFill>
                  <a:prstClr val="black">
                    <a:tint val="75000"/>
                  </a:prstClr>
                </a:solidFill>
              </a:rPr>
              <a:pPr defTabSz="914400"/>
              <a:t>5/10/2021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3E4931E-9064-4483-80A0-A14997E6D59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255081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E4E9-1A9E-41B7-99B3-4D5BA5E90149}"/>
              </a:ext>
            </a:extLst>
          </p:cNvPr>
          <p:cNvSpPr txBox="1">
            <a:spLocks/>
          </p:cNvSpPr>
          <p:nvPr/>
        </p:nvSpPr>
        <p:spPr>
          <a:xfrm>
            <a:off x="419100" y="342900"/>
            <a:ext cx="8305800" cy="6172200"/>
          </a:xfrm>
          <a:prstGeom prst="rect">
            <a:avLst/>
          </a:prstGeom>
        </p:spPr>
        <p:txBody>
          <a:bodyPr vert="horz" lIns="91370" tIns="45687" rIns="91370" bIns="45687" rtlCol="0" anchor="ctr">
            <a:normAutofit fontScale="70000" lnSpcReduction="20000"/>
          </a:bodyPr>
          <a:lstStyle>
            <a:lvl1pPr algn="ctr" defTabSz="913737" rtl="0" eaLnBrk="1" latinLnBrk="0" hangingPunct="1">
              <a:spcBef>
                <a:spcPct val="0"/>
              </a:spcBef>
              <a:buNone/>
              <a:defRPr sz="4400" kern="1200">
                <a:solidFill>
                  <a:schemeClr val="tx1"/>
                </a:solidFill>
                <a:latin typeface="+mj-lt"/>
                <a:ea typeface="+mj-ea"/>
                <a:cs typeface="+mj-cs"/>
              </a:defRPr>
            </a:lvl1pPr>
          </a:lstStyle>
          <a:p>
            <a:pPr algn="l"/>
            <a:r>
              <a:rPr lang="en-US" dirty="0"/>
              <a:t>1. Evolution part 2</a:t>
            </a:r>
          </a:p>
          <a:p>
            <a:pPr algn="l"/>
            <a:r>
              <a:rPr lang="en-US" dirty="0"/>
              <a:t>2. Model evaluation</a:t>
            </a:r>
          </a:p>
          <a:p>
            <a:pPr algn="l"/>
            <a:endParaRPr lang="en-US" dirty="0"/>
          </a:p>
          <a:p>
            <a:pPr algn="l"/>
            <a:r>
              <a:rPr lang="en-US" dirty="0"/>
              <a:t>Project presentations – 15 min, 5 min Q&amp;A</a:t>
            </a:r>
          </a:p>
          <a:p>
            <a:pPr algn="l"/>
            <a:r>
              <a:rPr lang="en-US" dirty="0"/>
              <a:t>Friday May 14</a:t>
            </a:r>
          </a:p>
          <a:p>
            <a:pPr algn="l"/>
            <a:r>
              <a:rPr lang="en-US" dirty="0"/>
              <a:t>	Katy</a:t>
            </a:r>
          </a:p>
          <a:p>
            <a:pPr algn="l"/>
            <a:r>
              <a:rPr lang="en-US" dirty="0"/>
              <a:t>	Evie</a:t>
            </a:r>
          </a:p>
          <a:p>
            <a:pPr algn="l"/>
            <a:r>
              <a:rPr lang="en-US" dirty="0"/>
              <a:t>	Michael</a:t>
            </a:r>
          </a:p>
          <a:p>
            <a:pPr algn="l"/>
            <a:r>
              <a:rPr lang="en-US" dirty="0"/>
              <a:t>	Jane</a:t>
            </a:r>
          </a:p>
          <a:p>
            <a:pPr algn="l"/>
            <a:r>
              <a:rPr lang="en-US" dirty="0"/>
              <a:t>Monday May 17</a:t>
            </a:r>
          </a:p>
          <a:p>
            <a:pPr algn="l"/>
            <a:r>
              <a:rPr lang="en-US" dirty="0"/>
              <a:t>	Zoe</a:t>
            </a:r>
          </a:p>
          <a:p>
            <a:pPr algn="l"/>
            <a:r>
              <a:rPr lang="en-US" dirty="0"/>
              <a:t>	</a:t>
            </a:r>
            <a:r>
              <a:rPr lang="en-US" dirty="0" err="1"/>
              <a:t>Kharis</a:t>
            </a:r>
            <a:endParaRPr lang="en-US" dirty="0"/>
          </a:p>
          <a:p>
            <a:pPr algn="l"/>
            <a:r>
              <a:rPr lang="en-US" dirty="0"/>
              <a:t>	Isabel</a:t>
            </a:r>
          </a:p>
          <a:p>
            <a:pPr algn="l"/>
            <a:r>
              <a:rPr lang="en-US" dirty="0"/>
              <a:t>	Jacob</a:t>
            </a:r>
          </a:p>
          <a:p>
            <a:pPr algn="l"/>
            <a:endParaRPr lang="en-US" dirty="0"/>
          </a:p>
          <a:p>
            <a:pPr algn="l"/>
            <a:r>
              <a:rPr lang="en-US" dirty="0"/>
              <a:t>Reports due May 20</a:t>
            </a:r>
          </a:p>
        </p:txBody>
      </p:sp>
    </p:spTree>
    <p:extLst>
      <p:ext uri="{BB962C8B-B14F-4D97-AF65-F5344CB8AC3E}">
        <p14:creationId xmlns:p14="http://schemas.microsoft.com/office/powerpoint/2010/main" val="216160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1"/>
          <p:cNvPicPr/>
          <p:nvPr/>
        </p:nvPicPr>
        <p:blipFill>
          <a:blip r:embed="rId3"/>
          <a:stretch>
            <a:fillRect/>
          </a:stretch>
        </p:blipFill>
        <p:spPr>
          <a:xfrm>
            <a:off x="228913" y="284783"/>
            <a:ext cx="8762674" cy="6571226"/>
          </a:xfrm>
          <a:prstGeom prst="rect">
            <a:avLst/>
          </a:prstGeom>
        </p:spPr>
      </p:pic>
      <p:sp>
        <p:nvSpPr>
          <p:cNvPr id="282" name="CustomShape 1"/>
          <p:cNvSpPr/>
          <p:nvPr/>
        </p:nvSpPr>
        <p:spPr>
          <a:xfrm>
            <a:off x="277896" y="-327"/>
            <a:ext cx="5593169" cy="361857"/>
          </a:xfrm>
          <a:prstGeom prst="rect">
            <a:avLst/>
          </a:prstGeom>
        </p:spPr>
        <p:txBody>
          <a:bodyPr wrap="none" lIns="81631" tIns="42448" rIns="81631" bIns="42448"/>
          <a:lstStyle/>
          <a:p>
            <a:pPr defTabSz="829366"/>
            <a:r>
              <a:rPr lang="en-US" dirty="0">
                <a:solidFill>
                  <a:srgbClr val="000000"/>
                </a:solidFill>
              </a:rPr>
              <a:t>Single ensemble member, all 78 functional types, 0-50m</a:t>
            </a:r>
            <a:endParaRPr dirty="0">
              <a:solidFill>
                <a:prstClr val="black"/>
              </a:solidFill>
            </a:endParaRPr>
          </a:p>
        </p:txBody>
      </p:sp>
      <p:pic>
        <p:nvPicPr>
          <p:cNvPr id="4" name="Picture 2">
            <a:extLst>
              <a:ext uri="{FF2B5EF4-FFF2-40B4-BE49-F238E27FC236}">
                <a16:creationId xmlns:a16="http://schemas.microsoft.com/office/drawing/2014/main" id="{3AE2D45C-B6CF-40EF-B7BA-7530E1606B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67" t="28712" b="11139"/>
          <a:stretch/>
        </p:blipFill>
        <p:spPr bwMode="auto">
          <a:xfrm>
            <a:off x="4953000" y="2895600"/>
            <a:ext cx="4191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2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282"/>
          <p:cNvPicPr/>
          <p:nvPr/>
        </p:nvPicPr>
        <p:blipFill>
          <a:blip r:embed="rId3"/>
          <a:stretch>
            <a:fillRect/>
          </a:stretch>
        </p:blipFill>
        <p:spPr>
          <a:xfrm>
            <a:off x="228261" y="377206"/>
            <a:ext cx="8638911" cy="6480435"/>
          </a:xfrm>
          <a:prstGeom prst="rect">
            <a:avLst/>
          </a:prstGeom>
        </p:spPr>
      </p:pic>
      <p:sp>
        <p:nvSpPr>
          <p:cNvPr id="284" name="CustomShape 1"/>
          <p:cNvSpPr/>
          <p:nvPr/>
        </p:nvSpPr>
        <p:spPr>
          <a:xfrm>
            <a:off x="217157" y="733184"/>
            <a:ext cx="8294400" cy="357611"/>
          </a:xfrm>
          <a:prstGeom prst="rect">
            <a:avLst/>
          </a:prstGeom>
          <a:solidFill>
            <a:srgbClr val="99CC00"/>
          </a:solidFill>
        </p:spPr>
        <p:txBody>
          <a:bodyPr lIns="75101" tIns="37550" rIns="75101" bIns="37550"/>
          <a:lstStyle/>
          <a:p>
            <a:pPr algn="ctr" defTabSz="829366"/>
            <a:r>
              <a:rPr lang="en-US" b="1" i="1">
                <a:solidFill>
                  <a:srgbClr val="FFFFFF"/>
                </a:solidFill>
              </a:rPr>
              <a:t>Prochlorococcus </a:t>
            </a:r>
            <a:r>
              <a:rPr lang="en-US" b="1">
                <a:solidFill>
                  <a:srgbClr val="FFFFFF"/>
                </a:solidFill>
              </a:rPr>
              <a:t>analogs</a:t>
            </a:r>
            <a:endParaRPr>
              <a:solidFill>
                <a:prstClr val="black"/>
              </a:solidFill>
            </a:endParaRPr>
          </a:p>
        </p:txBody>
      </p:sp>
      <p:sp>
        <p:nvSpPr>
          <p:cNvPr id="285" name="CustomShape 2"/>
          <p:cNvSpPr/>
          <p:nvPr/>
        </p:nvSpPr>
        <p:spPr>
          <a:xfrm>
            <a:off x="217157" y="2254094"/>
            <a:ext cx="8294400" cy="357611"/>
          </a:xfrm>
          <a:prstGeom prst="rect">
            <a:avLst/>
          </a:prstGeom>
          <a:solidFill>
            <a:srgbClr val="FFCC00"/>
          </a:solidFill>
        </p:spPr>
        <p:txBody>
          <a:bodyPr lIns="75101" tIns="37550" rIns="75101" bIns="37550"/>
          <a:lstStyle/>
          <a:p>
            <a:pPr algn="ctr" defTabSz="829366"/>
            <a:r>
              <a:rPr lang="en-US" b="1" i="1">
                <a:solidFill>
                  <a:srgbClr val="FFFFFF"/>
                </a:solidFill>
              </a:rPr>
              <a:t>Synechococcus</a:t>
            </a:r>
            <a:r>
              <a:rPr lang="en-US" b="1">
                <a:solidFill>
                  <a:srgbClr val="FFFFFF"/>
                </a:solidFill>
              </a:rPr>
              <a:t> &amp; small eukaryotes</a:t>
            </a:r>
            <a:endParaRPr>
              <a:solidFill>
                <a:prstClr val="black"/>
              </a:solidFill>
            </a:endParaRPr>
          </a:p>
        </p:txBody>
      </p:sp>
      <p:sp>
        <p:nvSpPr>
          <p:cNvPr id="286" name="CustomShape 3"/>
          <p:cNvSpPr/>
          <p:nvPr/>
        </p:nvSpPr>
        <p:spPr>
          <a:xfrm>
            <a:off x="2361946" y="3733853"/>
            <a:ext cx="6095731" cy="357611"/>
          </a:xfrm>
          <a:prstGeom prst="rect">
            <a:avLst/>
          </a:prstGeom>
          <a:solidFill>
            <a:srgbClr val="FF0000"/>
          </a:solidFill>
        </p:spPr>
        <p:txBody>
          <a:bodyPr lIns="75101" tIns="37550" rIns="75101" bIns="37550"/>
          <a:lstStyle/>
          <a:p>
            <a:pPr algn="ctr" defTabSz="829366"/>
            <a:r>
              <a:rPr lang="en-US" b="1" i="1">
                <a:solidFill>
                  <a:srgbClr val="FFFFFF"/>
                </a:solidFill>
              </a:rPr>
              <a:t>Diatoms</a:t>
            </a:r>
            <a:endParaRPr>
              <a:solidFill>
                <a:prstClr val="black"/>
              </a:solidFill>
            </a:endParaRPr>
          </a:p>
        </p:txBody>
      </p:sp>
      <p:sp>
        <p:nvSpPr>
          <p:cNvPr id="287" name="CustomShape 4"/>
          <p:cNvSpPr/>
          <p:nvPr/>
        </p:nvSpPr>
        <p:spPr>
          <a:xfrm>
            <a:off x="217158" y="3775001"/>
            <a:ext cx="2073273" cy="357611"/>
          </a:xfrm>
          <a:prstGeom prst="rect">
            <a:avLst/>
          </a:prstGeom>
          <a:solidFill>
            <a:srgbClr val="FFCC00"/>
          </a:solidFill>
        </p:spPr>
        <p:txBody>
          <a:bodyPr lIns="75101" tIns="37550" rIns="75101" bIns="37550"/>
          <a:lstStyle/>
          <a:p>
            <a:pPr algn="ctr" defTabSz="829366"/>
            <a:r>
              <a:rPr lang="en-US" i="1">
                <a:solidFill>
                  <a:srgbClr val="FFFFFF"/>
                </a:solidFill>
              </a:rPr>
              <a:t>.</a:t>
            </a:r>
            <a:endParaRPr>
              <a:solidFill>
                <a:prstClr val="black"/>
              </a:solidFill>
            </a:endParaRPr>
          </a:p>
        </p:txBody>
      </p:sp>
      <p:sp>
        <p:nvSpPr>
          <p:cNvPr id="288" name="CustomShape 5"/>
          <p:cNvSpPr/>
          <p:nvPr/>
        </p:nvSpPr>
        <p:spPr>
          <a:xfrm>
            <a:off x="217157" y="5226022"/>
            <a:ext cx="8294400" cy="357611"/>
          </a:xfrm>
          <a:prstGeom prst="rect">
            <a:avLst/>
          </a:prstGeom>
          <a:solidFill>
            <a:srgbClr val="808080"/>
          </a:solidFill>
        </p:spPr>
        <p:txBody>
          <a:bodyPr lIns="75101" tIns="37550" rIns="75101" bIns="37550"/>
          <a:lstStyle/>
          <a:p>
            <a:pPr algn="ctr" defTabSz="829366"/>
            <a:r>
              <a:rPr lang="en-US" b="1">
                <a:solidFill>
                  <a:srgbClr val="FFFFFF"/>
                </a:solidFill>
              </a:rPr>
              <a:t>Other large eukaryotes</a:t>
            </a:r>
            <a:endParaRPr>
              <a:solidFill>
                <a:prstClr val="black"/>
              </a:solidFill>
            </a:endParaRPr>
          </a:p>
        </p:txBody>
      </p:sp>
      <p:sp>
        <p:nvSpPr>
          <p:cNvPr id="289" name="CustomShape 6"/>
          <p:cNvSpPr/>
          <p:nvPr/>
        </p:nvSpPr>
        <p:spPr>
          <a:xfrm>
            <a:off x="228587" y="-326"/>
            <a:ext cx="8503719" cy="662315"/>
          </a:xfrm>
          <a:prstGeom prst="rect">
            <a:avLst/>
          </a:prstGeom>
        </p:spPr>
        <p:txBody>
          <a:bodyPr lIns="75101" tIns="37550" rIns="75101" bIns="37550"/>
          <a:lstStyle/>
          <a:p>
            <a:pPr defTabSz="829366"/>
            <a:r>
              <a:rPr lang="en-US">
                <a:solidFill>
                  <a:srgbClr val="000000"/>
                </a:solidFill>
              </a:rPr>
              <a:t>Emergent biogeography – 16 most abundant phytoplankton types</a:t>
            </a:r>
            <a:r>
              <a:rPr lang="en-US">
                <a:solidFill>
                  <a:srgbClr val="000099"/>
                </a:solidFill>
              </a:rPr>
              <a:t>                                                    </a:t>
            </a:r>
            <a:endParaRPr>
              <a:solidFill>
                <a:prstClr val="black"/>
              </a:solidFill>
            </a:endParaRPr>
          </a:p>
        </p:txBody>
      </p:sp>
    </p:spTree>
    <p:extLst>
      <p:ext uri="{BB962C8B-B14F-4D97-AF65-F5344CB8AC3E}">
        <p14:creationId xmlns:p14="http://schemas.microsoft.com/office/powerpoint/2010/main" val="376449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25400"/>
            <a:ext cx="5048250" cy="68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3" y="953873"/>
            <a:ext cx="1466172" cy="646331"/>
          </a:xfrm>
          <a:prstGeom prst="rect">
            <a:avLst/>
          </a:prstGeom>
          <a:noFill/>
        </p:spPr>
        <p:txBody>
          <a:bodyPr wrap="none" lIns="91380" tIns="45692" rIns="91380" bIns="45692" rtlCol="0">
            <a:spAutoFit/>
          </a:bodyPr>
          <a:lstStyle/>
          <a:p>
            <a:pPr algn="ctr"/>
            <a:r>
              <a:rPr lang="en-US" dirty="0"/>
              <a:t>0-50m Total P</a:t>
            </a:r>
          </a:p>
          <a:p>
            <a:pPr algn="ctr"/>
            <a:r>
              <a:rPr lang="en-US" dirty="0"/>
              <a:t>µM</a:t>
            </a:r>
          </a:p>
        </p:txBody>
      </p:sp>
      <p:sp>
        <p:nvSpPr>
          <p:cNvPr id="3" name="TextBox 2"/>
          <p:cNvSpPr txBox="1"/>
          <p:nvPr/>
        </p:nvSpPr>
        <p:spPr>
          <a:xfrm>
            <a:off x="7543800" y="3066871"/>
            <a:ext cx="1819275" cy="1200329"/>
          </a:xfrm>
          <a:prstGeom prst="rect">
            <a:avLst/>
          </a:prstGeom>
          <a:noFill/>
        </p:spPr>
        <p:txBody>
          <a:bodyPr wrap="square" lIns="91380" tIns="45692" rIns="91380" bIns="45692" rtlCol="0">
            <a:spAutoFit/>
          </a:bodyPr>
          <a:lstStyle/>
          <a:p>
            <a:r>
              <a:rPr lang="en-US" b="1" dirty="0">
                <a:solidFill>
                  <a:srgbClr val="92D050"/>
                </a:solidFill>
              </a:rPr>
              <a:t>Pro-like</a:t>
            </a:r>
          </a:p>
          <a:p>
            <a:r>
              <a:rPr lang="en-US" b="1" dirty="0">
                <a:solidFill>
                  <a:srgbClr val="FFC000"/>
                </a:solidFill>
              </a:rPr>
              <a:t>Other small</a:t>
            </a:r>
          </a:p>
          <a:p>
            <a:r>
              <a:rPr lang="en-US" b="1" dirty="0">
                <a:solidFill>
                  <a:srgbClr val="FF0000"/>
                </a:solidFill>
              </a:rPr>
              <a:t>Diatoms</a:t>
            </a:r>
          </a:p>
          <a:p>
            <a:r>
              <a:rPr lang="en-US" b="1" dirty="0">
                <a:solidFill>
                  <a:srgbClr val="FFFF00"/>
                </a:solidFill>
              </a:rPr>
              <a:t>Other Large</a:t>
            </a:r>
          </a:p>
        </p:txBody>
      </p:sp>
      <p:sp>
        <p:nvSpPr>
          <p:cNvPr id="5" name="TextBox 4"/>
          <p:cNvSpPr txBox="1"/>
          <p:nvPr/>
        </p:nvSpPr>
        <p:spPr>
          <a:xfrm>
            <a:off x="7516549" y="2477869"/>
            <a:ext cx="1551257" cy="646331"/>
          </a:xfrm>
          <a:prstGeom prst="rect">
            <a:avLst/>
          </a:prstGeom>
          <a:noFill/>
        </p:spPr>
        <p:txBody>
          <a:bodyPr wrap="none" lIns="91380" tIns="45692" rIns="91380" bIns="45692" rtlCol="0">
            <a:spAutoFit/>
          </a:bodyPr>
          <a:lstStyle/>
          <a:p>
            <a:pPr algn="ctr"/>
            <a:r>
              <a:rPr lang="en-US" dirty="0"/>
              <a:t>Phytoplankton</a:t>
            </a:r>
          </a:p>
          <a:p>
            <a:pPr algn="ctr"/>
            <a:r>
              <a:rPr lang="en-US" dirty="0"/>
              <a:t>Biogeography</a:t>
            </a:r>
          </a:p>
        </p:txBody>
      </p:sp>
      <p:sp>
        <p:nvSpPr>
          <p:cNvPr id="6" name="TextBox 5"/>
          <p:cNvSpPr txBox="1"/>
          <p:nvPr/>
        </p:nvSpPr>
        <p:spPr>
          <a:xfrm>
            <a:off x="7543802" y="5373469"/>
            <a:ext cx="1548886" cy="646331"/>
          </a:xfrm>
          <a:prstGeom prst="rect">
            <a:avLst/>
          </a:prstGeom>
          <a:noFill/>
        </p:spPr>
        <p:txBody>
          <a:bodyPr wrap="none" lIns="91380" tIns="45692" rIns="91380" bIns="45692" rtlCol="0">
            <a:spAutoFit/>
          </a:bodyPr>
          <a:lstStyle/>
          <a:p>
            <a:pPr algn="ctr"/>
            <a:r>
              <a:rPr lang="en-US" dirty="0"/>
              <a:t>0-50m Pro-like</a:t>
            </a:r>
          </a:p>
          <a:p>
            <a:pPr algn="ctr"/>
            <a:r>
              <a:rPr lang="en-US" dirty="0"/>
              <a:t>µM</a:t>
            </a:r>
          </a:p>
        </p:txBody>
      </p:sp>
      <p:sp>
        <p:nvSpPr>
          <p:cNvPr id="4" name="Title 3"/>
          <p:cNvSpPr>
            <a:spLocks noGrp="1"/>
          </p:cNvSpPr>
          <p:nvPr>
            <p:ph type="title" idx="4294967295"/>
          </p:nvPr>
        </p:nvSpPr>
        <p:spPr>
          <a:xfrm>
            <a:off x="0" y="-11796"/>
            <a:ext cx="2667000" cy="2526396"/>
          </a:xfrm>
        </p:spPr>
        <p:txBody>
          <a:bodyPr/>
          <a:lstStyle/>
          <a:p>
            <a:r>
              <a:rPr lang="en-US" dirty="0"/>
              <a:t>Darwin Model Results</a:t>
            </a:r>
          </a:p>
        </p:txBody>
      </p:sp>
      <p:sp>
        <p:nvSpPr>
          <p:cNvPr id="7" name="TextBox 6"/>
          <p:cNvSpPr txBox="1"/>
          <p:nvPr/>
        </p:nvSpPr>
        <p:spPr>
          <a:xfrm>
            <a:off x="4953000" y="6107668"/>
            <a:ext cx="1444691" cy="369332"/>
          </a:xfrm>
          <a:prstGeom prst="rect">
            <a:avLst/>
          </a:prstGeom>
          <a:noFill/>
        </p:spPr>
        <p:txBody>
          <a:bodyPr wrap="none" rtlCol="0">
            <a:spAutoFit/>
          </a:bodyPr>
          <a:lstStyle/>
          <a:p>
            <a:r>
              <a:rPr lang="en-US" dirty="0">
                <a:solidFill>
                  <a:schemeClr val="bg1"/>
                </a:solidFill>
              </a:rPr>
              <a:t>AMT transect</a:t>
            </a:r>
          </a:p>
        </p:txBody>
      </p:sp>
      <p:cxnSp>
        <p:nvCxnSpPr>
          <p:cNvPr id="9" name="Straight Arrow Connector 8"/>
          <p:cNvCxnSpPr/>
          <p:nvPr/>
        </p:nvCxnSpPr>
        <p:spPr>
          <a:xfrm flipH="1" flipV="1">
            <a:off x="4648200" y="6019800"/>
            <a:ext cx="304799" cy="2725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7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943" y="0"/>
            <a:ext cx="55060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0"/>
            <a:ext cx="3124200" cy="3459162"/>
          </a:xfrm>
        </p:spPr>
        <p:txBody>
          <a:bodyPr>
            <a:normAutofit/>
          </a:bodyPr>
          <a:lstStyle/>
          <a:p>
            <a:r>
              <a:rPr lang="en-US" dirty="0"/>
              <a:t>Comparison with observations from AMT13</a:t>
            </a:r>
          </a:p>
        </p:txBody>
      </p:sp>
    </p:spTree>
    <p:extLst>
      <p:ext uri="{BB962C8B-B14F-4D97-AF65-F5344CB8AC3E}">
        <p14:creationId xmlns:p14="http://schemas.microsoft.com/office/powerpoint/2010/main" val="241227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67"/>
          <a:stretch/>
        </p:blipFill>
        <p:spPr bwMode="auto">
          <a:xfrm>
            <a:off x="1828800" y="1276350"/>
            <a:ext cx="5683199"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13856" y="6488668"/>
            <a:ext cx="1930144" cy="369332"/>
          </a:xfrm>
          <a:prstGeom prst="rect">
            <a:avLst/>
          </a:prstGeom>
          <a:noFill/>
        </p:spPr>
        <p:txBody>
          <a:bodyPr wrap="none" rtlCol="0">
            <a:spAutoFit/>
          </a:bodyPr>
          <a:lstStyle/>
          <a:p>
            <a:pPr defTabSz="914400"/>
            <a:r>
              <a:rPr lang="en-US" dirty="0">
                <a:solidFill>
                  <a:prstClr val="black"/>
                </a:solidFill>
              </a:rPr>
              <a:t>Clayton et al. 2013</a:t>
            </a:r>
          </a:p>
        </p:txBody>
      </p:sp>
      <p:sp>
        <p:nvSpPr>
          <p:cNvPr id="3" name="Title 2"/>
          <p:cNvSpPr>
            <a:spLocks noGrp="1"/>
          </p:cNvSpPr>
          <p:nvPr>
            <p:ph type="title" idx="4294967295"/>
          </p:nvPr>
        </p:nvSpPr>
        <p:spPr>
          <a:xfrm>
            <a:off x="0" y="-152400"/>
            <a:ext cx="9144000" cy="1600200"/>
          </a:xfrm>
        </p:spPr>
        <p:txBody>
          <a:bodyPr>
            <a:normAutofit fontScale="90000"/>
          </a:bodyPr>
          <a:lstStyle/>
          <a:p>
            <a:r>
              <a:rPr lang="en-US" dirty="0"/>
              <a:t>An eddy-permitting run of the Darwin model: assessing phytoplankton diversity</a:t>
            </a:r>
          </a:p>
        </p:txBody>
      </p:sp>
      <p:sp>
        <p:nvSpPr>
          <p:cNvPr id="6" name="TextBox 5"/>
          <p:cNvSpPr txBox="1"/>
          <p:nvPr/>
        </p:nvSpPr>
        <p:spPr>
          <a:xfrm>
            <a:off x="1752600" y="6019800"/>
            <a:ext cx="5991192" cy="646331"/>
          </a:xfrm>
          <a:prstGeom prst="rect">
            <a:avLst/>
          </a:prstGeom>
          <a:noFill/>
        </p:spPr>
        <p:txBody>
          <a:bodyPr wrap="none" rtlCol="0">
            <a:spAutoFit/>
          </a:bodyPr>
          <a:lstStyle/>
          <a:p>
            <a:pPr defTabSz="914400"/>
            <a:r>
              <a:rPr lang="el-GR" sz="3600" dirty="0">
                <a:solidFill>
                  <a:prstClr val="black"/>
                </a:solidFill>
              </a:rPr>
              <a:t>α</a:t>
            </a:r>
            <a:r>
              <a:rPr lang="en-US" sz="3600" dirty="0">
                <a:solidFill>
                  <a:prstClr val="black"/>
                </a:solidFill>
              </a:rPr>
              <a:t>-diversity: # &gt;0.001% biomass</a:t>
            </a:r>
          </a:p>
        </p:txBody>
      </p:sp>
    </p:spTree>
    <p:extLst>
      <p:ext uri="{BB962C8B-B14F-4D97-AF65-F5344CB8AC3E}">
        <p14:creationId xmlns:p14="http://schemas.microsoft.com/office/powerpoint/2010/main" val="16515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585557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98421" y="5657671"/>
            <a:ext cx="1645579" cy="369332"/>
          </a:xfrm>
          <a:prstGeom prst="rect">
            <a:avLst/>
          </a:prstGeom>
          <a:noFill/>
        </p:spPr>
        <p:txBody>
          <a:bodyPr wrap="none" rtlCol="0">
            <a:spAutoFit/>
          </a:bodyPr>
          <a:lstStyle/>
          <a:p>
            <a:pPr defTabSz="914400"/>
            <a:r>
              <a:rPr lang="en-US" dirty="0">
                <a:solidFill>
                  <a:prstClr val="black"/>
                </a:solidFill>
              </a:rPr>
              <a:t>Levy et al. 2014</a:t>
            </a:r>
          </a:p>
        </p:txBody>
      </p:sp>
      <p:sp>
        <p:nvSpPr>
          <p:cNvPr id="3" name="Title 2"/>
          <p:cNvSpPr>
            <a:spLocks noGrp="1"/>
          </p:cNvSpPr>
          <p:nvPr>
            <p:ph type="title" idx="4294967295"/>
          </p:nvPr>
        </p:nvSpPr>
        <p:spPr>
          <a:xfrm>
            <a:off x="0" y="-76200"/>
            <a:ext cx="9144000" cy="1131153"/>
          </a:xfrm>
        </p:spPr>
        <p:txBody>
          <a:bodyPr>
            <a:noAutofit/>
          </a:bodyPr>
          <a:lstStyle/>
          <a:p>
            <a:r>
              <a:rPr lang="en-US" sz="3600" dirty="0"/>
              <a:t>Physical forcing and phytoplankton diversity</a:t>
            </a:r>
          </a:p>
        </p:txBody>
      </p:sp>
      <p:sp>
        <p:nvSpPr>
          <p:cNvPr id="6" name="TextBox 5"/>
          <p:cNvSpPr txBox="1"/>
          <p:nvPr/>
        </p:nvSpPr>
        <p:spPr>
          <a:xfrm>
            <a:off x="1326799" y="5791200"/>
            <a:ext cx="7055201" cy="1077218"/>
          </a:xfrm>
          <a:prstGeom prst="rect">
            <a:avLst/>
          </a:prstGeom>
          <a:noFill/>
        </p:spPr>
        <p:txBody>
          <a:bodyPr wrap="none" rtlCol="0">
            <a:spAutoFit/>
          </a:bodyPr>
          <a:lstStyle/>
          <a:p>
            <a:pPr defTabSz="914400"/>
            <a:r>
              <a:rPr lang="el-GR" sz="3200" dirty="0">
                <a:solidFill>
                  <a:prstClr val="black"/>
                </a:solidFill>
              </a:rPr>
              <a:t>α</a:t>
            </a:r>
            <a:r>
              <a:rPr lang="en-US" sz="3200" dirty="0">
                <a:solidFill>
                  <a:prstClr val="black"/>
                </a:solidFill>
              </a:rPr>
              <a:t>-diversity: # &gt;0.001% biomass</a:t>
            </a:r>
          </a:p>
          <a:p>
            <a:pPr defTabSz="914400"/>
            <a:r>
              <a:rPr lang="el-GR" sz="3200" dirty="0">
                <a:solidFill>
                  <a:prstClr val="black"/>
                </a:solidFill>
              </a:rPr>
              <a:t>γ</a:t>
            </a:r>
            <a:r>
              <a:rPr lang="en-US" sz="3200" dirty="0">
                <a:solidFill>
                  <a:prstClr val="black"/>
                </a:solidFill>
              </a:rPr>
              <a:t>-diversity: </a:t>
            </a:r>
            <a:r>
              <a:rPr lang="el-GR" sz="3200" dirty="0">
                <a:solidFill>
                  <a:prstClr val="black"/>
                </a:solidFill>
              </a:rPr>
              <a:t>α</a:t>
            </a:r>
            <a:r>
              <a:rPr lang="en-US" sz="3200" dirty="0">
                <a:solidFill>
                  <a:prstClr val="black"/>
                </a:solidFill>
              </a:rPr>
              <a:t> expressed at regional scales</a:t>
            </a:r>
          </a:p>
        </p:txBody>
      </p:sp>
    </p:spTree>
    <p:extLst>
      <p:ext uri="{BB962C8B-B14F-4D97-AF65-F5344CB8AC3E}">
        <p14:creationId xmlns:p14="http://schemas.microsoft.com/office/powerpoint/2010/main" val="121239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1538"/>
            <a:ext cx="9144000" cy="474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98421" y="6488668"/>
            <a:ext cx="1645579" cy="369332"/>
          </a:xfrm>
          <a:prstGeom prst="rect">
            <a:avLst/>
          </a:prstGeom>
          <a:noFill/>
        </p:spPr>
        <p:txBody>
          <a:bodyPr wrap="none" rtlCol="0">
            <a:spAutoFit/>
          </a:bodyPr>
          <a:lstStyle/>
          <a:p>
            <a:pPr defTabSz="914400"/>
            <a:r>
              <a:rPr lang="en-US" dirty="0">
                <a:solidFill>
                  <a:prstClr val="black"/>
                </a:solidFill>
              </a:rPr>
              <a:t>Levy et al. 2014</a:t>
            </a:r>
          </a:p>
        </p:txBody>
      </p:sp>
    </p:spTree>
    <p:extLst>
      <p:ext uri="{BB962C8B-B14F-4D97-AF65-F5344CB8AC3E}">
        <p14:creationId xmlns:p14="http://schemas.microsoft.com/office/powerpoint/2010/main" val="93635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lstStyle/>
          <a:p>
            <a:r>
              <a:rPr lang="en-US" dirty="0"/>
              <a:t>Summary</a:t>
            </a:r>
            <a:r>
              <a:rPr lang="en-US" baseline="0" dirty="0"/>
              <a:t> and context</a:t>
            </a:r>
            <a:endParaRPr lang="en-US" dirty="0"/>
          </a:p>
        </p:txBody>
      </p:sp>
      <p:sp>
        <p:nvSpPr>
          <p:cNvPr id="3" name="TextBox 2"/>
          <p:cNvSpPr txBox="1"/>
          <p:nvPr/>
        </p:nvSpPr>
        <p:spPr>
          <a:xfrm>
            <a:off x="152401" y="733246"/>
            <a:ext cx="8610600" cy="6124754"/>
          </a:xfrm>
          <a:prstGeom prst="rect">
            <a:avLst/>
          </a:prstGeom>
          <a:noFill/>
        </p:spPr>
        <p:txBody>
          <a:bodyPr wrap="square" rtlCol="0">
            <a:spAutoFit/>
          </a:bodyPr>
          <a:lstStyle/>
          <a:p>
            <a:r>
              <a:rPr lang="en-US" sz="2800" dirty="0"/>
              <a:t>NPZ models – bulk chlorophyll as a proxy for phytoplankton biomass</a:t>
            </a:r>
          </a:p>
          <a:p>
            <a:endParaRPr lang="en-US" sz="2800" dirty="0"/>
          </a:p>
          <a:p>
            <a:r>
              <a:rPr lang="en-US" sz="2800" dirty="0"/>
              <a:t>Phytoplankton functional type models – </a:t>
            </a:r>
            <a:r>
              <a:rPr lang="en-US" sz="2800" i="1" dirty="0"/>
              <a:t>in situ </a:t>
            </a:r>
            <a:r>
              <a:rPr lang="en-US" sz="2800" dirty="0"/>
              <a:t>pigment analysis and satellite-based reflectance spectra allow for separation of different functional groups</a:t>
            </a:r>
          </a:p>
          <a:p>
            <a:endParaRPr lang="en-US" sz="2800" dirty="0"/>
          </a:p>
          <a:p>
            <a:r>
              <a:rPr lang="en-US" sz="2800" dirty="0"/>
              <a:t>Darwin model – suite of emergent ecotypes can be directly compared with genetically distinct populations in the environment and laboratory culture</a:t>
            </a:r>
          </a:p>
          <a:p>
            <a:endParaRPr lang="en-US" sz="2800" dirty="0"/>
          </a:p>
          <a:p>
            <a:r>
              <a:rPr lang="en-US" sz="2800" dirty="0"/>
              <a:t>Genetics based models – ecotypes emerge over evolutionary time scales through explicit simulation of gene flow.</a:t>
            </a:r>
          </a:p>
        </p:txBody>
      </p:sp>
    </p:spTree>
    <p:extLst>
      <p:ext uri="{BB962C8B-B14F-4D97-AF65-F5344CB8AC3E}">
        <p14:creationId xmlns:p14="http://schemas.microsoft.com/office/powerpoint/2010/main" val="8062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a:t>END</a:t>
            </a:r>
          </a:p>
        </p:txBody>
      </p:sp>
    </p:spTree>
    <p:extLst>
      <p:ext uri="{BB962C8B-B14F-4D97-AF65-F5344CB8AC3E}">
        <p14:creationId xmlns:p14="http://schemas.microsoft.com/office/powerpoint/2010/main" val="28681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E2D7E-6C4B-4FC5-957C-E6C44021D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3657600" cy="2743200"/>
          </a:xfrm>
          <a:prstGeom prst="rect">
            <a:avLst/>
          </a:prstGeom>
        </p:spPr>
      </p:pic>
      <p:pic>
        <p:nvPicPr>
          <p:cNvPr id="6" name="Picture 5">
            <a:extLst>
              <a:ext uri="{FF2B5EF4-FFF2-40B4-BE49-F238E27FC236}">
                <a16:creationId xmlns:a16="http://schemas.microsoft.com/office/drawing/2014/main" id="{C849E188-5D0E-4BDD-89C2-677A20722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4800"/>
            <a:ext cx="3657600" cy="2743200"/>
          </a:xfrm>
          <a:prstGeom prst="rect">
            <a:avLst/>
          </a:prstGeom>
        </p:spPr>
      </p:pic>
      <p:pic>
        <p:nvPicPr>
          <p:cNvPr id="8" name="Picture 7">
            <a:extLst>
              <a:ext uri="{FF2B5EF4-FFF2-40B4-BE49-F238E27FC236}">
                <a16:creationId xmlns:a16="http://schemas.microsoft.com/office/drawing/2014/main" id="{105E0857-2115-498B-8E29-DB53ED6A2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120" y="1920240"/>
            <a:ext cx="4754880" cy="3566160"/>
          </a:xfrm>
          <a:prstGeom prst="rect">
            <a:avLst/>
          </a:prstGeom>
        </p:spPr>
      </p:pic>
      <p:sp>
        <p:nvSpPr>
          <p:cNvPr id="9" name="TextBox 8">
            <a:extLst>
              <a:ext uri="{FF2B5EF4-FFF2-40B4-BE49-F238E27FC236}">
                <a16:creationId xmlns:a16="http://schemas.microsoft.com/office/drawing/2014/main" id="{9E476DF2-D875-402B-BFA6-64E88223BD7E}"/>
              </a:ext>
            </a:extLst>
          </p:cNvPr>
          <p:cNvSpPr txBox="1"/>
          <p:nvPr/>
        </p:nvSpPr>
        <p:spPr>
          <a:xfrm>
            <a:off x="152400" y="0"/>
            <a:ext cx="8839200" cy="1200329"/>
          </a:xfrm>
          <a:prstGeom prst="rect">
            <a:avLst/>
          </a:prstGeom>
          <a:noFill/>
        </p:spPr>
        <p:txBody>
          <a:bodyPr wrap="square" rtlCol="0">
            <a:spAutoFit/>
          </a:bodyPr>
          <a:lstStyle/>
          <a:p>
            <a:pPr algn="ctr"/>
            <a:r>
              <a:rPr lang="en-US" sz="3600" dirty="0"/>
              <a:t>NPZ model with evolving traits </a:t>
            </a:r>
          </a:p>
          <a:p>
            <a:pPr algn="ctr"/>
            <a:r>
              <a:rPr lang="en-US" sz="3600" dirty="0"/>
              <a:t>in a double-gyre system</a:t>
            </a:r>
          </a:p>
        </p:txBody>
      </p:sp>
      <p:sp>
        <p:nvSpPr>
          <p:cNvPr id="10" name="TextBox 9">
            <a:extLst>
              <a:ext uri="{FF2B5EF4-FFF2-40B4-BE49-F238E27FC236}">
                <a16:creationId xmlns:a16="http://schemas.microsoft.com/office/drawing/2014/main" id="{7C26828B-E73E-49C8-B6C2-43BF55B62114}"/>
              </a:ext>
            </a:extLst>
          </p:cNvPr>
          <p:cNvSpPr txBox="1"/>
          <p:nvPr/>
        </p:nvSpPr>
        <p:spPr>
          <a:xfrm>
            <a:off x="838200" y="1230868"/>
            <a:ext cx="1927772" cy="369332"/>
          </a:xfrm>
          <a:prstGeom prst="rect">
            <a:avLst/>
          </a:prstGeom>
          <a:solidFill>
            <a:schemeClr val="bg1"/>
          </a:solidFill>
        </p:spPr>
        <p:txBody>
          <a:bodyPr wrap="none" rtlCol="0">
            <a:spAutoFit/>
          </a:bodyPr>
          <a:lstStyle/>
          <a:p>
            <a:r>
              <a:rPr lang="en-US" dirty="0"/>
              <a:t>Mean log weight P</a:t>
            </a:r>
          </a:p>
        </p:txBody>
      </p:sp>
      <p:sp>
        <p:nvSpPr>
          <p:cNvPr id="11" name="TextBox 10">
            <a:extLst>
              <a:ext uri="{FF2B5EF4-FFF2-40B4-BE49-F238E27FC236}">
                <a16:creationId xmlns:a16="http://schemas.microsoft.com/office/drawing/2014/main" id="{3DD174BD-AACE-4EC3-B7E6-85502A4AF9B1}"/>
              </a:ext>
            </a:extLst>
          </p:cNvPr>
          <p:cNvSpPr txBox="1"/>
          <p:nvPr/>
        </p:nvSpPr>
        <p:spPr>
          <a:xfrm>
            <a:off x="739228" y="4050268"/>
            <a:ext cx="1916550" cy="369332"/>
          </a:xfrm>
          <a:prstGeom prst="rect">
            <a:avLst/>
          </a:prstGeom>
          <a:solidFill>
            <a:schemeClr val="bg1"/>
          </a:solidFill>
        </p:spPr>
        <p:txBody>
          <a:bodyPr wrap="none" rtlCol="0">
            <a:spAutoFit/>
          </a:bodyPr>
          <a:lstStyle/>
          <a:p>
            <a:r>
              <a:rPr lang="en-US" dirty="0"/>
              <a:t>Mean log weight Z</a:t>
            </a:r>
          </a:p>
        </p:txBody>
      </p:sp>
      <p:sp>
        <p:nvSpPr>
          <p:cNvPr id="12" name="TextBox 11">
            <a:extLst>
              <a:ext uri="{FF2B5EF4-FFF2-40B4-BE49-F238E27FC236}">
                <a16:creationId xmlns:a16="http://schemas.microsoft.com/office/drawing/2014/main" id="{43810662-3783-4623-A3C5-16D9ED53EC52}"/>
              </a:ext>
            </a:extLst>
          </p:cNvPr>
          <p:cNvSpPr txBox="1"/>
          <p:nvPr/>
        </p:nvSpPr>
        <p:spPr>
          <a:xfrm>
            <a:off x="6553200" y="5409127"/>
            <a:ext cx="855362" cy="369332"/>
          </a:xfrm>
          <a:prstGeom prst="rect">
            <a:avLst/>
          </a:prstGeom>
          <a:noFill/>
        </p:spPr>
        <p:txBody>
          <a:bodyPr wrap="none" rtlCol="0">
            <a:spAutoFit/>
          </a:bodyPr>
          <a:lstStyle/>
          <a:p>
            <a:r>
              <a:rPr lang="en-US" dirty="0"/>
              <a:t>Weight</a:t>
            </a:r>
          </a:p>
        </p:txBody>
      </p:sp>
      <p:sp>
        <p:nvSpPr>
          <p:cNvPr id="13" name="TextBox 12">
            <a:extLst>
              <a:ext uri="{FF2B5EF4-FFF2-40B4-BE49-F238E27FC236}">
                <a16:creationId xmlns:a16="http://schemas.microsoft.com/office/drawing/2014/main" id="{DA2E5414-EE71-4030-834D-6A057AE2A76A}"/>
              </a:ext>
            </a:extLst>
          </p:cNvPr>
          <p:cNvSpPr txBox="1"/>
          <p:nvPr/>
        </p:nvSpPr>
        <p:spPr>
          <a:xfrm rot="16200000">
            <a:off x="3907875" y="3522702"/>
            <a:ext cx="958917" cy="369332"/>
          </a:xfrm>
          <a:prstGeom prst="rect">
            <a:avLst/>
          </a:prstGeom>
          <a:noFill/>
        </p:spPr>
        <p:txBody>
          <a:bodyPr wrap="none" rtlCol="0">
            <a:spAutoFit/>
          </a:bodyPr>
          <a:lstStyle/>
          <a:p>
            <a:r>
              <a:rPr lang="en-US" dirty="0"/>
              <a:t>Biomass</a:t>
            </a:r>
          </a:p>
        </p:txBody>
      </p:sp>
      <p:sp>
        <p:nvSpPr>
          <p:cNvPr id="14" name="TextBox 13">
            <a:extLst>
              <a:ext uri="{FF2B5EF4-FFF2-40B4-BE49-F238E27FC236}">
                <a16:creationId xmlns:a16="http://schemas.microsoft.com/office/drawing/2014/main" id="{7C1DF62D-7BA1-4B26-B91E-BAF51B52ED8C}"/>
              </a:ext>
            </a:extLst>
          </p:cNvPr>
          <p:cNvSpPr txBox="1"/>
          <p:nvPr/>
        </p:nvSpPr>
        <p:spPr>
          <a:xfrm>
            <a:off x="5791200" y="2590800"/>
            <a:ext cx="303288" cy="369332"/>
          </a:xfrm>
          <a:prstGeom prst="rect">
            <a:avLst/>
          </a:prstGeom>
          <a:noFill/>
        </p:spPr>
        <p:txBody>
          <a:bodyPr wrap="none" rtlCol="0">
            <a:spAutoFit/>
          </a:bodyPr>
          <a:lstStyle/>
          <a:p>
            <a:r>
              <a:rPr lang="en-US" dirty="0"/>
              <a:t>P</a:t>
            </a:r>
          </a:p>
        </p:txBody>
      </p:sp>
      <p:sp>
        <p:nvSpPr>
          <p:cNvPr id="15" name="TextBox 14">
            <a:extLst>
              <a:ext uri="{FF2B5EF4-FFF2-40B4-BE49-F238E27FC236}">
                <a16:creationId xmlns:a16="http://schemas.microsoft.com/office/drawing/2014/main" id="{06DB4D87-2D7E-465D-A8F2-DDD89C36C99C}"/>
              </a:ext>
            </a:extLst>
          </p:cNvPr>
          <p:cNvSpPr txBox="1"/>
          <p:nvPr/>
        </p:nvSpPr>
        <p:spPr>
          <a:xfrm>
            <a:off x="7105274" y="3362965"/>
            <a:ext cx="303288"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53740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5714319" y="1219143"/>
            <a:ext cx="3349762" cy="2348150"/>
          </a:xfrm>
          <a:prstGeom prst="rect">
            <a:avLst/>
          </a:prstGeom>
          <a:solidFill>
            <a:srgbClr val="FFFF99"/>
          </a:solidFill>
          <a:ln w="9360">
            <a:solidFill>
              <a:srgbClr val="FFFFFF"/>
            </a:solidFill>
            <a:miter/>
          </a:ln>
        </p:spPr>
      </p:sp>
      <p:sp>
        <p:nvSpPr>
          <p:cNvPr id="172" name="CustomShape 2"/>
          <p:cNvSpPr/>
          <p:nvPr/>
        </p:nvSpPr>
        <p:spPr>
          <a:xfrm>
            <a:off x="5860941" y="1295238"/>
            <a:ext cx="3058478" cy="415090"/>
          </a:xfrm>
          <a:prstGeom prst="rect">
            <a:avLst/>
          </a:prstGeom>
        </p:spPr>
        <p:txBody>
          <a:bodyPr lIns="68215" tIns="33945" rIns="68215" bIns="33945"/>
          <a:lstStyle/>
          <a:p>
            <a:pPr algn="ctr" defTabSz="829022">
              <a:lnSpc>
                <a:spcPct val="71000"/>
              </a:lnSpc>
            </a:pPr>
            <a:r>
              <a:rPr lang="en-GB" sz="2200" b="1">
                <a:solidFill>
                  <a:srgbClr val="000000"/>
                </a:solidFill>
                <a:ea typeface="Arial"/>
              </a:rPr>
              <a:t>environment</a:t>
            </a:r>
            <a:endParaRPr>
              <a:solidFill>
                <a:prstClr val="black"/>
              </a:solidFill>
            </a:endParaRPr>
          </a:p>
        </p:txBody>
      </p:sp>
      <p:sp>
        <p:nvSpPr>
          <p:cNvPr id="173" name="CustomShape 3"/>
          <p:cNvSpPr/>
          <p:nvPr/>
        </p:nvSpPr>
        <p:spPr>
          <a:xfrm>
            <a:off x="72826" y="1217188"/>
            <a:ext cx="3525773" cy="2211637"/>
          </a:xfrm>
          <a:prstGeom prst="rect">
            <a:avLst/>
          </a:prstGeom>
          <a:solidFill>
            <a:srgbClr val="FFFF99"/>
          </a:solidFill>
          <a:ln w="9360">
            <a:solidFill>
              <a:srgbClr val="FFFFFF"/>
            </a:solidFill>
            <a:miter/>
          </a:ln>
        </p:spPr>
      </p:sp>
      <p:sp>
        <p:nvSpPr>
          <p:cNvPr id="174" name="CustomShape 4"/>
          <p:cNvSpPr/>
          <p:nvPr/>
        </p:nvSpPr>
        <p:spPr>
          <a:xfrm>
            <a:off x="3874530" y="2590803"/>
            <a:ext cx="1528913" cy="1033316"/>
          </a:xfrm>
          <a:prstGeom prst="ellipse">
            <a:avLst/>
          </a:prstGeom>
          <a:solidFill>
            <a:srgbClr val="00CC66"/>
          </a:solidFill>
          <a:ln w="9360">
            <a:solidFill>
              <a:srgbClr val="FFFFFF"/>
            </a:solidFill>
            <a:miter/>
          </a:ln>
        </p:spPr>
      </p:sp>
      <p:sp>
        <p:nvSpPr>
          <p:cNvPr id="175" name="CustomShape 5"/>
          <p:cNvSpPr/>
          <p:nvPr/>
        </p:nvSpPr>
        <p:spPr>
          <a:xfrm>
            <a:off x="3114318" y="4627395"/>
            <a:ext cx="3446095" cy="2114967"/>
          </a:xfrm>
          <a:prstGeom prst="rect">
            <a:avLst/>
          </a:prstGeom>
          <a:solidFill>
            <a:srgbClr val="FFFF99"/>
          </a:solidFill>
          <a:ln w="9360">
            <a:solidFill>
              <a:srgbClr val="FFFFFF"/>
            </a:solidFill>
            <a:miter/>
          </a:ln>
        </p:spPr>
      </p:sp>
      <p:sp>
        <p:nvSpPr>
          <p:cNvPr id="176" name="CustomShape 6"/>
          <p:cNvSpPr/>
          <p:nvPr/>
        </p:nvSpPr>
        <p:spPr>
          <a:xfrm>
            <a:off x="1068475" y="1355656"/>
            <a:ext cx="1758805" cy="415090"/>
          </a:xfrm>
          <a:prstGeom prst="rect">
            <a:avLst/>
          </a:prstGeom>
        </p:spPr>
        <p:txBody>
          <a:bodyPr wrap="none" lIns="68215" tIns="33945" rIns="68215" bIns="33945"/>
          <a:lstStyle/>
          <a:p>
            <a:pPr algn="ctr" defTabSz="829022">
              <a:lnSpc>
                <a:spcPct val="71000"/>
              </a:lnSpc>
            </a:pPr>
            <a:r>
              <a:rPr lang="en-GB" sz="2200" b="1">
                <a:solidFill>
                  <a:srgbClr val="000000"/>
                </a:solidFill>
                <a:ea typeface="Arial"/>
              </a:rPr>
              <a:t>physiology</a:t>
            </a:r>
            <a:endParaRPr>
              <a:solidFill>
                <a:prstClr val="black"/>
              </a:solidFill>
            </a:endParaRPr>
          </a:p>
        </p:txBody>
      </p:sp>
      <p:sp>
        <p:nvSpPr>
          <p:cNvPr id="177" name="CustomShape 7"/>
          <p:cNvSpPr/>
          <p:nvPr/>
        </p:nvSpPr>
        <p:spPr>
          <a:xfrm>
            <a:off x="3961719" y="2882774"/>
            <a:ext cx="1408415" cy="609735"/>
          </a:xfrm>
          <a:prstGeom prst="rect">
            <a:avLst/>
          </a:prstGeom>
        </p:spPr>
        <p:txBody>
          <a:bodyPr wrap="none" lIns="68215" tIns="33945" rIns="68215" bIns="33945"/>
          <a:lstStyle/>
          <a:p>
            <a:pPr algn="ctr" defTabSz="829022">
              <a:lnSpc>
                <a:spcPct val="71000"/>
              </a:lnSpc>
            </a:pPr>
            <a:r>
              <a:rPr lang="en-GB" sz="2000" b="1">
                <a:solidFill>
                  <a:srgbClr val="000000"/>
                </a:solidFill>
                <a:ea typeface="Arial"/>
              </a:rPr>
              <a:t>Fitness &amp;</a:t>
            </a:r>
            <a:endParaRPr>
              <a:solidFill>
                <a:prstClr val="black"/>
              </a:solidFill>
            </a:endParaRPr>
          </a:p>
          <a:p>
            <a:pPr algn="ctr" defTabSz="829022">
              <a:lnSpc>
                <a:spcPct val="71000"/>
              </a:lnSpc>
            </a:pPr>
            <a:r>
              <a:rPr lang="en-GB" sz="2000" b="1">
                <a:solidFill>
                  <a:srgbClr val="000000"/>
                </a:solidFill>
                <a:ea typeface="Arial"/>
              </a:rPr>
              <a:t>selection</a:t>
            </a:r>
            <a:endParaRPr>
              <a:solidFill>
                <a:prstClr val="black"/>
              </a:solidFill>
            </a:endParaRPr>
          </a:p>
        </p:txBody>
      </p:sp>
      <p:sp>
        <p:nvSpPr>
          <p:cNvPr id="178" name="CustomShape 8"/>
          <p:cNvSpPr/>
          <p:nvPr/>
        </p:nvSpPr>
        <p:spPr>
          <a:xfrm>
            <a:off x="3274982" y="4713281"/>
            <a:ext cx="3217182" cy="656437"/>
          </a:xfrm>
          <a:prstGeom prst="rect">
            <a:avLst/>
          </a:prstGeom>
        </p:spPr>
        <p:txBody>
          <a:bodyPr wrap="none" lIns="68215" tIns="33945" rIns="68215" bIns="33945"/>
          <a:lstStyle/>
          <a:p>
            <a:pPr algn="ctr" defTabSz="829022">
              <a:lnSpc>
                <a:spcPct val="71000"/>
              </a:lnSpc>
            </a:pPr>
            <a:r>
              <a:rPr lang="en-GB" sz="2200" b="1">
                <a:solidFill>
                  <a:srgbClr val="000000"/>
                </a:solidFill>
                <a:ea typeface="Arial"/>
              </a:rPr>
              <a:t>ecosystem structure </a:t>
            </a:r>
            <a:endParaRPr>
              <a:solidFill>
                <a:prstClr val="black"/>
              </a:solidFill>
            </a:endParaRPr>
          </a:p>
          <a:p>
            <a:pPr algn="ctr" defTabSz="829022">
              <a:lnSpc>
                <a:spcPct val="71000"/>
              </a:lnSpc>
            </a:pPr>
            <a:r>
              <a:rPr lang="en-GB" sz="2200" b="1">
                <a:solidFill>
                  <a:srgbClr val="000000"/>
                </a:solidFill>
                <a:ea typeface="Arial"/>
              </a:rPr>
              <a:t>and function</a:t>
            </a:r>
            <a:endParaRPr>
              <a:solidFill>
                <a:prstClr val="black"/>
              </a:solidFill>
            </a:endParaRPr>
          </a:p>
        </p:txBody>
      </p:sp>
      <p:pic>
        <p:nvPicPr>
          <p:cNvPr id="179" name="Picture 13"/>
          <p:cNvPicPr/>
          <p:nvPr/>
        </p:nvPicPr>
        <p:blipFill>
          <a:blip r:embed="rId3"/>
          <a:stretch>
            <a:fillRect/>
          </a:stretch>
        </p:blipFill>
        <p:spPr>
          <a:xfrm>
            <a:off x="142703" y="1907912"/>
            <a:ext cx="3317433" cy="1435343"/>
          </a:xfrm>
          <a:prstGeom prst="rect">
            <a:avLst/>
          </a:prstGeom>
        </p:spPr>
      </p:pic>
      <p:sp>
        <p:nvSpPr>
          <p:cNvPr id="180" name="CustomShape 9"/>
          <p:cNvSpPr/>
          <p:nvPr/>
        </p:nvSpPr>
        <p:spPr>
          <a:xfrm>
            <a:off x="152173" y="3560762"/>
            <a:ext cx="3732153" cy="1195629"/>
          </a:xfrm>
          <a:prstGeom prst="rect">
            <a:avLst/>
          </a:prstGeom>
        </p:spPr>
        <p:txBody>
          <a:bodyPr wrap="none" lIns="74089" tIns="36882" rIns="74089" bIns="36882"/>
          <a:lstStyle/>
          <a:p>
            <a:pPr defTabSz="829022">
              <a:lnSpc>
                <a:spcPct val="87000"/>
              </a:lnSpc>
            </a:pPr>
            <a:r>
              <a:rPr lang="en-GB" b="1">
                <a:solidFill>
                  <a:srgbClr val="000000"/>
                </a:solidFill>
              </a:rPr>
              <a:t>Many 10s of initialized </a:t>
            </a:r>
            <a:endParaRPr>
              <a:solidFill>
                <a:prstClr val="black"/>
              </a:solidFill>
            </a:endParaRPr>
          </a:p>
          <a:p>
            <a:pPr defTabSz="829022">
              <a:lnSpc>
                <a:spcPct val="87000"/>
              </a:lnSpc>
            </a:pPr>
            <a:r>
              <a:rPr lang="en-GB" b="1">
                <a:solidFill>
                  <a:srgbClr val="000000"/>
                </a:solidFill>
              </a:rPr>
              <a:t>phytoplankton types.</a:t>
            </a:r>
            <a:endParaRPr>
              <a:solidFill>
                <a:prstClr val="black"/>
              </a:solidFill>
            </a:endParaRPr>
          </a:p>
          <a:p>
            <a:pPr defTabSz="829022">
              <a:lnSpc>
                <a:spcPct val="87000"/>
              </a:lnSpc>
            </a:pPr>
            <a:r>
              <a:rPr lang="en-GB">
                <a:solidFill>
                  <a:srgbClr val="000000"/>
                </a:solidFill>
              </a:rPr>
              <a:t>Stochastically assigned</a:t>
            </a:r>
            <a:endParaRPr>
              <a:solidFill>
                <a:prstClr val="black"/>
              </a:solidFill>
            </a:endParaRPr>
          </a:p>
          <a:p>
            <a:pPr defTabSz="829022">
              <a:lnSpc>
                <a:spcPct val="87000"/>
              </a:lnSpc>
            </a:pPr>
            <a:r>
              <a:rPr lang="en-GB">
                <a:solidFill>
                  <a:srgbClr val="000000"/>
                </a:solidFill>
              </a:rPr>
              <a:t>physiological characteristics</a:t>
            </a:r>
            <a:endParaRPr>
              <a:solidFill>
                <a:prstClr val="black"/>
              </a:solidFill>
            </a:endParaRPr>
          </a:p>
          <a:p>
            <a:pPr defTabSz="829022">
              <a:lnSpc>
                <a:spcPct val="87000"/>
              </a:lnSpc>
            </a:pPr>
            <a:r>
              <a:rPr lang="en-GB" b="1">
                <a:solidFill>
                  <a:srgbClr val="000000"/>
                </a:solidFill>
              </a:rPr>
              <a:t>2 grazers</a:t>
            </a:r>
            <a:endParaRPr>
              <a:solidFill>
                <a:prstClr val="black"/>
              </a:solidFill>
            </a:endParaRPr>
          </a:p>
        </p:txBody>
      </p:sp>
      <p:sp>
        <p:nvSpPr>
          <p:cNvPr id="181" name="CustomShape 10"/>
          <p:cNvSpPr/>
          <p:nvPr/>
        </p:nvSpPr>
        <p:spPr>
          <a:xfrm>
            <a:off x="5943231" y="3657757"/>
            <a:ext cx="3200202" cy="828547"/>
          </a:xfrm>
          <a:prstGeom prst="rect">
            <a:avLst/>
          </a:prstGeom>
        </p:spPr>
        <p:txBody>
          <a:bodyPr lIns="74089" tIns="36882" rIns="74089" bIns="36882"/>
          <a:lstStyle/>
          <a:p>
            <a:pPr defTabSz="829022">
              <a:lnSpc>
                <a:spcPct val="87000"/>
              </a:lnSpc>
            </a:pPr>
            <a:r>
              <a:rPr lang="en-GB" b="1">
                <a:solidFill>
                  <a:srgbClr val="000000"/>
                </a:solidFill>
              </a:rPr>
              <a:t>Global 3d ocean circulation model</a:t>
            </a:r>
            <a:endParaRPr>
              <a:solidFill>
                <a:prstClr val="black"/>
              </a:solidFill>
            </a:endParaRPr>
          </a:p>
          <a:p>
            <a:pPr defTabSz="829022">
              <a:lnSpc>
                <a:spcPct val="87000"/>
              </a:lnSpc>
            </a:pPr>
            <a:r>
              <a:rPr lang="en-GB">
                <a:solidFill>
                  <a:srgbClr val="000000"/>
                </a:solidFill>
              </a:rPr>
              <a:t>N, P, Fe, Si cycles</a:t>
            </a:r>
            <a:endParaRPr>
              <a:solidFill>
                <a:prstClr val="black"/>
              </a:solidFill>
            </a:endParaRPr>
          </a:p>
        </p:txBody>
      </p:sp>
      <p:pic>
        <p:nvPicPr>
          <p:cNvPr id="182" name="Picture 16"/>
          <p:cNvPicPr/>
          <p:nvPr/>
        </p:nvPicPr>
        <p:blipFill>
          <a:blip r:embed="rId4"/>
          <a:stretch>
            <a:fillRect/>
          </a:stretch>
        </p:blipFill>
        <p:spPr>
          <a:xfrm>
            <a:off x="5905030" y="1724045"/>
            <a:ext cx="3062397" cy="1659054"/>
          </a:xfrm>
          <a:prstGeom prst="rect">
            <a:avLst/>
          </a:prstGeom>
        </p:spPr>
      </p:pic>
      <p:pic>
        <p:nvPicPr>
          <p:cNvPr id="183" name="Picture 17"/>
          <p:cNvPicPr/>
          <p:nvPr/>
        </p:nvPicPr>
        <p:blipFill>
          <a:blip r:embed="rId5"/>
          <a:stretch>
            <a:fillRect/>
          </a:stretch>
        </p:blipFill>
        <p:spPr>
          <a:xfrm>
            <a:off x="3449034" y="5318444"/>
            <a:ext cx="2696986" cy="1387662"/>
          </a:xfrm>
          <a:prstGeom prst="rect">
            <a:avLst/>
          </a:prstGeom>
        </p:spPr>
      </p:pic>
      <p:sp>
        <p:nvSpPr>
          <p:cNvPr id="184" name="TextShape 11"/>
          <p:cNvSpPr txBox="1"/>
          <p:nvPr/>
        </p:nvSpPr>
        <p:spPr>
          <a:xfrm>
            <a:off x="-327" y="326"/>
            <a:ext cx="9143433" cy="1143376"/>
          </a:xfrm>
          <a:prstGeom prst="rect">
            <a:avLst/>
          </a:prstGeom>
        </p:spPr>
        <p:txBody>
          <a:bodyPr lIns="82902" tIns="41451" rIns="82902" bIns="41451" anchor="ctr"/>
          <a:lstStyle/>
          <a:p>
            <a:pPr algn="ctr" defTabSz="829022"/>
            <a:r>
              <a:rPr lang="en-US" sz="3600" dirty="0">
                <a:solidFill>
                  <a:prstClr val="black"/>
                </a:solidFill>
              </a:rPr>
              <a:t>An alternative to specifying functional types: the “Darwin” model</a:t>
            </a:r>
            <a:endParaRPr dirty="0">
              <a:solidFill>
                <a:prstClr val="black"/>
              </a:solidFill>
            </a:endParaRPr>
          </a:p>
        </p:txBody>
      </p:sp>
      <p:sp>
        <p:nvSpPr>
          <p:cNvPr id="185" name="TextShape 12"/>
          <p:cNvSpPr txBox="1"/>
          <p:nvPr/>
        </p:nvSpPr>
        <p:spPr>
          <a:xfrm>
            <a:off x="18945" y="5959858"/>
            <a:ext cx="3305025" cy="820383"/>
          </a:xfrm>
          <a:prstGeom prst="rect">
            <a:avLst/>
          </a:prstGeom>
        </p:spPr>
        <p:txBody>
          <a:bodyPr wrap="none" lIns="81597" tIns="40799" rIns="81597" bIns="40799"/>
          <a:lstStyle/>
          <a:p>
            <a:pPr defTabSz="829022"/>
            <a:r>
              <a:rPr lang="en-US" sz="1500" dirty="0">
                <a:solidFill>
                  <a:prstClr val="black"/>
                </a:solidFill>
              </a:rPr>
              <a:t>Follows et al. (2007)</a:t>
            </a:r>
            <a:endParaRPr dirty="0">
              <a:solidFill>
                <a:prstClr val="black"/>
              </a:solidFill>
            </a:endParaRPr>
          </a:p>
          <a:p>
            <a:pPr defTabSz="829022"/>
            <a:r>
              <a:rPr lang="en-US" sz="1500" dirty="0">
                <a:solidFill>
                  <a:prstClr val="black"/>
                </a:solidFill>
              </a:rPr>
              <a:t>c.f. </a:t>
            </a:r>
            <a:r>
              <a:rPr lang="en-US" sz="1500" dirty="0" err="1">
                <a:solidFill>
                  <a:prstClr val="black"/>
                </a:solidFill>
              </a:rPr>
              <a:t>Pimm</a:t>
            </a:r>
            <a:r>
              <a:rPr lang="en-US" sz="1500" dirty="0">
                <a:solidFill>
                  <a:prstClr val="black"/>
                </a:solidFill>
              </a:rPr>
              <a:t> and Lawton (1979)</a:t>
            </a:r>
            <a:endParaRPr dirty="0">
              <a:solidFill>
                <a:prstClr val="black"/>
              </a:solidFill>
            </a:endParaRPr>
          </a:p>
          <a:p>
            <a:pPr defTabSz="829022"/>
            <a:r>
              <a:rPr lang="en-US" sz="1500" dirty="0">
                <a:solidFill>
                  <a:prstClr val="black"/>
                </a:solidFill>
              </a:rPr>
              <a:t>      </a:t>
            </a:r>
            <a:r>
              <a:rPr lang="en-US" sz="1500" dirty="0" err="1">
                <a:solidFill>
                  <a:prstClr val="black"/>
                </a:solidFill>
              </a:rPr>
              <a:t>Bruggeman</a:t>
            </a:r>
            <a:r>
              <a:rPr lang="en-US" sz="1500" dirty="0">
                <a:solidFill>
                  <a:prstClr val="black"/>
                </a:solidFill>
              </a:rPr>
              <a:t> &amp; </a:t>
            </a:r>
            <a:r>
              <a:rPr lang="en-US" sz="1500" dirty="0" err="1">
                <a:solidFill>
                  <a:prstClr val="black"/>
                </a:solidFill>
              </a:rPr>
              <a:t>Kooijman</a:t>
            </a:r>
            <a:r>
              <a:rPr lang="en-US" sz="1500" dirty="0">
                <a:solidFill>
                  <a:prstClr val="black"/>
                </a:solidFill>
              </a:rPr>
              <a:t> (2007)</a:t>
            </a:r>
            <a:endParaRPr dirty="0">
              <a:solidFill>
                <a:prstClr val="black"/>
              </a:solidFill>
            </a:endParaRPr>
          </a:p>
        </p:txBody>
      </p:sp>
      <p:sp>
        <p:nvSpPr>
          <p:cNvPr id="186" name="Line 13"/>
          <p:cNvSpPr/>
          <p:nvPr/>
        </p:nvSpPr>
        <p:spPr>
          <a:xfrm>
            <a:off x="4687973" y="3714583"/>
            <a:ext cx="1959" cy="841284"/>
          </a:xfrm>
          <a:prstGeom prst="line">
            <a:avLst/>
          </a:prstGeom>
          <a:ln w="152280">
            <a:solidFill>
              <a:srgbClr val="000000"/>
            </a:solidFill>
            <a:miter/>
            <a:tailEnd type="triangle" w="med" len="med"/>
          </a:ln>
        </p:spPr>
      </p:sp>
      <p:sp>
        <p:nvSpPr>
          <p:cNvPr id="187" name="Freeform 14"/>
          <p:cNvSpPr/>
          <p:nvPr/>
        </p:nvSpPr>
        <p:spPr>
          <a:xfrm>
            <a:off x="3599247" y="1455921"/>
            <a:ext cx="843155" cy="1142723"/>
          </a:xfrm>
          <a:custGeom>
            <a:avLst/>
            <a:gdLst/>
            <a:ahLst/>
            <a:cxnLst/>
            <a:rect l="0" t="0" r="r" b="b"/>
            <a:pathLst>
              <a:path w="2582" h="3499">
                <a:moveTo>
                  <a:pt x="0" y="700"/>
                </a:moveTo>
                <a:cubicBezTo>
                  <a:pt x="0" y="700"/>
                  <a:pt x="1179" y="0"/>
                  <a:pt x="1880" y="699"/>
                </a:cubicBezTo>
                <a:cubicBezTo>
                  <a:pt x="2581" y="1398"/>
                  <a:pt x="2581" y="2099"/>
                  <a:pt x="2580" y="3498"/>
                </a:cubicBezTo>
              </a:path>
            </a:pathLst>
          </a:custGeom>
          <a:ln w="128160">
            <a:solidFill>
              <a:srgbClr val="000000"/>
            </a:solidFill>
            <a:round/>
            <a:tailEnd type="triangle" w="med" len="med"/>
          </a:ln>
        </p:spPr>
      </p:sp>
      <p:sp>
        <p:nvSpPr>
          <p:cNvPr id="188" name="Freeform 15"/>
          <p:cNvSpPr/>
          <p:nvPr/>
        </p:nvSpPr>
        <p:spPr>
          <a:xfrm>
            <a:off x="4861697" y="1455591"/>
            <a:ext cx="842829" cy="1142723"/>
          </a:xfrm>
          <a:custGeom>
            <a:avLst/>
            <a:gdLst/>
            <a:ahLst/>
            <a:cxnLst/>
            <a:rect l="0" t="0" r="r" b="b"/>
            <a:pathLst>
              <a:path w="2581" h="3499">
                <a:moveTo>
                  <a:pt x="2580" y="700"/>
                </a:moveTo>
                <a:cubicBezTo>
                  <a:pt x="2580" y="700"/>
                  <a:pt x="1400" y="0"/>
                  <a:pt x="701" y="699"/>
                </a:cubicBezTo>
                <a:cubicBezTo>
                  <a:pt x="1" y="1398"/>
                  <a:pt x="0" y="2099"/>
                  <a:pt x="0" y="3498"/>
                </a:cubicBezTo>
              </a:path>
            </a:pathLst>
          </a:custGeom>
          <a:ln w="128160">
            <a:solidFill>
              <a:srgbClr val="000000"/>
            </a:solidFill>
            <a:round/>
            <a:tailEnd type="triangle" w="med" len="med"/>
          </a:ln>
        </p:spPr>
      </p:sp>
      <p:sp>
        <p:nvSpPr>
          <p:cNvPr id="2" name="TextBox 1">
            <a:extLst>
              <a:ext uri="{FF2B5EF4-FFF2-40B4-BE49-F238E27FC236}">
                <a16:creationId xmlns:a16="http://schemas.microsoft.com/office/drawing/2014/main" id="{B2DACA12-85A1-4A2A-B425-56038A3047C2}"/>
              </a:ext>
            </a:extLst>
          </p:cNvPr>
          <p:cNvSpPr txBox="1"/>
          <p:nvPr/>
        </p:nvSpPr>
        <p:spPr>
          <a:xfrm>
            <a:off x="76200" y="0"/>
            <a:ext cx="9031640" cy="1077218"/>
          </a:xfrm>
          <a:prstGeom prst="rect">
            <a:avLst/>
          </a:prstGeom>
          <a:solidFill>
            <a:schemeClr val="bg1">
              <a:lumMod val="85000"/>
            </a:schemeClr>
          </a:solidFill>
        </p:spPr>
        <p:txBody>
          <a:bodyPr wrap="none" rtlCol="0">
            <a:spAutoFit/>
          </a:bodyPr>
          <a:lstStyle/>
          <a:p>
            <a:r>
              <a:rPr lang="en-US" sz="4400" dirty="0"/>
              <a:t>    Follows et al. “Darwin” model      </a:t>
            </a:r>
          </a:p>
          <a:p>
            <a:endParaRPr lang="en-US" sz="2000" dirty="0"/>
          </a:p>
        </p:txBody>
      </p:sp>
    </p:spTree>
    <p:extLst>
      <p:ext uri="{BB962C8B-B14F-4D97-AF65-F5344CB8AC3E}">
        <p14:creationId xmlns:p14="http://schemas.microsoft.com/office/powerpoint/2010/main" val="128314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07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
            <a:ext cx="9144000" cy="687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00385" y="4202668"/>
            <a:ext cx="692562" cy="369332"/>
          </a:xfrm>
          <a:prstGeom prst="rect">
            <a:avLst/>
          </a:prstGeom>
          <a:noFill/>
        </p:spPr>
        <p:txBody>
          <a:bodyPr wrap="none" lIns="91400" tIns="45702" rIns="91400" bIns="45702" rtlCol="0">
            <a:spAutoFit/>
          </a:bodyPr>
          <a:lstStyle/>
          <a:p>
            <a:r>
              <a:rPr lang="en-US" dirty="0">
                <a:solidFill>
                  <a:srgbClr val="FF0000"/>
                </a:solidFill>
              </a:rPr>
              <a:t>Large</a:t>
            </a:r>
          </a:p>
        </p:txBody>
      </p:sp>
      <p:sp>
        <p:nvSpPr>
          <p:cNvPr id="4" name="TextBox 3"/>
          <p:cNvSpPr txBox="1"/>
          <p:nvPr/>
        </p:nvSpPr>
        <p:spPr>
          <a:xfrm>
            <a:off x="7086604" y="3810000"/>
            <a:ext cx="691215" cy="369332"/>
          </a:xfrm>
          <a:prstGeom prst="rect">
            <a:avLst/>
          </a:prstGeom>
          <a:noFill/>
        </p:spPr>
        <p:txBody>
          <a:bodyPr wrap="none" lIns="91400" tIns="45702" rIns="91400" bIns="45702" rtlCol="0">
            <a:spAutoFit/>
          </a:bodyPr>
          <a:lstStyle/>
          <a:p>
            <a:r>
              <a:rPr lang="en-US" dirty="0">
                <a:solidFill>
                  <a:srgbClr val="0000FF"/>
                </a:solidFill>
              </a:rPr>
              <a:t>Small</a:t>
            </a:r>
          </a:p>
        </p:txBody>
      </p:sp>
      <p:sp>
        <p:nvSpPr>
          <p:cNvPr id="5" name="TextBox 4"/>
          <p:cNvSpPr txBox="1"/>
          <p:nvPr/>
        </p:nvSpPr>
        <p:spPr>
          <a:xfrm>
            <a:off x="4953000" y="5410200"/>
            <a:ext cx="692562" cy="369332"/>
          </a:xfrm>
          <a:prstGeom prst="rect">
            <a:avLst/>
          </a:prstGeom>
          <a:noFill/>
        </p:spPr>
        <p:txBody>
          <a:bodyPr wrap="none" lIns="91400" tIns="45702" rIns="91400" bIns="45702" rtlCol="0">
            <a:spAutoFit/>
          </a:bodyPr>
          <a:lstStyle/>
          <a:p>
            <a:r>
              <a:rPr lang="en-US" dirty="0">
                <a:solidFill>
                  <a:srgbClr val="FF0000"/>
                </a:solidFill>
              </a:rPr>
              <a:t>Large</a:t>
            </a:r>
          </a:p>
        </p:txBody>
      </p:sp>
      <p:sp>
        <p:nvSpPr>
          <p:cNvPr id="6" name="TextBox 5"/>
          <p:cNvSpPr txBox="1"/>
          <p:nvPr/>
        </p:nvSpPr>
        <p:spPr>
          <a:xfrm>
            <a:off x="4114804" y="3886200"/>
            <a:ext cx="691215" cy="369332"/>
          </a:xfrm>
          <a:prstGeom prst="rect">
            <a:avLst/>
          </a:prstGeom>
          <a:noFill/>
        </p:spPr>
        <p:txBody>
          <a:bodyPr wrap="none" lIns="91400" tIns="45702" rIns="91400" bIns="45702" rtlCol="0">
            <a:spAutoFit/>
          </a:bodyPr>
          <a:lstStyle/>
          <a:p>
            <a:r>
              <a:rPr lang="en-US" dirty="0">
                <a:solidFill>
                  <a:srgbClr val="0000FF"/>
                </a:solidFill>
              </a:rPr>
              <a:t>Small</a:t>
            </a:r>
          </a:p>
        </p:txBody>
      </p:sp>
      <p:sp>
        <p:nvSpPr>
          <p:cNvPr id="7" name="TextBox 6"/>
          <p:cNvSpPr txBox="1"/>
          <p:nvPr/>
        </p:nvSpPr>
        <p:spPr>
          <a:xfrm>
            <a:off x="2438400" y="3962400"/>
            <a:ext cx="692562" cy="369332"/>
          </a:xfrm>
          <a:prstGeom prst="rect">
            <a:avLst/>
          </a:prstGeom>
          <a:noFill/>
        </p:spPr>
        <p:txBody>
          <a:bodyPr wrap="none" lIns="91400" tIns="45702" rIns="91400" bIns="45702" rtlCol="0">
            <a:spAutoFit/>
          </a:bodyPr>
          <a:lstStyle/>
          <a:p>
            <a:r>
              <a:rPr lang="en-US" dirty="0">
                <a:solidFill>
                  <a:srgbClr val="FF0000"/>
                </a:solidFill>
              </a:rPr>
              <a:t>Large</a:t>
            </a:r>
          </a:p>
        </p:txBody>
      </p:sp>
      <p:sp>
        <p:nvSpPr>
          <p:cNvPr id="8" name="TextBox 7"/>
          <p:cNvSpPr txBox="1"/>
          <p:nvPr/>
        </p:nvSpPr>
        <p:spPr>
          <a:xfrm>
            <a:off x="990604" y="4800600"/>
            <a:ext cx="691215" cy="369332"/>
          </a:xfrm>
          <a:prstGeom prst="rect">
            <a:avLst/>
          </a:prstGeom>
          <a:noFill/>
        </p:spPr>
        <p:txBody>
          <a:bodyPr wrap="none" lIns="91400" tIns="45702" rIns="91400" bIns="45702" rtlCol="0">
            <a:spAutoFit/>
          </a:bodyPr>
          <a:lstStyle/>
          <a:p>
            <a:r>
              <a:rPr lang="en-US" dirty="0">
                <a:solidFill>
                  <a:srgbClr val="0000FF"/>
                </a:solidFill>
              </a:rPr>
              <a:t>Small</a:t>
            </a:r>
          </a:p>
        </p:txBody>
      </p:sp>
    </p:spTree>
    <p:extLst>
      <p:ext uri="{BB962C8B-B14F-4D97-AF65-F5344CB8AC3E}">
        <p14:creationId xmlns:p14="http://schemas.microsoft.com/office/powerpoint/2010/main" val="241227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2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93"/>
            <a:ext cx="9144000" cy="684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35A256E-D5AF-46DF-A259-BA8A6481BE7D}"/>
              </a:ext>
            </a:extLst>
          </p:cNvPr>
          <p:cNvSpPr/>
          <p:nvPr/>
        </p:nvSpPr>
        <p:spPr>
          <a:xfrm>
            <a:off x="228600" y="5029200"/>
            <a:ext cx="33528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27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p:spPr>
        <p:txBody>
          <a:bodyPr>
            <a:normAutofit/>
          </a:bodyPr>
          <a:lstStyle/>
          <a:p>
            <a:r>
              <a:rPr lang="en-US" sz="3600" dirty="0">
                <a:solidFill>
                  <a:srgbClr val="000000"/>
                </a:solidFill>
                <a:latin typeface="Calibri"/>
              </a:rPr>
              <a:t>Experimental Design: Follows et al. (2007)</a:t>
            </a:r>
            <a:endParaRPr lang="en-US" sz="3600" dirty="0"/>
          </a:p>
        </p:txBody>
      </p:sp>
      <p:sp>
        <p:nvSpPr>
          <p:cNvPr id="4" name="TextBox 3"/>
          <p:cNvSpPr txBox="1"/>
          <p:nvPr/>
        </p:nvSpPr>
        <p:spPr>
          <a:xfrm>
            <a:off x="410704" y="1905000"/>
            <a:ext cx="8276096" cy="3785615"/>
          </a:xfrm>
          <a:prstGeom prst="rect">
            <a:avLst/>
          </a:prstGeom>
          <a:noFill/>
        </p:spPr>
        <p:txBody>
          <a:bodyPr wrap="none" lIns="91400" tIns="45702" rIns="91400" bIns="45702" rtlCol="0">
            <a:spAutoFit/>
          </a:bodyPr>
          <a:lstStyle/>
          <a:p>
            <a:r>
              <a:rPr lang="en-US" sz="2400" dirty="0"/>
              <a:t>ECCO GODAE 1x1 degree global ocean circulation state estimates</a:t>
            </a:r>
          </a:p>
          <a:p>
            <a:endParaRPr lang="en-US" sz="2400" dirty="0"/>
          </a:p>
          <a:p>
            <a:r>
              <a:rPr lang="en-US" sz="2400" dirty="0"/>
              <a:t>Initialized with climatological T, S, PO</a:t>
            </a:r>
            <a:r>
              <a:rPr lang="en-US" sz="2400" baseline="-25000" dirty="0"/>
              <a:t>4</a:t>
            </a:r>
            <a:r>
              <a:rPr lang="en-US" sz="2400" dirty="0"/>
              <a:t>, NO</a:t>
            </a:r>
            <a:r>
              <a:rPr lang="en-US" sz="2400" baseline="-25000" dirty="0"/>
              <a:t>3</a:t>
            </a:r>
            <a:r>
              <a:rPr lang="en-US" sz="2400" dirty="0"/>
              <a:t>, SiO</a:t>
            </a:r>
            <a:r>
              <a:rPr lang="en-US" sz="2400" baseline="-25000" dirty="0"/>
              <a:t>2</a:t>
            </a:r>
          </a:p>
          <a:p>
            <a:r>
              <a:rPr lang="en-US" sz="2400" dirty="0"/>
              <a:t>	78 Phytoplankton, 2 Zooplankton uniform and low</a:t>
            </a:r>
          </a:p>
          <a:p>
            <a:endParaRPr lang="en-US" sz="2400" dirty="0"/>
          </a:p>
          <a:p>
            <a:r>
              <a:rPr lang="en-US" sz="2400" dirty="0"/>
              <a:t>Darwin model integrated for 10 years to quasi-steady state</a:t>
            </a:r>
          </a:p>
          <a:p>
            <a:endParaRPr lang="en-US" sz="2400" dirty="0"/>
          </a:p>
          <a:p>
            <a:r>
              <a:rPr lang="en-US" sz="2400" dirty="0"/>
              <a:t>Year 10 analyzed</a:t>
            </a:r>
          </a:p>
          <a:p>
            <a:endParaRPr lang="en-US" sz="2400" dirty="0"/>
          </a:p>
          <a:p>
            <a:r>
              <a:rPr lang="en-US" sz="2400" dirty="0"/>
              <a:t>10 different ensemble members</a:t>
            </a:r>
          </a:p>
        </p:txBody>
      </p:sp>
    </p:spTree>
    <p:extLst>
      <p:ext uri="{BB962C8B-B14F-4D97-AF65-F5344CB8AC3E}">
        <p14:creationId xmlns:p14="http://schemas.microsoft.com/office/powerpoint/2010/main" val="273385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990600"/>
            <a:ext cx="6743700" cy="52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457200" y="-152400"/>
            <a:ext cx="8229600" cy="1143000"/>
          </a:xfrm>
        </p:spPr>
        <p:txBody>
          <a:bodyPr/>
          <a:lstStyle/>
          <a:p>
            <a:r>
              <a:rPr lang="en-US" dirty="0"/>
              <a:t>Results: 0-50m fields</a:t>
            </a:r>
          </a:p>
        </p:txBody>
      </p:sp>
      <p:sp>
        <p:nvSpPr>
          <p:cNvPr id="3" name="TextBox 2"/>
          <p:cNvSpPr txBox="1"/>
          <p:nvPr/>
        </p:nvSpPr>
        <p:spPr>
          <a:xfrm>
            <a:off x="7840438" y="1752600"/>
            <a:ext cx="1303562" cy="3785652"/>
          </a:xfrm>
          <a:prstGeom prst="rect">
            <a:avLst/>
          </a:prstGeom>
          <a:noFill/>
        </p:spPr>
        <p:txBody>
          <a:bodyPr wrap="none" rtlCol="0">
            <a:spAutoFit/>
          </a:bodyPr>
          <a:lstStyle/>
          <a:p>
            <a:r>
              <a:rPr lang="en-US" sz="2000" dirty="0"/>
              <a:t>g C m</a:t>
            </a:r>
            <a:r>
              <a:rPr lang="en-US" sz="2000" baseline="30000" dirty="0"/>
              <a:t>-2</a:t>
            </a:r>
            <a:r>
              <a:rPr lang="en-US" sz="2000" dirty="0"/>
              <a:t> yr</a:t>
            </a:r>
            <a:r>
              <a:rPr lang="en-US" sz="2000" baseline="30000" dirty="0"/>
              <a:t>-1</a:t>
            </a:r>
          </a:p>
          <a:p>
            <a:endParaRPr lang="en-US" sz="2000" dirty="0"/>
          </a:p>
          <a:p>
            <a:endParaRPr lang="en-US" sz="2000" dirty="0"/>
          </a:p>
          <a:p>
            <a:r>
              <a:rPr lang="en-US" sz="2000" dirty="0"/>
              <a:t>µM PO</a:t>
            </a:r>
            <a:r>
              <a:rPr lang="en-US" sz="2000" baseline="-25000" dirty="0"/>
              <a:t>4</a:t>
            </a:r>
          </a:p>
          <a:p>
            <a:endParaRPr lang="en-US" sz="2000" dirty="0"/>
          </a:p>
          <a:p>
            <a:endParaRPr lang="en-US" sz="2000" dirty="0"/>
          </a:p>
          <a:p>
            <a:endParaRPr lang="en-US" sz="2000" dirty="0"/>
          </a:p>
          <a:p>
            <a:r>
              <a:rPr lang="en-US" sz="2000" dirty="0"/>
              <a:t>µM NO</a:t>
            </a:r>
            <a:r>
              <a:rPr lang="en-US" sz="2000" baseline="-25000" dirty="0"/>
              <a:t>3</a:t>
            </a:r>
          </a:p>
          <a:p>
            <a:endParaRPr lang="en-US" sz="2000" dirty="0"/>
          </a:p>
          <a:p>
            <a:endParaRPr lang="en-US" sz="2000" dirty="0"/>
          </a:p>
          <a:p>
            <a:endParaRPr lang="en-US" sz="2000" dirty="0"/>
          </a:p>
          <a:p>
            <a:r>
              <a:rPr lang="en-US" sz="2000" dirty="0"/>
              <a:t>µM Si</a:t>
            </a:r>
          </a:p>
        </p:txBody>
      </p:sp>
    </p:spTree>
    <p:extLst>
      <p:ext uri="{BB962C8B-B14F-4D97-AF65-F5344CB8AC3E}">
        <p14:creationId xmlns:p14="http://schemas.microsoft.com/office/powerpoint/2010/main" val="2612345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TotalTime>
  <Words>2024</Words>
  <Application>Microsoft Office PowerPoint</Application>
  <PresentationFormat>On-screen Show (4:3)</PresentationFormat>
  <Paragraphs>230</Paragraphs>
  <Slides>18</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DejaVu Sans</vt:lpstr>
      <vt:lpstr>DejaVuSans</vt:lpstr>
      <vt:lpstr>StarSymbol</vt:lpstr>
      <vt:lpstr>Times New Roman</vt:lpstr>
      <vt:lpstr>Office Theme</vt:lpstr>
      <vt:lpstr>2_Office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Design: Follows et al. (2007)</vt:lpstr>
      <vt:lpstr>Results: 0-50m fields</vt:lpstr>
      <vt:lpstr>PowerPoint Presentation</vt:lpstr>
      <vt:lpstr>PowerPoint Presentation</vt:lpstr>
      <vt:lpstr>Darwin Model Results</vt:lpstr>
      <vt:lpstr>Comparison with observations from AMT13</vt:lpstr>
      <vt:lpstr>An eddy-permitting run of the Darwin model: assessing phytoplankton diversity</vt:lpstr>
      <vt:lpstr>Physical forcing and phytoplankton diversity</vt:lpstr>
      <vt:lpstr>PowerPoint Presentation</vt:lpstr>
      <vt:lpstr>Summary and context</vt:lpstr>
      <vt:lpstr>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dc:creator>
  <cp:lastModifiedBy>15084</cp:lastModifiedBy>
  <cp:revision>202</cp:revision>
  <cp:lastPrinted>2021-05-10T12:19:58Z</cp:lastPrinted>
  <dcterms:created xsi:type="dcterms:W3CDTF">2013-02-23T21:27:57Z</dcterms:created>
  <dcterms:modified xsi:type="dcterms:W3CDTF">2021-05-10T13:58:19Z</dcterms:modified>
</cp:coreProperties>
</file>