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59"/>
  </p:notesMasterIdLst>
  <p:handoutMasterIdLst>
    <p:handoutMasterId r:id="rId60"/>
  </p:handoutMasterIdLst>
  <p:sldIdLst>
    <p:sldId id="380" r:id="rId8"/>
    <p:sldId id="276" r:id="rId9"/>
    <p:sldId id="277" r:id="rId10"/>
    <p:sldId id="263" r:id="rId11"/>
    <p:sldId id="279" r:id="rId12"/>
    <p:sldId id="278" r:id="rId13"/>
    <p:sldId id="295" r:id="rId14"/>
    <p:sldId id="302" r:id="rId15"/>
    <p:sldId id="303" r:id="rId16"/>
    <p:sldId id="305" r:id="rId17"/>
    <p:sldId id="285" r:id="rId18"/>
    <p:sldId id="286" r:id="rId19"/>
    <p:sldId id="287" r:id="rId20"/>
    <p:sldId id="261" r:id="rId21"/>
    <p:sldId id="268" r:id="rId22"/>
    <p:sldId id="292" r:id="rId23"/>
    <p:sldId id="269" r:id="rId24"/>
    <p:sldId id="275" r:id="rId25"/>
    <p:sldId id="290" r:id="rId26"/>
    <p:sldId id="288" r:id="rId27"/>
    <p:sldId id="381" r:id="rId28"/>
    <p:sldId id="282" r:id="rId29"/>
    <p:sldId id="300" r:id="rId30"/>
    <p:sldId id="304" r:id="rId31"/>
    <p:sldId id="356" r:id="rId32"/>
    <p:sldId id="357" r:id="rId33"/>
    <p:sldId id="358" r:id="rId34"/>
    <p:sldId id="360" r:id="rId35"/>
    <p:sldId id="363" r:id="rId36"/>
    <p:sldId id="364" r:id="rId37"/>
    <p:sldId id="365" r:id="rId38"/>
    <p:sldId id="367" r:id="rId39"/>
    <p:sldId id="366" r:id="rId40"/>
    <p:sldId id="319" r:id="rId41"/>
    <p:sldId id="383" r:id="rId42"/>
    <p:sldId id="388" r:id="rId43"/>
    <p:sldId id="405" r:id="rId44"/>
    <p:sldId id="386" r:id="rId45"/>
    <p:sldId id="389" r:id="rId46"/>
    <p:sldId id="390" r:id="rId47"/>
    <p:sldId id="391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8" r:id="rId56"/>
    <p:sldId id="379" r:id="rId57"/>
    <p:sldId id="294" r:id="rId5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1" autoAdjust="0"/>
    <p:restoredTop sz="73620" autoAdjust="0"/>
  </p:normalViewPr>
  <p:slideViewPr>
    <p:cSldViewPr>
      <p:cViewPr varScale="1">
        <p:scale>
          <a:sx n="80" d="100"/>
          <a:sy n="80" d="100"/>
        </p:scale>
        <p:origin x="21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3.wmf"/><Relationship Id="rId4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4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CEE094-5454-490E-A6B8-8A7F6FD9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1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6" tIns="46583" rIns="93166" bIns="4658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C040DD7-CC47-4E39-866E-215161044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9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9E590-8000-4366-B54B-D0D21C4EFEE8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Copepods the most abundant</a:t>
            </a:r>
            <a:r>
              <a:rPr lang="en-US" baseline="0" dirty="0"/>
              <a:t> </a:t>
            </a:r>
            <a:r>
              <a:rPr lang="en-US" baseline="0" dirty="0" err="1"/>
              <a:t>metazooan</a:t>
            </a:r>
            <a:r>
              <a:rPr lang="en-US" baseline="0" dirty="0"/>
              <a:t> in the ocean, perhaps on earth; key role in ocean ecosystem dynamics.  Grazing on P, </a:t>
            </a:r>
            <a:r>
              <a:rPr lang="en-US" baseline="0" dirty="0" err="1"/>
              <a:t>uZ</a:t>
            </a:r>
            <a:r>
              <a:rPr lang="en-US" baseline="0" dirty="0"/>
              <a:t>, other Z; keystone species in food chains throughout the world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dirty="0"/>
              <a:t>Population dynamics of copepods as an example of more complex biological</a:t>
            </a:r>
            <a:r>
              <a:rPr lang="en-US" baseline="0" dirty="0"/>
              <a:t> models described in last lecture.</a:t>
            </a:r>
            <a:endParaRPr lang="en-US" dirty="0"/>
          </a:p>
          <a:p>
            <a:pPr eaLnBrk="1" hangingPunct="1"/>
            <a:endParaRPr lang="en-US" dirty="0"/>
          </a:p>
          <a:p>
            <a:r>
              <a:rPr lang="en-US" dirty="0"/>
              <a:t>Size-based</a:t>
            </a:r>
          </a:p>
          <a:p>
            <a:r>
              <a:rPr lang="en-US" dirty="0"/>
              <a:t>Stage</a:t>
            </a:r>
            <a:r>
              <a:rPr lang="en-US" baseline="0" dirty="0"/>
              <a:t>-based</a:t>
            </a:r>
          </a:p>
          <a:p>
            <a:r>
              <a:rPr lang="en-US" baseline="0" dirty="0"/>
              <a:t>Age-within stage</a:t>
            </a:r>
          </a:p>
          <a:p>
            <a:r>
              <a:rPr lang="en-US" baseline="0" dirty="0"/>
              <a:t>Size-within stage</a:t>
            </a:r>
          </a:p>
          <a:p>
            <a:pPr eaLnBrk="1" hangingPunct="1"/>
            <a:endParaRPr lang="en-US" dirty="0"/>
          </a:p>
          <a:p>
            <a:r>
              <a:rPr lang="en-US" dirty="0"/>
              <a:t>Life cycle</a:t>
            </a:r>
          </a:p>
          <a:p>
            <a:r>
              <a:rPr lang="en-US" dirty="0"/>
              <a:t>Diapause</a:t>
            </a:r>
            <a:r>
              <a:rPr lang="en-US" baseline="0" dirty="0"/>
              <a:t> – resting state, deep water, low temp, lower metabolism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Three</a:t>
            </a:r>
            <a:r>
              <a:rPr lang="en-US" baseline="0" dirty="0"/>
              <a:t> linkages between physics and biology:</a:t>
            </a:r>
            <a:endParaRPr lang="en-US" dirty="0"/>
          </a:p>
          <a:p>
            <a:pPr eaLnBrk="1" hangingPunct="1"/>
            <a:r>
              <a:rPr lang="en-US" dirty="0"/>
              <a:t>-geographic variations in environmental parameters that mediate biological and chemical rates</a:t>
            </a:r>
          </a:p>
          <a:p>
            <a:pPr eaLnBrk="1" hangingPunct="1"/>
            <a:r>
              <a:rPr lang="en-US" dirty="0"/>
              <a:t>-advection</a:t>
            </a:r>
          </a:p>
          <a:p>
            <a:pPr eaLnBrk="1" hangingPunct="1"/>
            <a:r>
              <a:rPr lang="en-US" dirty="0"/>
              <a:t>-organism behavior / life history: vertical swimming, diapause, ontogenetic</a:t>
            </a:r>
            <a:r>
              <a:rPr lang="en-US" baseline="0" dirty="0"/>
              <a:t> migration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Examples from regional to basin-scale studies of copepod demography.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Density-dependent growth </a:t>
            </a:r>
            <a:r>
              <a:rPr lang="en-US" dirty="0" err="1"/>
              <a:t>dC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=mu</a:t>
            </a:r>
            <a:r>
              <a:rPr lang="en-US" baseline="0" dirty="0"/>
              <a:t> C, mu gives 30d generation time</a:t>
            </a:r>
          </a:p>
          <a:p>
            <a:endParaRPr lang="en-US" baseline="0" dirty="0"/>
          </a:p>
          <a:p>
            <a:r>
              <a:rPr lang="en-US" baseline="0" dirty="0"/>
              <a:t>Question: adv only; adv + growth</a:t>
            </a:r>
          </a:p>
          <a:p>
            <a:endParaRPr lang="en-US" baseline="0" dirty="0"/>
          </a:p>
          <a:p>
            <a:r>
              <a:rPr lang="en-US" baseline="0" dirty="0"/>
              <a:t>Growth-only model works well for GB, not so well in coastal ocean where population grows too large.</a:t>
            </a:r>
          </a:p>
          <a:p>
            <a:endParaRPr lang="en-US" baseline="0" dirty="0"/>
          </a:p>
          <a:p>
            <a:r>
              <a:rPr lang="en-US" baseline="0" dirty="0"/>
              <a:t>Organisms must be doing sometime to counterbalance the tendency for the ocean to sweep them away.</a:t>
            </a:r>
          </a:p>
          <a:p>
            <a:endParaRPr lang="en-US" baseline="0" dirty="0"/>
          </a:p>
          <a:p>
            <a:r>
              <a:rPr lang="en-US" baseline="0" dirty="0"/>
              <a:t>Forward model fails… try inverse approach: given the observed changes in abundance and circulation in the intervening period, what are the implied biological sources and sinks?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ADR; vertically averaged v and K specified from climatological hydrodynamic simulations.</a:t>
            </a:r>
          </a:p>
          <a:p>
            <a:endParaRPr lang="en-US" dirty="0"/>
          </a:p>
          <a:p>
            <a:r>
              <a:rPr lang="en-US" dirty="0"/>
              <a:t>Inverse problem: what must R be in order to match the observations at t1?</a:t>
            </a:r>
          </a:p>
          <a:p>
            <a:endParaRPr lang="en-US" dirty="0"/>
          </a:p>
          <a:p>
            <a:r>
              <a:rPr lang="en-US" dirty="0"/>
              <a:t>Simplest form of R=R(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1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function integrated in space and time throughout</a:t>
            </a:r>
            <a:r>
              <a:rPr lang="en-US" baseline="0" dirty="0"/>
              <a:t> the domain.  </a:t>
            </a:r>
            <a:r>
              <a:rPr lang="en-US" baseline="0" dirty="0" err="1"/>
              <a:t>Delat_m</a:t>
            </a:r>
            <a:r>
              <a:rPr lang="en-US" baseline="0" dirty="0"/>
              <a:t> is a measurement functional, equal to 1 where there is a measurement, zero elsewhere.</a:t>
            </a:r>
          </a:p>
          <a:p>
            <a:endParaRPr lang="en-US" baseline="0" dirty="0"/>
          </a:p>
          <a:p>
            <a:r>
              <a:rPr lang="en-US" baseline="0" dirty="0"/>
              <a:t>Lagrange function: sum of the cost function and a set of </a:t>
            </a:r>
            <a:r>
              <a:rPr lang="en-US" baseline="0" dirty="0" err="1"/>
              <a:t>lagrange</a:t>
            </a:r>
            <a:r>
              <a:rPr lang="en-US" baseline="0" dirty="0"/>
              <a:t> multipliers times the model equation.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23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Differentiate the </a:t>
            </a:r>
            <a:r>
              <a:rPr lang="en-US" dirty="0" err="1"/>
              <a:t>lagrange</a:t>
            </a:r>
            <a:r>
              <a:rPr lang="en-US" dirty="0"/>
              <a:t> function with respect to C, R, and lambda; derive the </a:t>
            </a:r>
            <a:r>
              <a:rPr lang="en-US" dirty="0" err="1"/>
              <a:t>adjoint</a:t>
            </a:r>
            <a:r>
              <a:rPr lang="en-US" dirty="0"/>
              <a:t> model</a:t>
            </a:r>
          </a:p>
          <a:p>
            <a:endParaRPr lang="en-US" dirty="0"/>
          </a:p>
          <a:p>
            <a:r>
              <a:rPr lang="en-US" dirty="0"/>
              <a:t>ADR for lambda</a:t>
            </a:r>
            <a:r>
              <a:rPr lang="en-US" baseline="0" dirty="0"/>
              <a:t>, forced by the difference between the predicted and observed concentrations.</a:t>
            </a:r>
          </a:p>
          <a:p>
            <a:endParaRPr lang="en-US" baseline="0" dirty="0"/>
          </a:p>
          <a:p>
            <a:r>
              <a:rPr lang="en-US" baseline="0" dirty="0" err="1"/>
              <a:t>Adjoint</a:t>
            </a:r>
            <a:r>
              <a:rPr lang="en-US" baseline="0" dirty="0"/>
              <a:t> model provides an ADR for the spread of information backward in time about the model-data misfits (note negative signs).</a:t>
            </a:r>
          </a:p>
          <a:p>
            <a:endParaRPr lang="en-US" baseline="0" dirty="0"/>
          </a:p>
          <a:p>
            <a:r>
              <a:rPr lang="en-US" baseline="0" dirty="0"/>
              <a:t>RHS forcing term whose magnitude is the difference between model and obs.</a:t>
            </a:r>
          </a:p>
          <a:p>
            <a:endParaRPr lang="en-US" baseline="0" dirty="0"/>
          </a:p>
          <a:p>
            <a:r>
              <a:rPr lang="en-US" baseline="0" dirty="0"/>
              <a:t>[Skipping a lot of steps] It can be shown that the gradient of cost function with respect to the unknown control variable R is given by integration of the adjoint model backward in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6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linear</a:t>
            </a:r>
            <a:r>
              <a:rPr lang="en-US" baseline="0" dirty="0"/>
              <a:t> model; nonlinearity in positive definiteness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1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when population on GB is increasing</a:t>
            </a:r>
          </a:p>
          <a:p>
            <a:endParaRPr lang="en-US" dirty="0"/>
          </a:p>
          <a:p>
            <a:r>
              <a:rPr lang="en-US" dirty="0" err="1"/>
              <a:t>Src</a:t>
            </a:r>
            <a:r>
              <a:rPr lang="en-US" dirty="0"/>
              <a:t> term fixed in time,</a:t>
            </a:r>
            <a:r>
              <a:rPr lang="en-US" baseline="0" dirty="0"/>
              <a:t> other terms vary in time</a:t>
            </a:r>
          </a:p>
          <a:p>
            <a:endParaRPr lang="en-US" baseline="0" dirty="0"/>
          </a:p>
          <a:p>
            <a:r>
              <a:rPr lang="en-US" dirty="0"/>
              <a:t>GB: advective dilution / source dipole counterbalanced by source term</a:t>
            </a:r>
          </a:p>
          <a:p>
            <a:r>
              <a:rPr lang="en-US" dirty="0"/>
              <a:t>Coastal population: source slightly upstream of center of </a:t>
            </a:r>
            <a:r>
              <a:rPr lang="en-US" baseline="0" dirty="0"/>
              <a:t>increasing population; dipole of advection</a:t>
            </a:r>
          </a:p>
          <a:p>
            <a:endParaRPr lang="en-US" baseline="0" dirty="0"/>
          </a:p>
          <a:p>
            <a:r>
              <a:rPr lang="en-US" baseline="0" dirty="0"/>
              <a:t>Three-way tug-of-war between the source term, advection, and tendency; diffusion plays a relatively minor role (similar magnitude but smaller scales; </a:t>
            </a:r>
            <a:r>
              <a:rPr lang="en-US" baseline="0" dirty="0" err="1"/>
              <a:t>smooths</a:t>
            </a:r>
            <a:r>
              <a:rPr lang="en-US" baseline="0" dirty="0"/>
              <a:t> out the solution).</a:t>
            </a:r>
          </a:p>
          <a:p>
            <a:endParaRPr lang="en-US" baseline="0" dirty="0"/>
          </a:p>
          <a:p>
            <a:r>
              <a:rPr lang="en-US" baseline="0" dirty="0"/>
              <a:t>Recall initial hypothesis: coastal population a source for GB.  Inverse model treats them as separate, with spatially distinct sources and sinks.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8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0" dirty="0"/>
              <a:t>Geographically specific regions of growth/mortality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0" dirty="0"/>
              <a:t>These vary seasonally according to animal abundance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0" dirty="0"/>
              <a:t>	patterns, the circulation, and their orientation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0" dirty="0"/>
              <a:t>Two main balances: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 dirty="0"/>
              <a:t>Tendency / source (weak currents or aligned gradients)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 dirty="0"/>
              <a:t>Tendency / source / advection</a:t>
            </a:r>
          </a:p>
          <a:p>
            <a:endParaRPr lang="en-US" dirty="0"/>
          </a:p>
          <a:p>
            <a:r>
              <a:rPr lang="en-US" dirty="0"/>
              <a:t>JF-MA:</a:t>
            </a:r>
            <a:r>
              <a:rPr lang="en-US" baseline="0" dirty="0"/>
              <a:t> GB source positive, few organisms being advected off the bank, so no SF mortality needed.</a:t>
            </a:r>
          </a:p>
          <a:p>
            <a:r>
              <a:rPr lang="en-US" baseline="0" dirty="0"/>
              <a:t>           Coastal population growing in place, albeit slowly</a:t>
            </a:r>
          </a:p>
          <a:p>
            <a:endParaRPr lang="en-US" baseline="0" dirty="0"/>
          </a:p>
          <a:p>
            <a:r>
              <a:rPr lang="en-US" baseline="0" dirty="0"/>
              <a:t>MJ-JA: population decline; circulation more retentive, advective dilution across the NF not evident.  High mortality on SW crest counterbalances advective flux;  weak source NW partially offsets around-bank advective dilution, but the net result is population decline (tendency negative everywhere on the crest).</a:t>
            </a:r>
          </a:p>
          <a:p>
            <a:r>
              <a:rPr lang="en-US" baseline="0" dirty="0"/>
              <a:t>	Coastal population stable.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83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rest of the year is fairly</a:t>
            </a:r>
            <a:r>
              <a:rPr lang="en-US" baseline="0" dirty="0"/>
              <a:t> quiet; continued decline of both coastal and GB populations to Sept-Oct, modest population increases begin Nov-Dec</a:t>
            </a:r>
          </a:p>
          <a:p>
            <a:endParaRPr lang="en-US" baseline="0" dirty="0"/>
          </a:p>
          <a:p>
            <a:r>
              <a:rPr lang="en-US" baseline="0" dirty="0"/>
              <a:t>Population in decline – transport terms play less of a role, more local balance between tendency and source term.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concentration is </a:t>
            </a:r>
          </a:p>
          <a:p>
            <a:r>
              <a:rPr lang="en-US" dirty="0"/>
              <a:t>	always limiting in the interior of the Gulf of Maine</a:t>
            </a:r>
          </a:p>
          <a:p>
            <a:r>
              <a:rPr lang="en-US" dirty="0"/>
              <a:t>	never limiting on Georges Bank</a:t>
            </a:r>
          </a:p>
          <a:p>
            <a:r>
              <a:rPr lang="en-US" dirty="0"/>
              <a:t>	sometimes limiting in the coastal waters of the western Gulf of Maine (only during the late summer). </a:t>
            </a:r>
          </a:p>
          <a:p>
            <a:endParaRPr lang="en-US" dirty="0"/>
          </a:p>
          <a:p>
            <a:r>
              <a:rPr lang="en-US" dirty="0"/>
              <a:t>The numerical solutions presented here are thus consistent in that growth in never predicted in situations where</a:t>
            </a:r>
          </a:p>
          <a:p>
            <a:r>
              <a:rPr lang="en-US" dirty="0"/>
              <a:t>food concentrations are limiting. However, it is important to point out that in food-saturated conditions,</a:t>
            </a:r>
          </a:p>
          <a:p>
            <a:r>
              <a:rPr lang="en-US" dirty="0"/>
              <a:t>(1) net growth does not always occur, and (2) net mortality is often present.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6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Their analysis shows that the most numerically abundant potential consumers of </a:t>
            </a:r>
            <a:r>
              <a:rPr lang="en-US" dirty="0" err="1"/>
              <a:t>Pseudocalanus</a:t>
            </a:r>
            <a:r>
              <a:rPr lang="en-US" dirty="0"/>
              <a:t> spp. Are chaetognaths in the case of Georges Bank and euphausiids in the coastal waters of the western Gulf of Maine. </a:t>
            </a:r>
            <a:r>
              <a:rPr lang="en-US" b="1" dirty="0"/>
              <a:t>It is interesting to note that the period of decline of </a:t>
            </a:r>
            <a:r>
              <a:rPr lang="en-US" b="1" dirty="0" err="1"/>
              <a:t>Pseudocalanus</a:t>
            </a:r>
            <a:r>
              <a:rPr lang="en-US" b="1" dirty="0"/>
              <a:t> spp. on Georges Bank (May-June to September-October) overlaps the time during which chaetognath abundance is at its maximum.</a:t>
            </a:r>
            <a:r>
              <a:rPr lang="en-US" dirty="0"/>
              <a:t> However, there is little evidence in the chaetognath distributions themselves which would suggest higher predation on the south-western quadrant of the crest, which is a persistent feature of the solutions during the period of decline. The relationship between euphausiid abundance and trends in </a:t>
            </a:r>
            <a:r>
              <a:rPr lang="en-US" dirty="0" err="1"/>
              <a:t>Pseudocalanus</a:t>
            </a:r>
            <a:r>
              <a:rPr lang="en-US" dirty="0"/>
              <a:t> spp. in the western Gulf of Maine is even less clear. The highest concentration of euphausiids in this area actually occurs during the middle of the </a:t>
            </a:r>
            <a:r>
              <a:rPr lang="en-US" dirty="0" err="1"/>
              <a:t>Pseudocalanus</a:t>
            </a:r>
            <a:r>
              <a:rPr lang="en-US" dirty="0"/>
              <a:t> spp. growing season. However, the lack of rate information coincident with the distributional data makes inference of grazing pressure based on predator abundance patterns difficult.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9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56974" indent="-291144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64576" indent="-23291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30405" indent="-23291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96236" indent="-23291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A29694-F495-4D38-A819-EA59E8BB2D71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Population dynamics of copepods as an example of more complex biological</a:t>
            </a:r>
            <a:r>
              <a:rPr lang="en-US" baseline="0" dirty="0"/>
              <a:t> models described in last lecture.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Three</a:t>
            </a:r>
            <a:r>
              <a:rPr lang="en-US" baseline="0" dirty="0"/>
              <a:t> linkages between physics and biology:</a:t>
            </a:r>
            <a:endParaRPr lang="en-US" dirty="0"/>
          </a:p>
          <a:p>
            <a:pPr eaLnBrk="1" hangingPunct="1"/>
            <a:r>
              <a:rPr lang="en-US" dirty="0"/>
              <a:t>-geographic variations in environmental parameters that mediate biological and chemical rates</a:t>
            </a:r>
          </a:p>
          <a:p>
            <a:pPr eaLnBrk="1" hangingPunct="1"/>
            <a:r>
              <a:rPr lang="en-US" dirty="0"/>
              <a:t>-advection</a:t>
            </a:r>
          </a:p>
          <a:p>
            <a:pPr eaLnBrk="1" hangingPunct="1"/>
            <a:r>
              <a:rPr lang="en-US" dirty="0"/>
              <a:t>-organism behavior / life history: vertical swimming, diapause, ontogenetic</a:t>
            </a:r>
            <a:r>
              <a:rPr lang="en-US" baseline="0" dirty="0"/>
              <a:t> migration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Examples from regional to basin-scale studies of copepod demography.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Connectivity between WGOM and GB populations</a:t>
            </a:r>
            <a:r>
              <a:rPr lang="en-US" baseline="0" dirty="0"/>
              <a:t> relatively minimal on the 2-month time scales considered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 of perfect physics – deficiencies in circulation will be made up for by the source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1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Forward model failed</a:t>
            </a:r>
          </a:p>
          <a:p>
            <a:r>
              <a:rPr lang="en-US" dirty="0"/>
              <a:t>Inverse</a:t>
            </a:r>
            <a:r>
              <a:rPr lang="en-US" baseline="0" dirty="0"/>
              <a:t> approaches provide info on what is missing</a:t>
            </a:r>
          </a:p>
          <a:p>
            <a:r>
              <a:rPr lang="en-US" baseline="0" dirty="0"/>
              <a:t>Feeds back into improvement of the forward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1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8647729" indent="-381819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6583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316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9749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633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DE7561-2887-45EB-8749-D998F0330839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Ji</a:t>
            </a:r>
            <a:r>
              <a:rPr lang="en-US" dirty="0"/>
              <a:t>: much more sophisticated</a:t>
            </a:r>
            <a:r>
              <a:rPr lang="en-US" baseline="0" dirty="0"/>
              <a:t> representations of the population dynamics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VPR images; </a:t>
            </a:r>
            <a:r>
              <a:rPr lang="en-US" baseline="0" dirty="0" err="1"/>
              <a:t>Pcal</a:t>
            </a:r>
            <a:r>
              <a:rPr lang="en-US" baseline="0" dirty="0"/>
              <a:t> broods its eggs, Ct a broadcast </a:t>
            </a:r>
            <a:r>
              <a:rPr lang="en-US" baseline="0" dirty="0" err="1"/>
              <a:t>spawner</a:t>
            </a:r>
            <a:r>
              <a:rPr lang="en-US" baseline="0" dirty="0"/>
              <a:t> – r versus K selection</a:t>
            </a:r>
          </a:p>
          <a:p>
            <a:pPr eaLnBrk="1" hangingPunct="1"/>
            <a:r>
              <a:rPr lang="en-US" baseline="0" dirty="0"/>
              <a:t>Different temperature preferences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MARMAP data: </a:t>
            </a:r>
          </a:p>
          <a:p>
            <a:pPr eaLnBrk="1" hangingPunct="1"/>
            <a:r>
              <a:rPr lang="en-US" dirty="0" err="1"/>
              <a:t>Pcal</a:t>
            </a:r>
            <a:r>
              <a:rPr lang="en-US" dirty="0"/>
              <a:t>: coastal and GB populations peak in spring</a:t>
            </a:r>
            <a:r>
              <a:rPr lang="en-US" baseline="0" dirty="0"/>
              <a:t> / summer; coastal peaks later</a:t>
            </a:r>
          </a:p>
          <a:p>
            <a:pPr eaLnBrk="1" hangingPunct="1"/>
            <a:r>
              <a:rPr lang="en-US" baseline="0" dirty="0" err="1"/>
              <a:t>Ctyp</a:t>
            </a:r>
            <a:r>
              <a:rPr lang="en-US" baseline="0" dirty="0"/>
              <a:t>: warm water species, peaks in late summer, coastal population extends farther into the GOM than </a:t>
            </a:r>
            <a:r>
              <a:rPr lang="en-US" baseline="0" dirty="0" err="1"/>
              <a:t>Pcal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NB. NPZD model used to simulate</a:t>
            </a:r>
            <a:r>
              <a:rPr lang="en-US" baseline="0" dirty="0"/>
              <a:t> prey, C.f. prior models where </a:t>
            </a:r>
            <a:r>
              <a:rPr lang="en-US" baseline="0" dirty="0" err="1"/>
              <a:t>Chl</a:t>
            </a:r>
            <a:r>
              <a:rPr lang="en-US" baseline="0" dirty="0"/>
              <a:t> was used as a diagnostic.</a:t>
            </a:r>
          </a:p>
          <a:p>
            <a:endParaRPr lang="en-US" baseline="0" dirty="0"/>
          </a:p>
          <a:p>
            <a:r>
              <a:rPr lang="en-US" baseline="0" dirty="0"/>
              <a:t>4 developmental stages explicitly represented; C&amp;A feed on P simulated by the model; N do not feed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2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ADRs,</a:t>
            </a:r>
            <a:r>
              <a:rPr lang="en-US" baseline="0" dirty="0"/>
              <a:t> one for each developmental stage</a:t>
            </a:r>
          </a:p>
          <a:p>
            <a:endParaRPr lang="en-US" baseline="0" dirty="0"/>
          </a:p>
          <a:p>
            <a:r>
              <a:rPr lang="en-US" baseline="0" dirty="0"/>
              <a:t>Egg production proportional to # of adults; loss due to hatching and mortality</a:t>
            </a:r>
          </a:p>
          <a:p>
            <a:r>
              <a:rPr lang="en-US" baseline="0" dirty="0"/>
              <a:t>Naupliar and copepodite stages: </a:t>
            </a:r>
            <a:r>
              <a:rPr lang="en-US" baseline="0" dirty="0" err="1"/>
              <a:t>moulting</a:t>
            </a:r>
            <a:r>
              <a:rPr lang="en-US" baseline="0" dirty="0"/>
              <a:t> fluxes, mortality</a:t>
            </a:r>
          </a:p>
          <a:p>
            <a:r>
              <a:rPr lang="en-US" baseline="0" dirty="0"/>
              <a:t>Adults: </a:t>
            </a:r>
            <a:r>
              <a:rPr lang="en-US" baseline="0" dirty="0" err="1"/>
              <a:t>moulting</a:t>
            </a:r>
            <a:r>
              <a:rPr lang="en-US" baseline="0" dirty="0"/>
              <a:t> </a:t>
            </a:r>
            <a:r>
              <a:rPr lang="en-US" baseline="0" dirty="0" err="1"/>
              <a:t>copepodites</a:t>
            </a:r>
            <a:r>
              <a:rPr lang="en-US" baseline="0" dirty="0"/>
              <a:t>, mortality</a:t>
            </a:r>
          </a:p>
          <a:p>
            <a:endParaRPr lang="en-US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Temperature dependence of stage duration: </a:t>
            </a:r>
            <a:r>
              <a:rPr lang="en-US" baseline="0" dirty="0" err="1"/>
              <a:t>Belheradek</a:t>
            </a:r>
            <a:r>
              <a:rPr lang="en-US" baseline="0" dirty="0"/>
              <a:t> function – MSD = mean stage duration</a:t>
            </a:r>
          </a:p>
          <a:p>
            <a:endParaRPr lang="en-US" baseline="0" dirty="0"/>
          </a:p>
          <a:p>
            <a:r>
              <a:rPr lang="en-US" baseline="0" dirty="0"/>
              <a:t>Stage duration lower for </a:t>
            </a:r>
            <a:r>
              <a:rPr lang="en-US" baseline="0" dirty="0" err="1"/>
              <a:t>Pcal</a:t>
            </a:r>
            <a:r>
              <a:rPr lang="en-US" baseline="0" dirty="0"/>
              <a:t> at lower temps; i.e. eggs hatch faster; crossover at higher temps; very slight advantage for Ct at high temps</a:t>
            </a:r>
          </a:p>
          <a:p>
            <a:endParaRPr lang="en-US" baseline="0" dirty="0"/>
          </a:p>
          <a:p>
            <a:r>
              <a:rPr lang="en-US" baseline="0" dirty="0"/>
              <a:t>Egg production – Ct broadcast </a:t>
            </a:r>
            <a:r>
              <a:rPr lang="en-US" baseline="0" dirty="0" err="1"/>
              <a:t>spawner</a:t>
            </a:r>
            <a:r>
              <a:rPr lang="en-US" baseline="0" dirty="0"/>
              <a:t> produces many more eggs, especially at higher temps</a:t>
            </a:r>
          </a:p>
          <a:p>
            <a:endParaRPr lang="en-US" baseline="0" dirty="0"/>
          </a:p>
          <a:p>
            <a:r>
              <a:rPr lang="en-US" baseline="0" dirty="0"/>
              <a:t>Mortality – q10 formulation.  Baseline temp optimal 5C.  Stage based mortality the same for all stages except eggs, reflecting difference in spawning strategy (Ct eggs more susceptible to predation than </a:t>
            </a:r>
            <a:r>
              <a:rPr lang="en-US" baseline="0" dirty="0" err="1"/>
              <a:t>Pcal</a:t>
            </a:r>
            <a:r>
              <a:rPr lang="en-US" baseline="0" dirty="0"/>
              <a:t>, which are protected by the adult).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30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8647729" indent="-381819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6583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3166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9749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6332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2ACAD6-3B51-4356-AF7F-31C70EF6F683}" type="slidenum">
              <a:rPr 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Pcal</a:t>
            </a:r>
            <a:r>
              <a:rPr lang="en-US" dirty="0"/>
              <a:t> – GB and coastal blooms; 2</a:t>
            </a:r>
            <a:r>
              <a:rPr lang="en-US" baseline="30000" dirty="0"/>
              <a:t>nd</a:t>
            </a:r>
            <a:r>
              <a:rPr lang="en-US" dirty="0"/>
              <a:t> generation GB followed</a:t>
            </a:r>
            <a:r>
              <a:rPr lang="en-US" baseline="0" dirty="0"/>
              <a:t> by coastal population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Ct. blooms after </a:t>
            </a:r>
            <a:r>
              <a:rPr lang="en-US" baseline="0" dirty="0" err="1"/>
              <a:t>Pcal</a:t>
            </a:r>
            <a:r>
              <a:rPr lang="en-US" baseline="0" dirty="0"/>
              <a:t>, in the summertime.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Time-series</a:t>
            </a:r>
            <a:r>
              <a:rPr lang="en-US" baseline="0" dirty="0"/>
              <a:t> points on GB and GOM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89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 run: </a:t>
            </a:r>
          </a:p>
          <a:p>
            <a:r>
              <a:rPr lang="en-US" baseline="0" dirty="0"/>
              <a:t>   </a:t>
            </a:r>
            <a:r>
              <a:rPr lang="en-US" dirty="0"/>
              <a:t>4-5</a:t>
            </a:r>
            <a:r>
              <a:rPr lang="en-US" baseline="0" dirty="0"/>
              <a:t> generations on GB; peak in late spring / early summer</a:t>
            </a:r>
          </a:p>
          <a:p>
            <a:r>
              <a:rPr lang="en-US" baseline="0" dirty="0"/>
              <a:t>   abundance much lower in the GOM (note change in vertical scales)</a:t>
            </a:r>
          </a:p>
          <a:p>
            <a:endParaRPr lang="en-US" baseline="0" dirty="0"/>
          </a:p>
          <a:p>
            <a:r>
              <a:rPr lang="en-US" baseline="0" dirty="0"/>
              <a:t>Temperature dependence of development crucial to </a:t>
            </a:r>
            <a:r>
              <a:rPr lang="en-US" baseline="0" dirty="0" err="1"/>
              <a:t>Pcal</a:t>
            </a:r>
            <a:r>
              <a:rPr lang="en-US" baseline="0" dirty="0"/>
              <a:t> population dynamics in the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3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broadcast </a:t>
            </a:r>
            <a:r>
              <a:rPr lang="en-US" dirty="0" err="1"/>
              <a:t>spawner</a:t>
            </a:r>
            <a:r>
              <a:rPr lang="en-US" dirty="0"/>
              <a:t> vs </a:t>
            </a:r>
            <a:r>
              <a:rPr lang="en-US" dirty="0" err="1"/>
              <a:t>brooder;r</a:t>
            </a:r>
            <a:r>
              <a:rPr lang="en-US" dirty="0"/>
              <a:t> vs k strategies</a:t>
            </a:r>
            <a:r>
              <a:rPr lang="en-US" baseline="0" dirty="0"/>
              <a:t> in ecology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</a:t>
            </a:r>
            <a:r>
              <a:rPr lang="en-US" baseline="0" dirty="0"/>
              <a:t> </a:t>
            </a:r>
            <a:r>
              <a:rPr lang="en-US" baseline="0" dirty="0" err="1"/>
              <a:t>Globec</a:t>
            </a:r>
            <a:r>
              <a:rPr lang="en-US" baseline="0" dirty="0"/>
              <a:t> NW Atlantic program 1995-1999; focuses on GB, once of the richest fishing grounds on earth.  Overfishing, environmental fluctuations.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8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 run: </a:t>
            </a:r>
          </a:p>
          <a:p>
            <a:r>
              <a:rPr lang="en-US" baseline="0" dirty="0"/>
              <a:t>   </a:t>
            </a:r>
            <a:r>
              <a:rPr lang="en-US" dirty="0"/>
              <a:t>4-5</a:t>
            </a:r>
            <a:r>
              <a:rPr lang="en-US" baseline="0" dirty="0"/>
              <a:t> generations on GB; peak in summer</a:t>
            </a:r>
          </a:p>
          <a:p>
            <a:r>
              <a:rPr lang="en-US" baseline="0" dirty="0"/>
              <a:t>   abundance much lower in the GOM</a:t>
            </a:r>
          </a:p>
          <a:p>
            <a:endParaRPr lang="en-US" baseline="0" dirty="0"/>
          </a:p>
          <a:p>
            <a:r>
              <a:rPr lang="en-US" baseline="0" dirty="0"/>
              <a:t>Lower egg mortality of </a:t>
            </a:r>
            <a:r>
              <a:rPr lang="en-US" baseline="0" dirty="0" err="1"/>
              <a:t>Pcal</a:t>
            </a:r>
            <a:r>
              <a:rPr lang="en-US" baseline="0" dirty="0"/>
              <a:t> (egg sac): population grows to unrealistically high levels.  Higher egg mortality needed to match the observations.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3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Black:</a:t>
            </a:r>
            <a:r>
              <a:rPr lang="en-US" baseline="0" dirty="0"/>
              <a:t> observations</a:t>
            </a:r>
          </a:p>
          <a:p>
            <a:r>
              <a:rPr lang="en-US" baseline="0" dirty="0"/>
              <a:t>White: model</a:t>
            </a:r>
          </a:p>
          <a:p>
            <a:endParaRPr lang="en-US" baseline="0" dirty="0"/>
          </a:p>
          <a:p>
            <a:r>
              <a:rPr lang="en-US" baseline="0" dirty="0"/>
              <a:t>Simulate </a:t>
            </a:r>
            <a:r>
              <a:rPr lang="en-US" baseline="0" dirty="0" err="1"/>
              <a:t>Pcal</a:t>
            </a:r>
            <a:r>
              <a:rPr lang="en-US" baseline="0" dirty="0"/>
              <a:t> with higher </a:t>
            </a:r>
            <a:r>
              <a:rPr lang="en-US" baseline="0" dirty="0" err="1"/>
              <a:t>ms</a:t>
            </a:r>
            <a:r>
              <a:rPr lang="en-US" baseline="0" dirty="0"/>
              <a:t>, population crashes.</a:t>
            </a:r>
          </a:p>
          <a:p>
            <a:endParaRPr lang="en-US" baseline="0" dirty="0"/>
          </a:p>
          <a:p>
            <a:r>
              <a:rPr lang="en-US" baseline="0" dirty="0"/>
              <a:t>Precision of measurements not sufficient to resolve such small differences in mortality.</a:t>
            </a:r>
          </a:p>
          <a:p>
            <a:endParaRPr lang="en-US" baseline="0" dirty="0"/>
          </a:p>
          <a:p>
            <a:r>
              <a:rPr lang="en-US" baseline="0" dirty="0"/>
              <a:t>Q: why are these models so sensitive to grazing?</a:t>
            </a:r>
          </a:p>
          <a:p>
            <a:r>
              <a:rPr lang="en-US" baseline="0" dirty="0"/>
              <a:t>Linear formulation; </a:t>
            </a:r>
            <a:r>
              <a:rPr lang="en-US" baseline="0" dirty="0" err="1"/>
              <a:t>Cf</a:t>
            </a:r>
            <a:r>
              <a:rPr lang="en-US" baseline="0" dirty="0"/>
              <a:t> NPZ and Steele and Henderson Z^2 term</a:t>
            </a:r>
          </a:p>
          <a:p>
            <a:r>
              <a:rPr lang="en-US" baseline="0" dirty="0"/>
              <a:t>Cf. Li et al. (same problem with linear model) and Speirs et al. repeating </a:t>
            </a:r>
            <a:r>
              <a:rPr lang="en-US" baseline="0"/>
              <a:t>annual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64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9E590-8000-4366-B54B-D0D21C4EFEE8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Diapause</a:t>
            </a:r>
            <a:r>
              <a:rPr lang="en-US" baseline="0" dirty="0"/>
              <a:t> – resting state, deep water, low temp, lower metabolism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53D0B-8D89-47B2-AE9B-7857E2F6BC5E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Synthesis of </a:t>
            </a:r>
            <a:r>
              <a:rPr lang="en-US" dirty="0" err="1"/>
              <a:t>Cf</a:t>
            </a:r>
            <a:endParaRPr lang="en-US" dirty="0"/>
          </a:p>
          <a:p>
            <a:r>
              <a:rPr lang="en-US" dirty="0"/>
              <a:t>MOCNESS</a:t>
            </a:r>
          </a:p>
          <a:p>
            <a:r>
              <a:rPr lang="en-US" dirty="0"/>
              <a:t>	sampling</a:t>
            </a:r>
          </a:p>
          <a:p>
            <a:r>
              <a:rPr lang="en-US" dirty="0"/>
              <a:t>	enumeration</a:t>
            </a:r>
          </a:p>
          <a:p>
            <a:r>
              <a:rPr lang="en-US" dirty="0"/>
              <a:t>	man</a:t>
            </a:r>
            <a:r>
              <a:rPr lang="en-US" baseline="0" dirty="0"/>
              <a:t>y person years effort</a:t>
            </a:r>
          </a:p>
          <a:p>
            <a:r>
              <a:rPr lang="en-US" baseline="0" dirty="0"/>
              <a:t>Winter – some adults, few </a:t>
            </a:r>
            <a:r>
              <a:rPr lang="en-US" baseline="0" dirty="0" err="1"/>
              <a:t>copepodites</a:t>
            </a:r>
            <a:r>
              <a:rPr lang="en-US" baseline="0" dirty="0"/>
              <a:t>, more </a:t>
            </a:r>
            <a:r>
              <a:rPr lang="en-US" baseline="0" dirty="0" err="1"/>
              <a:t>nauplii</a:t>
            </a:r>
            <a:endParaRPr lang="en-US" baseline="0" dirty="0"/>
          </a:p>
          <a:p>
            <a:r>
              <a:rPr lang="en-US" baseline="0" dirty="0"/>
              <a:t>Spring – reproduction; cohort propagation through life stages</a:t>
            </a:r>
          </a:p>
          <a:p>
            <a:pPr defTabSz="9142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Apr/May accumulation of C4 and C5 on GB</a:t>
            </a:r>
          </a:p>
          <a:p>
            <a:r>
              <a:rPr lang="en-US" baseline="0" dirty="0"/>
              <a:t>June – second generation; </a:t>
            </a:r>
            <a:r>
              <a:rPr lang="en-US" baseline="0" dirty="0" err="1"/>
              <a:t>Calanus</a:t>
            </a:r>
            <a:r>
              <a:rPr lang="en-US" baseline="0" dirty="0"/>
              <a:t> hole on crest, present only on bank periphery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Concentration-based</a:t>
            </a:r>
            <a:r>
              <a:rPr lang="en-US" baseline="0" dirty="0"/>
              <a:t> approach</a:t>
            </a:r>
          </a:p>
          <a:p>
            <a:r>
              <a:rPr lang="en-US" baseline="0" dirty="0"/>
              <a:t>Know the abundances</a:t>
            </a:r>
          </a:p>
          <a:p>
            <a:r>
              <a:rPr lang="en-US" baseline="0" dirty="0"/>
              <a:t>Can predict the molting fluxes</a:t>
            </a:r>
          </a:p>
          <a:p>
            <a:r>
              <a:rPr lang="en-US" baseline="0" dirty="0"/>
              <a:t>Infer morality; also need sources of N3 and off-bank 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8D-3E04-4F86-A208-8610CB7C946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49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Inverse model looks</a:t>
            </a:r>
            <a:r>
              <a:rPr lang="en-US" baseline="0" dirty="0"/>
              <a:t> upstream an infers the presence of N3s in the deep basins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7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history of C.f.; </a:t>
            </a:r>
            <a:r>
              <a:rPr lang="en-US" dirty="0" err="1"/>
              <a:t>moulting</a:t>
            </a:r>
            <a:r>
              <a:rPr lang="en-US" dirty="0"/>
              <a:t> fluxes specified as a function of temperature and food availability</a:t>
            </a:r>
          </a:p>
          <a:p>
            <a:r>
              <a:rPr lang="en-US" dirty="0"/>
              <a:t>Simulation of 2 generations from key source areas</a:t>
            </a:r>
          </a:p>
          <a:p>
            <a:r>
              <a:rPr lang="en-US" dirty="0"/>
              <a:t>Western</a:t>
            </a:r>
            <a:r>
              <a:rPr lang="en-US" baseline="0" dirty="0"/>
              <a:t> gyres seed the crest; Georges Basin and </a:t>
            </a:r>
            <a:r>
              <a:rPr lang="en-US" baseline="0" dirty="0" err="1"/>
              <a:t>Scotian</a:t>
            </a:r>
            <a:r>
              <a:rPr lang="en-US" baseline="0" dirty="0"/>
              <a:t> shelf seed NE peak</a:t>
            </a:r>
          </a:p>
          <a:p>
            <a:r>
              <a:rPr lang="en-US" baseline="0" dirty="0"/>
              <a:t>Advection is a key aspect of the oceanographic ecology of the organism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DB11A-B8FB-4AB6-A336-29442B2E56F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290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Inverse model infers upstream sources of N3</a:t>
            </a:r>
          </a:p>
          <a:p>
            <a:r>
              <a:rPr lang="en-US" dirty="0"/>
              <a:t>Mortality can fit the </a:t>
            </a:r>
            <a:r>
              <a:rPr lang="en-US" dirty="0" err="1"/>
              <a:t>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8D-3E04-4F86-A208-8610CB7C946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7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EA79E-B68E-47C9-A0F4-05A51F1673EB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is a net sink – mortality negative which is a sanity check</a:t>
            </a:r>
          </a:p>
          <a:p>
            <a:r>
              <a:rPr lang="en-US" dirty="0"/>
              <a:t>Rates bracketed by observations</a:t>
            </a:r>
          </a:p>
          <a:p>
            <a:r>
              <a:rPr lang="en-US" dirty="0"/>
              <a:t>Mortality measurements scarce</a:t>
            </a:r>
          </a:p>
          <a:p>
            <a:r>
              <a:rPr lang="en-US" dirty="0"/>
              <a:t>	collect</a:t>
            </a:r>
            <a:r>
              <a:rPr lang="en-US" baseline="0" dirty="0"/>
              <a:t> animals</a:t>
            </a:r>
          </a:p>
          <a:p>
            <a:r>
              <a:rPr lang="en-US" baseline="0" dirty="0"/>
              <a:t>	enumerate predators, prey</a:t>
            </a:r>
          </a:p>
          <a:p>
            <a:r>
              <a:rPr lang="en-US" baseline="0" dirty="0"/>
              <a:t>	incubate</a:t>
            </a:r>
          </a:p>
          <a:p>
            <a:r>
              <a:rPr lang="en-US" baseline="0" dirty="0"/>
              <a:t>	enumerate again</a:t>
            </a:r>
          </a:p>
          <a:p>
            <a:endParaRPr lang="en-US" baseline="0" dirty="0"/>
          </a:p>
          <a:p>
            <a:r>
              <a:rPr lang="en-US" baseline="0" dirty="0"/>
              <a:t>Not nearly enough measurements to specify a spatially variable mortality field</a:t>
            </a:r>
          </a:p>
          <a:p>
            <a:endParaRPr lang="en-US" baseline="0" dirty="0"/>
          </a:p>
          <a:p>
            <a:r>
              <a:rPr lang="en-US" baseline="0" dirty="0"/>
              <a:t>We can invert for one, and it is bounded by mortality measurements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off advective delivery,</a:t>
            </a:r>
            <a:r>
              <a:rPr lang="en-US" baseline="0" dirty="0"/>
              <a:t> solve for new mortality mu hat</a:t>
            </a:r>
          </a:p>
          <a:p>
            <a:endParaRPr lang="en-US" baseline="0" dirty="0"/>
          </a:p>
          <a:p>
            <a:r>
              <a:rPr lang="en-US" baseline="0" dirty="0"/>
              <a:t>Lack of advective source can be compensated by a slightly lower mortality; imperceptible from an observational point of view.</a:t>
            </a:r>
          </a:p>
          <a:p>
            <a:endParaRPr lang="en-US" baseline="0" dirty="0"/>
          </a:p>
          <a:p>
            <a:r>
              <a:rPr lang="en-US" baseline="0" dirty="0"/>
              <a:t>Spring increase in C.f. under biological control; tremendous reproductive capacity, on-bank population in Jan enough to seed it.</a:t>
            </a:r>
          </a:p>
          <a:p>
            <a:endParaRPr lang="en-US" baseline="0" dirty="0"/>
          </a:p>
          <a:p>
            <a:r>
              <a:rPr lang="en-US" baseline="0" dirty="0"/>
              <a:t>Why are these models so sensitive to the mortality?</a:t>
            </a:r>
          </a:p>
          <a:p>
            <a:r>
              <a:rPr lang="en-US" baseline="0" dirty="0"/>
              <a:t>	Linear loss in Z – exponentially increasing or decaying – remember Riley model (can choose a specific value for periodic solution; a small bit of noise caused big departures)</a:t>
            </a:r>
          </a:p>
          <a:p>
            <a:r>
              <a:rPr lang="en-US" baseline="0" dirty="0"/>
              <a:t>	Density dependence – quadratic mortality a la Steele and Henderson more stable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8D-3E04-4F86-A208-8610CB7C9465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8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species, sandwiched in between</a:t>
            </a:r>
            <a:r>
              <a:rPr lang="en-US" baseline="0" dirty="0"/>
              <a:t> their predators and prey</a:t>
            </a:r>
          </a:p>
          <a:p>
            <a:r>
              <a:rPr lang="en-US" baseline="0" dirty="0"/>
              <a:t>Interconnections are many</a:t>
            </a:r>
          </a:p>
          <a:p>
            <a:r>
              <a:rPr lang="en-US" baseline="0" dirty="0"/>
              <a:t>Not going to attempt to model the whole ecosystem</a:t>
            </a:r>
          </a:p>
          <a:p>
            <a:r>
              <a:rPr lang="en-US" dirty="0"/>
              <a:t>Population</a:t>
            </a:r>
            <a:r>
              <a:rPr lang="en-US" baseline="0" dirty="0"/>
              <a:t> dynamics of keystone species</a:t>
            </a:r>
          </a:p>
          <a:p>
            <a:r>
              <a:rPr lang="en-US" baseline="0" dirty="0"/>
              <a:t>Cf. Alex model from Monday; End-to-end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4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Basin</a:t>
            </a:r>
            <a:r>
              <a:rPr lang="en-US" baseline="0" dirty="0"/>
              <a:t> scale perspective</a:t>
            </a:r>
          </a:p>
          <a:p>
            <a:endParaRPr lang="en-US" baseline="0" dirty="0"/>
          </a:p>
          <a:p>
            <a:r>
              <a:rPr lang="en-US" baseline="0" dirty="0"/>
              <a:t>Time-series observations: GOM, LS, OWS I and M, Oil platform in N Sea (Murchison)</a:t>
            </a:r>
          </a:p>
          <a:p>
            <a:endParaRPr lang="en-US" baseline="0" dirty="0"/>
          </a:p>
          <a:p>
            <a:r>
              <a:rPr lang="en-US" baseline="0" dirty="0"/>
              <a:t>CPR data; yellow-red 100 observations per bin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532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</a:t>
            </a:r>
            <a:r>
              <a:rPr lang="en-US" baseline="0" dirty="0"/>
              <a:t> robust; Gauze replaced by silk in later days</a:t>
            </a:r>
          </a:p>
          <a:p>
            <a:endParaRPr lang="en-US" baseline="0" dirty="0"/>
          </a:p>
          <a:p>
            <a:r>
              <a:rPr lang="en-US" baseline="0" dirty="0"/>
              <a:t>Plankton trapped in gauze; rolled into a sandwich that is preserved</a:t>
            </a:r>
          </a:p>
          <a:p>
            <a:endParaRPr lang="en-US" baseline="0" dirty="0"/>
          </a:p>
          <a:p>
            <a:r>
              <a:rPr lang="en-US" baseline="0" dirty="0"/>
              <a:t>Gauze pad sectioned out into 10 nm sections</a:t>
            </a:r>
          </a:p>
          <a:p>
            <a:endParaRPr lang="en-US" baseline="0" dirty="0"/>
          </a:p>
          <a:p>
            <a:r>
              <a:rPr lang="en-US" baseline="0" dirty="0" err="1"/>
              <a:t>Calanus</a:t>
            </a:r>
            <a:r>
              <a:rPr lang="en-US" baseline="0" dirty="0"/>
              <a:t>: catches C5 and C6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89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4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8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0500DC0-88F1-4742-972C-9386F5877DB2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Three population centers: NW </a:t>
            </a:r>
            <a:r>
              <a:rPr lang="en-US" dirty="0" err="1">
                <a:latin typeface="Arial" pitchFamily="34" charset="0"/>
              </a:rPr>
              <a:t>Atl</a:t>
            </a:r>
            <a:r>
              <a:rPr lang="en-US" dirty="0">
                <a:latin typeface="Arial" pitchFamily="34" charset="0"/>
              </a:rPr>
              <a:t>,</a:t>
            </a:r>
            <a:r>
              <a:rPr lang="en-US" baseline="0" dirty="0">
                <a:latin typeface="Arial" pitchFamily="34" charset="0"/>
              </a:rPr>
              <a:t> Central Atlantic S of Greenland and Iceland, Norwegian Sea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Puts regional scale studies on GB in context– at the extreme of the range of the organism [although the abundances are as high as anywhere else].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4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8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B301E8-B509-4200-95E9-AA10374799FB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Thee independent but interconnected populations.</a:t>
            </a:r>
          </a:p>
          <a:p>
            <a:r>
              <a:rPr lang="en-US" dirty="0">
                <a:latin typeface="Arial" pitchFamily="34" charset="0"/>
              </a:rPr>
              <a:t>Null hypothesis: each is self-sustaining.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22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</a:t>
            </a:r>
            <a:r>
              <a:rPr lang="en-US" baseline="0" dirty="0"/>
              <a:t> stage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05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Arbitrary</a:t>
            </a:r>
            <a:r>
              <a:rPr lang="en-US" baseline="0" dirty="0"/>
              <a:t> initial conditions</a:t>
            </a:r>
          </a:p>
          <a:p>
            <a:endParaRPr lang="en-US" baseline="0" dirty="0"/>
          </a:p>
          <a:p>
            <a:r>
              <a:rPr lang="en-US" dirty="0"/>
              <a:t>Model run out over many generations to statistical steady state</a:t>
            </a:r>
          </a:p>
          <a:p>
            <a:endParaRPr lang="en-US" dirty="0"/>
          </a:p>
          <a:p>
            <a:r>
              <a:rPr lang="en-US" dirty="0"/>
              <a:t>Three population centers present in the model (C5 + C6 surface only)</a:t>
            </a:r>
          </a:p>
          <a:p>
            <a:endParaRPr lang="en-US" dirty="0"/>
          </a:p>
          <a:p>
            <a:r>
              <a:rPr lang="en-US" dirty="0"/>
              <a:t>Note density dependent mortality: instead of having growth and mortality balanced on the head of a pin, density dependence facilitates a stable equilibrium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9F077C-657D-4720-ABAD-B4756202CB5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144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To first order, the patterns are the same,</a:t>
            </a:r>
            <a:r>
              <a:rPr lang="en-US" baseline="0" dirty="0">
                <a:latin typeface="Arial" pitchFamily="34" charset="0"/>
              </a:rPr>
              <a:t> but there are some differences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Transport extends population </a:t>
            </a:r>
          </a:p>
          <a:p>
            <a:r>
              <a:rPr lang="en-US" dirty="0">
                <a:latin typeface="Arial" pitchFamily="34" charset="0"/>
              </a:rPr>
              <a:t>	farther south in the central Atlantic</a:t>
            </a:r>
          </a:p>
          <a:p>
            <a:r>
              <a:rPr lang="en-US" dirty="0">
                <a:latin typeface="Arial" pitchFamily="34" charset="0"/>
              </a:rPr>
              <a:t>	farther into the Barents Sea, Greenland Sea, Lab Sea</a:t>
            </a:r>
          </a:p>
          <a:p>
            <a:r>
              <a:rPr lang="en-US" dirty="0">
                <a:latin typeface="Arial" pitchFamily="34" charset="0"/>
              </a:rPr>
              <a:t>	into the Gulf of St Lawrence</a:t>
            </a:r>
            <a:r>
              <a:rPr lang="en-US" baseline="0" dirty="0">
                <a:latin typeface="Arial" pitchFamily="34" charset="0"/>
              </a:rPr>
              <a:t> [none without transport]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Three gyre hypothesis: independent self sustaining populations.</a:t>
            </a:r>
            <a:endParaRPr lang="en-US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4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8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7A2FE80-E557-4A79-855E-5C0096970C3D}" type="slidenum">
              <a:rPr lang="en-US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Labrador Sea population; expands in LS and IS, then in year 3 gets entrained into N </a:t>
            </a:r>
            <a:r>
              <a:rPr lang="en-US" dirty="0" err="1">
                <a:latin typeface="Arial" pitchFamily="34" charset="0"/>
              </a:rPr>
              <a:t>Atl</a:t>
            </a:r>
            <a:r>
              <a:rPr lang="en-US" dirty="0">
                <a:latin typeface="Arial" pitchFamily="34" charset="0"/>
              </a:rPr>
              <a:t> drift, throughout by year 6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Norwegian Sea gyre: entrainment into the Greenland coastal current by year 3, swept around to LS and entrained into N </a:t>
            </a:r>
            <a:r>
              <a:rPr lang="en-US" dirty="0" err="1">
                <a:latin typeface="Arial" pitchFamily="34" charset="0"/>
              </a:rPr>
              <a:t>Atl</a:t>
            </a:r>
            <a:r>
              <a:rPr lang="en-US" dirty="0">
                <a:latin typeface="Arial" pitchFamily="34" charset="0"/>
              </a:rPr>
              <a:t> drift in </a:t>
            </a:r>
            <a:r>
              <a:rPr lang="en-US" dirty="0" err="1">
                <a:latin typeface="Arial" pitchFamily="34" charset="0"/>
              </a:rPr>
              <a:t>yr</a:t>
            </a:r>
            <a:r>
              <a:rPr lang="en-US" dirty="0">
                <a:latin typeface="Arial" pitchFamily="34" charset="0"/>
              </a:rPr>
              <a:t> 4.  </a:t>
            </a:r>
            <a:r>
              <a:rPr lang="en-US" dirty="0" err="1">
                <a:latin typeface="Arial" pitchFamily="34" charset="0"/>
              </a:rPr>
              <a:t>Yr</a:t>
            </a:r>
            <a:r>
              <a:rPr lang="en-US" dirty="0">
                <a:latin typeface="Arial" pitchFamily="34" charset="0"/>
              </a:rPr>
              <a:t> 6, nearly identical to population initiated by LS.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ICs</a:t>
            </a:r>
            <a:r>
              <a:rPr lang="en-US" baseline="0" dirty="0">
                <a:latin typeface="Arial" pitchFamily="34" charset="0"/>
              </a:rPr>
              <a:t> forgotten by year 6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Biological production dominates over advective loss on large spatial scales.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Impacts – gene flow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955" indent="-2911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547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4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183" indent="-2329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002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821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638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457" indent="-2329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2D99BD-0455-4FD2-A775-501F51969C21}" type="slidenum">
              <a:rPr lang="en-US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Pcal</a:t>
            </a:r>
            <a:r>
              <a:rPr lang="en-US" baseline="0" dirty="0"/>
              <a:t> spp. - at least 2 species involved, will discuss species-specific models later.</a:t>
            </a:r>
          </a:p>
          <a:p>
            <a:r>
              <a:rPr lang="en-US" baseline="0" dirty="0"/>
              <a:t>First set the context with a study of the aggregate population dynamics</a:t>
            </a:r>
          </a:p>
          <a:p>
            <a:r>
              <a:rPr lang="en-US" baseline="0" dirty="0"/>
              <a:t>MARMAP: monthly to quarterly surveys of plankton</a:t>
            </a:r>
          </a:p>
          <a:p>
            <a:r>
              <a:rPr lang="en-US" baseline="0" dirty="0"/>
              <a:t>Bi-monthly climatology of average conditions</a:t>
            </a:r>
          </a:p>
          <a:p>
            <a:endParaRPr lang="en-US" baseline="0" dirty="0"/>
          </a:p>
          <a:p>
            <a:r>
              <a:rPr lang="en-US" baseline="0" dirty="0"/>
              <a:t>2 population centers, seasonal variation; coastal population more persistent in the fall and winter months.</a:t>
            </a:r>
          </a:p>
          <a:p>
            <a:endParaRPr lang="en-US" baseline="0" dirty="0"/>
          </a:p>
          <a:p>
            <a:r>
              <a:rPr lang="en-US" baseline="0" dirty="0"/>
              <a:t>Davis 1984 hypothesis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5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Hypothesis stems from connectivity of the coastal GOM with GB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Unstructured mesh: node/element resolution adjustable</a:t>
            </a:r>
            <a:r>
              <a:rPr lang="en-US" baseline="0" dirty="0"/>
              <a:t> depending on geometry, bathymetry.</a:t>
            </a:r>
          </a:p>
          <a:p>
            <a:r>
              <a:rPr lang="en-US" baseline="0" dirty="0"/>
              <a:t> ½ km near steep topography</a:t>
            </a:r>
          </a:p>
          <a:p>
            <a:r>
              <a:rPr lang="en-US" baseline="0" dirty="0"/>
              <a:t>1 km near coast</a:t>
            </a:r>
          </a:p>
          <a:p>
            <a:r>
              <a:rPr lang="en-US" baseline="0" dirty="0"/>
              <a:t>10km offshore</a:t>
            </a:r>
          </a:p>
          <a:p>
            <a:endParaRPr lang="en-US" baseline="0" dirty="0"/>
          </a:p>
          <a:p>
            <a:r>
              <a:rPr lang="en-US" baseline="0" dirty="0"/>
              <a:t>Cf. structured meshes, i.e. squares, rectangles, orthogonal curvilinear.</a:t>
            </a:r>
          </a:p>
          <a:p>
            <a:endParaRPr lang="en-US" baseline="0" dirty="0"/>
          </a:p>
          <a:p>
            <a:r>
              <a:rPr lang="en-US" baseline="0" dirty="0"/>
              <a:t>Detailed depiction of circulation; strong jet on N flank, clockwise circulation.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84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of regional models: boundary conditions.</a:t>
            </a:r>
          </a:p>
          <a:p>
            <a:endParaRPr lang="en-US" dirty="0"/>
          </a:p>
          <a:p>
            <a:r>
              <a:rPr lang="en-US" dirty="0"/>
              <a:t>Assess</a:t>
            </a:r>
            <a:r>
              <a:rPr lang="en-US" baseline="0" dirty="0"/>
              <a:t> impact of BCs on the interior over the 2-month time scales of the simulations run for </a:t>
            </a:r>
            <a:r>
              <a:rPr lang="en-US" baseline="0" dirty="0" err="1"/>
              <a:t>Pcal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Inflow from Scotian Shelf; diffusion from southern boundary.</a:t>
            </a:r>
          </a:p>
          <a:p>
            <a:endParaRPr lang="en-US" baseline="0" dirty="0"/>
          </a:p>
          <a:p>
            <a:r>
              <a:rPr lang="en-US" baseline="0" dirty="0"/>
              <a:t>Interior relatively untouched by BCs on this time scale.</a:t>
            </a:r>
          </a:p>
          <a:p>
            <a:endParaRPr lang="en-US" baseline="0" dirty="0"/>
          </a:p>
          <a:p>
            <a:r>
              <a:rPr lang="en-US" baseline="0" dirty="0"/>
              <a:t>Strategy: make boundaries far enough away that they don’t affect the solution on the time scales of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GB population of most interest</a:t>
            </a:r>
            <a:r>
              <a:rPr lang="en-US" baseline="0" dirty="0"/>
              <a:t> - </a:t>
            </a:r>
            <a:r>
              <a:rPr lang="en-US" dirty="0"/>
              <a:t>quantify interconnection</a:t>
            </a:r>
            <a:r>
              <a:rPr lang="en-US" baseline="0" dirty="0"/>
              <a:t> with surrounding waters on 2 month time scales</a:t>
            </a:r>
          </a:p>
          <a:p>
            <a:endParaRPr lang="en-US" baseline="0" dirty="0"/>
          </a:p>
          <a:p>
            <a:r>
              <a:rPr lang="en-US" baseline="0" dirty="0"/>
              <a:t>Winter: dilution via flow across N flank</a:t>
            </a:r>
          </a:p>
          <a:p>
            <a:r>
              <a:rPr lang="en-US" baseline="0" dirty="0"/>
              <a:t>Outflow through GSC</a:t>
            </a:r>
          </a:p>
          <a:p>
            <a:endParaRPr lang="en-US" baseline="0" dirty="0"/>
          </a:p>
          <a:p>
            <a:r>
              <a:rPr lang="en-US" baseline="0" dirty="0"/>
              <a:t>2 month time scales characteristic of the generation time of the organism: significant fraction of water on GB replaced.</a:t>
            </a:r>
          </a:p>
          <a:p>
            <a:endParaRPr lang="en-US" baseline="0" dirty="0"/>
          </a:p>
          <a:p>
            <a:r>
              <a:rPr lang="en-US" baseline="0" dirty="0"/>
              <a:t>Residence time varies seasonally: Jan-Feb leaky; summer less so, circulation more retentive.  Stratified period has geostrophic flow that reinforces the around-bank flow, making it more retentive.</a:t>
            </a:r>
          </a:p>
          <a:p>
            <a:endParaRPr lang="en-US" baseline="0" dirty="0"/>
          </a:p>
          <a:p>
            <a:r>
              <a:rPr lang="en-US" baseline="0" dirty="0"/>
              <a:t>Advective challenges for persistence.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40DD7-CC47-4E39-866E-215161044E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7BB27-340E-4E32-B7C3-65CEDC73E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1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DD72A-6298-4CB0-AEC6-FB22216DE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43887-B852-4F55-A2D9-7F1AFB287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5EBC3-57DD-49ED-ABDE-2AA1753DCB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2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7F52D-7F4E-448C-8945-771E40D7CB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3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0BBB3-0F49-4531-BA31-8BED9012B9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5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88C5B-6CF3-463C-8736-24A36375F3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0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AA4EF-F292-4AA2-BF0C-45816EDB83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59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6D902-F866-46FD-ACD7-1B214385AD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72E3D-11E8-44A1-928D-6F47075975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4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42B00-D5EE-469F-99B3-0F4513ECB3E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6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FF7C-B358-4A56-B16F-6A251D85D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3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1A436-B53A-4F0B-873E-F9BAD3B8D7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0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20579-5DF1-440F-B4A1-C3398D6F8F1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68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AF7D9-6818-4031-AC31-1BD6AC5941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CF9DA-4EEB-4E0D-9F5F-C04452A293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96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7E193-3C73-47FF-98A3-571E08017F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47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8740D-5055-4175-A8C2-AD46923C31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74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C05B0-3865-4E37-9973-D32A55D7B8C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9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57DDA-6E58-4E20-B1A2-640506B689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D4C68-8E2B-4F7F-955A-FDA83A65CE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24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28659-B09D-4466-97F0-D112C2D641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7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3A041-6E03-476E-B864-B606318E5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3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A7FCD-3528-45A0-B7B3-CC2171F268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1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9C767-6204-4657-AC99-154352DCB6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E7E44-935E-4383-8EC8-FBF43107D5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2BE1F-1F02-4239-8512-A245F83E3E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43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FF673-E0F8-45FC-93D4-039DBAA887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80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F0991-8D25-4059-9DFC-4552AA2BBE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0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CAF47-14A9-4A24-B53E-1DEF860638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02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AC0B5-9E32-43EF-BFB7-B63880A501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60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136F1-45BE-45A1-985C-36D69D5B6D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7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6F7EF-C5EB-4FDD-A9F3-20C52830FF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2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D505-DE3C-40E8-9C19-A723A9E8A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84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56E87-2C87-4E74-B805-7CF0FCC4CD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61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A7996-D756-4682-BCE9-CB9B367713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14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86F88-5BE0-44B6-8E0D-4D427EF262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11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1A22A-D1B4-4A47-8E36-9B534D9F11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39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D8E1-30C6-4956-BBA2-B9D4A34A0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22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748910-FF31-487B-BEF5-16B329520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8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55654B-84E9-40E8-B503-8DEE08A31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13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A34EC6-61C1-48C4-92BC-4D5C97B0C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35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58E3154-3BB8-462C-9363-F79124165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41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4A15A3-B7F3-4EC8-99B6-FCD14F04E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9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7B5C-F6B4-49BF-AD10-B518AA02D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51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B10070-3EE2-4B9C-ACE5-781553945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48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5E20161-9FDD-412E-8C6A-04A112664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79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717E67-06B3-4DFF-9D86-97EF9C147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9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98BB22-149F-410F-A02D-DCC79798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8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FDF362-46AA-4130-8A0E-415D7565B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08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CB3B2A-4D9C-47A4-97DC-20C507E1B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64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ni_title_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Modelling Calanus finmarchicus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/>
              <a:t>Douglas Speirs</a:t>
            </a:r>
          </a:p>
          <a:p>
            <a:pPr lvl="0"/>
            <a:r>
              <a:rPr lang="en-GB" noProof="0"/>
              <a:t>Simon Wood</a:t>
            </a:r>
          </a:p>
          <a:p>
            <a:pPr lvl="0"/>
            <a:r>
              <a:rPr lang="en-GB" noProof="0"/>
              <a:t>Bill Gurney</a:t>
            </a:r>
          </a:p>
          <a:p>
            <a:pPr lvl="0"/>
            <a:r>
              <a:rPr lang="en-GB" noProof="0"/>
              <a:t>Mike Heath</a:t>
            </a:r>
          </a:p>
        </p:txBody>
      </p:sp>
    </p:spTree>
    <p:extLst>
      <p:ext uri="{BB962C8B-B14F-4D97-AF65-F5344CB8AC3E}">
        <p14:creationId xmlns:p14="http://schemas.microsoft.com/office/powerpoint/2010/main" val="3378144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7317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254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94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24B37-3E43-4298-B24B-5510437B7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14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438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298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37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519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919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010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8363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23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90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1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B5C34-1FAF-4251-810B-200DBE5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8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97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13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36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186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35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6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2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5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06338-B297-4A2F-8C64-9E80CAAA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5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AB600-FAE3-426D-AC8F-06FA64F33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3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BF4DE52-16B8-4D33-80C6-08BC5A10A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8E320E-9703-4F60-B2DE-21C00DA3B7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213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8CF9F1-17D2-41F3-9EA6-A556EE3B5FF8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652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F829C7-A93C-481F-AD1F-289481D7CB47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2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067C2D1-FBA2-4EE5-9D82-E09575CF7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324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ni_1l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381000" y="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0" y="0"/>
            <a:ext cx="586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3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52488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2pPr>
      <a:lvl3pPr marL="127158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9068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4pPr>
      <a:lvl5pPr marL="210978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5pPr>
      <a:lvl6pPr marL="2566988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6pPr>
      <a:lvl7pPr marL="3024188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7pPr>
      <a:lvl8pPr marL="3481388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8pPr>
      <a:lvl9pPr marL="3938588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4/16/2021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93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w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13.wmf"/><Relationship Id="rId10" Type="http://schemas.openxmlformats.org/officeDocument/2006/relationships/image" Target="../media/image18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6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ov"/><Relationship Id="rId13" Type="http://schemas.openxmlformats.org/officeDocument/2006/relationships/image" Target="../media/image64.png"/><Relationship Id="rId3" Type="http://schemas.microsoft.com/office/2007/relationships/media" Target="../media/media7.mov"/><Relationship Id="rId7" Type="http://schemas.microsoft.com/office/2007/relationships/media" Target="../media/media9.mov"/><Relationship Id="rId12" Type="http://schemas.openxmlformats.org/officeDocument/2006/relationships/image" Target="../media/image63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video" Target="../media/media8.mov"/><Relationship Id="rId11" Type="http://schemas.openxmlformats.org/officeDocument/2006/relationships/image" Target="../media/image3.jpeg"/><Relationship Id="rId5" Type="http://schemas.microsoft.com/office/2007/relationships/media" Target="../media/media8.mov"/><Relationship Id="rId15" Type="http://schemas.openxmlformats.org/officeDocument/2006/relationships/image" Target="../media/image66.png"/><Relationship Id="rId10" Type="http://schemas.openxmlformats.org/officeDocument/2006/relationships/notesSlide" Target="../notesSlides/notesSlide36.xml"/><Relationship Id="rId4" Type="http://schemas.openxmlformats.org/officeDocument/2006/relationships/video" Target="../media/media7.mov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0.emf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72.emf"/><Relationship Id="rId5" Type="http://schemas.openxmlformats.org/officeDocument/2006/relationships/image" Target="../media/image69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Life cycle of </a:t>
            </a:r>
            <a:r>
              <a:rPr lang="en-US" sz="32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Calanus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finmarchicus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9332" name="Picture 4" descr="calanus_li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9564"/>
          <a:stretch/>
        </p:blipFill>
        <p:spPr bwMode="auto">
          <a:xfrm>
            <a:off x="0" y="1676400"/>
            <a:ext cx="9144000" cy="35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648200" y="6400815"/>
            <a:ext cx="3882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Figure Source: Mark Benfield</a:t>
            </a:r>
          </a:p>
        </p:txBody>
      </p:sp>
    </p:spTree>
    <p:extLst>
      <p:ext uri="{BB962C8B-B14F-4D97-AF65-F5344CB8AC3E}">
        <p14:creationId xmlns:p14="http://schemas.microsoft.com/office/powerpoint/2010/main" val="221520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600200"/>
            <a:ext cx="40386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first attempt to simulate the observed </a:t>
            </a:r>
            <a:r>
              <a:rPr lang="en-US" sz="36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Pseudocalanus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spp. distributions…</a:t>
            </a:r>
          </a:p>
        </p:txBody>
      </p:sp>
      <p:pic>
        <p:nvPicPr>
          <p:cNvPr id="2" name="pseudo3_small">
            <a:hlinkClick r:id="" action="ppaction://media"/>
            <a:extLst>
              <a:ext uri="{FF2B5EF4-FFF2-40B4-BE49-F238E27FC236}">
                <a16:creationId xmlns:a16="http://schemas.microsoft.com/office/drawing/2014/main" id="{541076F7-3CE7-4F69-BC54-EFA3B7327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7516" y="0"/>
            <a:ext cx="5078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74725" y="18700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3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67188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1295400" y="2819400"/>
          <a:ext cx="63436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4" r:id="rId7" imgW="1798221" imgH="388674" progId="Equation.3">
                  <p:embed/>
                </p:oleObj>
              </mc:Choice>
              <mc:Fallback>
                <p:oleObj r:id="rId7" imgW="1798221" imgH="38867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819400"/>
                        <a:ext cx="6343650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The forward model: </a:t>
            </a:r>
            <a:b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an advection-diffusion-reaction equation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372225" y="5256213"/>
            <a:ext cx="2628900" cy="1382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i="1"/>
              <a:t>C</a:t>
            </a:r>
            <a:r>
              <a:rPr lang="en-US" sz="2800"/>
              <a:t>   concentration</a:t>
            </a:r>
          </a:p>
          <a:p>
            <a:pPr eaLnBrk="1" hangingPunct="1"/>
            <a:r>
              <a:rPr lang="en-US" sz="2800" i="1"/>
              <a:t>v</a:t>
            </a:r>
            <a:r>
              <a:rPr lang="en-US" sz="2800"/>
              <a:t>    velocity</a:t>
            </a:r>
          </a:p>
          <a:p>
            <a:pPr eaLnBrk="1" hangingPunct="1"/>
            <a:r>
              <a:rPr lang="en-US" sz="2800" i="1"/>
              <a:t>K</a:t>
            </a:r>
            <a:r>
              <a:rPr lang="en-US" sz="2800"/>
              <a:t>   diffusivity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514600" y="4165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Advection</a:t>
            </a:r>
          </a:p>
        </p:txBody>
      </p:sp>
      <p:sp>
        <p:nvSpPr>
          <p:cNvPr id="11274" name="Text Box 13"/>
          <p:cNvSpPr txBox="1">
            <a:spLocks noChangeArrowheads="1"/>
          </p:cNvSpPr>
          <p:nvPr/>
        </p:nvSpPr>
        <p:spPr bwMode="auto">
          <a:xfrm>
            <a:off x="1066800" y="2251075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Tendency</a:t>
            </a:r>
          </a:p>
        </p:txBody>
      </p:sp>
      <p:sp>
        <p:nvSpPr>
          <p:cNvPr id="11275" name="Text Box 14"/>
          <p:cNvSpPr txBox="1">
            <a:spLocks noChangeArrowheads="1"/>
          </p:cNvSpPr>
          <p:nvPr/>
        </p:nvSpPr>
        <p:spPr bwMode="auto">
          <a:xfrm>
            <a:off x="4860925" y="2327275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Diffusion</a:t>
            </a:r>
          </a:p>
        </p:txBody>
      </p:sp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6400800" y="3886200"/>
            <a:ext cx="2571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      Reaction</a:t>
            </a:r>
          </a:p>
          <a:p>
            <a:pPr eaLnBrk="1" hangingPunct="1"/>
            <a:r>
              <a:rPr lang="en-US">
                <a:solidFill>
                  <a:schemeClr val="tx2"/>
                </a:solidFill>
              </a:rPr>
              <a:t>(biological sources</a:t>
            </a:r>
          </a:p>
          <a:p>
            <a:pPr eaLnBrk="1" hangingPunct="1"/>
            <a:r>
              <a:rPr lang="en-US">
                <a:solidFill>
                  <a:schemeClr val="tx2"/>
                </a:solidFill>
              </a:rPr>
              <a:t>               and sinks)</a:t>
            </a:r>
          </a:p>
        </p:txBody>
      </p:sp>
      <p:sp>
        <p:nvSpPr>
          <p:cNvPr id="11277" name="Text Box 17"/>
          <p:cNvSpPr txBox="1">
            <a:spLocks noChangeArrowheads="1"/>
          </p:cNvSpPr>
          <p:nvPr/>
        </p:nvSpPr>
        <p:spPr bwMode="auto">
          <a:xfrm>
            <a:off x="381000" y="5562600"/>
            <a:ext cx="421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C</a:t>
            </a:r>
            <a:r>
              <a:rPr lang="en-US" baseline="-25000"/>
              <a:t>obs</a:t>
            </a:r>
            <a:r>
              <a:rPr lang="en-US"/>
              <a:t>(t</a:t>
            </a:r>
            <a:r>
              <a:rPr lang="en-US" baseline="-25000"/>
              <a:t>0</a:t>
            </a:r>
            <a:r>
              <a:rPr lang="en-US"/>
              <a:t>)                              C</a:t>
            </a:r>
            <a:r>
              <a:rPr lang="en-US" baseline="-25000"/>
              <a:t>obs</a:t>
            </a:r>
            <a:r>
              <a:rPr lang="en-US"/>
              <a:t>(t</a:t>
            </a:r>
            <a:r>
              <a:rPr lang="en-US" baseline="-25000"/>
              <a:t>1</a:t>
            </a:r>
            <a:r>
              <a:rPr lang="en-US"/>
              <a:t>)</a:t>
            </a:r>
          </a:p>
        </p:txBody>
      </p:sp>
      <p:sp>
        <p:nvSpPr>
          <p:cNvPr id="11278" name="Oval 18"/>
          <p:cNvSpPr>
            <a:spLocks noChangeArrowheads="1"/>
          </p:cNvSpPr>
          <p:nvPr/>
        </p:nvSpPr>
        <p:spPr bwMode="auto">
          <a:xfrm>
            <a:off x="746125" y="6035675"/>
            <a:ext cx="136525" cy="13652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Oval 19"/>
          <p:cNvSpPr>
            <a:spLocks noChangeArrowheads="1"/>
          </p:cNvSpPr>
          <p:nvPr/>
        </p:nvSpPr>
        <p:spPr bwMode="auto">
          <a:xfrm>
            <a:off x="3902075" y="6019800"/>
            <a:ext cx="136525" cy="13652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21"/>
          <p:cNvSpPr>
            <a:spLocks noChangeShapeType="1"/>
          </p:cNvSpPr>
          <p:nvPr/>
        </p:nvSpPr>
        <p:spPr bwMode="auto">
          <a:xfrm>
            <a:off x="838200" y="6096000"/>
            <a:ext cx="403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Text Box 22"/>
          <p:cNvSpPr txBox="1">
            <a:spLocks noChangeArrowheads="1"/>
          </p:cNvSpPr>
          <p:nvPr/>
        </p:nvSpPr>
        <p:spPr bwMode="auto">
          <a:xfrm>
            <a:off x="4876800" y="5867400"/>
            <a:ext cx="72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time</a:t>
            </a:r>
          </a:p>
        </p:txBody>
      </p:sp>
      <p:sp>
        <p:nvSpPr>
          <p:cNvPr id="11282" name="Text Box 23"/>
          <p:cNvSpPr txBox="1">
            <a:spLocks noChangeArrowheads="1"/>
          </p:cNvSpPr>
          <p:nvPr/>
        </p:nvSpPr>
        <p:spPr bwMode="auto">
          <a:xfrm>
            <a:off x="990600" y="6213475"/>
            <a:ext cx="2792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/>
              <a:t>The forward problem</a:t>
            </a:r>
          </a:p>
        </p:txBody>
      </p:sp>
      <p:sp>
        <p:nvSpPr>
          <p:cNvPr id="11283" name="Rectangle 24"/>
          <p:cNvSpPr>
            <a:spLocks noChangeArrowheads="1"/>
          </p:cNvSpPr>
          <p:nvPr/>
        </p:nvSpPr>
        <p:spPr bwMode="auto">
          <a:xfrm>
            <a:off x="228600" y="5486400"/>
            <a:ext cx="5638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02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1027"/>
          <p:cNvSpPr txBox="1">
            <a:spLocks noChangeArrowheads="1"/>
          </p:cNvSpPr>
          <p:nvPr/>
        </p:nvSpPr>
        <p:spPr bwMode="auto">
          <a:xfrm>
            <a:off x="974725" y="18700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2292" name="Object 102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1029"/>
          <p:cNvSpPr>
            <a:spLocks noChangeArrowheads="1"/>
          </p:cNvSpPr>
          <p:nvPr/>
        </p:nvSpPr>
        <p:spPr bwMode="auto">
          <a:xfrm>
            <a:off x="367188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775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048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Derivation of the adjoint model (1)</a:t>
            </a:r>
          </a:p>
        </p:txBody>
      </p:sp>
      <p:sp>
        <p:nvSpPr>
          <p:cNvPr id="12295" name="Text Box 1032"/>
          <p:cNvSpPr txBox="1">
            <a:spLocks noChangeArrowheads="1"/>
          </p:cNvSpPr>
          <p:nvPr/>
        </p:nvSpPr>
        <p:spPr bwMode="auto">
          <a:xfrm>
            <a:off x="228600" y="3429000"/>
            <a:ext cx="6915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dirty="0"/>
              <a:t>Problem: Given observations </a:t>
            </a:r>
            <a:r>
              <a:rPr lang="en-US" sz="2800" i="1" dirty="0"/>
              <a:t>C</a:t>
            </a:r>
            <a:r>
              <a:rPr lang="en-US" sz="2800" baseline="-25000" dirty="0"/>
              <a:t>0</a:t>
            </a:r>
            <a:r>
              <a:rPr lang="en-US" sz="2800" dirty="0"/>
              <a:t>(</a:t>
            </a:r>
            <a:r>
              <a:rPr lang="en-US" sz="2800" i="1" dirty="0"/>
              <a:t>t</a:t>
            </a:r>
            <a:r>
              <a:rPr lang="en-US" sz="2800" baseline="-25000" dirty="0"/>
              <a:t>0</a:t>
            </a:r>
            <a:r>
              <a:rPr lang="en-US" sz="2800" dirty="0"/>
              <a:t>) and </a:t>
            </a:r>
            <a:r>
              <a:rPr lang="en-US" sz="2800" i="1" dirty="0"/>
              <a:t>C</a:t>
            </a:r>
            <a:r>
              <a:rPr lang="en-US" sz="2800" baseline="-25000" dirty="0"/>
              <a:t>1</a:t>
            </a:r>
            <a:r>
              <a:rPr lang="en-US" sz="2800" dirty="0"/>
              <a:t>(</a:t>
            </a:r>
            <a:r>
              <a:rPr lang="en-US" sz="2800" i="1" dirty="0"/>
              <a:t>t</a:t>
            </a:r>
            <a:r>
              <a:rPr lang="en-US" sz="2800" baseline="-25000" dirty="0"/>
              <a:t>1</a:t>
            </a:r>
            <a:r>
              <a:rPr lang="en-US" sz="2800" dirty="0"/>
              <a:t>), </a:t>
            </a:r>
          </a:p>
          <a:p>
            <a:pPr eaLnBrk="1" hangingPunct="1"/>
            <a:r>
              <a:rPr lang="en-US" sz="2800" dirty="0"/>
              <a:t>                find </a:t>
            </a:r>
            <a:r>
              <a:rPr lang="en-US" sz="2800" i="1" dirty="0"/>
              <a:t>R</a:t>
            </a:r>
            <a:r>
              <a:rPr lang="en-US" sz="2800" dirty="0"/>
              <a:t>(</a:t>
            </a:r>
            <a:r>
              <a:rPr lang="en-US" sz="2800" i="1" dirty="0" err="1"/>
              <a:t>x,y</a:t>
            </a:r>
            <a:r>
              <a:rPr lang="en-US" sz="2800" dirty="0"/>
              <a:t>) that minimizes </a:t>
            </a:r>
            <a:r>
              <a:rPr lang="en-US" sz="2800" i="1" dirty="0"/>
              <a:t>J</a:t>
            </a:r>
            <a:r>
              <a:rPr lang="en-US" sz="2800" dirty="0"/>
              <a:t> </a:t>
            </a:r>
          </a:p>
        </p:txBody>
      </p:sp>
      <p:sp>
        <p:nvSpPr>
          <p:cNvPr id="12296" name="Text Box 1036"/>
          <p:cNvSpPr txBox="1">
            <a:spLocks noChangeArrowheads="1"/>
          </p:cNvSpPr>
          <p:nvPr/>
        </p:nvSpPr>
        <p:spPr bwMode="auto">
          <a:xfrm>
            <a:off x="6400800" y="388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      </a:t>
            </a:r>
          </a:p>
        </p:txBody>
      </p:sp>
      <p:sp>
        <p:nvSpPr>
          <p:cNvPr id="12297" name="Rectangle 1038"/>
          <p:cNvSpPr>
            <a:spLocks noChangeArrowheads="1"/>
          </p:cNvSpPr>
          <p:nvPr/>
        </p:nvSpPr>
        <p:spPr bwMode="auto">
          <a:xfrm>
            <a:off x="3548063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2298" name="Object 1037"/>
          <p:cNvGraphicFramePr>
            <a:graphicFrameLocks noChangeAspect="1"/>
          </p:cNvGraphicFramePr>
          <p:nvPr/>
        </p:nvGraphicFramePr>
        <p:xfrm>
          <a:off x="1498600" y="1655763"/>
          <a:ext cx="53848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9" r:id="rId7" imgW="2034641" imgH="510594" progId="Equation.3">
                  <p:embed/>
                </p:oleObj>
              </mc:Choice>
              <mc:Fallback>
                <p:oleObj r:id="rId7" imgW="2034641" imgH="510594" progId="Equation.3">
                  <p:embed/>
                  <p:pic>
                    <p:nvPicPr>
                      <p:cNvPr id="0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655763"/>
                        <a:ext cx="5384800" cy="137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9" name="Text Box 1039"/>
          <p:cNvSpPr txBox="1">
            <a:spLocks noChangeArrowheads="1"/>
          </p:cNvSpPr>
          <p:nvPr/>
        </p:nvSpPr>
        <p:spPr bwMode="auto">
          <a:xfrm>
            <a:off x="228600" y="863600"/>
            <a:ext cx="3695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Define a cost function </a:t>
            </a:r>
            <a:r>
              <a:rPr lang="en-US" sz="2800" i="1"/>
              <a:t>J:</a:t>
            </a:r>
            <a:endParaRPr lang="en-US" sz="2800"/>
          </a:p>
        </p:txBody>
      </p:sp>
      <p:sp>
        <p:nvSpPr>
          <p:cNvPr id="12300" name="Rectangle 1041"/>
          <p:cNvSpPr>
            <a:spLocks noChangeArrowheads="1"/>
          </p:cNvSpPr>
          <p:nvPr/>
        </p:nvSpPr>
        <p:spPr bwMode="auto">
          <a:xfrm>
            <a:off x="2919413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2301" name="Object 1040"/>
          <p:cNvGraphicFramePr>
            <a:graphicFrameLocks noChangeAspect="1"/>
          </p:cNvGraphicFramePr>
          <p:nvPr/>
        </p:nvGraphicFramePr>
        <p:xfrm>
          <a:off x="228600" y="4800600"/>
          <a:ext cx="85566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0" r:id="rId9" imgW="3291948" imgH="510594" progId="Equation.3">
                  <p:embed/>
                </p:oleObj>
              </mc:Choice>
              <mc:Fallback>
                <p:oleObj r:id="rId9" imgW="3291948" imgH="510594" progId="Equation.3">
                  <p:embed/>
                  <p:pic>
                    <p:nvPicPr>
                      <p:cNvPr id="0" name="Object 10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00600"/>
                        <a:ext cx="8556625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1042"/>
          <p:cNvSpPr txBox="1">
            <a:spLocks noChangeArrowheads="1"/>
          </p:cNvSpPr>
          <p:nvPr/>
        </p:nvSpPr>
        <p:spPr bwMode="auto">
          <a:xfrm>
            <a:off x="3717925" y="6324600"/>
            <a:ext cx="534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cs typeface="Times New Roman" pitchFamily="18" charset="0"/>
              </a:rPr>
              <a:t>Where λ=λ(x,y,t) are Lagrange multipliers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5181600"/>
            <a:ext cx="4347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02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1027"/>
          <p:cNvSpPr txBox="1">
            <a:spLocks noChangeArrowheads="1"/>
          </p:cNvSpPr>
          <p:nvPr/>
        </p:nvSpPr>
        <p:spPr bwMode="auto">
          <a:xfrm>
            <a:off x="974725" y="18700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</a:p>
        </p:txBody>
      </p:sp>
      <p:graphicFrame>
        <p:nvGraphicFramePr>
          <p:cNvPr id="13316" name="Object 102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1029"/>
          <p:cNvSpPr>
            <a:spLocks noChangeArrowheads="1"/>
          </p:cNvSpPr>
          <p:nvPr/>
        </p:nvSpPr>
        <p:spPr bwMode="auto">
          <a:xfrm>
            <a:off x="367188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048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Derivation of the adjoint model (2)</a:t>
            </a:r>
          </a:p>
        </p:txBody>
      </p:sp>
      <p:sp>
        <p:nvSpPr>
          <p:cNvPr id="13319" name="Text Box 1031"/>
          <p:cNvSpPr txBox="1">
            <a:spLocks noChangeArrowheads="1"/>
          </p:cNvSpPr>
          <p:nvPr/>
        </p:nvSpPr>
        <p:spPr bwMode="auto">
          <a:xfrm>
            <a:off x="228600" y="2895600"/>
            <a:ext cx="2344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Adjoint model:</a:t>
            </a:r>
          </a:p>
        </p:txBody>
      </p:sp>
      <p:sp>
        <p:nvSpPr>
          <p:cNvPr id="13320" name="Text Box 1032"/>
          <p:cNvSpPr txBox="1">
            <a:spLocks noChangeArrowheads="1"/>
          </p:cNvSpPr>
          <p:nvPr/>
        </p:nvSpPr>
        <p:spPr bwMode="auto">
          <a:xfrm>
            <a:off x="6400800" y="388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      </a:t>
            </a:r>
          </a:p>
        </p:txBody>
      </p:sp>
      <p:sp>
        <p:nvSpPr>
          <p:cNvPr id="13321" name="Rectangle 1033"/>
          <p:cNvSpPr>
            <a:spLocks noChangeArrowheads="1"/>
          </p:cNvSpPr>
          <p:nvPr/>
        </p:nvSpPr>
        <p:spPr bwMode="auto">
          <a:xfrm>
            <a:off x="3548063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2" name="Text Box 1035"/>
          <p:cNvSpPr txBox="1">
            <a:spLocks noChangeArrowheads="1"/>
          </p:cNvSpPr>
          <p:nvPr/>
        </p:nvSpPr>
        <p:spPr bwMode="auto">
          <a:xfrm>
            <a:off x="228600" y="863600"/>
            <a:ext cx="8659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We require R at the minimum of      (and therefore J) where</a:t>
            </a:r>
          </a:p>
        </p:txBody>
      </p:sp>
      <p:sp>
        <p:nvSpPr>
          <p:cNvPr id="13323" name="Rectangle 1036"/>
          <p:cNvSpPr>
            <a:spLocks noChangeArrowheads="1"/>
          </p:cNvSpPr>
          <p:nvPr/>
        </p:nvSpPr>
        <p:spPr bwMode="auto">
          <a:xfrm>
            <a:off x="2919413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4" name="Rectangle 1039"/>
          <p:cNvSpPr>
            <a:spLocks noChangeArrowheads="1"/>
          </p:cNvSpPr>
          <p:nvPr/>
        </p:nvSpPr>
        <p:spPr bwMode="auto">
          <a:xfrm>
            <a:off x="4514850" y="3338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25" name="Object 1038"/>
          <p:cNvGraphicFramePr>
            <a:graphicFrameLocks noChangeAspect="1"/>
          </p:cNvGraphicFramePr>
          <p:nvPr/>
        </p:nvGraphicFramePr>
        <p:xfrm>
          <a:off x="5108575" y="893763"/>
          <a:ext cx="3016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" r:id="rId7" imgW="106757" imgH="167748" progId="Equation.3">
                  <p:embed/>
                </p:oleObj>
              </mc:Choice>
              <mc:Fallback>
                <p:oleObj r:id="rId7" imgW="106757" imgH="167748" progId="Equation.3">
                  <p:embed/>
                  <p:pic>
                    <p:nvPicPr>
                      <p:cNvPr id="0" name="Object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893763"/>
                        <a:ext cx="3016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Rectangle 1041"/>
          <p:cNvSpPr>
            <a:spLocks noChangeArrowheads="1"/>
          </p:cNvSpPr>
          <p:nvPr/>
        </p:nvSpPr>
        <p:spPr bwMode="auto">
          <a:xfrm>
            <a:off x="3967163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8" name="Rectangle 1043"/>
          <p:cNvSpPr>
            <a:spLocks noChangeArrowheads="1"/>
          </p:cNvSpPr>
          <p:nvPr/>
        </p:nvSpPr>
        <p:spPr bwMode="auto">
          <a:xfrm>
            <a:off x="3157538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29" name="Object 1042"/>
          <p:cNvGraphicFramePr>
            <a:graphicFrameLocks noChangeAspect="1"/>
          </p:cNvGraphicFramePr>
          <p:nvPr/>
        </p:nvGraphicFramePr>
        <p:xfrm>
          <a:off x="314325" y="3505200"/>
          <a:ext cx="86010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7" r:id="rId9" imgW="2827103" imgH="388674" progId="Equation.3">
                  <p:embed/>
                </p:oleObj>
              </mc:Choice>
              <mc:Fallback>
                <p:oleObj r:id="rId9" imgW="2827103" imgH="388674" progId="Equation.3">
                  <p:embed/>
                  <p:pic>
                    <p:nvPicPr>
                      <p:cNvPr id="0" name="Object 1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3505200"/>
                        <a:ext cx="8601075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Rectangle 1045"/>
          <p:cNvSpPr>
            <a:spLocks noChangeArrowheads="1"/>
          </p:cNvSpPr>
          <p:nvPr/>
        </p:nvSpPr>
        <p:spPr bwMode="auto">
          <a:xfrm>
            <a:off x="3786188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31" name="Object 1044"/>
          <p:cNvGraphicFramePr>
            <a:graphicFrameLocks noChangeAspect="1"/>
          </p:cNvGraphicFramePr>
          <p:nvPr/>
        </p:nvGraphicFramePr>
        <p:xfrm>
          <a:off x="2971800" y="5486400"/>
          <a:ext cx="379412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" r:id="rId11" imgW="1569797" imgH="487680" progId="Equation.3">
                  <p:embed/>
                </p:oleObj>
              </mc:Choice>
              <mc:Fallback>
                <p:oleObj r:id="rId11" imgW="1569797" imgH="487680" progId="Equation.3">
                  <p:embed/>
                  <p:pic>
                    <p:nvPicPr>
                      <p:cNvPr id="0" name="Object 1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486400"/>
                        <a:ext cx="3794125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2" name="Text Box 1046"/>
          <p:cNvSpPr txBox="1">
            <a:spLocks noChangeArrowheads="1"/>
          </p:cNvSpPr>
          <p:nvPr/>
        </p:nvSpPr>
        <p:spPr bwMode="auto">
          <a:xfrm>
            <a:off x="441325" y="4918075"/>
            <a:ext cx="272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It can be shown that: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37452" y="1676400"/>
                <a:ext cx="3563348" cy="1028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320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n-US" sz="3200" b="0" i="0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452" y="1676400"/>
                <a:ext cx="3563348" cy="102874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Documents and Settings\Dennis McGillicuddy\My Documents\powerpoint\pcal97\rxys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290513"/>
            <a:ext cx="5154613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8" descr="C:\Documents and Settings\Dennis McGillicuddy\My Documents\figures\globec\conv_f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32112" b="40088"/>
          <a:stretch>
            <a:fillRect/>
          </a:stretch>
        </p:blipFill>
        <p:spPr bwMode="auto">
          <a:xfrm>
            <a:off x="1447800" y="1473200"/>
            <a:ext cx="639921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Convergence of the iterative procedure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Example results: Mar-Apr to May-Jun</a:t>
            </a:r>
          </a:p>
        </p:txBody>
      </p:sp>
      <p:sp>
        <p:nvSpPr>
          <p:cNvPr id="16387" name="Text Box 1028"/>
          <p:cNvSpPr txBox="1">
            <a:spLocks noChangeArrowheads="1"/>
          </p:cNvSpPr>
          <p:nvPr/>
        </p:nvSpPr>
        <p:spPr bwMode="auto">
          <a:xfrm>
            <a:off x="304800" y="3352800"/>
            <a:ext cx="1630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Red: source</a:t>
            </a:r>
          </a:p>
          <a:p>
            <a:pPr eaLnBrk="1" hangingPunct="1"/>
            <a:r>
              <a:rPr lang="en-US"/>
              <a:t>Blue: sink</a:t>
            </a:r>
          </a:p>
        </p:txBody>
      </p:sp>
      <p:pic>
        <p:nvPicPr>
          <p:cNvPr id="3" name="termsma">
            <a:hlinkClick r:id="" action="ppaction://media"/>
            <a:extLst>
              <a:ext uri="{FF2B5EF4-FFF2-40B4-BE49-F238E27FC236}">
                <a16:creationId xmlns:a16="http://schemas.microsoft.com/office/drawing/2014/main" id="{6957042A-C4C6-40CB-8A94-F59A56662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685800"/>
            <a:ext cx="4400986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533400"/>
            <a:ext cx="4460875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Term-by-Term Diagnosis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493713" y="914400"/>
            <a:ext cx="1792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Observations</a:t>
            </a: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609600" y="1905000"/>
            <a:ext cx="1673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Biological </a:t>
            </a:r>
          </a:p>
          <a:p>
            <a:pPr eaLnBrk="1" hangingPunct="1"/>
            <a:r>
              <a:rPr lang="en-US"/>
              <a:t>Source/Sink</a:t>
            </a:r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762000" y="3276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Advection</a:t>
            </a: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781050" y="44958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Diffusion</a:t>
            </a:r>
          </a:p>
        </p:txBody>
      </p:sp>
      <p:sp>
        <p:nvSpPr>
          <p:cNvPr id="17416" name="Text Box 13"/>
          <p:cNvSpPr txBox="1">
            <a:spLocks noChangeArrowheads="1"/>
          </p:cNvSpPr>
          <p:nvPr/>
        </p:nvSpPr>
        <p:spPr bwMode="auto">
          <a:xfrm>
            <a:off x="749300" y="5715000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Tendency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2520950" y="6400800"/>
            <a:ext cx="364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JF-MA     MA-MJ     MJ-JA</a:t>
            </a:r>
          </a:p>
        </p:txBody>
      </p:sp>
      <p:pic>
        <p:nvPicPr>
          <p:cNvPr id="1741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64" b="79362"/>
          <a:stretch>
            <a:fillRect/>
          </a:stretch>
        </p:blipFill>
        <p:spPr bwMode="auto">
          <a:xfrm>
            <a:off x="6824663" y="533400"/>
            <a:ext cx="1252537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Term-by-Term Diagnosis Continued…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93713" y="914400"/>
            <a:ext cx="1792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Observations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09600" y="1905000"/>
            <a:ext cx="1673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 Biological </a:t>
            </a:r>
          </a:p>
          <a:p>
            <a:pPr eaLnBrk="1" hangingPunct="1"/>
            <a:r>
              <a:rPr lang="en-US"/>
              <a:t>Source/Sink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62000" y="3276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Advection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781050" y="44958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Diffusion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749300" y="5715000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Tendency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2438400" y="6400800"/>
            <a:ext cx="369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JA-SO      SO-ND      ND-JF</a:t>
            </a:r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47992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Are the inverse solutions ecologically realistic?</a:t>
            </a:r>
          </a:p>
        </p:txBody>
      </p:sp>
      <p:sp>
        <p:nvSpPr>
          <p:cNvPr id="19459" name="Text Box 1027"/>
          <p:cNvSpPr txBox="1">
            <a:spLocks noChangeArrowheads="1"/>
          </p:cNvSpPr>
          <p:nvPr/>
        </p:nvSpPr>
        <p:spPr bwMode="auto">
          <a:xfrm>
            <a:off x="209550" y="3048000"/>
            <a:ext cx="87820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/>
              <a:t>Net population growth</a:t>
            </a:r>
          </a:p>
          <a:p>
            <a:pPr eaLnBrk="1" hangingPunct="1"/>
            <a:r>
              <a:rPr lang="en-US" sz="3600"/>
              <a:t>	Are food concentrations sufficient?</a:t>
            </a:r>
          </a:p>
          <a:p>
            <a:pPr eaLnBrk="1" hangingPunct="1"/>
            <a:endParaRPr lang="en-US" sz="3600"/>
          </a:p>
          <a:p>
            <a:pPr eaLnBrk="1" hangingPunct="1"/>
            <a:r>
              <a:rPr lang="en-US" sz="3600"/>
              <a:t>Net mortality</a:t>
            </a:r>
          </a:p>
          <a:p>
            <a:pPr eaLnBrk="1" hangingPunct="1"/>
            <a:r>
              <a:rPr lang="en-US" sz="3600"/>
              <a:t>	Is the distribution of predators consistent?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Copepod population dynamics: from regional to basin scales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609600" y="1752600"/>
            <a:ext cx="8305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I.  Climatological distributions of </a:t>
            </a:r>
            <a:r>
              <a:rPr lang="en-US" i="1" dirty="0" err="1"/>
              <a:t>Pseudocalanus</a:t>
            </a:r>
            <a:r>
              <a:rPr lang="en-US" dirty="0"/>
              <a:t> spp. based</a:t>
            </a:r>
          </a:p>
          <a:p>
            <a:pPr eaLnBrk="1" hangingPunct="1"/>
            <a:r>
              <a:rPr lang="en-US" dirty="0"/>
              <a:t>     on MARMAP data from 1977-1987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II.  Contrasting life history strategies of  </a:t>
            </a:r>
            <a:r>
              <a:rPr lang="en-US" i="1" dirty="0" err="1"/>
              <a:t>Pseudocalanus</a:t>
            </a:r>
            <a:r>
              <a:rPr lang="en-US" dirty="0"/>
              <a:t> spp. and </a:t>
            </a:r>
            <a:r>
              <a:rPr lang="en-US" i="1" dirty="0" err="1"/>
              <a:t>Centropages</a:t>
            </a:r>
            <a:r>
              <a:rPr lang="en-US" i="1" dirty="0"/>
              <a:t> </a:t>
            </a:r>
            <a:r>
              <a:rPr lang="en-US" i="1" dirty="0" err="1"/>
              <a:t>typicus</a:t>
            </a:r>
            <a:endParaRPr lang="en-US" i="1" dirty="0"/>
          </a:p>
          <a:p>
            <a:pPr marL="0" indent="0" eaLnBrk="1" hangingPunct="1"/>
            <a:endParaRPr lang="en-US" dirty="0"/>
          </a:p>
          <a:p>
            <a:pPr marL="0" indent="0" eaLnBrk="1" hangingPunct="1"/>
            <a:r>
              <a:rPr lang="en-US" dirty="0"/>
              <a:t>III.  Physical and biological controls of </a:t>
            </a:r>
            <a:r>
              <a:rPr lang="en-US" i="1" dirty="0" err="1"/>
              <a:t>Calanus</a:t>
            </a:r>
            <a:r>
              <a:rPr lang="en-US" i="1" dirty="0"/>
              <a:t> finmarchicus  </a:t>
            </a:r>
          </a:p>
          <a:p>
            <a:pPr marL="0" indent="0" eaLnBrk="1" hangingPunct="1"/>
            <a:r>
              <a:rPr lang="en-US" i="1" dirty="0"/>
              <a:t>       </a:t>
            </a:r>
            <a:r>
              <a:rPr lang="en-US" dirty="0"/>
              <a:t>populations on Georges Bank</a:t>
            </a:r>
          </a:p>
          <a:p>
            <a:pPr marL="0" indent="0" eaLnBrk="1" hangingPunct="1"/>
            <a:endParaRPr lang="en-US" dirty="0"/>
          </a:p>
          <a:p>
            <a:pPr marL="0" indent="0" eaLnBrk="1" hangingPunct="1"/>
            <a:r>
              <a:rPr lang="en-US" dirty="0"/>
              <a:t>IV.  Basin scale population dynamics of </a:t>
            </a:r>
            <a:r>
              <a:rPr lang="en-US" i="1" dirty="0"/>
              <a:t>C. finmarchicus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41" descr="C:\Documents and Settings\Dennis McGillicuddy\My Documents\figures\globec\marmap_chl_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04800"/>
            <a:ext cx="51006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1034"/>
          <p:cNvSpPr>
            <a:spLocks noGrp="1" noChangeArrowheads="1"/>
          </p:cNvSpPr>
          <p:nvPr>
            <p:ph type="title" idx="4294967295"/>
          </p:nvPr>
        </p:nvSpPr>
        <p:spPr>
          <a:xfrm>
            <a:off x="-1981200" y="838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Chlorophyll-a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MARMAP 1977-1987</a:t>
            </a:r>
            <a:b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O’Reilly and Zetlin </a:t>
            </a:r>
            <a:b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(1996)</a:t>
            </a:r>
            <a:endParaRPr lang="en-US"/>
          </a:p>
        </p:txBody>
      </p:sp>
      <p:sp>
        <p:nvSpPr>
          <p:cNvPr id="20484" name="Text Box 1035"/>
          <p:cNvSpPr txBox="1">
            <a:spLocks noChangeArrowheads="1"/>
          </p:cNvSpPr>
          <p:nvPr/>
        </p:nvSpPr>
        <p:spPr bwMode="auto">
          <a:xfrm>
            <a:off x="3886200" y="887413"/>
            <a:ext cx="987425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Jan-Feb</a:t>
            </a:r>
          </a:p>
        </p:txBody>
      </p:sp>
      <p:sp>
        <p:nvSpPr>
          <p:cNvPr id="20485" name="Text Box 1036"/>
          <p:cNvSpPr txBox="1">
            <a:spLocks noChangeArrowheads="1"/>
          </p:cNvSpPr>
          <p:nvPr/>
        </p:nvSpPr>
        <p:spPr bwMode="auto">
          <a:xfrm>
            <a:off x="6534150" y="898525"/>
            <a:ext cx="10858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Mar-Apr</a:t>
            </a:r>
          </a:p>
        </p:txBody>
      </p:sp>
      <p:sp>
        <p:nvSpPr>
          <p:cNvPr id="20486" name="Text Box 1037"/>
          <p:cNvSpPr txBox="1">
            <a:spLocks noChangeArrowheads="1"/>
          </p:cNvSpPr>
          <p:nvPr/>
        </p:nvSpPr>
        <p:spPr bwMode="auto">
          <a:xfrm>
            <a:off x="3886200" y="2792413"/>
            <a:ext cx="10858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May-Jun</a:t>
            </a:r>
          </a:p>
        </p:txBody>
      </p:sp>
      <p:sp>
        <p:nvSpPr>
          <p:cNvPr id="20487" name="Text Box 1038"/>
          <p:cNvSpPr txBox="1">
            <a:spLocks noChangeArrowheads="1"/>
          </p:cNvSpPr>
          <p:nvPr/>
        </p:nvSpPr>
        <p:spPr bwMode="auto">
          <a:xfrm>
            <a:off x="6618288" y="2792413"/>
            <a:ext cx="1001712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Jul-Aug</a:t>
            </a:r>
          </a:p>
        </p:txBody>
      </p:sp>
      <p:sp>
        <p:nvSpPr>
          <p:cNvPr id="20488" name="Text Box 1039"/>
          <p:cNvSpPr txBox="1">
            <a:spLocks noChangeArrowheads="1"/>
          </p:cNvSpPr>
          <p:nvPr/>
        </p:nvSpPr>
        <p:spPr bwMode="auto">
          <a:xfrm>
            <a:off x="3937000" y="4697413"/>
            <a:ext cx="10160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Sep-Oct</a:t>
            </a:r>
          </a:p>
        </p:txBody>
      </p:sp>
      <p:sp>
        <p:nvSpPr>
          <p:cNvPr id="20489" name="Text Box 1040"/>
          <p:cNvSpPr txBox="1">
            <a:spLocks noChangeArrowheads="1"/>
          </p:cNvSpPr>
          <p:nvPr/>
        </p:nvSpPr>
        <p:spPr bwMode="auto">
          <a:xfrm>
            <a:off x="6503988" y="4648200"/>
            <a:ext cx="1116012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Nov-Dec</a:t>
            </a:r>
          </a:p>
        </p:txBody>
      </p:sp>
      <p:sp>
        <p:nvSpPr>
          <p:cNvPr id="20490" name="Text Box 1042"/>
          <p:cNvSpPr txBox="1">
            <a:spLocks noChangeArrowheads="1"/>
          </p:cNvSpPr>
          <p:nvPr/>
        </p:nvSpPr>
        <p:spPr bwMode="auto">
          <a:xfrm>
            <a:off x="288925" y="3994150"/>
            <a:ext cx="33035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Davis (1984)</a:t>
            </a:r>
          </a:p>
          <a:p>
            <a:pPr eaLnBrk="1" hangingPunct="1"/>
            <a:r>
              <a:rPr lang="en-US"/>
              <a:t>Cutoff for food limitation</a:t>
            </a:r>
          </a:p>
          <a:p>
            <a:pPr eaLnBrk="1" hangingPunct="1"/>
            <a:r>
              <a:rPr lang="en-US"/>
              <a:t>0.6 – 1.2 </a:t>
            </a:r>
            <a:r>
              <a:rPr lang="en-US">
                <a:cs typeface="Times New Roman" pitchFamily="18" charset="0"/>
              </a:rPr>
              <a:t>μ</a:t>
            </a:r>
            <a:r>
              <a:rPr lang="en-US"/>
              <a:t>g Chl l</a:t>
            </a:r>
            <a:r>
              <a:rPr lang="en-US" baseline="30000"/>
              <a:t>-1</a:t>
            </a:r>
            <a:endParaRPr lang="en-US"/>
          </a:p>
        </p:txBody>
      </p:sp>
      <p:sp>
        <p:nvSpPr>
          <p:cNvPr id="20491" name="Text Box 1043"/>
          <p:cNvSpPr txBox="1">
            <a:spLocks noChangeArrowheads="1"/>
          </p:cNvSpPr>
          <p:nvPr/>
        </p:nvSpPr>
        <p:spPr bwMode="auto">
          <a:xfrm>
            <a:off x="7459663" y="5867400"/>
            <a:ext cx="846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Cutoff</a:t>
            </a:r>
          </a:p>
          <a:p>
            <a:pPr eaLnBrk="1" hangingPunct="1"/>
            <a:r>
              <a:rPr lang="en-US" sz="2000">
                <a:solidFill>
                  <a:schemeClr val="bg2"/>
                </a:solidFill>
              </a:rPr>
              <a:t>range</a:t>
            </a:r>
          </a:p>
        </p:txBody>
      </p:sp>
      <p:sp>
        <p:nvSpPr>
          <p:cNvPr id="20492" name="Line 1044"/>
          <p:cNvSpPr>
            <a:spLocks noChangeShapeType="1"/>
          </p:cNvSpPr>
          <p:nvPr/>
        </p:nvSpPr>
        <p:spPr bwMode="auto">
          <a:xfrm>
            <a:off x="8229600" y="6172200"/>
            <a:ext cx="15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1045"/>
          <p:cNvSpPr>
            <a:spLocks noChangeShapeType="1"/>
          </p:cNvSpPr>
          <p:nvPr/>
        </p:nvSpPr>
        <p:spPr bwMode="auto">
          <a:xfrm>
            <a:off x="8229600" y="6477000"/>
            <a:ext cx="15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11216" r="12763" b="14999"/>
          <a:stretch/>
        </p:blipFill>
        <p:spPr>
          <a:xfrm>
            <a:off x="6705600" y="4648200"/>
            <a:ext cx="2382200" cy="2194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21287" r="19608" b="17369"/>
          <a:stretch/>
        </p:blipFill>
        <p:spPr>
          <a:xfrm>
            <a:off x="4191000" y="4648200"/>
            <a:ext cx="2322712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t="18835" r="14394" b="9882"/>
          <a:stretch/>
        </p:blipFill>
        <p:spPr>
          <a:xfrm>
            <a:off x="6705600" y="2377440"/>
            <a:ext cx="2364360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3" t="21743" r="18300" b="12309"/>
          <a:stretch/>
        </p:blipFill>
        <p:spPr>
          <a:xfrm>
            <a:off x="4191000" y="2377440"/>
            <a:ext cx="2322608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0" t="10324" r="10107" b="4922"/>
          <a:stretch/>
        </p:blipFill>
        <p:spPr>
          <a:xfrm>
            <a:off x="6629400" y="29546"/>
            <a:ext cx="2420550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15247" r="16269" b="10648"/>
          <a:stretch/>
        </p:blipFill>
        <p:spPr>
          <a:xfrm>
            <a:off x="4191000" y="29546"/>
            <a:ext cx="2359438" cy="2194560"/>
          </a:xfrm>
          <a:prstGeom prst="rect">
            <a:avLst/>
          </a:prstGeom>
        </p:spPr>
      </p:pic>
      <p:sp>
        <p:nvSpPr>
          <p:cNvPr id="3789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-1676400" y="685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Chaetognaths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MARMAP 1977-1987</a:t>
            </a: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Sullivan and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Meise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(1996)</a:t>
            </a:r>
            <a:endParaRPr lang="en-US" dirty="0"/>
          </a:p>
        </p:txBody>
      </p:sp>
      <p:sp>
        <p:nvSpPr>
          <p:cNvPr id="21509" name="Text Box 1029"/>
          <p:cNvSpPr txBox="1">
            <a:spLocks noChangeArrowheads="1"/>
          </p:cNvSpPr>
          <p:nvPr/>
        </p:nvSpPr>
        <p:spPr bwMode="auto">
          <a:xfrm>
            <a:off x="4191000" y="0"/>
            <a:ext cx="11493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Jan-Feb</a:t>
            </a:r>
          </a:p>
        </p:txBody>
      </p:sp>
      <p:sp>
        <p:nvSpPr>
          <p:cNvPr id="21510" name="Text Box 1030"/>
          <p:cNvSpPr txBox="1">
            <a:spLocks noChangeArrowheads="1"/>
          </p:cNvSpPr>
          <p:nvPr/>
        </p:nvSpPr>
        <p:spPr bwMode="auto">
          <a:xfrm>
            <a:off x="6629400" y="0"/>
            <a:ext cx="1268412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Mar-Apr</a:t>
            </a:r>
          </a:p>
        </p:txBody>
      </p:sp>
      <p:sp>
        <p:nvSpPr>
          <p:cNvPr id="21511" name="Text Box 1031"/>
          <p:cNvSpPr txBox="1">
            <a:spLocks noChangeArrowheads="1"/>
          </p:cNvSpPr>
          <p:nvPr/>
        </p:nvSpPr>
        <p:spPr bwMode="auto">
          <a:xfrm>
            <a:off x="4191000" y="2362200"/>
            <a:ext cx="1268412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May-Jun</a:t>
            </a:r>
          </a:p>
        </p:txBody>
      </p:sp>
      <p:sp>
        <p:nvSpPr>
          <p:cNvPr id="21512" name="Text Box 1032"/>
          <p:cNvSpPr txBox="1">
            <a:spLocks noChangeArrowheads="1"/>
          </p:cNvSpPr>
          <p:nvPr/>
        </p:nvSpPr>
        <p:spPr bwMode="auto">
          <a:xfrm>
            <a:off x="6696501" y="2377440"/>
            <a:ext cx="1166812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Jul-Aug</a:t>
            </a:r>
          </a:p>
        </p:txBody>
      </p:sp>
      <p:sp>
        <p:nvSpPr>
          <p:cNvPr id="21513" name="Text Box 1033"/>
          <p:cNvSpPr txBox="1">
            <a:spLocks noChangeArrowheads="1"/>
          </p:cNvSpPr>
          <p:nvPr/>
        </p:nvSpPr>
        <p:spPr bwMode="auto">
          <a:xfrm>
            <a:off x="4191000" y="4648200"/>
            <a:ext cx="1182687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Sep-Oct</a:t>
            </a:r>
          </a:p>
        </p:txBody>
      </p:sp>
      <p:sp>
        <p:nvSpPr>
          <p:cNvPr id="21514" name="Text Box 1034"/>
          <p:cNvSpPr txBox="1">
            <a:spLocks noChangeArrowheads="1"/>
          </p:cNvSpPr>
          <p:nvPr/>
        </p:nvSpPr>
        <p:spPr bwMode="auto">
          <a:xfrm>
            <a:off x="6705600" y="4648200"/>
            <a:ext cx="13017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</a:rPr>
              <a:t>Nov-Dec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3447" r="57899" b="78172"/>
          <a:stretch/>
        </p:blipFill>
        <p:spPr>
          <a:xfrm>
            <a:off x="2514600" y="4876800"/>
            <a:ext cx="144908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0C084C-6588-4AE5-828A-88254842FF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" y="2634784"/>
            <a:ext cx="27441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8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" y="2165350"/>
            <a:ext cx="852805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Inverse method results in convergent solutions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Resulting biological sources and sinks ecologically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consistent (mostly)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	-- food limitation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	-- predation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Emerging conceptual model: self sustaining populations in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the WGOM and Georges Bank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Summary of findings: climatological cycles of</a:t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i="1">
                <a:effectLst>
                  <a:outerShdw blurRad="38100" dist="38100" dir="2700000" algn="tl">
                    <a:srgbClr val="000000"/>
                  </a:outerShdw>
                </a:effectLst>
              </a:rPr>
              <a:t>Pseudocalanus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spp.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228600" y="996950"/>
            <a:ext cx="8456613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Physics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errors in the circulation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vertical shear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Biology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density dependence vs. “geographic” formulation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multistage models, behavior, etc.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Observational limitations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only adults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-- upper 40m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Caveats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Some thoughts on model testing and improvement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622550" y="2667000"/>
            <a:ext cx="37020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/>
              <a:t>Forward models</a:t>
            </a:r>
          </a:p>
          <a:p>
            <a:pPr eaLnBrk="1" hangingPunct="1"/>
            <a:endParaRPr lang="en-US" sz="3600"/>
          </a:p>
          <a:p>
            <a:pPr eaLnBrk="1" hangingPunct="1"/>
            <a:r>
              <a:rPr lang="en-US" sz="3600"/>
              <a:t>Inverse approaches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6353175" y="2971800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 rot="10800000">
            <a:off x="1676400" y="2895600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914400" y="5791200"/>
            <a:ext cx="734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http://science.whoi.edu/users/mcgillic/software/scotia_1.0/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6200" y="1219200"/>
            <a:ext cx="4191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i="1" dirty="0" err="1">
                <a:solidFill>
                  <a:srgbClr val="0000FF"/>
                </a:solidFill>
              </a:rPr>
              <a:t>Pseudocalanus</a:t>
            </a:r>
            <a:r>
              <a:rPr lang="en-US" sz="2000" b="1" dirty="0">
                <a:solidFill>
                  <a:srgbClr val="0000FF"/>
                </a:solidFill>
              </a:rPr>
              <a:t> spp.</a:t>
            </a: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endParaRPr lang="en-US" sz="20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000" b="1" i="1" dirty="0" err="1">
                <a:solidFill>
                  <a:srgbClr val="0000FF"/>
                </a:solidFill>
              </a:rPr>
              <a:t>Centropages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typicus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/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6386" name="Picture 22" descr="MARMAP_clim_p6_Q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914400" y="1600200"/>
            <a:ext cx="20843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3" descr="MARMAP_clim_p6_Q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2944813" y="1600200"/>
            <a:ext cx="2084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4" descr="MARMAP_clim_p6_Q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5002213" y="1600200"/>
            <a:ext cx="2084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5" descr="MARMAP_clim_p6_Q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7059613" y="1600200"/>
            <a:ext cx="2084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2133600" y="914400"/>
            <a:ext cx="502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00FF"/>
                </a:solidFill>
              </a:rPr>
              <a:t>MARMAP/ECOMON climatology 1977-2006</a:t>
            </a:r>
          </a:p>
        </p:txBody>
      </p:sp>
      <p:pic>
        <p:nvPicPr>
          <p:cNvPr id="1639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148388"/>
            <a:ext cx="1905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7"/>
          <p:cNvSpPr>
            <a:spLocks noChangeArrowheads="1"/>
          </p:cNvSpPr>
          <p:nvPr/>
        </p:nvSpPr>
        <p:spPr bwMode="auto">
          <a:xfrm>
            <a:off x="7391400" y="6581775"/>
            <a:ext cx="642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>
                <a:solidFill>
                  <a:srgbClr val="000000"/>
                </a:solidFill>
                <a:latin typeface="Arial" charset="0"/>
                <a:ea typeface="宋体" charset="-122"/>
              </a:rPr>
              <a:t>(# m</a:t>
            </a:r>
            <a:r>
              <a:rPr lang="en-US" altLang="zh-CN" sz="1200" b="1" baseline="30000">
                <a:solidFill>
                  <a:srgbClr val="000000"/>
                </a:solidFill>
                <a:latin typeface="Arial" charset="0"/>
                <a:ea typeface="宋体" charset="-122"/>
              </a:rPr>
              <a:t>-3</a:t>
            </a:r>
            <a:r>
              <a:rPr lang="en-US" altLang="zh-CN" sz="1200" b="1">
                <a:solidFill>
                  <a:srgbClr val="000000"/>
                </a:solidFill>
                <a:latin typeface="Arial" charset="0"/>
                <a:ea typeface="宋体" charset="-122"/>
              </a:rPr>
              <a:t>)</a:t>
            </a:r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99" name="Text Box 14"/>
          <p:cNvSpPr txBox="1">
            <a:spLocks noChangeArrowheads="1"/>
          </p:cNvSpPr>
          <p:nvPr/>
        </p:nvSpPr>
        <p:spPr bwMode="auto">
          <a:xfrm>
            <a:off x="1447800" y="3657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Winter</a:t>
            </a:r>
          </a:p>
        </p:txBody>
      </p:sp>
      <p:sp>
        <p:nvSpPr>
          <p:cNvPr id="16400" name="Text Box 15"/>
          <p:cNvSpPr txBox="1">
            <a:spLocks noChangeArrowheads="1"/>
          </p:cNvSpPr>
          <p:nvPr/>
        </p:nvSpPr>
        <p:spPr bwMode="auto">
          <a:xfrm>
            <a:off x="3505200" y="3657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Spring</a:t>
            </a:r>
          </a:p>
        </p:txBody>
      </p:sp>
      <p:sp>
        <p:nvSpPr>
          <p:cNvPr id="16401" name="Text Box 16"/>
          <p:cNvSpPr txBox="1">
            <a:spLocks noChangeArrowheads="1"/>
          </p:cNvSpPr>
          <p:nvPr/>
        </p:nvSpPr>
        <p:spPr bwMode="auto">
          <a:xfrm>
            <a:off x="5562600" y="3657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Summer</a:t>
            </a:r>
          </a:p>
        </p:txBody>
      </p:sp>
      <p:sp>
        <p:nvSpPr>
          <p:cNvPr id="16402" name="Text Box 17"/>
          <p:cNvSpPr txBox="1">
            <a:spLocks noChangeArrowheads="1"/>
          </p:cNvSpPr>
          <p:nvPr/>
        </p:nvSpPr>
        <p:spPr bwMode="auto">
          <a:xfrm>
            <a:off x="7696200" y="3657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Autumn</a:t>
            </a:r>
          </a:p>
        </p:txBody>
      </p:sp>
      <p:pic>
        <p:nvPicPr>
          <p:cNvPr id="19" name="Picture 4" descr="MARMAP_clim_ct6_Q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914400" y="3962400"/>
            <a:ext cx="20843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MARMAP_clim_ct6_Q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2944813" y="3978275"/>
            <a:ext cx="2084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MARMAP_clim_ct6_Q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5002213" y="3978275"/>
            <a:ext cx="2084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MARMAP_clim_ct6_Q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750"/>
          <a:stretch>
            <a:fillRect/>
          </a:stretch>
        </p:blipFill>
        <p:spPr bwMode="auto">
          <a:xfrm>
            <a:off x="7058025" y="3978275"/>
            <a:ext cx="20859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04800"/>
            <a:ext cx="9144000" cy="1527175"/>
          </a:xfrm>
        </p:spPr>
        <p:txBody>
          <a:bodyPr/>
          <a:lstStyle/>
          <a:p>
            <a:r>
              <a:rPr lang="en-US" sz="2800" dirty="0"/>
              <a:t>Seasonal</a:t>
            </a:r>
            <a:r>
              <a:rPr lang="en-US" sz="2800" baseline="0" dirty="0"/>
              <a:t> variations of adult </a:t>
            </a:r>
            <a:r>
              <a:rPr lang="en-US" sz="2800" i="1" baseline="0" dirty="0" err="1"/>
              <a:t>Pseudocalanus</a:t>
            </a:r>
            <a:r>
              <a:rPr lang="en-US" sz="2800" baseline="0" dirty="0"/>
              <a:t> spp. and </a:t>
            </a:r>
            <a:r>
              <a:rPr lang="en-US" sz="2800" i="1" baseline="0" dirty="0" err="1"/>
              <a:t>Centropages</a:t>
            </a:r>
            <a:r>
              <a:rPr lang="en-US" sz="2800" i="1" baseline="0" dirty="0"/>
              <a:t> </a:t>
            </a:r>
            <a:r>
              <a:rPr lang="en-US" sz="2800" i="1" baseline="0" dirty="0" err="1"/>
              <a:t>typicus</a:t>
            </a:r>
            <a:endParaRPr lang="en-US" sz="2800" i="1" dirty="0"/>
          </a:p>
        </p:txBody>
      </p:sp>
      <p:pic>
        <p:nvPicPr>
          <p:cNvPr id="52226" name="Picture 2" descr="http://www.aslo.org/photopost/data/518/medium/306C_typicus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435"/>
            <a:ext cx="822960" cy="66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Pseudocalanus with egg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9" b="24970"/>
          <a:stretch/>
        </p:blipFill>
        <p:spPr bwMode="auto">
          <a:xfrm>
            <a:off x="0" y="2133600"/>
            <a:ext cx="901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33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</a:t>
            </a:r>
            <a:r>
              <a:rPr lang="en-US" dirty="0"/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01523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1" y="1645920"/>
            <a:ext cx="4407109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om_gridc_ne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3" y="1645920"/>
            <a:ext cx="4407777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562600"/>
            <a:ext cx="464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Chen et al. (2006) </a:t>
            </a:r>
            <a:r>
              <a:rPr lang="en-US" sz="2000" i="1" dirty="0">
                <a:solidFill>
                  <a:srgbClr val="FFFFFF"/>
                </a:solidFill>
              </a:rPr>
              <a:t>JGR </a:t>
            </a:r>
            <a:r>
              <a:rPr lang="en-US" sz="2000" b="1" dirty="0">
                <a:solidFill>
                  <a:srgbClr val="FFFFFF"/>
                </a:solidFill>
              </a:rPr>
              <a:t>112</a:t>
            </a:r>
            <a:r>
              <a:rPr lang="en-US" sz="2000" dirty="0">
                <a:solidFill>
                  <a:srgbClr val="FFFFFF"/>
                </a:solidFill>
              </a:rPr>
              <a:t>, C03018.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2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FVCOM modeling framework</a:t>
            </a:r>
          </a:p>
        </p:txBody>
      </p:sp>
    </p:spTree>
    <p:extLst>
      <p:ext uri="{BB962C8B-B14F-4D97-AF65-F5344CB8AC3E}">
        <p14:creationId xmlns:p14="http://schemas.microsoft.com/office/powerpoint/2010/main" val="1456040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4739"/>
            <a:ext cx="4531688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26190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2733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5257800"/>
                <a:ext cx="5562600" cy="162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FFFF"/>
                    </a:solidFill>
                  </a:rPr>
                  <a:t>Pseudocalanus</a:t>
                </a:r>
                <a:r>
                  <a:rPr lang="en-US" dirty="0">
                    <a:solidFill>
                      <a:srgbClr val="FFFFFF"/>
                    </a:solidFill>
                  </a:rPr>
                  <a:t> spp. (egg sac)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𝑏</m:t>
                        </m:r>
                      </m:sup>
                    </m:sSubSup>
                    <m:r>
                      <a:rPr lang="en-US" i="1">
                        <a:solidFill>
                          <a:srgbClr val="FFFF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= (0.03,0.045,0.02,0.03)</a:t>
                </a:r>
              </a:p>
              <a:p>
                <a:r>
                  <a:rPr lang="en-US" i="1" dirty="0" err="1">
                    <a:solidFill>
                      <a:srgbClr val="FFFFFF"/>
                    </a:solidFill>
                  </a:rPr>
                  <a:t>Centropages</a:t>
                </a:r>
                <a:r>
                  <a:rPr lang="en-US" dirty="0">
                    <a:solidFill>
                      <a:srgbClr val="FFFFFF"/>
                    </a:solidFill>
                  </a:rPr>
                  <a:t> </a:t>
                </a:r>
                <a:r>
                  <a:rPr lang="en-US" i="1" dirty="0" err="1">
                    <a:solidFill>
                      <a:srgbClr val="FFFFFF"/>
                    </a:solidFill>
                  </a:rPr>
                  <a:t>typicus</a:t>
                </a:r>
                <a:r>
                  <a:rPr lang="en-US" dirty="0">
                    <a:solidFill>
                      <a:srgbClr val="FFFFFF"/>
                    </a:solidFill>
                  </a:rPr>
                  <a:t> (broadcast </a:t>
                </a:r>
                <a:r>
                  <a:rPr lang="en-US" dirty="0" err="1">
                    <a:solidFill>
                      <a:srgbClr val="FFFFFF"/>
                    </a:solidFill>
                  </a:rPr>
                  <a:t>spawner</a:t>
                </a:r>
                <a:r>
                  <a:rPr lang="en-US" dirty="0">
                    <a:solidFill>
                      <a:srgbClr val="FFFFFF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 = 0.15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57800"/>
                <a:ext cx="5562600" cy="1628907"/>
              </a:xfrm>
              <a:prstGeom prst="rect">
                <a:avLst/>
              </a:prstGeom>
              <a:blipFill rotWithShape="1">
                <a:blip r:embed="rId7"/>
                <a:stretch>
                  <a:fillRect l="-1643" t="-2996" b="-6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895600" y="456753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</a:t>
            </a:r>
            <a:r>
              <a:rPr lang="en-US" i="1" baseline="-25000" dirty="0">
                <a:solidFill>
                  <a:srgbClr val="FFFFFF"/>
                </a:solidFill>
              </a:rPr>
              <a:t>b</a:t>
            </a:r>
            <a:r>
              <a:rPr lang="en-US" dirty="0">
                <a:solidFill>
                  <a:srgbClr val="FFFFFF"/>
                </a:solidFill>
              </a:rPr>
              <a:t>=5°C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/>
              <a:t>Population dynamic</a:t>
            </a:r>
            <a:r>
              <a:rPr lang="en-US" baseline="0" dirty="0"/>
              <a:t>s model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94ED6E-11C0-4BE4-9256-3D27221A5350}"/>
              </a:ext>
            </a:extLst>
          </p:cNvPr>
          <p:cNvGrpSpPr/>
          <p:nvPr/>
        </p:nvGrpSpPr>
        <p:grpSpPr>
          <a:xfrm>
            <a:off x="4800600" y="762000"/>
            <a:ext cx="4289942" cy="5172075"/>
            <a:chOff x="4800600" y="762000"/>
            <a:chExt cx="4289942" cy="5172075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62000"/>
              <a:ext cx="4289942" cy="466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105400" y="1056144"/>
              <a:ext cx="3645550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  Eggs                       </a:t>
              </a:r>
              <a:r>
                <a:rPr lang="en-US" dirty="0" err="1">
                  <a:solidFill>
                    <a:srgbClr val="000000"/>
                  </a:solidFill>
                </a:rPr>
                <a:t>Nauplii</a:t>
              </a:r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Copepodites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486400"/>
              <a:ext cx="2066925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315200" y="3131403"/>
              <a:ext cx="825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Egg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prod.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19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cal27_Ctyp5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4762499"/>
          </a:xfrm>
          <a:prstGeom prst="rect">
            <a:avLst/>
          </a:prstGeom>
        </p:spPr>
      </p:pic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00"/>
                </a:solidFill>
              </a:rPr>
              <a:t>Coupled FVCOM-population model results</a:t>
            </a:r>
          </a:p>
        </p:txBody>
      </p:sp>
      <p:pic>
        <p:nvPicPr>
          <p:cNvPr id="1433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172200"/>
            <a:ext cx="190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5486400" y="61722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>
                <a:solidFill>
                  <a:srgbClr val="000000"/>
                </a:solidFill>
                <a:latin typeface="Arial" charset="0"/>
                <a:ea typeface="宋体" charset="-122"/>
              </a:rPr>
              <a:t>(# m</a:t>
            </a:r>
            <a:r>
              <a:rPr lang="en-US" altLang="zh-CN" sz="1800" b="1" baseline="30000">
                <a:solidFill>
                  <a:srgbClr val="000000"/>
                </a:solidFill>
                <a:latin typeface="Arial" charset="0"/>
                <a:ea typeface="宋体" charset="-122"/>
              </a:rPr>
              <a:t>-3</a:t>
            </a:r>
            <a:r>
              <a:rPr lang="en-US" altLang="zh-CN" sz="1800" b="1">
                <a:solidFill>
                  <a:srgbClr val="000000"/>
                </a:solidFill>
                <a:latin typeface="Arial" charset="0"/>
                <a:ea typeface="宋体" charset="-122"/>
              </a:rPr>
              <a:t>)</a:t>
            </a:r>
            <a:endParaRPr 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1219200" y="1524000"/>
            <a:ext cx="24272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Arial" charset="0"/>
              </a:rPr>
              <a:t>Pseudocalanus</a:t>
            </a:r>
            <a:r>
              <a:rPr lang="en-US" sz="1800" b="1">
                <a:solidFill>
                  <a:srgbClr val="0000FF"/>
                </a:solidFill>
                <a:latin typeface="Arial" charset="0"/>
              </a:rPr>
              <a:t> spp.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5943600" y="1524000"/>
            <a:ext cx="2478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000FF"/>
                </a:solidFill>
                <a:latin typeface="Arial" charset="0"/>
              </a:rPr>
              <a:t>Centropages typicus</a:t>
            </a:r>
            <a:endParaRPr lang="en-US" sz="180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9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68880"/>
            <a:ext cx="5957224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/>
              <a:t>Sensitivity experiments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74" y="762000"/>
            <a:ext cx="8815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important is the temperature dependence of development?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Experiment: Simulate </a:t>
            </a:r>
            <a:r>
              <a:rPr lang="en-US" i="1" dirty="0" err="1">
                <a:solidFill>
                  <a:srgbClr val="FFFFFF"/>
                </a:solidFill>
              </a:rPr>
              <a:t>Pseudocalanus</a:t>
            </a:r>
            <a:r>
              <a:rPr lang="en-US" dirty="0">
                <a:solidFill>
                  <a:srgbClr val="FFFFFF"/>
                </a:solidFill>
              </a:rPr>
              <a:t> spp. with </a:t>
            </a:r>
            <a:r>
              <a:rPr lang="en-US" dirty="0" err="1">
                <a:solidFill>
                  <a:srgbClr val="FFFFFF"/>
                </a:solidFill>
              </a:rPr>
              <a:t>Belehradek</a:t>
            </a:r>
            <a:r>
              <a:rPr lang="en-US" dirty="0">
                <a:solidFill>
                  <a:srgbClr val="FFFFFF"/>
                </a:solidFill>
              </a:rPr>
              <a:t> parameters from </a:t>
            </a:r>
            <a:r>
              <a:rPr lang="en-US" i="1" dirty="0">
                <a:solidFill>
                  <a:srgbClr val="FFFFFF"/>
                </a:solidFill>
              </a:rPr>
              <a:t>C. </a:t>
            </a:r>
            <a:r>
              <a:rPr lang="en-US" i="1" dirty="0" err="1">
                <a:solidFill>
                  <a:srgbClr val="FFFFFF"/>
                </a:solidFill>
              </a:rPr>
              <a:t>typicus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55279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ennis McGillicuddy\My Documents\figures\globec\stanst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95300"/>
            <a:ext cx="7343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6390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6600" y="2527280"/>
            <a:ext cx="19447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Georges Bank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Gulf of Maine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175" y="986135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Baseline run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066800"/>
          </a:xfrm>
        </p:spPr>
        <p:txBody>
          <a:bodyPr/>
          <a:lstStyle/>
          <a:p>
            <a:r>
              <a:rPr lang="en-US" sz="3600" i="1" dirty="0" err="1"/>
              <a:t>Pseudocalanus</a:t>
            </a:r>
            <a:r>
              <a:rPr lang="en-US" sz="3600" dirty="0"/>
              <a:t> spp. sensitivity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12" y="847725"/>
            <a:ext cx="20669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694EC1-622B-4F81-BC92-84FE5DB25E36}"/>
              </a:ext>
            </a:extLst>
          </p:cNvPr>
          <p:cNvSpPr txBox="1"/>
          <p:nvPr/>
        </p:nvSpPr>
        <p:spPr>
          <a:xfrm>
            <a:off x="4229140" y="570636"/>
            <a:ext cx="289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FF"/>
                </a:solidFill>
              </a:rPr>
              <a:t>Pseudocalanus</a:t>
            </a:r>
            <a:r>
              <a:rPr lang="en-US" i="1" dirty="0">
                <a:solidFill>
                  <a:srgbClr val="FFFFFF"/>
                </a:solidFill>
              </a:rPr>
              <a:t> with</a:t>
            </a:r>
          </a:p>
          <a:p>
            <a:r>
              <a:rPr lang="en-US" i="1" dirty="0">
                <a:solidFill>
                  <a:srgbClr val="FFFFFF"/>
                </a:solidFill>
              </a:rPr>
              <a:t>C. </a:t>
            </a:r>
            <a:r>
              <a:rPr lang="en-US" i="1" dirty="0" err="1">
                <a:solidFill>
                  <a:srgbClr val="FFFFFF"/>
                </a:solidFill>
              </a:rPr>
              <a:t>typicus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Belehradek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DA21D-3E42-41D3-B3E2-02AFF3FACAF8}"/>
              </a:ext>
            </a:extLst>
          </p:cNvPr>
          <p:cNvSpPr/>
          <p:nvPr/>
        </p:nvSpPr>
        <p:spPr>
          <a:xfrm>
            <a:off x="4152940" y="1371600"/>
            <a:ext cx="293366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dirty="0"/>
              <a:t>C. </a:t>
            </a:r>
            <a:r>
              <a:rPr lang="en-US" sz="3600" i="1" dirty="0" err="1"/>
              <a:t>typicus</a:t>
            </a:r>
            <a:r>
              <a:rPr lang="en-US" sz="3600" dirty="0"/>
              <a:t> sensitivity experiment: is the higher egg mortality essential to the fit?</a:t>
            </a:r>
            <a:r>
              <a:rPr lang="en-US" sz="3600" baseline="0" dirty="0"/>
              <a:t>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259407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060" b="5881"/>
          <a:stretch/>
        </p:blipFill>
        <p:spPr bwMode="auto">
          <a:xfrm>
            <a:off x="2590800" y="1143000"/>
            <a:ext cx="402182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57400" y="5257800"/>
                <a:ext cx="5562600" cy="162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FFFF"/>
                    </a:solidFill>
                  </a:rPr>
                  <a:t>Pseudocalanus</a:t>
                </a:r>
                <a:r>
                  <a:rPr lang="en-US" dirty="0">
                    <a:solidFill>
                      <a:srgbClr val="FFFFFF"/>
                    </a:solidFill>
                  </a:rPr>
                  <a:t> spp. (egg sac)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𝑏</m:t>
                        </m:r>
                      </m:sup>
                    </m:sSubSup>
                    <m:r>
                      <a:rPr lang="en-US" i="1">
                        <a:solidFill>
                          <a:srgbClr val="FFFF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= (0.03,0.045,0.02,0.03)</a:t>
                </a:r>
              </a:p>
              <a:p>
                <a:r>
                  <a:rPr lang="en-US" i="1" dirty="0" err="1">
                    <a:solidFill>
                      <a:srgbClr val="FFFFFF"/>
                    </a:solidFill>
                  </a:rPr>
                  <a:t>Centropages</a:t>
                </a:r>
                <a:r>
                  <a:rPr lang="en-US" dirty="0">
                    <a:solidFill>
                      <a:srgbClr val="FFFFFF"/>
                    </a:solidFill>
                  </a:rPr>
                  <a:t> </a:t>
                </a:r>
                <a:r>
                  <a:rPr lang="en-US" i="1" dirty="0" err="1">
                    <a:solidFill>
                      <a:srgbClr val="FFFFFF"/>
                    </a:solidFill>
                  </a:rPr>
                  <a:t>typicus</a:t>
                </a:r>
                <a:r>
                  <a:rPr lang="en-US" dirty="0">
                    <a:solidFill>
                      <a:srgbClr val="FFFFFF"/>
                    </a:solidFill>
                  </a:rPr>
                  <a:t> (broadcast </a:t>
                </a:r>
                <a:r>
                  <a:rPr lang="en-US" dirty="0" err="1">
                    <a:solidFill>
                      <a:srgbClr val="FFFFFF"/>
                    </a:solidFill>
                  </a:rPr>
                  <a:t>spawner</a:t>
                </a:r>
                <a:r>
                  <a:rPr lang="en-US" dirty="0">
                    <a:solidFill>
                      <a:srgbClr val="FFFFFF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 = 0.15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257800"/>
                <a:ext cx="5562600" cy="1628907"/>
              </a:xfrm>
              <a:prstGeom prst="rect">
                <a:avLst/>
              </a:prstGeom>
              <a:blipFill rotWithShape="1">
                <a:blip r:embed="rId4"/>
                <a:stretch>
                  <a:fillRect l="-1754" t="-2996" b="-6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21198" y="205740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C. </a:t>
            </a:r>
            <a:r>
              <a:rPr lang="en-US" i="1" dirty="0" err="1">
                <a:solidFill>
                  <a:schemeClr val="bg2"/>
                </a:solidFill>
              </a:rPr>
              <a:t>typicus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05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C. </a:t>
            </a:r>
            <a:r>
              <a:rPr lang="en-US" i="1" dirty="0" err="1">
                <a:solidFill>
                  <a:schemeClr val="bg2"/>
                </a:solidFill>
              </a:rPr>
              <a:t>hamatus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3480" y="4567535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2"/>
                </a:solidFill>
              </a:rPr>
              <a:t>Pcal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92240"/>
            <a:ext cx="214230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818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6600" y="2527280"/>
            <a:ext cx="19447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Georges Bank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Gulf of Maine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5063" y="152400"/>
            <a:ext cx="5145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   C. </a:t>
            </a:r>
            <a:r>
              <a:rPr lang="en-US" i="1" dirty="0" err="1">
                <a:solidFill>
                  <a:srgbClr val="FFFFFF"/>
                </a:solidFill>
              </a:rPr>
              <a:t>typicus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with</a:t>
            </a:r>
          </a:p>
          <a:p>
            <a:r>
              <a:rPr lang="en-US" i="1" dirty="0" err="1">
                <a:solidFill>
                  <a:srgbClr val="FFFFFF"/>
                </a:solidFill>
              </a:rPr>
              <a:t>Pseudocalanus</a:t>
            </a:r>
            <a:r>
              <a:rPr lang="en-US" dirty="0">
                <a:solidFill>
                  <a:srgbClr val="FFFFFF"/>
                </a:solidFill>
              </a:rPr>
              <a:t> spp.              </a:t>
            </a:r>
            <a:r>
              <a:rPr lang="en-US" i="1" dirty="0">
                <a:solidFill>
                  <a:srgbClr val="FFFFFF"/>
                </a:solidFill>
              </a:rPr>
              <a:t>C. </a:t>
            </a:r>
            <a:r>
              <a:rPr lang="en-US" i="1" dirty="0" err="1">
                <a:solidFill>
                  <a:srgbClr val="FFFFFF"/>
                </a:solidFill>
              </a:rPr>
              <a:t>typicus</a:t>
            </a:r>
            <a:endParaRPr lang="en-US" i="1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     egg mortality                  Baseline run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9" y="1371600"/>
            <a:ext cx="657133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C44BD-533B-4C90-B8BE-150E4C5F7402}"/>
              </a:ext>
            </a:extLst>
          </p:cNvPr>
          <p:cNvSpPr/>
          <p:nvPr/>
        </p:nvSpPr>
        <p:spPr>
          <a:xfrm>
            <a:off x="990600" y="1371600"/>
            <a:ext cx="31242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162050"/>
            <a:ext cx="545782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en-US" sz="4000" dirty="0"/>
              <a:t>Simulated and observed C5-adult mortality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49676"/>
            <a:ext cx="1864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Black: VLT</a:t>
            </a:r>
          </a:p>
          <a:p>
            <a:r>
              <a:rPr lang="en-US" dirty="0">
                <a:solidFill>
                  <a:srgbClr val="FFFFFF"/>
                </a:solidFill>
              </a:rPr>
              <a:t>White: model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Median</a:t>
            </a:r>
          </a:p>
          <a:p>
            <a:r>
              <a:rPr lang="en-US" dirty="0">
                <a:solidFill>
                  <a:srgbClr val="FFFFFF"/>
                </a:solidFill>
              </a:rPr>
              <a:t>25/75 %</a:t>
            </a:r>
            <a:r>
              <a:rPr lang="en-US" dirty="0" err="1">
                <a:solidFill>
                  <a:srgbClr val="FFFFFF"/>
                </a:solidFill>
              </a:rPr>
              <a:t>iles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1.5 IQR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9407" y="6400800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et al. (2009)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3CFBA-9524-4D91-BC74-E84CEA5C5B8B}"/>
              </a:ext>
            </a:extLst>
          </p:cNvPr>
          <p:cNvGrpSpPr/>
          <p:nvPr/>
        </p:nvGrpSpPr>
        <p:grpSpPr>
          <a:xfrm>
            <a:off x="7461068" y="990600"/>
            <a:ext cx="1786186" cy="4524315"/>
            <a:chOff x="7461068" y="990600"/>
            <a:chExt cx="1786186" cy="4524315"/>
          </a:xfrm>
        </p:grpSpPr>
        <p:sp>
          <p:nvSpPr>
            <p:cNvPr id="6" name="TextBox 5"/>
            <p:cNvSpPr txBox="1"/>
            <p:nvPr/>
          </p:nvSpPr>
          <p:spPr>
            <a:xfrm>
              <a:off x="7467600" y="990600"/>
              <a:ext cx="1779654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Sensitivity</a:t>
              </a:r>
            </a:p>
            <a:p>
              <a:r>
                <a:rPr lang="en-US" dirty="0"/>
                <a:t>to N &amp; C m</a:t>
              </a:r>
              <a:r>
                <a:rPr lang="en-US" baseline="-25000" dirty="0"/>
                <a:t>i</a:t>
              </a:r>
              <a:r>
                <a:rPr lang="en-US" dirty="0"/>
                <a:t>:</a:t>
              </a:r>
            </a:p>
            <a:p>
              <a:r>
                <a:rPr lang="en-US" dirty="0"/>
                <a:t>0.045 0.02</a:t>
              </a:r>
            </a:p>
            <a:p>
              <a:r>
                <a:rPr lang="en-US" dirty="0"/>
                <a:t>0.05   0.03</a:t>
              </a:r>
            </a:p>
            <a:p>
              <a:endParaRPr lang="en-US" dirty="0"/>
            </a:p>
            <a:p>
              <a:r>
                <a:rPr lang="en-US" dirty="0"/>
                <a:t>Q</a:t>
              </a:r>
              <a:r>
                <a:rPr lang="en-US" baseline="-25000" dirty="0"/>
                <a:t>10</a:t>
              </a:r>
              <a:r>
                <a:rPr lang="en-US" dirty="0"/>
                <a:t>=6</a:t>
              </a:r>
            </a:p>
            <a:p>
              <a:r>
                <a:rPr lang="en-US" dirty="0"/>
                <a:t>Max m:</a:t>
              </a:r>
            </a:p>
            <a:p>
              <a:r>
                <a:rPr lang="en-US" dirty="0"/>
                <a:t>0.27  0.12</a:t>
              </a:r>
            </a:p>
            <a:p>
              <a:r>
                <a:rPr lang="en-US" dirty="0"/>
                <a:t>0.30  0.18</a:t>
              </a:r>
            </a:p>
            <a:p>
              <a:endParaRPr lang="en-US" dirty="0"/>
            </a:p>
            <a:p>
              <a:r>
                <a:rPr lang="en-US" dirty="0"/>
                <a:t>Result:</a:t>
              </a:r>
            </a:p>
            <a:p>
              <a:r>
                <a:rPr lang="en-US" dirty="0" err="1"/>
                <a:t>Pcal</a:t>
              </a:r>
              <a:r>
                <a:rPr lang="en-US" dirty="0"/>
                <a:t> crashes</a:t>
              </a: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068" y="2590800"/>
              <a:ext cx="160673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9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Life cycle of </a:t>
            </a:r>
            <a:r>
              <a:rPr lang="en-US" sz="32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Calanus</a:t>
            </a:r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finmarchicus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9332" name="Picture 4" descr="calanus_li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9564"/>
          <a:stretch/>
        </p:blipFill>
        <p:spPr bwMode="auto">
          <a:xfrm>
            <a:off x="0" y="1600200"/>
            <a:ext cx="9144000" cy="35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648200" y="6400815"/>
            <a:ext cx="3882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Figure Source: Mark Benfield</a:t>
            </a:r>
          </a:p>
        </p:txBody>
      </p:sp>
    </p:spTree>
    <p:extLst>
      <p:ext uri="{BB962C8B-B14F-4D97-AF65-F5344CB8AC3E}">
        <p14:creationId xmlns:p14="http://schemas.microsoft.com/office/powerpoint/2010/main" val="628127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fig2_no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6720" r="4083" b="10338"/>
          <a:stretch>
            <a:fillRect/>
          </a:stretch>
        </p:blipFill>
        <p:spPr bwMode="auto">
          <a:xfrm>
            <a:off x="4338640" y="722313"/>
            <a:ext cx="4656137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3400"/>
            <a:ext cx="3733800" cy="3124200"/>
          </a:xfrm>
        </p:spPr>
        <p:txBody>
          <a:bodyPr/>
          <a:lstStyle/>
          <a:p>
            <a:r>
              <a:rPr 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C. finmarchicus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climatology: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Globec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Broadscale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surveys 1995-1999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760788" y="727078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3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760788" y="13716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4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760788" y="19812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5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760788" y="25908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6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3778257" y="61722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6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778257" y="55626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5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3778257" y="49530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4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778257" y="43434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3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778257" y="3733800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2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778257" y="31242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1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4419600" y="193690"/>
            <a:ext cx="42553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Jan    Feb   Mar   Apr   May   Jun</a:t>
            </a:r>
          </a:p>
        </p:txBody>
      </p:sp>
      <p:pic>
        <p:nvPicPr>
          <p:cNvPr id="59409" name="Picture 17" descr="fig3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52661" b="5000"/>
          <a:stretch>
            <a:fillRect/>
          </a:stretch>
        </p:blipFill>
        <p:spPr bwMode="auto">
          <a:xfrm>
            <a:off x="531821" y="3889391"/>
            <a:ext cx="320198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1752601" y="6400815"/>
            <a:ext cx="821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Time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 rot="16200000">
            <a:off x="-795013" y="4973801"/>
            <a:ext cx="21996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Log(abundance)</a:t>
            </a: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289643" y="2479691"/>
            <a:ext cx="32656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Times New Roman"/>
              </a:rPr>
              <a:t>Durbin et al.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Times New Roman"/>
              </a:rPr>
              <a:t>http://globec.gso.uri.edu/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1821" y="995080"/>
            <a:ext cx="8231179" cy="4114800"/>
            <a:chOff x="531821" y="995080"/>
            <a:chExt cx="8231179" cy="4114800"/>
          </a:xfrm>
        </p:grpSpPr>
        <p:pic>
          <p:nvPicPr>
            <p:cNvPr id="53252" name="Picture 4" descr="Lowering the MOCNESS over the sid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21" y="995080"/>
              <a:ext cx="5486400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0" name="Picture 2" descr="Underwater view of deployed&#10; MOCNES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109379"/>
              <a:ext cx="3810000" cy="247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7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533404" y="1457327"/>
          <a:ext cx="82264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4" imgW="3555720" imgH="393480" progId="Equation.DSMT4">
                  <p:embed/>
                </p:oleObj>
              </mc:Choice>
              <mc:Fallback>
                <p:oleObj name="Equation" r:id="rId4" imgW="3555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4" y="1457327"/>
                        <a:ext cx="8226425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85800" y="2667001"/>
            <a:ext cx="82938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US" i="1" baseline="-25000">
                <a:solidFill>
                  <a:srgbClr val="FFFFFF"/>
                </a:solidFill>
                <a:latin typeface="Times New Roman"/>
              </a:rPr>
              <a:t>i</a:t>
            </a:r>
            <a:r>
              <a:rPr lang="en-US">
                <a:solidFill>
                  <a:srgbClr val="FFFFFF"/>
                </a:solidFill>
                <a:latin typeface="Times New Roman"/>
              </a:rPr>
              <a:t>: molting flux           </a:t>
            </a:r>
            <a:r>
              <a:rPr lang="en-US" i="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US" i="1" baseline="-25000">
                <a:solidFill>
                  <a:srgbClr val="FFFFFF"/>
                </a:solidFill>
                <a:latin typeface="Times New Roman"/>
              </a:rPr>
              <a:t>i</a:t>
            </a:r>
            <a:r>
              <a:rPr lang="en-US" i="1">
                <a:solidFill>
                  <a:srgbClr val="FFFFFF"/>
                </a:solidFill>
                <a:latin typeface="Times New Roman"/>
              </a:rPr>
              <a:t>(T,Chl)</a:t>
            </a:r>
            <a:r>
              <a:rPr lang="en-US">
                <a:solidFill>
                  <a:srgbClr val="FFFFFF"/>
                </a:solidFill>
                <a:latin typeface="Times New Roman"/>
              </a:rPr>
              <a:t> computed (Campbell et al. 2001) </a:t>
            </a:r>
          </a:p>
          <a:p>
            <a:r>
              <a:rPr lang="en-US" i="1">
                <a:solidFill>
                  <a:srgbClr val="FFFFFF"/>
                </a:solidFill>
                <a:latin typeface="Times New Roman"/>
              </a:rPr>
              <a:t>R</a:t>
            </a:r>
            <a:r>
              <a:rPr lang="en-US">
                <a:solidFill>
                  <a:srgbClr val="FFFFFF"/>
                </a:solidFill>
                <a:latin typeface="Times New Roman"/>
              </a:rPr>
              <a:t>: sources of 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3</a:t>
            </a:r>
            <a:r>
              <a:rPr lang="en-US">
                <a:solidFill>
                  <a:srgbClr val="FFFFFF"/>
                </a:solidFill>
                <a:latin typeface="Times New Roman"/>
              </a:rPr>
              <a:t>           Inferred (monthly)</a:t>
            </a:r>
            <a:endParaRPr lang="en-US" baseline="-25000">
              <a:solidFill>
                <a:srgbClr val="FFFFFF"/>
              </a:solidFill>
              <a:latin typeface="Times New Roman"/>
            </a:endParaRPr>
          </a:p>
          <a:p>
            <a:r>
              <a:rPr lang="el-GR" i="1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i="1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i</a:t>
            </a:r>
            <a:r>
              <a:rPr lang="en-US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: mortality                  Inferred (monthly)</a:t>
            </a:r>
          </a:p>
          <a:p>
            <a:r>
              <a:rPr lang="en-US" i="1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</a:t>
            </a:r>
            <a:r>
              <a:rPr lang="en-US" i="1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i</a:t>
            </a:r>
            <a:r>
              <a:rPr lang="en-US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 off-bank                   Inferred (initial conditions)</a:t>
            </a:r>
            <a:endParaRPr lang="el-GR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52401" y="4572001"/>
            <a:ext cx="88921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3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N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4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N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5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N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6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1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2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3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4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5</a:t>
            </a:r>
            <a:r>
              <a:rPr lang="en-US" sz="4000">
                <a:solidFill>
                  <a:srgbClr val="FFFFFF"/>
                </a:solidFill>
                <a:latin typeface="Times New Roman"/>
              </a:rPr>
              <a:t>   C</a:t>
            </a:r>
            <a:r>
              <a:rPr lang="en-US" sz="4000" baseline="-25000">
                <a:solidFill>
                  <a:srgbClr val="FFFFFF"/>
                </a:solidFill>
                <a:latin typeface="Times New Roman"/>
              </a:rPr>
              <a:t>6</a:t>
            </a:r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8048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62150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>
            <a:off x="53006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4" name="AutoShape 12"/>
          <p:cNvSpPr>
            <a:spLocks noChangeArrowheads="1"/>
          </p:cNvSpPr>
          <p:nvPr/>
        </p:nvSpPr>
        <p:spPr bwMode="auto">
          <a:xfrm>
            <a:off x="4419600" y="4819650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35480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6" name="AutoShape 14"/>
          <p:cNvSpPr>
            <a:spLocks noChangeArrowheads="1"/>
          </p:cNvSpPr>
          <p:nvPr/>
        </p:nvSpPr>
        <p:spPr bwMode="auto">
          <a:xfrm>
            <a:off x="26336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7" name="AutoShape 15"/>
          <p:cNvSpPr>
            <a:spLocks noChangeArrowheads="1"/>
          </p:cNvSpPr>
          <p:nvPr/>
        </p:nvSpPr>
        <p:spPr bwMode="auto">
          <a:xfrm>
            <a:off x="1719271" y="481965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3014671" y="2819400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8001000" y="4819650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7086600" y="4819650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 rot="5400000">
            <a:off x="2983714" y="3599664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 rot="5400000">
            <a:off x="1173964" y="52887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 rot="5400000">
            <a:off x="3002756" y="5322102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4" name="AutoShape 22"/>
          <p:cNvSpPr>
            <a:spLocks noChangeArrowheads="1"/>
          </p:cNvSpPr>
          <p:nvPr/>
        </p:nvSpPr>
        <p:spPr bwMode="auto">
          <a:xfrm rot="5400000">
            <a:off x="3898106" y="5322102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 rot="5400000">
            <a:off x="4831556" y="5322102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6" name="AutoShape 24"/>
          <p:cNvSpPr>
            <a:spLocks noChangeArrowheads="1"/>
          </p:cNvSpPr>
          <p:nvPr/>
        </p:nvSpPr>
        <p:spPr bwMode="auto">
          <a:xfrm rot="5400000">
            <a:off x="5726906" y="5322102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 rot="5400000">
            <a:off x="6584164" y="52887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8" name="AutoShape 26"/>
          <p:cNvSpPr>
            <a:spLocks noChangeArrowheads="1"/>
          </p:cNvSpPr>
          <p:nvPr/>
        </p:nvSpPr>
        <p:spPr bwMode="auto">
          <a:xfrm rot="5400000">
            <a:off x="7498564" y="52887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39" name="AutoShape 27"/>
          <p:cNvSpPr>
            <a:spLocks noChangeArrowheads="1"/>
          </p:cNvSpPr>
          <p:nvPr/>
        </p:nvSpPr>
        <p:spPr bwMode="auto">
          <a:xfrm rot="5400000">
            <a:off x="8393914" y="52887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40" name="AutoShape 28"/>
          <p:cNvSpPr>
            <a:spLocks noChangeArrowheads="1"/>
          </p:cNvSpPr>
          <p:nvPr/>
        </p:nvSpPr>
        <p:spPr bwMode="auto">
          <a:xfrm rot="5400000">
            <a:off x="2088356" y="5322102"/>
            <a:ext cx="338138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41" name="AutoShape 29"/>
          <p:cNvSpPr>
            <a:spLocks noChangeArrowheads="1"/>
          </p:cNvSpPr>
          <p:nvPr/>
        </p:nvSpPr>
        <p:spPr bwMode="auto">
          <a:xfrm rot="16200000">
            <a:off x="2983714" y="31551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42" name="AutoShape 30"/>
          <p:cNvSpPr>
            <a:spLocks noChangeArrowheads="1"/>
          </p:cNvSpPr>
          <p:nvPr/>
        </p:nvSpPr>
        <p:spPr bwMode="auto">
          <a:xfrm rot="16200000">
            <a:off x="259564" y="5288765"/>
            <a:ext cx="338137" cy="209550"/>
          </a:xfrm>
          <a:prstGeom prst="rightArrow">
            <a:avLst>
              <a:gd name="adj1" fmla="val 50000"/>
              <a:gd name="adj2" fmla="val 40341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4543" name="Text Box 31"/>
          <p:cNvSpPr txBox="1">
            <a:spLocks noChangeArrowheads="1"/>
          </p:cNvSpPr>
          <p:nvPr/>
        </p:nvSpPr>
        <p:spPr bwMode="auto">
          <a:xfrm>
            <a:off x="239714" y="5562615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Times New Roman"/>
              </a:rPr>
              <a:t>R</a:t>
            </a:r>
          </a:p>
        </p:txBody>
      </p:sp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1066801" y="548641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N4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45" name="Text Box 33"/>
          <p:cNvSpPr txBox="1">
            <a:spLocks noChangeArrowheads="1"/>
          </p:cNvSpPr>
          <p:nvPr/>
        </p:nvSpPr>
        <p:spPr bwMode="auto">
          <a:xfrm>
            <a:off x="1919288" y="548641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N5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46" name="Text Box 34"/>
          <p:cNvSpPr txBox="1">
            <a:spLocks noChangeArrowheads="1"/>
          </p:cNvSpPr>
          <p:nvPr/>
        </p:nvSpPr>
        <p:spPr bwMode="auto">
          <a:xfrm>
            <a:off x="2833688" y="548641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N6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47" name="Text Box 35"/>
          <p:cNvSpPr txBox="1">
            <a:spLocks noChangeArrowheads="1"/>
          </p:cNvSpPr>
          <p:nvPr/>
        </p:nvSpPr>
        <p:spPr bwMode="auto">
          <a:xfrm>
            <a:off x="3733808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C1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48" name="Text Box 36"/>
          <p:cNvSpPr txBox="1">
            <a:spLocks noChangeArrowheads="1"/>
          </p:cNvSpPr>
          <p:nvPr/>
        </p:nvSpPr>
        <p:spPr bwMode="auto">
          <a:xfrm>
            <a:off x="4648208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C2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49" name="Text Box 37"/>
          <p:cNvSpPr txBox="1">
            <a:spLocks noChangeArrowheads="1"/>
          </p:cNvSpPr>
          <p:nvPr/>
        </p:nvSpPr>
        <p:spPr bwMode="auto">
          <a:xfrm>
            <a:off x="5562608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C3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6426208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C4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51" name="Text Box 39"/>
          <p:cNvSpPr txBox="1">
            <a:spLocks noChangeArrowheads="1"/>
          </p:cNvSpPr>
          <p:nvPr/>
        </p:nvSpPr>
        <p:spPr bwMode="auto">
          <a:xfrm>
            <a:off x="7340609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C5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52" name="Text Box 40"/>
          <p:cNvSpPr txBox="1">
            <a:spLocks noChangeArrowheads="1"/>
          </p:cNvSpPr>
          <p:nvPr/>
        </p:nvSpPr>
        <p:spPr bwMode="auto">
          <a:xfrm>
            <a:off x="8229608" y="5486415"/>
            <a:ext cx="5886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μ</a:t>
            </a:r>
            <a:r>
              <a:rPr lang="en-US" baseline="-25000">
                <a:solidFill>
                  <a:srgbClr val="FFFFFF"/>
                </a:solidFill>
                <a:latin typeface="Times New Roman"/>
                <a:cs typeface="Times New Roman" pitchFamily="18" charset="0"/>
              </a:rPr>
              <a:t>C6</a:t>
            </a:r>
            <a:endParaRPr lang="el-GR" baseline="-25000">
              <a:solidFill>
                <a:srgbClr val="FFFFFF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64553" name="Rectangle 4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dirty="0"/>
              <a:t>An inverse model for </a:t>
            </a:r>
            <a:r>
              <a:rPr lang="en-US" i="1" dirty="0"/>
              <a:t>C. </a:t>
            </a:r>
            <a:r>
              <a:rPr lang="en-US" i="1" dirty="0" err="1"/>
              <a:t>finmarchicus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2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fig5_no_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4762" r="2902" b="11906"/>
          <a:stretch>
            <a:fillRect/>
          </a:stretch>
        </p:blipFill>
        <p:spPr bwMode="auto">
          <a:xfrm>
            <a:off x="225425" y="2514600"/>
            <a:ext cx="87661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/>
              <a:t>Inferred off-bank initial conditions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12800" y="2022475"/>
            <a:ext cx="711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</a:t>
            </a:r>
            <a:r>
              <a:rPr lang="en-US" baseline="-25000">
                <a:solidFill>
                  <a:srgbClr val="FFFFFF"/>
                </a:solidFill>
              </a:rPr>
              <a:t>3</a:t>
            </a:r>
            <a:r>
              <a:rPr lang="en-US">
                <a:solidFill>
                  <a:srgbClr val="FFFFFF"/>
                </a:solidFill>
              </a:rPr>
              <a:t>                  N</a:t>
            </a:r>
            <a:r>
              <a:rPr lang="en-US" baseline="-25000">
                <a:solidFill>
                  <a:srgbClr val="FFFFFF"/>
                </a:solidFill>
              </a:rPr>
              <a:t>4</a:t>
            </a:r>
            <a:r>
              <a:rPr lang="en-US">
                <a:solidFill>
                  <a:srgbClr val="FFFFFF"/>
                </a:solidFill>
              </a:rPr>
              <a:t>                 N</a:t>
            </a:r>
            <a:r>
              <a:rPr lang="en-US" baseline="-25000">
                <a:solidFill>
                  <a:srgbClr val="FFFFFF"/>
                </a:solidFill>
              </a:rPr>
              <a:t>5</a:t>
            </a:r>
            <a:r>
              <a:rPr lang="en-US">
                <a:solidFill>
                  <a:srgbClr val="FFFFFF"/>
                </a:solidFill>
              </a:rPr>
              <a:t>                 N</a:t>
            </a:r>
            <a:r>
              <a:rPr lang="en-US" baseline="-25000">
                <a:solidFill>
                  <a:srgbClr val="FFFFFF"/>
                </a:solidFill>
              </a:rPr>
              <a:t>6</a:t>
            </a:r>
            <a:r>
              <a:rPr lang="en-US">
                <a:solidFill>
                  <a:srgbClr val="FFFFFF"/>
                </a:solidFill>
              </a:rPr>
              <a:t>                  C</a:t>
            </a:r>
            <a:r>
              <a:rPr lang="en-US" baseline="-25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62000" y="5943600"/>
            <a:ext cx="719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</a:t>
            </a:r>
            <a:r>
              <a:rPr lang="en-US" baseline="-25000">
                <a:solidFill>
                  <a:srgbClr val="FFFFFF"/>
                </a:solidFill>
              </a:rPr>
              <a:t>2</a:t>
            </a:r>
            <a:r>
              <a:rPr lang="en-US">
                <a:solidFill>
                  <a:srgbClr val="FFFFFF"/>
                </a:solidFill>
              </a:rPr>
              <a:t>                  C</a:t>
            </a:r>
            <a:r>
              <a:rPr lang="en-US" baseline="-25000">
                <a:solidFill>
                  <a:srgbClr val="FFFFFF"/>
                </a:solidFill>
              </a:rPr>
              <a:t>3</a:t>
            </a:r>
            <a:r>
              <a:rPr lang="en-US">
                <a:solidFill>
                  <a:srgbClr val="FFFFFF"/>
                </a:solidFill>
              </a:rPr>
              <a:t>                  C</a:t>
            </a:r>
            <a:r>
              <a:rPr lang="en-US" baseline="-25000">
                <a:solidFill>
                  <a:srgbClr val="FFFFFF"/>
                </a:solidFill>
              </a:rPr>
              <a:t>4</a:t>
            </a:r>
            <a:r>
              <a:rPr lang="en-US">
                <a:solidFill>
                  <a:srgbClr val="FFFFFF"/>
                </a:solidFill>
              </a:rPr>
              <a:t>                  C</a:t>
            </a:r>
            <a:r>
              <a:rPr lang="en-US" baseline="-25000">
                <a:solidFill>
                  <a:srgbClr val="FFFFFF"/>
                </a:solidFill>
              </a:rPr>
              <a:t>5</a:t>
            </a:r>
            <a:r>
              <a:rPr lang="en-US">
                <a:solidFill>
                  <a:srgbClr val="FFFFFF"/>
                </a:solidFill>
              </a:rPr>
              <a:t>                  C</a:t>
            </a:r>
            <a:r>
              <a:rPr lang="en-US" baseline="-25000">
                <a:solidFill>
                  <a:srgbClr val="FFFFFF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04512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alanus_lif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9479" r="3124" b="9334"/>
          <a:stretch/>
        </p:blipFill>
        <p:spPr bwMode="auto">
          <a:xfrm>
            <a:off x="14794" y="0"/>
            <a:ext cx="3485013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cot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6931" r="12713" b="5669"/>
          <a:stretch/>
        </p:blipFill>
        <p:spPr>
          <a:xfrm>
            <a:off x="3004458" y="1146110"/>
            <a:ext cx="2939142" cy="2587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9008" y="-76200"/>
            <a:ext cx="5867399" cy="1066800"/>
          </a:xfrm>
        </p:spPr>
        <p:txBody>
          <a:bodyPr>
            <a:noAutofit/>
          </a:bodyPr>
          <a:lstStyle/>
          <a:p>
            <a:r>
              <a:rPr lang="en-US" sz="2400" dirty="0"/>
              <a:t>Individual-based models of </a:t>
            </a:r>
            <a:r>
              <a:rPr lang="en-US" sz="2400" i="1" dirty="0"/>
              <a:t>C. finmarchicus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>effects of different source populations</a:t>
            </a:r>
          </a:p>
        </p:txBody>
      </p:sp>
      <p:pic>
        <p:nvPicPr>
          <p:cNvPr id="4" name="geor6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6674" r="13734" b="5045"/>
          <a:stretch/>
        </p:blipFill>
        <p:spPr>
          <a:xfrm>
            <a:off x="3032457" y="3810000"/>
            <a:ext cx="2911151" cy="2604796"/>
          </a:xfrm>
          <a:prstGeom prst="rect">
            <a:avLst/>
          </a:prstGeom>
        </p:spPr>
      </p:pic>
      <p:pic>
        <p:nvPicPr>
          <p:cNvPr id="5" name="jord6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6378" r="13010" b="5669"/>
          <a:stretch/>
        </p:blipFill>
        <p:spPr>
          <a:xfrm>
            <a:off x="6096000" y="1146110"/>
            <a:ext cx="2948474" cy="2587690"/>
          </a:xfrm>
          <a:prstGeom prst="rect">
            <a:avLst/>
          </a:prstGeom>
        </p:spPr>
      </p:pic>
      <p:pic>
        <p:nvPicPr>
          <p:cNvPr id="7" name="wilk6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6122" r="13775" b="5045"/>
          <a:stretch/>
        </p:blipFill>
        <p:spPr>
          <a:xfrm>
            <a:off x="6096000" y="3796004"/>
            <a:ext cx="2929812" cy="2604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362" y="2914471"/>
            <a:ext cx="24330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4F81BD"/>
                </a:solidFill>
                <a:latin typeface="Calibri"/>
              </a:rPr>
              <a:t>Eggs/</a:t>
            </a:r>
            <a:r>
              <a:rPr lang="en-US" sz="2800" dirty="0" err="1">
                <a:solidFill>
                  <a:srgbClr val="4F81BD"/>
                </a:solidFill>
                <a:latin typeface="Calibri"/>
              </a:rPr>
              <a:t>Nauplii</a:t>
            </a:r>
            <a:endParaRPr lang="en-US" sz="2800" dirty="0">
              <a:solidFill>
                <a:srgbClr val="4F81BD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92D050"/>
                </a:solidFill>
                <a:latin typeface="Calibri"/>
              </a:rPr>
              <a:t>Copepodite</a:t>
            </a:r>
            <a:r>
              <a:rPr lang="en-US" sz="2800" dirty="0">
                <a:solidFill>
                  <a:srgbClr val="92D050"/>
                </a:solidFill>
                <a:latin typeface="Calibri"/>
              </a:rPr>
              <a:t> 1-3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Calibri"/>
              </a:rPr>
              <a:t>Copepodite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4-5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C000"/>
                </a:solidFill>
                <a:latin typeface="Calibri"/>
              </a:rPr>
              <a:t>Adult Female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600200"/>
            <a:ext cx="381000" cy="381000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0" y="1676400"/>
            <a:ext cx="381000" cy="381000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4876800"/>
            <a:ext cx="381000" cy="381000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4800600"/>
            <a:ext cx="381000" cy="381000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" y="648866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Miller et al. (1998) 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Fisheries Oceanography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(3-4) 219-234.  U.S. GLOBEC Contribution #101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192" y="1371600"/>
            <a:ext cx="990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Mark Benfield</a:t>
            </a:r>
          </a:p>
        </p:txBody>
      </p:sp>
    </p:spTree>
    <p:extLst>
      <p:ext uri="{BB962C8B-B14F-4D97-AF65-F5344CB8AC3E}">
        <p14:creationId xmlns:p14="http://schemas.microsoft.com/office/powerpoint/2010/main" val="4083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4000" i="1" dirty="0"/>
              <a:t>C. finmarchicus</a:t>
            </a:r>
            <a:r>
              <a:rPr lang="en-US" sz="4000" dirty="0"/>
              <a:t> solution: January- June</a:t>
            </a:r>
          </a:p>
        </p:txBody>
      </p:sp>
      <p:pic>
        <p:nvPicPr>
          <p:cNvPr id="2" name="conn3c6slope0_larry2">
            <a:hlinkClick r:id="" action="ppaction://media"/>
            <a:extLst>
              <a:ext uri="{FF2B5EF4-FFF2-40B4-BE49-F238E27FC236}">
                <a16:creationId xmlns:a16="http://schemas.microsoft.com/office/drawing/2014/main" id="{61270BEA-0032-4157-8EAF-812B52BAB7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762000"/>
            <a:ext cx="78780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ennis McGillicuddy\My Documents\figures\globec\targetp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642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3505200" cy="1143000"/>
          </a:xfrm>
        </p:spPr>
        <p:txBody>
          <a:bodyPr/>
          <a:lstStyle/>
          <a:p>
            <a:r>
              <a:rPr lang="en-US" sz="4800" dirty="0"/>
              <a:t>Inferred </a:t>
            </a:r>
            <a:br>
              <a:rPr lang="en-US" sz="4800" dirty="0"/>
            </a:br>
            <a:r>
              <a:rPr lang="en-US" sz="4800" dirty="0"/>
              <a:t>Mortality</a:t>
            </a:r>
            <a:r>
              <a:rPr lang="en-US" sz="3600" dirty="0"/>
              <a:t> 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760788" y="727078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3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760788" y="13716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4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760788" y="19812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5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760788" y="2590815"/>
            <a:ext cx="510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N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6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3778257" y="61722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6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778257" y="55626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5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778257" y="49530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4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3778257" y="43434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3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778257" y="3733800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2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3778257" y="3124215"/>
            <a:ext cx="492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/>
              </a:rPr>
              <a:t>C</a:t>
            </a:r>
            <a:r>
              <a:rPr lang="en-US" baseline="-25000">
                <a:solidFill>
                  <a:srgbClr val="FFFFFF"/>
                </a:solidFill>
                <a:latin typeface="Times New Roman"/>
              </a:rPr>
              <a:t>1</a:t>
            </a:r>
          </a:p>
        </p:txBody>
      </p:sp>
      <p:pic>
        <p:nvPicPr>
          <p:cNvPr id="70672" name="Picture 16" descr="fig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2701"/>
          <a:stretch>
            <a:fillRect/>
          </a:stretch>
        </p:blipFill>
        <p:spPr bwMode="auto">
          <a:xfrm>
            <a:off x="4475171" y="641350"/>
            <a:ext cx="413543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4419609" y="149226"/>
            <a:ext cx="4433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Times New Roman"/>
              </a:rPr>
              <a:t>Jan-Feb Feb-Mar Mar-Apr Apr-May May-Jun</a:t>
            </a:r>
          </a:p>
        </p:txBody>
      </p:sp>
    </p:spTree>
    <p:extLst>
      <p:ext uri="{BB962C8B-B14F-4D97-AF65-F5344CB8AC3E}">
        <p14:creationId xmlns:p14="http://schemas.microsoft.com/office/powerpoint/2010/main" val="3698931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600200"/>
          </a:xfrm>
        </p:spPr>
        <p:txBody>
          <a:bodyPr/>
          <a:lstStyle/>
          <a:p>
            <a:r>
              <a:rPr lang="en-US" sz="3600" dirty="0"/>
              <a:t>Biological control of the vernal population increase of </a:t>
            </a:r>
            <a:r>
              <a:rPr lang="en-US" sz="3600" i="1" dirty="0"/>
              <a:t>C. finmarchicus</a:t>
            </a:r>
            <a:r>
              <a:rPr lang="en-US" sz="3600" dirty="0"/>
              <a:t> on Georges Bank</a:t>
            </a:r>
          </a:p>
        </p:txBody>
      </p:sp>
      <p:graphicFrame>
        <p:nvGraphicFramePr>
          <p:cNvPr id="98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784092"/>
              </p:ext>
            </p:extLst>
          </p:nvPr>
        </p:nvGraphicFramePr>
        <p:xfrm>
          <a:off x="850900" y="2895600"/>
          <a:ext cx="268763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4" name="Equation" r:id="rId4" imgW="1295280" imgH="393480" progId="Equation.DSMT4">
                  <p:embed/>
                </p:oleObj>
              </mc:Choice>
              <mc:Fallback>
                <p:oleObj name="Equation" r:id="rId4" imgW="1295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2895600"/>
                        <a:ext cx="2687638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87410" y="5486400"/>
            <a:ext cx="5360990" cy="754062"/>
            <a:chOff x="1892300" y="5951538"/>
            <a:chExt cx="5360990" cy="754062"/>
          </a:xfrm>
        </p:grpSpPr>
        <p:graphicFrame>
          <p:nvGraphicFramePr>
            <p:cNvPr id="98312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6470249"/>
                </p:ext>
              </p:extLst>
            </p:nvPr>
          </p:nvGraphicFramePr>
          <p:xfrm>
            <a:off x="6705602" y="5951538"/>
            <a:ext cx="547688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415" name="Equation" r:id="rId6" imgW="164880" imgH="228600" progId="Equation.DSMT4">
                    <p:embed/>
                  </p:oleObj>
                </mc:Choice>
                <mc:Fallback>
                  <p:oleObj name="Equation" r:id="rId6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5602" y="5951538"/>
                          <a:ext cx="547688" cy="754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1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606116"/>
                </p:ext>
              </p:extLst>
            </p:nvPr>
          </p:nvGraphicFramePr>
          <p:xfrm>
            <a:off x="1892300" y="5951538"/>
            <a:ext cx="546100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416" name="Equation" r:id="rId8" imgW="164880" imgH="228600" progId="Equation.DSMT4">
                    <p:embed/>
                  </p:oleObj>
                </mc:Choice>
                <mc:Fallback>
                  <p:oleObj name="Equation" r:id="rId8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2300" y="5951538"/>
                          <a:ext cx="546100" cy="754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314" name="Text Box 10"/>
            <p:cNvSpPr txBox="1">
              <a:spLocks noChangeArrowheads="1"/>
            </p:cNvSpPr>
            <p:nvPr/>
          </p:nvSpPr>
          <p:spPr bwMode="auto">
            <a:xfrm>
              <a:off x="2454276" y="6019815"/>
              <a:ext cx="436850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  <a:latin typeface="Times New Roman"/>
                </a:rPr>
                <a:t>only slightly smaller than</a:t>
              </a:r>
            </a:p>
          </p:txBody>
        </p:sp>
      </p:grpSp>
      <p:grpSp>
        <p:nvGrpSpPr>
          <p:cNvPr id="98323" name="Group 19"/>
          <p:cNvGrpSpPr>
            <a:grpSpLocks/>
          </p:cNvGrpSpPr>
          <p:nvPr/>
        </p:nvGrpSpPr>
        <p:grpSpPr bwMode="auto">
          <a:xfrm>
            <a:off x="457200" y="1295400"/>
            <a:ext cx="3352800" cy="3760788"/>
            <a:chOff x="288" y="1178"/>
            <a:chExt cx="2112" cy="2369"/>
          </a:xfrm>
        </p:grpSpPr>
        <p:sp>
          <p:nvSpPr>
            <p:cNvPr id="98317" name="Oval 13"/>
            <p:cNvSpPr>
              <a:spLocks noChangeArrowheads="1"/>
            </p:cNvSpPr>
            <p:nvPr/>
          </p:nvSpPr>
          <p:spPr bwMode="auto">
            <a:xfrm>
              <a:off x="288" y="1872"/>
              <a:ext cx="2112" cy="100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318" name="Line 14"/>
            <p:cNvSpPr>
              <a:spLocks noChangeShapeType="1"/>
            </p:cNvSpPr>
            <p:nvPr/>
          </p:nvSpPr>
          <p:spPr bwMode="auto">
            <a:xfrm>
              <a:off x="1296" y="1248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319" name="Line 15"/>
            <p:cNvSpPr>
              <a:spLocks noChangeShapeType="1"/>
            </p:cNvSpPr>
            <p:nvPr/>
          </p:nvSpPr>
          <p:spPr bwMode="auto">
            <a:xfrm>
              <a:off x="1296" y="2880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320" name="Text Box 16"/>
            <p:cNvSpPr txBox="1">
              <a:spLocks noChangeArrowheads="1"/>
            </p:cNvSpPr>
            <p:nvPr/>
          </p:nvSpPr>
          <p:spPr bwMode="auto">
            <a:xfrm>
              <a:off x="1304" y="1178"/>
              <a:ext cx="91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Times New Roman"/>
                </a:rPr>
                <a:t>Advective</a:t>
              </a:r>
              <a:endParaRPr lang="en-US" dirty="0">
                <a:solidFill>
                  <a:srgbClr val="FFFFFF"/>
                </a:solidFill>
                <a:latin typeface="Times New Roman"/>
              </a:endParaRPr>
            </a:p>
            <a:p>
              <a:r>
                <a:rPr lang="en-US" dirty="0">
                  <a:solidFill>
                    <a:srgbClr val="FFFFFF"/>
                  </a:solidFill>
                  <a:latin typeface="Times New Roman"/>
                </a:rPr>
                <a:t>delivery</a:t>
              </a:r>
            </a:p>
          </p:txBody>
        </p:sp>
        <p:sp>
          <p:nvSpPr>
            <p:cNvPr id="98321" name="Text Box 17"/>
            <p:cNvSpPr txBox="1">
              <a:spLocks noChangeArrowheads="1"/>
            </p:cNvSpPr>
            <p:nvPr/>
          </p:nvSpPr>
          <p:spPr bwMode="auto">
            <a:xfrm>
              <a:off x="1352" y="3024"/>
              <a:ext cx="91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Times New Roman"/>
                </a:rPr>
                <a:t>Advective</a:t>
              </a:r>
              <a:endParaRPr lang="en-US" dirty="0">
                <a:solidFill>
                  <a:srgbClr val="FFFFFF"/>
                </a:solidFill>
                <a:latin typeface="Times New Roman"/>
              </a:endParaRPr>
            </a:p>
            <a:p>
              <a:r>
                <a:rPr lang="en-US" dirty="0">
                  <a:solidFill>
                    <a:srgbClr val="FFFFFF"/>
                  </a:solidFill>
                  <a:latin typeface="Times New Roman"/>
                </a:rPr>
                <a:t>loss</a:t>
              </a:r>
            </a:p>
          </p:txBody>
        </p:sp>
        <p:sp>
          <p:nvSpPr>
            <p:cNvPr id="98322" name="Text Box 18"/>
            <p:cNvSpPr txBox="1">
              <a:spLocks noChangeArrowheads="1"/>
            </p:cNvSpPr>
            <p:nvPr/>
          </p:nvSpPr>
          <p:spPr bwMode="auto">
            <a:xfrm>
              <a:off x="840" y="1910"/>
              <a:ext cx="10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/>
                </a:rPr>
                <a:t>Georges Bank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8200" y="381000"/>
            <a:ext cx="3352800" cy="4751388"/>
            <a:chOff x="4648200" y="381000"/>
            <a:chExt cx="3352800" cy="4751388"/>
          </a:xfrm>
        </p:grpSpPr>
        <p:grpSp>
          <p:nvGrpSpPr>
            <p:cNvPr id="3" name="Group 2"/>
            <p:cNvGrpSpPr/>
            <p:nvPr/>
          </p:nvGrpSpPr>
          <p:grpSpPr>
            <a:xfrm>
              <a:off x="4648200" y="1371600"/>
              <a:ext cx="3352800" cy="3760788"/>
              <a:chOff x="4648200" y="1371600"/>
              <a:chExt cx="3352800" cy="3760788"/>
            </a:xfrm>
          </p:grpSpPr>
          <p:graphicFrame>
            <p:nvGraphicFramePr>
              <p:cNvPr id="98309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8763597"/>
                  </p:ext>
                </p:extLst>
              </p:nvPr>
            </p:nvGraphicFramePr>
            <p:xfrm>
              <a:off x="5041908" y="2895600"/>
              <a:ext cx="2689225" cy="812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417" name="Equation" r:id="rId10" imgW="1295280" imgH="393480" progId="Equation.DSMT4">
                      <p:embed/>
                    </p:oleObj>
                  </mc:Choice>
                  <mc:Fallback>
                    <p:oleObj name="Equation" r:id="rId10" imgW="1295280" imgH="393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1908" y="2895600"/>
                            <a:ext cx="2689225" cy="812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tx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8324" name="Group 20"/>
              <p:cNvGrpSpPr>
                <a:grpSpLocks/>
              </p:cNvGrpSpPr>
              <p:nvPr/>
            </p:nvGrpSpPr>
            <p:grpSpPr bwMode="auto">
              <a:xfrm>
                <a:off x="4648200" y="1371600"/>
                <a:ext cx="3352800" cy="3760788"/>
                <a:chOff x="288" y="1178"/>
                <a:chExt cx="2112" cy="2369"/>
              </a:xfrm>
            </p:grpSpPr>
            <p:sp>
              <p:nvSpPr>
                <p:cNvPr id="98325" name="Oval 21"/>
                <p:cNvSpPr>
                  <a:spLocks noChangeArrowheads="1"/>
                </p:cNvSpPr>
                <p:nvPr/>
              </p:nvSpPr>
              <p:spPr bwMode="auto">
                <a:xfrm>
                  <a:off x="288" y="1872"/>
                  <a:ext cx="2112" cy="1008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98326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1248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98327" name="Line 23"/>
                <p:cNvSpPr>
                  <a:spLocks noChangeShapeType="1"/>
                </p:cNvSpPr>
                <p:nvPr/>
              </p:nvSpPr>
              <p:spPr bwMode="auto">
                <a:xfrm>
                  <a:off x="1296" y="2880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9832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304" y="1178"/>
                  <a:ext cx="912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Times New Roman"/>
                    </a:rPr>
                    <a:t>Advective</a:t>
                  </a:r>
                </a:p>
                <a:p>
                  <a:r>
                    <a:rPr lang="en-US" dirty="0">
                      <a:solidFill>
                        <a:srgbClr val="FFFFFF"/>
                      </a:solidFill>
                      <a:latin typeface="Times New Roman"/>
                    </a:rPr>
                    <a:t>delivery</a:t>
                  </a:r>
                </a:p>
              </p:txBody>
            </p:sp>
            <p:sp>
              <p:nvSpPr>
                <p:cNvPr id="9832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352" y="3024"/>
                  <a:ext cx="912" cy="5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solidFill>
                        <a:srgbClr val="FFFFFF"/>
                      </a:solidFill>
                      <a:latin typeface="Times New Roman"/>
                    </a:rPr>
                    <a:t>Advective</a:t>
                  </a:r>
                  <a:endParaRPr lang="en-US" dirty="0">
                    <a:solidFill>
                      <a:srgbClr val="FFFFFF"/>
                    </a:solidFill>
                    <a:latin typeface="Times New Roman"/>
                  </a:endParaRPr>
                </a:p>
                <a:p>
                  <a:r>
                    <a:rPr lang="en-US" dirty="0">
                      <a:solidFill>
                        <a:srgbClr val="FFFFFF"/>
                      </a:solidFill>
                      <a:latin typeface="Times New Roman"/>
                    </a:rPr>
                    <a:t>loss</a:t>
                  </a:r>
                </a:p>
              </p:txBody>
            </p:sp>
            <p:sp>
              <p:nvSpPr>
                <p:cNvPr id="9833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40" y="1910"/>
                  <a:ext cx="1033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000">
                      <a:solidFill>
                        <a:srgbClr val="FFFFFF"/>
                      </a:solidFill>
                      <a:latin typeface="Times New Roman"/>
                    </a:rPr>
                    <a:t>Georges Bank</a:t>
                  </a:r>
                </a:p>
              </p:txBody>
            </p:sp>
          </p:grpSp>
        </p:grpSp>
        <p:sp>
          <p:nvSpPr>
            <p:cNvPr id="98331" name="Text Box 27"/>
            <p:cNvSpPr txBox="1">
              <a:spLocks noChangeArrowheads="1"/>
            </p:cNvSpPr>
            <p:nvPr/>
          </p:nvSpPr>
          <p:spPr bwMode="auto">
            <a:xfrm>
              <a:off x="5486400" y="381000"/>
              <a:ext cx="1552028" cy="300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900" dirty="0">
                  <a:solidFill>
                    <a:srgbClr val="FFFFFF"/>
                  </a:solidFill>
                  <a:latin typeface="Times New Roman"/>
                  <a:cs typeface="Times New Roman" pitchFamily="18" charset="0"/>
                </a:rPr>
                <a:t>×</a:t>
              </a:r>
            </a:p>
          </p:txBody>
        </p:sp>
      </p:grpSp>
      <p:pic>
        <p:nvPicPr>
          <p:cNvPr id="28" name="Picture 5" descr="mortmean_gb_sl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33818" r="11765" b="33636"/>
          <a:stretch>
            <a:fillRect/>
          </a:stretch>
        </p:blipFill>
        <p:spPr bwMode="auto">
          <a:xfrm>
            <a:off x="6321181" y="5151120"/>
            <a:ext cx="2822819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6553200"/>
            <a:ext cx="247535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N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N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6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Times New Roman"/>
              </a:rPr>
              <a:t> C</a:t>
            </a:r>
            <a:r>
              <a:rPr lang="en-US" sz="1600" baseline="-25000" dirty="0">
                <a:solidFill>
                  <a:srgbClr val="000000"/>
                </a:solidFill>
                <a:latin typeface="Times New Roman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514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514600"/>
            <a:ext cx="613727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52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2"/>
          <p:cNvSpPr txBox="1">
            <a:spLocks noChangeArrowheads="1"/>
          </p:cNvSpPr>
          <p:nvPr/>
        </p:nvSpPr>
        <p:spPr bwMode="auto">
          <a:xfrm>
            <a:off x="6553200" y="2057400"/>
            <a:ext cx="2319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CPR data density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5562600"/>
            <a:ext cx="1345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 size: </a:t>
            </a:r>
          </a:p>
          <a:p>
            <a:r>
              <a:rPr lang="en-US" dirty="0"/>
              <a:t>0.25º </a:t>
            </a:r>
            <a:r>
              <a:rPr lang="en-US" dirty="0" err="1"/>
              <a:t>lat</a:t>
            </a:r>
            <a:endParaRPr lang="en-US" dirty="0"/>
          </a:p>
          <a:p>
            <a:r>
              <a:rPr lang="en-US" dirty="0"/>
              <a:t>0.5º </a:t>
            </a:r>
            <a:r>
              <a:rPr lang="en-US" dirty="0" err="1"/>
              <a:t>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85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2438400" y="1066800"/>
            <a:ext cx="424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FF"/>
                </a:solidFill>
                <a:latin typeface="Times New Roman" pitchFamily="18" charset="0"/>
              </a:rPr>
              <a:t>http://www.sahfos.ac.uk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/</a:t>
            </a:r>
          </a:p>
        </p:txBody>
      </p:sp>
      <p:pic>
        <p:nvPicPr>
          <p:cNvPr id="72707" name="Picture 5" descr="New A Har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2923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Diagram C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59499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itle 2"/>
          <p:cNvSpPr>
            <a:spLocks noGrp="1"/>
          </p:cNvSpPr>
          <p:nvPr>
            <p:ph type="title" idx="4294967295"/>
          </p:nvPr>
        </p:nvSpPr>
        <p:spPr>
          <a:xfrm>
            <a:off x="76200" y="0"/>
            <a:ext cx="9067800" cy="1371600"/>
          </a:xfrm>
        </p:spPr>
        <p:txBody>
          <a:bodyPr/>
          <a:lstStyle/>
          <a:p>
            <a:pPr eaLnBrk="1" hangingPunct="1"/>
            <a:r>
              <a:rPr lang="en-US" dirty="0"/>
              <a:t>Continuous Plankton Recorder (CPR)</a:t>
            </a:r>
          </a:p>
        </p:txBody>
      </p:sp>
      <p:sp>
        <p:nvSpPr>
          <p:cNvPr id="72710" name="TextBox 3"/>
          <p:cNvSpPr txBox="1">
            <a:spLocks noChangeArrowheads="1"/>
          </p:cNvSpPr>
          <p:nvPr/>
        </p:nvSpPr>
        <p:spPr bwMode="auto">
          <a:xfrm>
            <a:off x="2844800" y="4767263"/>
            <a:ext cx="6604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1925-1927 Prototype deployed on R/V </a:t>
            </a:r>
            <a:r>
              <a:rPr lang="en-US" i="1">
                <a:solidFill>
                  <a:srgbClr val="FFFFFF"/>
                </a:solidFill>
                <a:latin typeface="Times New Roman" pitchFamily="18" charset="0"/>
              </a:rPr>
              <a:t>Discovery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1930s Modified design deployed in the North Sea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1946 Routine deployment initiated</a:t>
            </a:r>
          </a:p>
        </p:txBody>
      </p:sp>
      <p:sp>
        <p:nvSpPr>
          <p:cNvPr id="72711" name="TextBox 4"/>
          <p:cNvSpPr txBox="1">
            <a:spLocks noChangeArrowheads="1"/>
          </p:cNvSpPr>
          <p:nvPr/>
        </p:nvSpPr>
        <p:spPr bwMode="auto">
          <a:xfrm>
            <a:off x="304800" y="4724400"/>
            <a:ext cx="2287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Sir Alister Hardy</a:t>
            </a:r>
          </a:p>
        </p:txBody>
      </p:sp>
    </p:spTree>
    <p:extLst>
      <p:ext uri="{BB962C8B-B14F-4D97-AF65-F5344CB8AC3E}">
        <p14:creationId xmlns:p14="http://schemas.microsoft.com/office/powerpoint/2010/main" val="1057644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lanq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4900" r="4265"/>
          <a:stretch>
            <a:fillRect/>
          </a:stretch>
        </p:blipFill>
        <p:spPr bwMode="auto">
          <a:xfrm>
            <a:off x="4238625" y="304800"/>
            <a:ext cx="42957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-228600"/>
            <a:ext cx="3657600" cy="2514600"/>
          </a:xfrm>
        </p:spPr>
        <p:txBody>
          <a:bodyPr/>
          <a:lstStyle/>
          <a:p>
            <a:pPr eaLnBrk="1" hangingPunct="1"/>
            <a:r>
              <a:rPr lang="en-US" sz="4000" dirty="0"/>
              <a:t>Climatological </a:t>
            </a:r>
            <a:br>
              <a:rPr lang="en-US" sz="4000" dirty="0"/>
            </a:br>
            <a:r>
              <a:rPr lang="en-US" sz="4000" i="1" dirty="0"/>
              <a:t>C. </a:t>
            </a:r>
            <a:r>
              <a:rPr lang="en-US" sz="4000" i="1" dirty="0" err="1"/>
              <a:t>finmarchicus</a:t>
            </a:r>
            <a:r>
              <a:rPr lang="en-US" sz="4000" dirty="0"/>
              <a:t> distributions</a:t>
            </a:r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152400" y="4180344"/>
            <a:ext cx="3352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Data from the Continuous Plankton Recorder</a:t>
            </a:r>
          </a:p>
          <a:p>
            <a:pPr eaLnBrk="1" hangingPunct="1"/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</a:rPr>
              <a:t>Planque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 et al. (1997)</a:t>
            </a:r>
          </a:p>
          <a:p>
            <a:pPr eaLnBrk="1" hangingPunct="1"/>
            <a:endParaRPr lang="en-US" sz="2800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C</a:t>
            </a:r>
            <a:r>
              <a:rPr lang="en-US" sz="2800" baseline="-25000" dirty="0">
                <a:solidFill>
                  <a:srgbClr val="FFFFFF"/>
                </a:solidFill>
                <a:latin typeface="Times New Roman" pitchFamily="18" charset="0"/>
              </a:rPr>
              <a:t>5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 and C</a:t>
            </a:r>
            <a:r>
              <a:rPr lang="en-US" sz="2800" baseline="-25000" dirty="0">
                <a:solidFill>
                  <a:srgbClr val="FFFFFF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3600450" y="914400"/>
            <a:ext cx="74295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Feb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Mar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Apr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May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8477250" y="914400"/>
            <a:ext cx="709613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Jun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Jul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Aug</a:t>
            </a: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Sep</a:t>
            </a:r>
          </a:p>
        </p:txBody>
      </p:sp>
    </p:spTree>
    <p:extLst>
      <p:ext uri="{BB962C8B-B14F-4D97-AF65-F5344CB8AC3E}">
        <p14:creationId xmlns:p14="http://schemas.microsoft.com/office/powerpoint/2010/main" val="930041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NATL3gyres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5608" r="19038" b="29439"/>
          <a:stretch>
            <a:fillRect/>
          </a:stretch>
        </p:blipFill>
        <p:spPr bwMode="auto">
          <a:xfrm>
            <a:off x="460375" y="1298575"/>
            <a:ext cx="822642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The three-gyre hypothesis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2413000" y="727075"/>
            <a:ext cx="429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>
                <a:solidFill>
                  <a:srgbClr val="FFFFFF"/>
                </a:solidFill>
                <a:latin typeface="Times New Roman" pitchFamily="18" charset="0"/>
              </a:rPr>
              <a:t>Bucklin et al., 2000; Wiebe, 2001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3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Physical driver - OCCAM</a:t>
            </a:r>
          </a:p>
        </p:txBody>
      </p:sp>
      <p:pic>
        <p:nvPicPr>
          <p:cNvPr id="8195" name="Picture 4" descr="oc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50419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084888" y="1844675"/>
            <a:ext cx="26654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OCCAM provides: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rgbClr val="000000"/>
                </a:solidFill>
              </a:rPr>
              <a:t>Transport fields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rgbClr val="000000"/>
                </a:solidFill>
              </a:rPr>
              <a:t>Temperature fields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663575" y="5970588"/>
            <a:ext cx="7581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</a:rPr>
              <a:t>Ocean Circulation and Climate Advanced Modelling project NOC, Southampton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5508625" y="38608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9" name="Text Box 15"/>
          <p:cNvSpPr txBox="1">
            <a:spLocks noChangeArrowheads="1"/>
          </p:cNvSpPr>
          <p:nvPr/>
        </p:nvSpPr>
        <p:spPr bwMode="auto">
          <a:xfrm>
            <a:off x="5795963" y="3573463"/>
            <a:ext cx="29527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i="1">
                <a:solidFill>
                  <a:srgbClr val="000000"/>
                </a:solidFill>
              </a:rPr>
              <a:t>Calanus</a:t>
            </a:r>
            <a:r>
              <a:rPr lang="en-GB">
                <a:solidFill>
                  <a:srgbClr val="000000"/>
                </a:solidFill>
              </a:rPr>
              <a:t> movement occurs between model cells at fixed time intervals and is calculated offline in advance</a:t>
            </a:r>
          </a:p>
        </p:txBody>
      </p:sp>
    </p:spTree>
    <p:extLst>
      <p:ext uri="{BB962C8B-B14F-4D97-AF65-F5344CB8AC3E}">
        <p14:creationId xmlns:p14="http://schemas.microsoft.com/office/powerpoint/2010/main" val="1629097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/>
              <a:t>Biological model</a:t>
            </a:r>
          </a:p>
        </p:txBody>
      </p:sp>
      <p:pic>
        <p:nvPicPr>
          <p:cNvPr id="6147" name="Picture 4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264275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600200" y="4868863"/>
            <a:ext cx="67056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Uniform ‘physiological age’ for each group of stages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Development rate a function of temp. and food (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</a:rPr>
              <a:t>SeaWiFS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Diapause entry during C5 stage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4211638" y="6308725"/>
            <a:ext cx="452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</a:rPr>
              <a:t>Speirs et al. (2005) Fish. Oceanog. 14, 333-358</a:t>
            </a:r>
          </a:p>
        </p:txBody>
      </p:sp>
    </p:spTree>
    <p:extLst>
      <p:ext uri="{BB962C8B-B14F-4D97-AF65-F5344CB8AC3E}">
        <p14:creationId xmlns:p14="http://schemas.microsoft.com/office/powerpoint/2010/main" val="3351836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/>
          <a:stretch/>
        </p:blipFill>
        <p:spPr bwMode="auto">
          <a:xfrm>
            <a:off x="5001260" y="558140"/>
            <a:ext cx="4142740" cy="629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0" y="6396038"/>
            <a:ext cx="252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Speirs et al. (2006)</a:t>
            </a:r>
          </a:p>
        </p:txBody>
      </p:sp>
      <p:sp>
        <p:nvSpPr>
          <p:cNvPr id="75780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267200" cy="2514600"/>
          </a:xfrm>
        </p:spPr>
        <p:txBody>
          <a:bodyPr/>
          <a:lstStyle/>
          <a:p>
            <a:pPr eaLnBrk="1" hangingPunct="1"/>
            <a:r>
              <a:rPr lang="en-US" sz="3200" dirty="0"/>
              <a:t>Simulated and observed </a:t>
            </a:r>
            <a:r>
              <a:rPr lang="en-US" sz="3200" i="1" dirty="0"/>
              <a:t>C. </a:t>
            </a:r>
            <a:r>
              <a:rPr lang="en-US" sz="3200" i="1" dirty="0" err="1"/>
              <a:t>finmarchicus</a:t>
            </a:r>
            <a:r>
              <a:rPr lang="en-US" sz="3200" i="1" dirty="0"/>
              <a:t> </a:t>
            </a:r>
            <a:r>
              <a:rPr lang="en-US" sz="3200" dirty="0"/>
              <a:t>distribution </a:t>
            </a:r>
            <a:br>
              <a:rPr lang="en-US" sz="3200" dirty="0"/>
            </a:br>
            <a:r>
              <a:rPr lang="en-US" sz="3200" dirty="0"/>
              <a:t>(Surface C5 and C6)</a:t>
            </a:r>
          </a:p>
        </p:txBody>
      </p:sp>
      <p:sp>
        <p:nvSpPr>
          <p:cNvPr id="75781" name="TextBox 3"/>
          <p:cNvSpPr txBox="1">
            <a:spLocks noChangeArrowheads="1"/>
          </p:cNvSpPr>
          <p:nvPr/>
        </p:nvSpPr>
        <p:spPr bwMode="auto">
          <a:xfrm>
            <a:off x="76200" y="2743200"/>
            <a:ext cx="4114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  <a:latin typeface="Times New Roman" pitchFamily="18" charset="0"/>
              </a:rPr>
              <a:t>Key model improvements: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Fixed fraction of each generation      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enters diapause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Overwintering individuals enter 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diapause at the end of C5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Mortality increases with 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temperature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     Density-dependent mortality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76200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CPR data    Model output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6588" y="8382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5715000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3995" y="46482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7294" y="370807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177513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3995" y="272368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MJ</a:t>
            </a:r>
          </a:p>
        </p:txBody>
      </p:sp>
    </p:spTree>
    <p:extLst>
      <p:ext uri="{BB962C8B-B14F-4D97-AF65-F5344CB8AC3E}">
        <p14:creationId xmlns:p14="http://schemas.microsoft.com/office/powerpoint/2010/main" val="17380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Models with and without transport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29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2209800" y="3048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000000"/>
                  </a:outerShdw>
                </a:effectLst>
              </a:rPr>
              <a:t>Pseudocalanus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 spp.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MARMAP 1977-1987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10200" y="6289675"/>
            <a:ext cx="282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Concentration (# m</a:t>
            </a:r>
            <a:r>
              <a:rPr lang="en-US" baseline="30000"/>
              <a:t>-3</a:t>
            </a:r>
            <a:r>
              <a:rPr lang="en-US"/>
              <a:t>)</a:t>
            </a:r>
          </a:p>
        </p:txBody>
      </p:sp>
      <p:pic>
        <p:nvPicPr>
          <p:cNvPr id="5124" name="Picture 6" descr="C:\Documents and Settings\Dennis McGillicuddy\My Documents\figures\marmap_pc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8730"/>
          <a:stretch>
            <a:fillRect/>
          </a:stretch>
        </p:blipFill>
        <p:spPr bwMode="auto">
          <a:xfrm>
            <a:off x="4616450" y="304800"/>
            <a:ext cx="445135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28600" y="2160588"/>
            <a:ext cx="4111625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Two population centers:</a:t>
            </a:r>
          </a:p>
          <a:p>
            <a:pPr eaLnBrk="1" hangingPunct="1"/>
            <a:r>
              <a:rPr lang="en-US" sz="2800"/>
              <a:t>       Western Gulf of Maine</a:t>
            </a:r>
          </a:p>
          <a:p>
            <a:pPr eaLnBrk="1" hangingPunct="1"/>
            <a:r>
              <a:rPr lang="en-US" sz="2800"/>
              <a:t>       Georges Bank</a:t>
            </a:r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Davis (1984) hypothesis:</a:t>
            </a:r>
          </a:p>
          <a:p>
            <a:pPr eaLnBrk="1" hangingPunct="1"/>
            <a:r>
              <a:rPr lang="en-US" sz="2800"/>
              <a:t>Western Gulf of Maine is </a:t>
            </a:r>
          </a:p>
          <a:p>
            <a:pPr eaLnBrk="1" hangingPunct="1"/>
            <a:r>
              <a:rPr lang="en-US" sz="2800"/>
              <a:t>a source region for the </a:t>
            </a:r>
          </a:p>
          <a:p>
            <a:pPr eaLnBrk="1" hangingPunct="1"/>
            <a:r>
              <a:rPr lang="en-US" sz="2800"/>
              <a:t>Georges Bank population</a:t>
            </a: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4267200" y="2895600"/>
            <a:ext cx="762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2971800" y="3276600"/>
            <a:ext cx="2514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2971800" cy="2819400"/>
          </a:xfrm>
        </p:spPr>
        <p:txBody>
          <a:bodyPr/>
          <a:lstStyle/>
          <a:p>
            <a:pPr eaLnBrk="1" hangingPunct="1"/>
            <a:r>
              <a:rPr lang="en-US" dirty="0"/>
              <a:t>Population connectivity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467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648200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 pitchFamily="34" charset="0"/>
              </a:rPr>
              <a:t>Self-sustaining interconnected populations</a:t>
            </a:r>
          </a:p>
          <a:p>
            <a:endParaRPr lang="en-US" sz="180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1800" dirty="0">
                <a:solidFill>
                  <a:srgbClr val="FFFFFF"/>
                </a:solidFill>
                <a:latin typeface="Arial" pitchFamily="34" charset="0"/>
              </a:rPr>
              <a:t>Biological production dominates over advective loss on large spatial scales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6892" y="3810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6892" y="14478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6892" y="25146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6892" y="35814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26892" y="45720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6892" y="578673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Yr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4022793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END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8" descr="C:\Documents and Settings\Dennis McGillicuddy\My Documents\figures\globec\Gulfma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16141" r="5220" b="29256"/>
          <a:stretch>
            <a:fillRect/>
          </a:stretch>
        </p:blipFill>
        <p:spPr bwMode="auto">
          <a:xfrm>
            <a:off x="1239838" y="1447800"/>
            <a:ext cx="63801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General circulation during the stratified season</a:t>
            </a:r>
          </a:p>
        </p:txBody>
      </p:sp>
      <p:sp>
        <p:nvSpPr>
          <p:cNvPr id="6148" name="Text Box 1031"/>
          <p:cNvSpPr txBox="1">
            <a:spLocks noChangeArrowheads="1"/>
          </p:cNvSpPr>
          <p:nvPr/>
        </p:nvSpPr>
        <p:spPr bwMode="auto">
          <a:xfrm>
            <a:off x="2833688" y="838200"/>
            <a:ext cx="295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Beardsley et al. (1997)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Dennis McGillicuddy\My Documents\powerpoint\globec\pcal97\me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25455" r="20000" b="27272"/>
          <a:stretch>
            <a:fillRect/>
          </a:stretch>
        </p:blipFill>
        <p:spPr bwMode="auto">
          <a:xfrm>
            <a:off x="152400" y="381000"/>
            <a:ext cx="4389438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33800"/>
            <a:ext cx="57245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33400"/>
            <a:ext cx="4572000" cy="3048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A finite-element model of the Gulf of Maine / Georges Bank region (Lynch et al., 1996)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304800"/>
            <a:ext cx="4343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Gulf-wide control volume simulations quantify the impact of boundary conditions on two-month time scales</a:t>
            </a:r>
          </a:p>
        </p:txBody>
      </p:sp>
      <p:pic>
        <p:nvPicPr>
          <p:cNvPr id="2" name="gom_cve_movie_small">
            <a:hlinkClick r:id="" action="ppaction://media"/>
            <a:extLst>
              <a:ext uri="{FF2B5EF4-FFF2-40B4-BE49-F238E27FC236}">
                <a16:creationId xmlns:a16="http://schemas.microsoft.com/office/drawing/2014/main" id="{3617C7C1-2AB4-4497-887C-090689E7C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5527" y="228600"/>
            <a:ext cx="4739525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4038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Georges Bank control volume simulations illustrate seasonal variations in residence time</a:t>
            </a:r>
          </a:p>
        </p:txBody>
      </p:sp>
      <p:pic>
        <p:nvPicPr>
          <p:cNvPr id="2" name="gb_cve_movie_small">
            <a:hlinkClick r:id="" action="ppaction://media"/>
            <a:extLst>
              <a:ext uri="{FF2B5EF4-FFF2-40B4-BE49-F238E27FC236}">
                <a16:creationId xmlns:a16="http://schemas.microsoft.com/office/drawing/2014/main" id="{33677C0F-F7A3-4711-BE5C-F88FF2CFE4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228600"/>
            <a:ext cx="473952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owerpointfile_25825_en">
  <a:themeElements>
    <a:clrScheme name="powerpointfile_25825_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pointfile_25825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werpointfile_25825_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file_25825_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file_25825_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file_25825_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file_25825_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file_25825_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file_25825_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3961</Words>
  <Application>Microsoft Office PowerPoint</Application>
  <PresentationFormat>On-screen Show (4:3)</PresentationFormat>
  <Paragraphs>712</Paragraphs>
  <Slides>51</Slides>
  <Notes>48</Notes>
  <HiddenSlides>0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宋体</vt:lpstr>
      <vt:lpstr>Arial</vt:lpstr>
      <vt:lpstr>Calibri</vt:lpstr>
      <vt:lpstr>Cambria Math</vt:lpstr>
      <vt:lpstr>Times New Roman</vt:lpstr>
      <vt:lpstr>Default Design</vt:lpstr>
      <vt:lpstr>1_Default Design</vt:lpstr>
      <vt:lpstr>4_Default Design</vt:lpstr>
      <vt:lpstr>5_Default Design</vt:lpstr>
      <vt:lpstr>6_Default Design</vt:lpstr>
      <vt:lpstr>1_powerpointfile_25825_en</vt:lpstr>
      <vt:lpstr>1_Office Theme</vt:lpstr>
      <vt:lpstr>Equation</vt:lpstr>
      <vt:lpstr>Equation.3</vt:lpstr>
      <vt:lpstr>Life cycle of Calanus finmarchicus</vt:lpstr>
      <vt:lpstr>Copepod population dynamics: from regional to basin scales</vt:lpstr>
      <vt:lpstr>PowerPoint Presentation</vt:lpstr>
      <vt:lpstr>PowerPoint Presentation</vt:lpstr>
      <vt:lpstr>Pseudocalanus spp.  MARMAP 1977-1987</vt:lpstr>
      <vt:lpstr>General circulation during the stratified season</vt:lpstr>
      <vt:lpstr>A finite-element model of the Gulf of Maine / Georges Bank region (Lynch et al., 1996)</vt:lpstr>
      <vt:lpstr>Gulf-wide control volume simulations quantify the impact of boundary conditions on two-month time scales</vt:lpstr>
      <vt:lpstr>Georges Bank control volume simulations illustrate seasonal variations in residence time</vt:lpstr>
      <vt:lpstr>A first attempt to simulate the observed Pseudocalanus spp. distributions…</vt:lpstr>
      <vt:lpstr>The forward model:  an advection-diffusion-reaction equation</vt:lpstr>
      <vt:lpstr>Derivation of the adjoint model (1)</vt:lpstr>
      <vt:lpstr>Derivation of the adjoint model (2)</vt:lpstr>
      <vt:lpstr>PowerPoint Presentation</vt:lpstr>
      <vt:lpstr>Convergence of the iterative procedure</vt:lpstr>
      <vt:lpstr>Example results: Mar-Apr to May-Jun</vt:lpstr>
      <vt:lpstr>Term-by-Term Diagnosis</vt:lpstr>
      <vt:lpstr>Term-by-Term Diagnosis Continued…</vt:lpstr>
      <vt:lpstr>Are the inverse solutions ecologically realistic?</vt:lpstr>
      <vt:lpstr>Chlorophyll-a  MARMAP 1977-1987  O’Reilly and Zetlin  (1996)</vt:lpstr>
      <vt:lpstr>Chaetognaths  MARMAP 1977-1987  Sullivan and Meise (1996)</vt:lpstr>
      <vt:lpstr>Summary of findings: climatological cycles of Pseudocalanus spp.</vt:lpstr>
      <vt:lpstr>Caveats</vt:lpstr>
      <vt:lpstr>Some thoughts on model testing and improvement</vt:lpstr>
      <vt:lpstr>Seasonal variations of adult Pseudocalanus spp. and Centropages typicus</vt:lpstr>
      <vt:lpstr>FVCOM modeling framework</vt:lpstr>
      <vt:lpstr>Population dynamics model</vt:lpstr>
      <vt:lpstr>PowerPoint Presentation</vt:lpstr>
      <vt:lpstr>Sensitivity experiments</vt:lpstr>
      <vt:lpstr>Pseudocalanus spp. sensitivity experiment</vt:lpstr>
      <vt:lpstr>C. typicus sensitivity experiment: is the higher egg mortality essential to the fit? </vt:lpstr>
      <vt:lpstr>PowerPoint Presentation</vt:lpstr>
      <vt:lpstr>Simulated and observed C5-adult mortality </vt:lpstr>
      <vt:lpstr>Life cycle of Calanus finmarchicus</vt:lpstr>
      <vt:lpstr>C. finmarchicus climatology:  Globec Broadscale surveys 1995-1999</vt:lpstr>
      <vt:lpstr>An inverse model for C. finmarchicus</vt:lpstr>
      <vt:lpstr>Inferred off-bank initial conditions </vt:lpstr>
      <vt:lpstr>Individual-based models of C. finmarchicus:  effects of different source populations</vt:lpstr>
      <vt:lpstr>C. finmarchicus solution: January- June</vt:lpstr>
      <vt:lpstr>Inferred  Mortality </vt:lpstr>
      <vt:lpstr>Biological control of the vernal population increase of C. finmarchicus on Georges Bank</vt:lpstr>
      <vt:lpstr>PowerPoint Presentation</vt:lpstr>
      <vt:lpstr>Continuous Plankton Recorder (CPR)</vt:lpstr>
      <vt:lpstr>Climatological  C. finmarchicus distributions</vt:lpstr>
      <vt:lpstr>The three-gyre hypothesis</vt:lpstr>
      <vt:lpstr>Physical driver - OCCAM</vt:lpstr>
      <vt:lpstr>Biological model</vt:lpstr>
      <vt:lpstr>Simulated and observed C. finmarchicus distribution  (Surface C5 and C6)</vt:lpstr>
      <vt:lpstr>Models with and without transport</vt:lpstr>
      <vt:lpstr>Population connectivity</vt:lpstr>
      <vt:lpstr>END</vt:lpstr>
    </vt:vector>
  </TitlesOfParts>
  <Company>WHOI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McGillicuddy</dc:creator>
  <cp:lastModifiedBy>15084</cp:lastModifiedBy>
  <cp:revision>136</cp:revision>
  <cp:lastPrinted>2019-05-01T18:50:21Z</cp:lastPrinted>
  <dcterms:created xsi:type="dcterms:W3CDTF">2002-09-05T17:31:05Z</dcterms:created>
  <dcterms:modified xsi:type="dcterms:W3CDTF">2021-04-16T19:36:07Z</dcterms:modified>
</cp:coreProperties>
</file>